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62"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A209F616-D61D-41CC-BFBA-74B109DD0459}" type="datetimeFigureOut">
              <a:rPr lang="en-US" smtClean="0"/>
              <a:t>8/9/2018</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9013C6E-3963-4AEE-8CB0-3BBC3FADC8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13C6E-3963-4AEE-8CB0-3BBC3FADC846}" type="slidenum">
              <a:rPr lang="en-US" smtClean="0"/>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3368880" y="1825560"/>
            <a:ext cx="5452920" cy="4350960"/>
          </a:xfrm>
          <a:prstGeom prst="rect">
            <a:avLst/>
          </a:prstGeom>
          <a:ln>
            <a:noFill/>
          </a:ln>
        </p:spPr>
      </p:pic>
      <p:pic>
        <p:nvPicPr>
          <p:cNvPr id="38" name="Picture 37"/>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5"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3368880" y="1825560"/>
            <a:ext cx="5452920" cy="4350960"/>
          </a:xfrm>
          <a:prstGeom prst="rect">
            <a:avLst/>
          </a:prstGeom>
          <a:ln>
            <a:noFill/>
          </a:ln>
        </p:spPr>
      </p:pic>
      <p:pic>
        <p:nvPicPr>
          <p:cNvPr id="77" name="Picture 7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Click to edit the title text formatClick to edit Master title style</a:t>
            </a:r>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01/01/08</a:t>
            </a:r>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70F976A5-3292-480C-96C8-EAF91892F2DF}" type="slidenum">
              <a:rPr lang="en-IN" sz="1200">
                <a:solidFill>
                  <a:srgbClr val="8B8B8B"/>
                </a:solidFill>
                <a:latin typeface="Calibri"/>
              </a:rPr>
              <a:pPr algn="r">
                <a:lnSpc>
                  <a:spcPct val="100000"/>
                </a:lnSpc>
              </a:pPr>
              <a:t>‹#›</a:t>
            </a:fld>
            <a:endParaRPr/>
          </a:p>
        </p:txBody>
      </p:sp>
      <p:sp>
        <p:nvSpPr>
          <p:cNvPr id="4" name="PlaceHolder 5"/>
          <p:cNvSpPr>
            <a:spLocks noGrp="1"/>
          </p:cNvSpPr>
          <p:nvPr>
            <p:ph type="body"/>
          </p:nvPr>
        </p:nvSpPr>
        <p:spPr>
          <a:xfrm>
            <a:off x="609480" y="1604520"/>
            <a:ext cx="10972440" cy="397692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01/01/08</a:t>
            </a:r>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2B395439-483C-4750-AAA9-EF71505F1912}" type="slidenum">
              <a:rPr lang="en-IN"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UNIT-I
Java Script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Functions</a:t>
            </a:r>
            <a:endParaRPr/>
          </a:p>
        </p:txBody>
      </p:sp>
      <p:sp>
        <p:nvSpPr>
          <p:cNvPr id="99" name="TextShape 2"/>
          <p:cNvSpPr txBox="1"/>
          <p:nvPr/>
        </p:nvSpPr>
        <p:spPr>
          <a:xfrm>
            <a:off x="838080" y="1009800"/>
            <a:ext cx="10515240" cy="5583600"/>
          </a:xfrm>
          <a:prstGeom prst="rect">
            <a:avLst/>
          </a:prstGeom>
        </p:spPr>
        <p:txBody>
          <a:bodyPr/>
          <a:lstStyle/>
          <a:p>
            <a:pPr algn="just">
              <a:lnSpc>
                <a:spcPct val="100000"/>
              </a:lnSpc>
              <a:buFont typeface="Arial"/>
              <a:buChar char="•"/>
            </a:pPr>
            <a:r>
              <a:rPr lang="en-US" sz="2800">
                <a:solidFill>
                  <a:srgbClr val="000000"/>
                </a:solidFill>
                <a:latin typeface="Calibri"/>
              </a:rPr>
              <a:t>A function is some code that is executed when an event fires or a call to that function is made.</a:t>
            </a:r>
            <a:endParaRPr/>
          </a:p>
          <a:p>
            <a:pPr algn="just">
              <a:lnSpc>
                <a:spcPct val="100000"/>
              </a:lnSpc>
              <a:buFont typeface="Arial"/>
              <a:buChar char="•"/>
            </a:pPr>
            <a:r>
              <a:rPr lang="en-US" sz="2800">
                <a:solidFill>
                  <a:srgbClr val="000000"/>
                </a:solidFill>
                <a:latin typeface="Calibri"/>
              </a:rPr>
              <a:t>Typically a function contains several lines of code.</a:t>
            </a:r>
            <a:endParaRPr/>
          </a:p>
          <a:p>
            <a:pPr algn="just">
              <a:lnSpc>
                <a:spcPct val="100000"/>
              </a:lnSpc>
              <a:buFont typeface="Arial"/>
              <a:buChar char="•"/>
            </a:pPr>
            <a:r>
              <a:rPr lang="en-US" sz="2800">
                <a:solidFill>
                  <a:srgbClr val="000000"/>
                </a:solidFill>
                <a:latin typeface="Calibri"/>
              </a:rPr>
              <a:t> Functions are written in the &lt;head&gt; element.</a:t>
            </a:r>
            <a:endParaRPr/>
          </a:p>
          <a:p>
            <a:pPr>
              <a:lnSpc>
                <a:spcPct val="100000"/>
              </a:lnSpc>
            </a:pPr>
            <a:r>
              <a:rPr lang="en-US" sz="2800" u="sng">
                <a:solidFill>
                  <a:srgbClr val="FF0000"/>
                </a:solidFill>
                <a:latin typeface="Times New Roman"/>
              </a:rPr>
              <a:t>Syntax</a:t>
            </a:r>
            <a:endParaRPr/>
          </a:p>
          <a:p>
            <a:pPr>
              <a:lnSpc>
                <a:spcPct val="100000"/>
              </a:lnSpc>
            </a:pPr>
            <a:r>
              <a:rPr lang="en-US" sz="2800">
                <a:solidFill>
                  <a:srgbClr val="060B14"/>
                </a:solidFill>
                <a:latin typeface="Times New Roman"/>
              </a:rPr>
              <a:t>function  function-</a:t>
            </a:r>
            <a:r>
              <a:rPr lang="en-US" sz="2800" i="1">
                <a:solidFill>
                  <a:srgbClr val="060B14"/>
                </a:solidFill>
                <a:latin typeface="Times New Roman"/>
              </a:rPr>
              <a:t>name</a:t>
            </a:r>
            <a:r>
              <a:rPr lang="en-US" sz="2800">
                <a:solidFill>
                  <a:srgbClr val="060B14"/>
                </a:solidFill>
                <a:latin typeface="Times New Roman"/>
              </a:rPr>
              <a:t>(</a:t>
            </a:r>
            <a:r>
              <a:rPr lang="en-US" sz="2800" i="1">
                <a:solidFill>
                  <a:srgbClr val="060B14"/>
                </a:solidFill>
                <a:latin typeface="Times New Roman"/>
              </a:rPr>
              <a:t>parameter1, parameter2, parameter3</a:t>
            </a:r>
            <a:r>
              <a:rPr lang="en-US" sz="2800">
                <a:solidFill>
                  <a:srgbClr val="060B14"/>
                </a:solidFill>
                <a:latin typeface="Times New Roman"/>
              </a:rPr>
              <a:t>) </a:t>
            </a:r>
            <a:endParaRPr/>
          </a:p>
          <a:p>
            <a:pPr>
              <a:lnSpc>
                <a:spcPct val="100000"/>
              </a:lnSpc>
            </a:pPr>
            <a:r>
              <a:rPr lang="en-US" sz="2800">
                <a:solidFill>
                  <a:srgbClr val="060B14"/>
                </a:solidFill>
                <a:latin typeface="Times New Roman"/>
              </a:rPr>
              <a:t>{
    </a:t>
            </a:r>
            <a:r>
              <a:rPr lang="en-US" sz="2800" i="1">
                <a:solidFill>
                  <a:srgbClr val="060B14"/>
                </a:solidFill>
                <a:latin typeface="Times New Roman"/>
              </a:rPr>
              <a:t>code to be executed</a:t>
            </a:r>
            <a:r>
              <a:rPr lang="en-US" sz="2800">
                <a:solidFill>
                  <a:srgbClr val="060B14"/>
                </a:solidFill>
                <a:latin typeface="Times New Roman"/>
              </a:rPr>
              <a:t>
}</a:t>
            </a:r>
            <a:endParaRPr/>
          </a:p>
          <a:p>
            <a:pPr>
              <a:lnSpc>
                <a:spcPct val="100000"/>
              </a:lnSpc>
            </a:pPr>
            <a:r>
              <a:rPr lang="en-US" sz="2800">
                <a:solidFill>
                  <a:srgbClr val="060B14"/>
                </a:solidFill>
                <a:latin typeface="Times New Roman"/>
              </a:rPr>
              <a:t>We will define the function in head section and call the function from the body</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279360"/>
            <a:ext cx="10515240" cy="6314400"/>
          </a:xfrm>
          <a:prstGeom prst="rect">
            <a:avLst/>
          </a:prstGeom>
        </p:spPr>
        <p:txBody>
          <a:bodyPr/>
          <a:lstStyle/>
          <a:p>
            <a:pPr>
              <a:lnSpc>
                <a:spcPct val="100000"/>
              </a:lnSpc>
            </a:pPr>
            <a:r>
              <a:rPr lang="en-US" sz="2400">
                <a:solidFill>
                  <a:srgbClr val="000000"/>
                </a:solidFill>
                <a:latin typeface="Times New Roman"/>
              </a:rPr>
              <a:t>&lt;html&gt;&lt;head&gt;&lt;script&gt;</a:t>
            </a:r>
            <a:endParaRPr/>
          </a:p>
          <a:p>
            <a:pPr>
              <a:lnSpc>
                <a:spcPct val="100000"/>
              </a:lnSpc>
            </a:pPr>
            <a:r>
              <a:rPr lang="en-US" sz="2400">
                <a:solidFill>
                  <a:srgbClr val="000000"/>
                </a:solidFill>
                <a:latin typeface="Times New Roman"/>
              </a:rPr>
              <a:t>function add(){</a:t>
            </a:r>
            <a:endParaRPr/>
          </a:p>
          <a:p>
            <a:pPr>
              <a:lnSpc>
                <a:spcPct val="100000"/>
              </a:lnSpc>
            </a:pPr>
            <a:r>
              <a:rPr lang="en-US" sz="2400">
                <a:solidFill>
                  <a:srgbClr val="000000"/>
                </a:solidFill>
                <a:latin typeface="Times New Roman"/>
              </a:rPr>
              <a:t>var a,b,c;</a:t>
            </a:r>
            <a:endParaRPr/>
          </a:p>
          <a:p>
            <a:pPr>
              <a:lnSpc>
                <a:spcPct val="100000"/>
              </a:lnSpc>
            </a:pPr>
            <a:r>
              <a:rPr lang="en-US" sz="2400">
                <a:solidFill>
                  <a:srgbClr val="000000"/>
                </a:solidFill>
                <a:latin typeface="Times New Roman"/>
              </a:rPr>
              <a:t>a=Number(document.getElementById("first").value);</a:t>
            </a:r>
            <a:endParaRPr/>
          </a:p>
          <a:p>
            <a:pPr>
              <a:lnSpc>
                <a:spcPct val="100000"/>
              </a:lnSpc>
            </a:pPr>
            <a:r>
              <a:rPr lang="en-US" sz="2400">
                <a:solidFill>
                  <a:srgbClr val="000000"/>
                </a:solidFill>
                <a:latin typeface="Times New Roman"/>
              </a:rPr>
              <a:t>b=Number(document.getElementById("second").value);</a:t>
            </a:r>
            <a:endParaRPr/>
          </a:p>
          <a:p>
            <a:pPr>
              <a:lnSpc>
                <a:spcPct val="100000"/>
              </a:lnSpc>
            </a:pPr>
            <a:r>
              <a:rPr lang="en-US" sz="2400">
                <a:solidFill>
                  <a:srgbClr val="000000"/>
                </a:solidFill>
                <a:latin typeface="Times New Roman"/>
              </a:rPr>
              <a:t>c= a + b;</a:t>
            </a:r>
            <a:endParaRPr/>
          </a:p>
          <a:p>
            <a:pPr>
              <a:lnSpc>
                <a:spcPct val="100000"/>
              </a:lnSpc>
            </a:pPr>
            <a:r>
              <a:rPr lang="en-US" sz="2400">
                <a:solidFill>
                  <a:srgbClr val="000000"/>
                </a:solidFill>
                <a:latin typeface="Times New Roman"/>
              </a:rPr>
              <a:t>document.getElementById("answer").value= c;</a:t>
            </a:r>
            <a:endParaRPr/>
          </a:p>
          <a:p>
            <a:pPr>
              <a:lnSpc>
                <a:spcPct val="100000"/>
              </a:lnSpc>
            </a:pPr>
            <a:r>
              <a:rPr lang="en-US" sz="2400">
                <a:solidFill>
                  <a:srgbClr val="000000"/>
                </a:solidFill>
                <a:latin typeface="Times New Roman"/>
              </a:rPr>
              <a:t>}</a:t>
            </a:r>
            <a:endParaRPr/>
          </a:p>
          <a:p>
            <a:pPr>
              <a:lnSpc>
                <a:spcPct val="100000"/>
              </a:lnSpc>
            </a:pPr>
            <a:r>
              <a:rPr lang="en-US" sz="2400">
                <a:solidFill>
                  <a:srgbClr val="000000"/>
                </a:solidFill>
                <a:latin typeface="Times New Roman"/>
              </a:rPr>
              <a:t>&lt;/script&gt;&lt;/head&gt;&lt;body&gt;</a:t>
            </a:r>
            <a:endParaRPr/>
          </a:p>
          <a:p>
            <a:pPr>
              <a:lnSpc>
                <a:spcPct val="100000"/>
              </a:lnSpc>
            </a:pPr>
            <a:r>
              <a:rPr lang="en-US" sz="2400">
                <a:solidFill>
                  <a:srgbClr val="000000"/>
                </a:solidFill>
                <a:latin typeface="Times New Roman"/>
              </a:rPr>
              <a:t>First Value:&lt;input type="text" id="first"&gt;&lt;br&gt;</a:t>
            </a:r>
            <a:endParaRPr/>
          </a:p>
          <a:p>
            <a:pPr>
              <a:lnSpc>
                <a:spcPct val="100000"/>
              </a:lnSpc>
            </a:pPr>
            <a:r>
              <a:rPr lang="en-US" sz="2400">
                <a:solidFill>
                  <a:srgbClr val="000000"/>
                </a:solidFill>
                <a:latin typeface="Times New Roman"/>
              </a:rPr>
              <a:t>second Value:&lt;input type="text" id="second"&gt;&lt;br&gt;</a:t>
            </a:r>
            <a:endParaRPr/>
          </a:p>
          <a:p>
            <a:pPr>
              <a:lnSpc>
                <a:spcPct val="100000"/>
              </a:lnSpc>
            </a:pPr>
            <a:r>
              <a:rPr lang="en-US" sz="2400">
                <a:solidFill>
                  <a:srgbClr val="000000"/>
                </a:solidFill>
                <a:latin typeface="Times New Roman"/>
              </a:rPr>
              <a:t>Result:&lt;input id="answer"&gt;&lt;br&gt;</a:t>
            </a:r>
            <a:endParaRPr/>
          </a:p>
          <a:p>
            <a:pPr>
              <a:lnSpc>
                <a:spcPct val="100000"/>
              </a:lnSpc>
            </a:pPr>
            <a:r>
              <a:rPr lang="en-US" sz="2400">
                <a:solidFill>
                  <a:srgbClr val="000000"/>
                </a:solidFill>
                <a:latin typeface="Times New Roman"/>
              </a:rPr>
              <a:t>&lt;button onclick="add()"&gt;Add&lt;/button&gt;</a:t>
            </a:r>
            <a:endParaRPr/>
          </a:p>
          <a:p>
            <a:pPr>
              <a:lnSpc>
                <a:spcPct val="100000"/>
              </a:lnSpc>
            </a:pPr>
            <a:r>
              <a:rPr lang="en-US" sz="2400">
                <a:solidFill>
                  <a:srgbClr val="000000"/>
                </a:solidFill>
                <a:latin typeface="Times New Roman"/>
              </a:rPr>
              <a:t>&lt;/body&gt;&lt;/html&gt;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400">
                <a:solidFill>
                  <a:srgbClr val="000000"/>
                </a:solidFill>
                <a:latin typeface="Calibri"/>
              </a:rPr>
              <a:t>Conditional statements allow you to take different actions depending upon different statements. </a:t>
            </a:r>
            <a:endParaRPr/>
          </a:p>
          <a:p>
            <a:pPr>
              <a:lnSpc>
                <a:spcPct val="90000"/>
              </a:lnSpc>
              <a:buFont typeface="Arial"/>
              <a:buChar char="•"/>
            </a:pPr>
            <a:r>
              <a:rPr lang="en-US" sz="2400">
                <a:solidFill>
                  <a:srgbClr val="000000"/>
                </a:solidFill>
                <a:latin typeface="Calibri"/>
              </a:rPr>
              <a:t>There are three types of conditional statement</a:t>
            </a:r>
            <a:endParaRPr/>
          </a:p>
          <a:p>
            <a:pPr>
              <a:lnSpc>
                <a:spcPct val="100000"/>
              </a:lnSpc>
              <a:buFont typeface="Calibri Light"/>
              <a:buAutoNum type="arabicPeriod"/>
            </a:pPr>
            <a:r>
              <a:rPr lang="en-US" sz="2400">
                <a:solidFill>
                  <a:srgbClr val="000000"/>
                </a:solidFill>
                <a:latin typeface="Calibri"/>
              </a:rPr>
              <a:t>if statements</a:t>
            </a:r>
            <a:endParaRPr/>
          </a:p>
          <a:p>
            <a:pPr>
              <a:lnSpc>
                <a:spcPct val="100000"/>
              </a:lnSpc>
              <a:buFont typeface="Calibri Light"/>
              <a:buAutoNum type="arabicPeriod"/>
            </a:pPr>
            <a:r>
              <a:rPr lang="en-US" sz="2400">
                <a:solidFill>
                  <a:srgbClr val="000000"/>
                </a:solidFill>
                <a:latin typeface="Calibri"/>
              </a:rPr>
              <a:t> if...else statements</a:t>
            </a:r>
            <a:endParaRPr/>
          </a:p>
          <a:p>
            <a:pPr>
              <a:lnSpc>
                <a:spcPct val="100000"/>
              </a:lnSpc>
              <a:buFont typeface="Calibri Light"/>
              <a:buAutoNum type="arabicPeriod"/>
            </a:pPr>
            <a:r>
              <a:rPr lang="en-US" sz="2400">
                <a:solidFill>
                  <a:srgbClr val="000000"/>
                </a:solidFill>
                <a:latin typeface="Calibri"/>
              </a:rPr>
              <a:t>switch statements</a:t>
            </a:r>
            <a:endParaRPr/>
          </a:p>
        </p:txBody>
      </p:sp>
      <p:sp>
        <p:nvSpPr>
          <p:cNvPr id="102"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000000"/>
                </a:solidFill>
                <a:latin typeface="Calibri Light"/>
              </a:rPr>
              <a:t>Conditional Statements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400">
                <a:solidFill>
                  <a:srgbClr val="000000"/>
                </a:solidFill>
                <a:latin typeface="Calibri"/>
              </a:rPr>
              <a:t>if statements allow code to be executed when the condition specified is true; if the condition is true then the code in the curly braces is executed.</a:t>
            </a:r>
            <a:endParaRPr/>
          </a:p>
          <a:p>
            <a:pPr>
              <a:lnSpc>
                <a:spcPct val="100000"/>
              </a:lnSpc>
            </a:pPr>
            <a:r>
              <a:rPr lang="en-US" sz="2400">
                <a:solidFill>
                  <a:srgbClr val="000000"/>
                </a:solidFill>
                <a:latin typeface="Calibri"/>
              </a:rPr>
              <a:t>Here is the syntax for an if statement:</a:t>
            </a:r>
            <a:endParaRPr/>
          </a:p>
          <a:p>
            <a:pPr>
              <a:lnSpc>
                <a:spcPct val="100000"/>
              </a:lnSpc>
            </a:pPr>
            <a:r>
              <a:rPr lang="en-US" sz="2400">
                <a:solidFill>
                  <a:srgbClr val="000000"/>
                </a:solidFill>
                <a:latin typeface="Calibri"/>
              </a:rPr>
              <a:t>if (condition)</a:t>
            </a:r>
            <a:endParaRPr/>
          </a:p>
          <a:p>
            <a:pPr>
              <a:lnSpc>
                <a:spcPct val="100000"/>
              </a:lnSpc>
            </a:pPr>
            <a:r>
              <a:rPr lang="en-US" sz="2400">
                <a:solidFill>
                  <a:srgbClr val="000000"/>
                </a:solidFill>
                <a:latin typeface="Calibri"/>
              </a:rPr>
              <a:t>{</a:t>
            </a:r>
            <a:endParaRPr/>
          </a:p>
          <a:p>
            <a:pPr>
              <a:lnSpc>
                <a:spcPct val="100000"/>
              </a:lnSpc>
            </a:pPr>
            <a:r>
              <a:rPr lang="en-US" sz="2400">
                <a:solidFill>
                  <a:srgbClr val="000000"/>
                </a:solidFill>
                <a:latin typeface="Calibri"/>
              </a:rPr>
              <a:t>code to be executed if condition is true</a:t>
            </a:r>
            <a:endParaRPr/>
          </a:p>
          <a:p>
            <a:pPr>
              <a:lnSpc>
                <a:spcPct val="100000"/>
              </a:lnSpc>
            </a:pPr>
            <a:r>
              <a:rPr lang="en-US" sz="2400">
                <a:solidFill>
                  <a:srgbClr val="000000"/>
                </a:solidFill>
                <a:latin typeface="Calibri"/>
              </a:rPr>
              <a:t>}</a:t>
            </a:r>
            <a:endParaRPr/>
          </a:p>
        </p:txBody>
      </p:sp>
      <p:sp>
        <p:nvSpPr>
          <p:cNvPr id="104" name="TextShape 2"/>
          <p:cNvSpPr txBox="1"/>
          <p:nvPr/>
        </p:nvSpPr>
        <p:spPr>
          <a:xfrm>
            <a:off x="838080" y="365040"/>
            <a:ext cx="10515240" cy="626040"/>
          </a:xfrm>
          <a:prstGeom prst="rect">
            <a:avLst/>
          </a:prstGeom>
        </p:spPr>
        <p:txBody>
          <a:bodyPr anchor="ctr"/>
          <a:lstStyle/>
          <a:p>
            <a:pPr>
              <a:lnSpc>
                <a:spcPct val="90000"/>
              </a:lnSpc>
            </a:pPr>
            <a:r>
              <a:rPr lang="en-US" sz="3600" b="1" i="1">
                <a:solidFill>
                  <a:srgbClr val="FF0000"/>
                </a:solidFill>
                <a:latin typeface="Calibri Light"/>
              </a:rPr>
              <a:t>if Statements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1244520"/>
            <a:ext cx="11010600" cy="5348880"/>
          </a:xfrm>
          <a:prstGeom prst="rect">
            <a:avLst/>
          </a:prstGeom>
        </p:spPr>
        <p:txBody>
          <a:bodyPr/>
          <a:lstStyle/>
          <a:p>
            <a:pPr>
              <a:lnSpc>
                <a:spcPct val="100000"/>
              </a:lnSpc>
            </a:pPr>
            <a:r>
              <a:rPr lang="en-US" sz="2400">
                <a:solidFill>
                  <a:srgbClr val="000000"/>
                </a:solidFill>
                <a:latin typeface="Calibri"/>
              </a:rPr>
              <a:t>If the conditions specified are met, then first block of code will be executed ;</a:t>
            </a:r>
            <a:endParaRPr/>
          </a:p>
          <a:p>
            <a:pPr>
              <a:lnSpc>
                <a:spcPct val="100000"/>
              </a:lnSpc>
            </a:pPr>
            <a:r>
              <a:rPr lang="en-US" sz="2400">
                <a:solidFill>
                  <a:srgbClr val="000000"/>
                </a:solidFill>
                <a:latin typeface="Calibri"/>
              </a:rPr>
              <a:t>otherwise  second  block of code will be executed . </a:t>
            </a:r>
            <a:endParaRPr/>
          </a:p>
          <a:p>
            <a:pPr>
              <a:lnSpc>
                <a:spcPct val="100000"/>
              </a:lnSpc>
            </a:pPr>
            <a:r>
              <a:rPr lang="en-US" sz="2400">
                <a:solidFill>
                  <a:srgbClr val="FF0000"/>
                </a:solidFill>
                <a:latin typeface="Calibri"/>
              </a:rPr>
              <a:t>The syntax is as follows:</a:t>
            </a:r>
            <a:endParaRPr/>
          </a:p>
          <a:p>
            <a:pPr>
              <a:lnSpc>
                <a:spcPct val="100000"/>
              </a:lnSpc>
            </a:pPr>
            <a:r>
              <a:rPr lang="en-US" sz="2400">
                <a:solidFill>
                  <a:srgbClr val="000000"/>
                </a:solidFill>
                <a:latin typeface="Calibri"/>
              </a:rPr>
              <a:t>if (condition)</a:t>
            </a:r>
            <a:endParaRPr/>
          </a:p>
          <a:p>
            <a:pPr>
              <a:lnSpc>
                <a:spcPct val="100000"/>
              </a:lnSpc>
            </a:pPr>
            <a:r>
              <a:rPr lang="en-US" sz="2400">
                <a:solidFill>
                  <a:srgbClr val="000000"/>
                </a:solidFill>
                <a:latin typeface="Calibri"/>
              </a:rPr>
              <a:t>{</a:t>
            </a:r>
            <a:endParaRPr/>
          </a:p>
          <a:p>
            <a:pPr>
              <a:lnSpc>
                <a:spcPct val="100000"/>
              </a:lnSpc>
            </a:pPr>
            <a:r>
              <a:rPr lang="en-US" sz="2400">
                <a:solidFill>
                  <a:srgbClr val="000000"/>
                </a:solidFill>
                <a:latin typeface="Calibri"/>
              </a:rPr>
              <a:t>code to be executed if condition is true</a:t>
            </a:r>
            <a:endParaRPr/>
          </a:p>
          <a:p>
            <a:pPr>
              <a:lnSpc>
                <a:spcPct val="100000"/>
              </a:lnSpc>
            </a:pPr>
            <a:r>
              <a:rPr lang="en-US" sz="2400">
                <a:solidFill>
                  <a:srgbClr val="000000"/>
                </a:solidFill>
                <a:latin typeface="Calibri"/>
              </a:rPr>
              <a:t>}</a:t>
            </a:r>
            <a:endParaRPr/>
          </a:p>
          <a:p>
            <a:pPr>
              <a:lnSpc>
                <a:spcPct val="100000"/>
              </a:lnSpc>
            </a:pPr>
            <a:r>
              <a:rPr lang="en-US" sz="2400">
                <a:solidFill>
                  <a:srgbClr val="000000"/>
                </a:solidFill>
                <a:latin typeface="Calibri"/>
              </a:rPr>
              <a:t>else</a:t>
            </a:r>
            <a:endParaRPr/>
          </a:p>
          <a:p>
            <a:pPr>
              <a:lnSpc>
                <a:spcPct val="100000"/>
              </a:lnSpc>
            </a:pPr>
            <a:r>
              <a:rPr lang="en-US" sz="2400">
                <a:solidFill>
                  <a:srgbClr val="000000"/>
                </a:solidFill>
                <a:latin typeface="Calibri"/>
              </a:rPr>
              <a:t>{</a:t>
            </a:r>
            <a:endParaRPr/>
          </a:p>
          <a:p>
            <a:pPr>
              <a:lnSpc>
                <a:spcPct val="100000"/>
              </a:lnSpc>
            </a:pPr>
            <a:r>
              <a:rPr lang="en-US" sz="2400">
                <a:solidFill>
                  <a:srgbClr val="000000"/>
                </a:solidFill>
                <a:latin typeface="Calibri"/>
              </a:rPr>
              <a:t>code to be executed if condition is false</a:t>
            </a:r>
            <a:endParaRPr/>
          </a:p>
          <a:p>
            <a:pPr>
              <a:lnSpc>
                <a:spcPct val="100000"/>
              </a:lnSpc>
            </a:pPr>
            <a:r>
              <a:rPr lang="en-US" sz="2400">
                <a:solidFill>
                  <a:srgbClr val="000000"/>
                </a:solidFill>
                <a:latin typeface="Calibri"/>
              </a:rPr>
              <a:t>}</a:t>
            </a:r>
            <a:endParaRPr/>
          </a:p>
        </p:txBody>
      </p:sp>
      <p:sp>
        <p:nvSpPr>
          <p:cNvPr id="106" name="TextShape 2"/>
          <p:cNvSpPr txBox="1"/>
          <p:nvPr/>
        </p:nvSpPr>
        <p:spPr>
          <a:xfrm>
            <a:off x="838080" y="365040"/>
            <a:ext cx="10515240" cy="626040"/>
          </a:xfrm>
          <a:prstGeom prst="rect">
            <a:avLst/>
          </a:prstGeom>
        </p:spPr>
        <p:txBody>
          <a:bodyPr anchor="ctr"/>
          <a:lstStyle/>
          <a:p>
            <a:pPr>
              <a:lnSpc>
                <a:spcPct val="90000"/>
              </a:lnSpc>
            </a:pPr>
            <a:r>
              <a:rPr lang="en-US" sz="3600" b="1" i="1">
                <a:solidFill>
                  <a:srgbClr val="FF0000"/>
                </a:solidFill>
                <a:latin typeface="Calibri Light"/>
              </a:rPr>
              <a:t>if . . . else Statements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1244520"/>
            <a:ext cx="11010600" cy="5348880"/>
          </a:xfrm>
          <a:prstGeom prst="rect">
            <a:avLst/>
          </a:prstGeom>
        </p:spPr>
        <p:txBody>
          <a:bodyPr/>
          <a:lstStyle/>
          <a:p>
            <a:pPr>
              <a:lnSpc>
                <a:spcPct val="100000"/>
              </a:lnSpc>
            </a:pPr>
            <a:r>
              <a:rPr lang="en-US" sz="2400">
                <a:solidFill>
                  <a:srgbClr val="000000"/>
                </a:solidFill>
                <a:latin typeface="Calibri"/>
              </a:rPr>
              <a:t>&lt;html&gt;</a:t>
            </a:r>
            <a:endParaRPr/>
          </a:p>
          <a:p>
            <a:pPr>
              <a:lnSpc>
                <a:spcPct val="100000"/>
              </a:lnSpc>
            </a:pPr>
            <a:r>
              <a:rPr lang="en-US" sz="2400">
                <a:solidFill>
                  <a:srgbClr val="000000"/>
                </a:solidFill>
                <a:latin typeface="Calibri"/>
              </a:rPr>
              <a:t>&lt;body&gt;</a:t>
            </a:r>
            <a:endParaRPr/>
          </a:p>
          <a:p>
            <a:pPr>
              <a:lnSpc>
                <a:spcPct val="100000"/>
              </a:lnSpc>
            </a:pPr>
            <a:r>
              <a:rPr lang="en-US" sz="2400">
                <a:solidFill>
                  <a:srgbClr val="000000"/>
                </a:solidFill>
                <a:latin typeface="Calibri"/>
              </a:rPr>
              <a:t>&lt;script&gt;</a:t>
            </a:r>
            <a:endParaRPr/>
          </a:p>
          <a:p>
            <a:pPr>
              <a:lnSpc>
                <a:spcPct val="100000"/>
              </a:lnSpc>
            </a:pPr>
            <a:r>
              <a:rPr lang="en-US" sz="2400">
                <a:solidFill>
                  <a:srgbClr val="000000"/>
                </a:solidFill>
                <a:latin typeface="Calibri"/>
              </a:rPr>
              <a:t>date=new Date();</a:t>
            </a:r>
            <a:endParaRPr/>
          </a:p>
          <a:p>
            <a:pPr>
              <a:lnSpc>
                <a:spcPct val="100000"/>
              </a:lnSpc>
            </a:pPr>
            <a:r>
              <a:rPr lang="en-US" sz="2400">
                <a:solidFill>
                  <a:srgbClr val="000000"/>
                </a:solidFill>
                <a:latin typeface="Calibri"/>
              </a:rPr>
              <a:t>time=date.getHours();</a:t>
            </a:r>
            <a:endParaRPr/>
          </a:p>
          <a:p>
            <a:pPr>
              <a:lnSpc>
                <a:spcPct val="100000"/>
              </a:lnSpc>
            </a:pPr>
            <a:r>
              <a:rPr lang="en-US" sz="2400">
                <a:solidFill>
                  <a:srgbClr val="000000"/>
                </a:solidFill>
                <a:latin typeface="Calibri"/>
              </a:rPr>
              <a:t>if(time&lt;12)</a:t>
            </a:r>
            <a:endParaRPr/>
          </a:p>
          <a:p>
            <a:pPr>
              <a:lnSpc>
                <a:spcPct val="100000"/>
              </a:lnSpc>
            </a:pPr>
            <a:r>
              <a:rPr lang="en-US" sz="2400">
                <a:solidFill>
                  <a:srgbClr val="000000"/>
                </a:solidFill>
                <a:latin typeface="Calibri"/>
              </a:rPr>
              <a:t>document.write("&lt;h1&gt;Good Morning");</a:t>
            </a:r>
            <a:endParaRPr/>
          </a:p>
          <a:p>
            <a:pPr>
              <a:lnSpc>
                <a:spcPct val="100000"/>
              </a:lnSpc>
            </a:pPr>
            <a:r>
              <a:rPr lang="en-US" sz="2400">
                <a:solidFill>
                  <a:srgbClr val="000000"/>
                </a:solidFill>
                <a:latin typeface="Calibri"/>
              </a:rPr>
              <a:t>else</a:t>
            </a:r>
            <a:endParaRPr/>
          </a:p>
          <a:p>
            <a:pPr>
              <a:lnSpc>
                <a:spcPct val="100000"/>
              </a:lnSpc>
            </a:pPr>
            <a:r>
              <a:rPr lang="en-US" sz="2400">
                <a:solidFill>
                  <a:srgbClr val="000000"/>
                </a:solidFill>
                <a:latin typeface="Calibri"/>
              </a:rPr>
              <a:t>document.write("&lt;h1&gt;Good Evening");</a:t>
            </a:r>
            <a:endParaRPr/>
          </a:p>
          <a:p>
            <a:pPr>
              <a:lnSpc>
                <a:spcPct val="100000"/>
              </a:lnSpc>
            </a:pPr>
            <a:r>
              <a:rPr lang="en-US" sz="2400">
                <a:solidFill>
                  <a:srgbClr val="000000"/>
                </a:solidFill>
                <a:latin typeface="Calibri"/>
              </a:rPr>
              <a:t>&lt;/script&gt;</a:t>
            </a:r>
            <a:endParaRPr/>
          </a:p>
          <a:p>
            <a:pPr>
              <a:lnSpc>
                <a:spcPct val="100000"/>
              </a:lnSpc>
            </a:pPr>
            <a:r>
              <a:rPr lang="en-US" sz="2400">
                <a:solidFill>
                  <a:srgbClr val="000000"/>
                </a:solidFill>
                <a:latin typeface="Calibri"/>
              </a:rPr>
              <a:t>&lt;/body&gt;</a:t>
            </a:r>
            <a:endParaRPr/>
          </a:p>
          <a:p>
            <a:pPr>
              <a:lnSpc>
                <a:spcPct val="100000"/>
              </a:lnSpc>
            </a:pPr>
            <a:r>
              <a:rPr lang="en-US" sz="2400">
                <a:solidFill>
                  <a:srgbClr val="000000"/>
                </a:solidFill>
                <a:latin typeface="Calibri"/>
              </a:rPr>
              <a:t>&lt;/html&gt;</a:t>
            </a:r>
            <a:endParaRPr/>
          </a:p>
        </p:txBody>
      </p:sp>
      <p:sp>
        <p:nvSpPr>
          <p:cNvPr id="108" name="TextShape 2"/>
          <p:cNvSpPr txBox="1"/>
          <p:nvPr/>
        </p:nvSpPr>
        <p:spPr>
          <a:xfrm>
            <a:off x="838080" y="365040"/>
            <a:ext cx="10515240" cy="626040"/>
          </a:xfrm>
          <a:prstGeom prst="rect">
            <a:avLst/>
          </a:prstGeom>
        </p:spPr>
        <p:txBody>
          <a:bodyPr anchor="ctr"/>
          <a:lstStyle/>
          <a:p>
            <a:pPr>
              <a:lnSpc>
                <a:spcPct val="90000"/>
              </a:lnSpc>
            </a:pPr>
            <a:r>
              <a:rPr lang="en-US" sz="3600" b="1" i="1">
                <a:solidFill>
                  <a:srgbClr val="FF0000"/>
                </a:solidFill>
                <a:latin typeface="Calibri Light"/>
              </a:rPr>
              <a:t>if . . . else Statements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800">
                <a:solidFill>
                  <a:srgbClr val="000000"/>
                </a:solidFill>
                <a:latin typeface="Calibri"/>
              </a:rPr>
              <a:t>L</a:t>
            </a:r>
            <a:r>
              <a:rPr lang="en-US" sz="3200">
                <a:solidFill>
                  <a:srgbClr val="000000"/>
                </a:solidFill>
                <a:latin typeface="Calibri"/>
              </a:rPr>
              <a:t>ooping statements are used to execute the same block of code a specified number of times.</a:t>
            </a:r>
            <a:endParaRPr/>
          </a:p>
          <a:p>
            <a:pPr>
              <a:lnSpc>
                <a:spcPct val="90000"/>
              </a:lnSpc>
            </a:pPr>
            <a:endParaRPr/>
          </a:p>
          <a:p>
            <a:pPr>
              <a:lnSpc>
                <a:spcPct val="100000"/>
              </a:lnSpc>
              <a:buFont typeface="Calibri Light"/>
              <a:buAutoNum type="arabicPeriod"/>
            </a:pPr>
            <a:r>
              <a:rPr lang="en-US" sz="3200">
                <a:solidFill>
                  <a:srgbClr val="000000"/>
                </a:solidFill>
                <a:latin typeface="Calibri"/>
              </a:rPr>
              <a:t>while </a:t>
            </a:r>
            <a:endParaRPr/>
          </a:p>
          <a:p>
            <a:pPr>
              <a:lnSpc>
                <a:spcPct val="100000"/>
              </a:lnSpc>
              <a:buFont typeface="Calibri Light"/>
              <a:buAutoNum type="arabicPeriod"/>
            </a:pPr>
            <a:r>
              <a:rPr lang="en-US" sz="3200">
                <a:solidFill>
                  <a:srgbClr val="000000"/>
                </a:solidFill>
                <a:latin typeface="Calibri"/>
              </a:rPr>
              <a:t>do…while</a:t>
            </a:r>
            <a:endParaRPr/>
          </a:p>
          <a:p>
            <a:pPr>
              <a:lnSpc>
                <a:spcPct val="100000"/>
              </a:lnSpc>
              <a:buFont typeface="Calibri Light"/>
              <a:buAutoNum type="arabicPeriod"/>
            </a:pPr>
            <a:r>
              <a:rPr lang="en-US" sz="3200">
                <a:solidFill>
                  <a:srgbClr val="000000"/>
                </a:solidFill>
                <a:latin typeface="Calibri"/>
              </a:rPr>
              <a:t>for</a:t>
            </a:r>
            <a:endParaRPr/>
          </a:p>
        </p:txBody>
      </p:sp>
      <p:sp>
        <p:nvSpPr>
          <p:cNvPr id="110"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JavaScript Loops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1244520"/>
            <a:ext cx="11010600" cy="5348880"/>
          </a:xfrm>
          <a:prstGeom prst="rect">
            <a:avLst/>
          </a:prstGeom>
        </p:spPr>
        <p:txBody>
          <a:bodyPr/>
          <a:lstStyle/>
          <a:p>
            <a:pPr>
              <a:lnSpc>
                <a:spcPct val="90000"/>
              </a:lnSpc>
              <a:buFont typeface="Arial"/>
              <a:buChar char="•"/>
            </a:pPr>
            <a:r>
              <a:rPr lang="en-US" sz="3200">
                <a:solidFill>
                  <a:srgbClr val="000000"/>
                </a:solidFill>
                <a:latin typeface="Calibri"/>
              </a:rPr>
              <a:t>A while loop runs the same block of code while or until a condition is true.</a:t>
            </a:r>
            <a:endParaRPr/>
          </a:p>
          <a:p>
            <a:pPr>
              <a:lnSpc>
                <a:spcPct val="100000"/>
              </a:lnSpc>
            </a:pPr>
            <a:r>
              <a:rPr lang="en-US" sz="3200">
                <a:solidFill>
                  <a:srgbClr val="FF0000"/>
                </a:solidFill>
                <a:latin typeface="Calibri"/>
              </a:rPr>
              <a:t>The syntax is as follows:</a:t>
            </a:r>
            <a:endParaRPr/>
          </a:p>
          <a:p>
            <a:pPr>
              <a:lnSpc>
                <a:spcPct val="100000"/>
              </a:lnSpc>
            </a:pPr>
            <a:r>
              <a:rPr lang="en-US" sz="3200">
                <a:solidFill>
                  <a:srgbClr val="000000"/>
                </a:solidFill>
                <a:latin typeface="Calibri"/>
              </a:rPr>
              <a:t>while (condition)</a:t>
            </a:r>
            <a:endParaRPr/>
          </a:p>
          <a:p>
            <a:pPr>
              <a:lnSpc>
                <a:spcPct val="100000"/>
              </a:lnSpc>
            </a:pPr>
            <a:r>
              <a:rPr lang="en-US" sz="3200">
                <a:solidFill>
                  <a:srgbClr val="000000"/>
                </a:solidFill>
                <a:latin typeface="Calibri"/>
              </a:rPr>
              <a:t>{</a:t>
            </a:r>
            <a:endParaRPr/>
          </a:p>
          <a:p>
            <a:pPr>
              <a:lnSpc>
                <a:spcPct val="100000"/>
              </a:lnSpc>
            </a:pPr>
            <a:r>
              <a:rPr lang="en-US" sz="3200" i="1">
                <a:solidFill>
                  <a:srgbClr val="000000"/>
                </a:solidFill>
                <a:latin typeface="Calibri"/>
              </a:rPr>
              <a:t>code to be executed</a:t>
            </a:r>
            <a:endParaRPr/>
          </a:p>
          <a:p>
            <a:pPr>
              <a:lnSpc>
                <a:spcPct val="100000"/>
              </a:lnSpc>
            </a:pPr>
            <a:r>
              <a:rPr lang="en-US" sz="3200">
                <a:solidFill>
                  <a:srgbClr val="000000"/>
                </a:solidFill>
                <a:latin typeface="Calibri"/>
              </a:rPr>
              <a:t>}</a:t>
            </a:r>
            <a:endParaRPr/>
          </a:p>
        </p:txBody>
      </p:sp>
      <p:sp>
        <p:nvSpPr>
          <p:cNvPr id="112"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while loop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83680"/>
            <a:ext cx="11010600" cy="6416280"/>
          </a:xfrm>
          <a:prstGeom prst="rect">
            <a:avLst/>
          </a:prstGeom>
        </p:spPr>
        <p:txBody>
          <a:bodyPr/>
          <a:lstStyle/>
          <a:p>
            <a:pPr>
              <a:lnSpc>
                <a:spcPct val="100000"/>
              </a:lnSpc>
            </a:pPr>
            <a:r>
              <a:rPr lang="en-US" sz="2800" dirty="0">
                <a:solidFill>
                  <a:srgbClr val="000000"/>
                </a:solidFill>
                <a:latin typeface="Calibri"/>
              </a:rPr>
              <a:t>&lt;html&gt;&lt;body&gt;</a:t>
            </a:r>
            <a:endParaRPr/>
          </a:p>
          <a:p>
            <a:pPr>
              <a:lnSpc>
                <a:spcPct val="100000"/>
              </a:lnSpc>
            </a:pPr>
            <a:r>
              <a:rPr lang="en-US" sz="2800" dirty="0">
                <a:solidFill>
                  <a:srgbClr val="000000"/>
                </a:solidFill>
                <a:latin typeface="Calibri"/>
              </a:rPr>
              <a:t>&lt;h1 style=</a:t>
            </a:r>
            <a:r>
              <a:rPr lang="en-US" sz="2800" dirty="0" err="1">
                <a:solidFill>
                  <a:srgbClr val="000000"/>
                </a:solidFill>
                <a:latin typeface="Calibri"/>
              </a:rPr>
              <a:t>color:blue</a:t>
            </a:r>
            <a:r>
              <a:rPr lang="en-US" sz="2800" dirty="0">
                <a:solidFill>
                  <a:srgbClr val="000000"/>
                </a:solidFill>
                <a:latin typeface="Calibri"/>
              </a:rPr>
              <a:t>&gt;</a:t>
            </a:r>
            <a:r>
              <a:rPr lang="en-US" sz="2800" dirty="0" err="1">
                <a:solidFill>
                  <a:srgbClr val="000000"/>
                </a:solidFill>
                <a:latin typeface="Calibri"/>
              </a:rPr>
              <a:t>Reversenumber</a:t>
            </a:r>
            <a:r>
              <a:rPr lang="en-US" sz="2800" dirty="0">
                <a:solidFill>
                  <a:srgbClr val="000000"/>
                </a:solidFill>
                <a:latin typeface="Calibri"/>
              </a:rPr>
              <a:t>&lt;/h1&gt;</a:t>
            </a:r>
            <a:endParaRPr/>
          </a:p>
          <a:p>
            <a:pPr>
              <a:lnSpc>
                <a:spcPct val="100000"/>
              </a:lnSpc>
            </a:pPr>
            <a:r>
              <a:rPr lang="en-US" sz="2800" dirty="0">
                <a:solidFill>
                  <a:srgbClr val="000000"/>
                </a:solidFill>
                <a:latin typeface="Calibri"/>
              </a:rPr>
              <a:t>&lt;script&gt;</a:t>
            </a:r>
            <a:endParaRPr/>
          </a:p>
          <a:p>
            <a:pPr>
              <a:lnSpc>
                <a:spcPct val="100000"/>
              </a:lnSpc>
            </a:pPr>
            <a:r>
              <a:rPr lang="en-US" sz="2800" dirty="0" err="1">
                <a:solidFill>
                  <a:srgbClr val="000000"/>
                </a:solidFill>
                <a:latin typeface="Calibri"/>
              </a:rPr>
              <a:t>var</a:t>
            </a:r>
            <a:r>
              <a:rPr lang="en-US" sz="2800" dirty="0">
                <a:solidFill>
                  <a:srgbClr val="000000"/>
                </a:solidFill>
                <a:latin typeface="Calibri"/>
              </a:rPr>
              <a:t>  no, r, rev= 0;</a:t>
            </a:r>
            <a:endParaRPr/>
          </a:p>
          <a:p>
            <a:pPr>
              <a:lnSpc>
                <a:spcPct val="100000"/>
              </a:lnSpc>
            </a:pPr>
            <a:r>
              <a:rPr lang="en-US" sz="2800" dirty="0">
                <a:solidFill>
                  <a:srgbClr val="000000"/>
                </a:solidFill>
                <a:latin typeface="Calibri"/>
              </a:rPr>
              <a:t> no= prompt("enter number");</a:t>
            </a:r>
            <a:endParaRPr/>
          </a:p>
          <a:p>
            <a:pPr>
              <a:lnSpc>
                <a:spcPct val="100000"/>
              </a:lnSpc>
            </a:pPr>
            <a:r>
              <a:rPr lang="en-US" sz="2800" dirty="0" smtClean="0">
                <a:solidFill>
                  <a:srgbClr val="000000"/>
                </a:solidFill>
                <a:latin typeface="Calibri"/>
              </a:rPr>
              <a:t>/*while </a:t>
            </a:r>
            <a:r>
              <a:rPr lang="en-US" sz="2800" dirty="0">
                <a:solidFill>
                  <a:srgbClr val="000000"/>
                </a:solidFill>
                <a:latin typeface="Calibri"/>
              </a:rPr>
              <a:t>(no&gt;0) {</a:t>
            </a:r>
            <a:endParaRPr/>
          </a:p>
          <a:p>
            <a:pPr>
              <a:lnSpc>
                <a:spcPct val="100000"/>
              </a:lnSpc>
            </a:pPr>
            <a:r>
              <a:rPr lang="en-US" sz="2800" dirty="0">
                <a:solidFill>
                  <a:srgbClr val="000000"/>
                </a:solidFill>
                <a:latin typeface="Calibri"/>
              </a:rPr>
              <a:t>r=no%10;</a:t>
            </a:r>
            <a:endParaRPr/>
          </a:p>
          <a:p>
            <a:pPr>
              <a:lnSpc>
                <a:spcPct val="100000"/>
              </a:lnSpc>
            </a:pPr>
            <a:r>
              <a:rPr lang="en-US" sz="2800" dirty="0">
                <a:solidFill>
                  <a:srgbClr val="000000"/>
                </a:solidFill>
                <a:latin typeface="Calibri"/>
              </a:rPr>
              <a:t>rev=rev*10+r;</a:t>
            </a:r>
            <a:endParaRPr/>
          </a:p>
          <a:p>
            <a:pPr>
              <a:lnSpc>
                <a:spcPct val="100000"/>
              </a:lnSpc>
            </a:pPr>
            <a:r>
              <a:rPr lang="en-US" sz="2800" dirty="0">
                <a:solidFill>
                  <a:srgbClr val="000000"/>
                </a:solidFill>
                <a:latin typeface="Calibri"/>
              </a:rPr>
              <a:t>no=</a:t>
            </a:r>
            <a:r>
              <a:rPr lang="en-US" sz="2800" dirty="0" err="1">
                <a:solidFill>
                  <a:srgbClr val="000000"/>
                </a:solidFill>
                <a:latin typeface="Calibri"/>
              </a:rPr>
              <a:t>Math.floor</a:t>
            </a:r>
            <a:r>
              <a:rPr lang="en-US" sz="2800" dirty="0">
                <a:solidFill>
                  <a:srgbClr val="000000"/>
                </a:solidFill>
                <a:latin typeface="Calibri"/>
              </a:rPr>
              <a:t>(no/10);</a:t>
            </a:r>
            <a:endParaRPr/>
          </a:p>
          <a:p>
            <a:pPr>
              <a:lnSpc>
                <a:spcPct val="100000"/>
              </a:lnSpc>
            </a:pPr>
            <a:r>
              <a:rPr lang="en-US" sz="2800" dirty="0" smtClean="0">
                <a:solidFill>
                  <a:srgbClr val="000000"/>
                </a:solidFill>
                <a:latin typeface="Calibri"/>
              </a:rPr>
              <a:t>}*/</a:t>
            </a:r>
            <a:endParaRPr/>
          </a:p>
          <a:p>
            <a:pPr>
              <a:lnSpc>
                <a:spcPct val="100000"/>
              </a:lnSpc>
            </a:pPr>
            <a:r>
              <a:rPr lang="en-US" sz="2800" dirty="0" err="1">
                <a:solidFill>
                  <a:srgbClr val="000000"/>
                </a:solidFill>
                <a:latin typeface="Calibri"/>
              </a:rPr>
              <a:t>document.write</a:t>
            </a:r>
            <a:r>
              <a:rPr lang="en-US" sz="2800" dirty="0">
                <a:solidFill>
                  <a:srgbClr val="000000"/>
                </a:solidFill>
                <a:latin typeface="Calibri"/>
              </a:rPr>
              <a:t>("&lt;h1&gt; Reverse of a Given No is"+rev);</a:t>
            </a:r>
            <a:endParaRPr/>
          </a:p>
          <a:p>
            <a:pPr>
              <a:lnSpc>
                <a:spcPct val="100000"/>
              </a:lnSpc>
            </a:pPr>
            <a:r>
              <a:rPr lang="en-US" sz="2800" dirty="0">
                <a:solidFill>
                  <a:srgbClr val="000000"/>
                </a:solidFill>
                <a:latin typeface="Calibri"/>
              </a:rPr>
              <a:t>&lt;/script&gt;&lt;/body&gt;&lt;/html&gt;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1244520"/>
            <a:ext cx="11010600" cy="5348880"/>
          </a:xfrm>
          <a:prstGeom prst="rect">
            <a:avLst/>
          </a:prstGeom>
        </p:spPr>
        <p:txBody>
          <a:bodyPr/>
          <a:lstStyle/>
          <a:p>
            <a:pPr algn="just">
              <a:lnSpc>
                <a:spcPct val="100000"/>
              </a:lnSpc>
              <a:buFont typeface="Arial"/>
              <a:buChar char="•"/>
            </a:pPr>
            <a:r>
              <a:rPr lang="en-US" sz="3200">
                <a:solidFill>
                  <a:srgbClr val="000000"/>
                </a:solidFill>
                <a:latin typeface="Calibri"/>
              </a:rPr>
              <a:t>A do ... while loop executes a block of code once and then checks a condition. </a:t>
            </a:r>
            <a:endParaRPr/>
          </a:p>
          <a:p>
            <a:pPr algn="just">
              <a:lnSpc>
                <a:spcPct val="100000"/>
              </a:lnSpc>
              <a:buFont typeface="Arial"/>
              <a:buChar char="•"/>
            </a:pPr>
            <a:r>
              <a:rPr lang="en-US" sz="3200">
                <a:solidFill>
                  <a:srgbClr val="000000"/>
                </a:solidFill>
                <a:latin typeface="Calibri"/>
              </a:rPr>
              <a:t>For as long as the condition is true it continues to loop. </a:t>
            </a:r>
            <a:endParaRPr/>
          </a:p>
          <a:p>
            <a:pPr algn="just">
              <a:lnSpc>
                <a:spcPct val="100000"/>
              </a:lnSpc>
              <a:buFont typeface="Arial"/>
              <a:buChar char="•"/>
            </a:pPr>
            <a:r>
              <a:rPr lang="en-US" sz="3200">
                <a:solidFill>
                  <a:srgbClr val="000000"/>
                </a:solidFill>
                <a:latin typeface="Calibri"/>
              </a:rPr>
              <a:t>So, whatever the condition, the loop runs at least once</a:t>
            </a:r>
            <a:endParaRPr/>
          </a:p>
          <a:p>
            <a:pPr algn="just">
              <a:lnSpc>
                <a:spcPct val="100000"/>
              </a:lnSpc>
            </a:pPr>
            <a:r>
              <a:rPr lang="en-US" sz="3200">
                <a:solidFill>
                  <a:srgbClr val="000000"/>
                </a:solidFill>
                <a:latin typeface="Calibri"/>
              </a:rPr>
              <a:t>do</a:t>
            </a:r>
            <a:endParaRPr/>
          </a:p>
          <a:p>
            <a:pPr algn="just">
              <a:lnSpc>
                <a:spcPct val="100000"/>
              </a:lnSpc>
            </a:pPr>
            <a:r>
              <a:rPr lang="en-US" sz="3200">
                <a:solidFill>
                  <a:srgbClr val="000000"/>
                </a:solidFill>
                <a:latin typeface="Calibri"/>
              </a:rPr>
              <a:t>{</a:t>
            </a:r>
            <a:endParaRPr/>
          </a:p>
          <a:p>
            <a:pPr algn="just">
              <a:lnSpc>
                <a:spcPct val="100000"/>
              </a:lnSpc>
            </a:pPr>
            <a:r>
              <a:rPr lang="en-US" sz="3200" i="1">
                <a:solidFill>
                  <a:srgbClr val="000000"/>
                </a:solidFill>
                <a:latin typeface="Calibri"/>
              </a:rPr>
              <a:t>code to be executed</a:t>
            </a:r>
            <a:endParaRPr/>
          </a:p>
          <a:p>
            <a:pPr algn="just">
              <a:lnSpc>
                <a:spcPct val="100000"/>
              </a:lnSpc>
            </a:pPr>
            <a:r>
              <a:rPr lang="en-US" sz="3200">
                <a:solidFill>
                  <a:srgbClr val="000000"/>
                </a:solidFill>
                <a:latin typeface="Calibri"/>
              </a:rPr>
              <a:t>}</a:t>
            </a:r>
            <a:endParaRPr/>
          </a:p>
          <a:p>
            <a:pPr algn="just">
              <a:lnSpc>
                <a:spcPct val="100000"/>
              </a:lnSpc>
            </a:pPr>
            <a:r>
              <a:rPr lang="en-US" sz="3200">
                <a:solidFill>
                  <a:srgbClr val="000000"/>
                </a:solidFill>
                <a:latin typeface="Calibri"/>
              </a:rPr>
              <a:t>while (condition)</a:t>
            </a:r>
            <a:endParaRPr/>
          </a:p>
          <a:p>
            <a:pPr algn="just">
              <a:lnSpc>
                <a:spcPct val="100000"/>
              </a:lnSpc>
            </a:pPr>
            <a:endParaRPr/>
          </a:p>
        </p:txBody>
      </p:sp>
      <p:sp>
        <p:nvSpPr>
          <p:cNvPr id="115" name="TextShape 2"/>
          <p:cNvSpPr txBox="1"/>
          <p:nvPr/>
        </p:nvSpPr>
        <p:spPr>
          <a:xfrm>
            <a:off x="838080" y="365040"/>
            <a:ext cx="10515240" cy="626040"/>
          </a:xfrm>
          <a:prstGeom prst="rect">
            <a:avLst/>
          </a:prstGeom>
        </p:spPr>
        <p:txBody>
          <a:bodyPr anchor="ctr"/>
          <a:lstStyle/>
          <a:p>
            <a:pPr>
              <a:lnSpc>
                <a:spcPct val="90000"/>
              </a:lnSpc>
            </a:pPr>
            <a:r>
              <a:rPr lang="en-US" sz="3600" b="1" i="1">
                <a:solidFill>
                  <a:srgbClr val="FF0000"/>
                </a:solidFill>
                <a:latin typeface="Calibri Light"/>
              </a:rPr>
              <a:t>do . . . while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92560" y="270360"/>
            <a:ext cx="10761120" cy="772200"/>
          </a:xfrm>
          <a:prstGeom prst="rect">
            <a:avLst/>
          </a:prstGeom>
        </p:spPr>
        <p:txBody>
          <a:bodyPr anchor="ctr"/>
          <a:lstStyle/>
          <a:p>
            <a:pPr>
              <a:lnSpc>
                <a:spcPct val="90000"/>
              </a:lnSpc>
            </a:pPr>
            <a:r>
              <a:rPr lang="en-US" sz="3000" b="1">
                <a:solidFill>
                  <a:srgbClr val="FF0000"/>
                </a:solidFill>
                <a:latin typeface="Calibri Light"/>
              </a:rPr>
              <a:t>Server-side Applications vs. Client-side Applications</a:t>
            </a:r>
            <a:endParaRPr/>
          </a:p>
        </p:txBody>
      </p:sp>
      <p:sp>
        <p:nvSpPr>
          <p:cNvPr id="80" name="TextShape 2"/>
          <p:cNvSpPr txBox="1"/>
          <p:nvPr/>
        </p:nvSpPr>
        <p:spPr>
          <a:xfrm>
            <a:off x="618120" y="1120320"/>
            <a:ext cx="11320200" cy="5486040"/>
          </a:xfrm>
          <a:prstGeom prst="rect">
            <a:avLst/>
          </a:prstGeom>
        </p:spPr>
        <p:txBody>
          <a:bodyPr/>
          <a:lstStyle/>
          <a:p>
            <a:pPr algn="just">
              <a:lnSpc>
                <a:spcPct val="100000"/>
              </a:lnSpc>
              <a:buFont typeface="Arial"/>
              <a:buChar char="•"/>
            </a:pPr>
            <a:r>
              <a:rPr lang="en-US" sz="2800">
                <a:solidFill>
                  <a:srgbClr val="000000"/>
                </a:solidFill>
                <a:latin typeface="Calibri"/>
              </a:rPr>
              <a:t>server-side applications are applications  runs on the </a:t>
            </a:r>
            <a:r>
              <a:rPr lang="en-US" sz="2800" u="sng">
                <a:solidFill>
                  <a:srgbClr val="0563C1"/>
                </a:solidFill>
                <a:latin typeface="Calibri"/>
              </a:rPr>
              <a:t>Web server</a:t>
            </a:r>
            <a:endParaRPr/>
          </a:p>
          <a:p>
            <a:pPr algn="just">
              <a:lnSpc>
                <a:spcPct val="100000"/>
              </a:lnSpc>
              <a:buFont typeface="Arial"/>
              <a:buChar char="•"/>
            </a:pPr>
            <a:r>
              <a:rPr lang="en-US" sz="2800">
                <a:solidFill>
                  <a:srgbClr val="000000"/>
                </a:solidFill>
                <a:latin typeface="Calibri"/>
              </a:rPr>
              <a:t>Clint-side applications are  are small applications which are </a:t>
            </a:r>
            <a:r>
              <a:rPr lang="en-US" sz="2800" b="1">
                <a:solidFill>
                  <a:srgbClr val="000000"/>
                </a:solidFill>
                <a:latin typeface="Calibri"/>
              </a:rPr>
              <a:t>embedded </a:t>
            </a:r>
            <a:r>
              <a:rPr lang="en-US" sz="2800">
                <a:solidFill>
                  <a:srgbClr val="000000"/>
                </a:solidFill>
                <a:latin typeface="Calibri"/>
              </a:rPr>
              <a:t>within the HTML code and executed by the browser.</a:t>
            </a:r>
            <a:endParaRPr/>
          </a:p>
          <a:p>
            <a:pPr algn="just">
              <a:lnSpc>
                <a:spcPct val="100000"/>
              </a:lnSpc>
            </a:pPr>
            <a:r>
              <a:rPr lang="en-US" sz="2800" b="1" i="1">
                <a:solidFill>
                  <a:srgbClr val="FF0000"/>
                </a:solidFill>
                <a:latin typeface="Calibri"/>
              </a:rPr>
              <a:t>Server-Side Code</a:t>
            </a:r>
            <a:endParaRPr/>
          </a:p>
          <a:p>
            <a:pPr algn="just">
              <a:lnSpc>
                <a:spcPct val="100000"/>
              </a:lnSpc>
              <a:buFont typeface="Arial"/>
              <a:buChar char="•"/>
            </a:pPr>
            <a:r>
              <a:rPr lang="en-US" sz="2800">
                <a:solidFill>
                  <a:srgbClr val="000000"/>
                </a:solidFill>
                <a:latin typeface="Calibri"/>
              </a:rPr>
              <a:t>Languages  include Python , PHP, C#, Servlets and JSP;</a:t>
            </a:r>
            <a:endParaRPr/>
          </a:p>
          <a:p>
            <a:pPr algn="just">
              <a:lnSpc>
                <a:spcPct val="100000"/>
              </a:lnSpc>
              <a:buFont typeface="Arial"/>
              <a:buChar char="•"/>
            </a:pPr>
            <a:r>
              <a:rPr lang="en-US" sz="2800">
                <a:solidFill>
                  <a:srgbClr val="000000"/>
                </a:solidFill>
                <a:latin typeface="Calibri"/>
              </a:rPr>
              <a:t>Cannot be seen by the user .</a:t>
            </a:r>
            <a:endParaRPr/>
          </a:p>
          <a:p>
            <a:pPr algn="just">
              <a:lnSpc>
                <a:spcPct val="100000"/>
              </a:lnSpc>
              <a:buFont typeface="Arial"/>
              <a:buChar char="•"/>
            </a:pPr>
            <a:r>
              <a:rPr lang="en-US" sz="2800">
                <a:solidFill>
                  <a:srgbClr val="000000"/>
                </a:solidFill>
                <a:latin typeface="Calibri"/>
              </a:rPr>
              <a:t>Can only respond to HTTP requests for a particular URL.</a:t>
            </a:r>
            <a:endParaRPr/>
          </a:p>
          <a:p>
            <a:pPr algn="just">
              <a:lnSpc>
                <a:spcPct val="100000"/>
              </a:lnSpc>
            </a:pPr>
            <a:r>
              <a:rPr lang="en-US" sz="2800" b="1" i="1">
                <a:solidFill>
                  <a:srgbClr val="FF0000"/>
                </a:solidFill>
                <a:latin typeface="Calibri"/>
              </a:rPr>
              <a:t>Client-Side Code</a:t>
            </a:r>
            <a:endParaRPr/>
          </a:p>
          <a:p>
            <a:pPr algn="just">
              <a:lnSpc>
                <a:spcPct val="100000"/>
              </a:lnSpc>
              <a:buFont typeface="Arial"/>
              <a:buChar char="•"/>
            </a:pPr>
            <a:r>
              <a:rPr lang="en-US" sz="2800">
                <a:solidFill>
                  <a:srgbClr val="000000"/>
                </a:solidFill>
                <a:latin typeface="Calibri"/>
              </a:rPr>
              <a:t>Languages used include: HTML, CSS, and Java script.  </a:t>
            </a:r>
            <a:endParaRPr/>
          </a:p>
          <a:p>
            <a:pPr algn="just">
              <a:lnSpc>
                <a:spcPct val="100000"/>
              </a:lnSpc>
              <a:buFont typeface="Arial"/>
              <a:buChar char="•"/>
            </a:pPr>
            <a:r>
              <a:rPr lang="en-US" sz="2800">
                <a:solidFill>
                  <a:srgbClr val="000000"/>
                </a:solidFill>
                <a:latin typeface="Calibri"/>
              </a:rPr>
              <a:t>Parsed by the user’s browser.</a:t>
            </a:r>
            <a:endParaRPr/>
          </a:p>
          <a:p>
            <a:pPr algn="just">
              <a:lnSpc>
                <a:spcPct val="100000"/>
              </a:lnSpc>
              <a:buFont typeface="Arial"/>
              <a:buChar char="•"/>
            </a:pPr>
            <a:r>
              <a:rPr lang="en-US" sz="2800">
                <a:solidFill>
                  <a:srgbClr val="000000"/>
                </a:solidFill>
                <a:latin typeface="Calibri"/>
              </a:rPr>
              <a:t>Reacts to user input.</a:t>
            </a:r>
            <a:endParaRPr/>
          </a:p>
          <a:p>
            <a:pPr algn="just">
              <a:lnSpc>
                <a:spcPct val="100000"/>
              </a:lnSpc>
              <a:buFont typeface="Arial"/>
              <a:buChar char="•"/>
            </a:pPr>
            <a:r>
              <a:rPr lang="en-US" sz="2800">
                <a:solidFill>
                  <a:srgbClr val="000000"/>
                </a:solidFill>
                <a:latin typeface="Calibri"/>
              </a:rPr>
              <a:t>Can be seen and edited by the user in full.</a:t>
            </a:r>
            <a:endParaRPr/>
          </a:p>
          <a:p>
            <a:pPr algn="just">
              <a:lnSpc>
                <a:spcPct val="100000"/>
              </a:lnSpc>
            </a:pP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137880"/>
            <a:ext cx="11010600" cy="6558120"/>
          </a:xfrm>
          <a:prstGeom prst="rect">
            <a:avLst/>
          </a:prstGeom>
        </p:spPr>
        <p:txBody>
          <a:bodyPr/>
          <a:lstStyle/>
          <a:p>
            <a:pPr>
              <a:lnSpc>
                <a:spcPct val="100000"/>
              </a:lnSpc>
            </a:pPr>
            <a:r>
              <a:rPr lang="en-US" sz="2800">
                <a:solidFill>
                  <a:srgbClr val="000000"/>
                </a:solidFill>
                <a:latin typeface="Calibri"/>
              </a:rPr>
              <a:t>&lt;html&gt;&lt;body&gt;</a:t>
            </a:r>
            <a:endParaRPr/>
          </a:p>
          <a:p>
            <a:pPr>
              <a:lnSpc>
                <a:spcPct val="100000"/>
              </a:lnSpc>
            </a:pPr>
            <a:r>
              <a:rPr lang="en-US" sz="2800">
                <a:solidFill>
                  <a:srgbClr val="000000"/>
                </a:solidFill>
                <a:latin typeface="Calibri"/>
              </a:rPr>
              <a:t>&lt;h1 style=color:blue&gt;MultiplicationTable&lt;/h1&gt;</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i = 1;</a:t>
            </a:r>
            <a:endParaRPr/>
          </a:p>
          <a:p>
            <a:pPr>
              <a:lnSpc>
                <a:spcPct val="100000"/>
              </a:lnSpc>
            </a:pPr>
            <a:r>
              <a:rPr lang="en-US" sz="2800">
                <a:solidFill>
                  <a:srgbClr val="000000"/>
                </a:solidFill>
                <a:latin typeface="Calibri"/>
              </a:rPr>
              <a:t>var n= prompt("enter number");</a:t>
            </a:r>
            <a:endParaRPr/>
          </a:p>
          <a:p>
            <a:pPr>
              <a:lnSpc>
                <a:spcPct val="100000"/>
              </a:lnSpc>
            </a:pPr>
            <a:r>
              <a:rPr lang="en-US" sz="2800">
                <a:solidFill>
                  <a:srgbClr val="000000"/>
                </a:solidFill>
                <a:latin typeface="Calibri"/>
              </a:rPr>
              <a:t>do {</a:t>
            </a:r>
            <a:endParaRPr/>
          </a:p>
          <a:p>
            <a:pPr>
              <a:lnSpc>
                <a:spcPct val="100000"/>
              </a:lnSpc>
            </a:pPr>
            <a:r>
              <a:rPr lang="en-US" sz="2800">
                <a:solidFill>
                  <a:srgbClr val="000000"/>
                </a:solidFill>
                <a:latin typeface="Calibri"/>
              </a:rPr>
              <a:t>m=i*n;</a:t>
            </a:r>
            <a:endParaRPr/>
          </a:p>
          <a:p>
            <a:pPr>
              <a:lnSpc>
                <a:spcPct val="100000"/>
              </a:lnSpc>
            </a:pPr>
            <a:r>
              <a:rPr lang="en-US" sz="2800">
                <a:solidFill>
                  <a:srgbClr val="000000"/>
                </a:solidFill>
                <a:latin typeface="Calibri"/>
              </a:rPr>
              <a:t>document.write(n + " x " + i + "=" + m + "&lt;br /&gt;" );</a:t>
            </a:r>
            <a:endParaRPr/>
          </a:p>
          <a:p>
            <a:pPr>
              <a:lnSpc>
                <a:spcPct val="100000"/>
              </a:lnSpc>
            </a:pPr>
            <a:r>
              <a:rPr lang="en-US" sz="2800">
                <a:solidFill>
                  <a:srgbClr val="000000"/>
                </a:solidFill>
                <a:latin typeface="Calibri"/>
              </a:rPr>
              <a:t>i ++</a:t>
            </a:r>
            <a:endParaRPr/>
          </a:p>
          <a:p>
            <a:pPr>
              <a:lnSpc>
                <a:spcPct val="100000"/>
              </a:lnSpc>
            </a:pPr>
            <a:r>
              <a:rPr lang="en-US" sz="2800">
                <a:solidFill>
                  <a:srgbClr val="000000"/>
                </a:solidFill>
                <a:latin typeface="Calibri"/>
              </a:rPr>
              <a:t>}while (i &lt; 11)</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&lt;/body&gt;&lt;/html&gt;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800">
                <a:solidFill>
                  <a:srgbClr val="000000"/>
                </a:solidFill>
                <a:latin typeface="Calibri"/>
              </a:rPr>
              <a:t>The for statement executes a block of code a specified number of times;</a:t>
            </a:r>
            <a:endParaRPr/>
          </a:p>
          <a:p>
            <a:pPr>
              <a:lnSpc>
                <a:spcPct val="90000"/>
              </a:lnSpc>
              <a:buFont typeface="Arial"/>
              <a:buChar char="•"/>
            </a:pPr>
            <a:r>
              <a:rPr lang="en-US" sz="2800">
                <a:solidFill>
                  <a:srgbClr val="000000"/>
                </a:solidFill>
                <a:latin typeface="Calibri"/>
              </a:rPr>
              <a:t>you use it when you know how many times you want the code to be executed</a:t>
            </a:r>
            <a:endParaRPr/>
          </a:p>
          <a:p>
            <a:pPr>
              <a:lnSpc>
                <a:spcPct val="90000"/>
              </a:lnSpc>
            </a:pPr>
            <a:endParaRPr/>
          </a:p>
          <a:p>
            <a:pPr>
              <a:lnSpc>
                <a:spcPct val="100000"/>
              </a:lnSpc>
            </a:pPr>
            <a:r>
              <a:rPr lang="en-US" sz="2800">
                <a:solidFill>
                  <a:srgbClr val="000000"/>
                </a:solidFill>
                <a:latin typeface="Calibri"/>
              </a:rPr>
              <a:t>for (</a:t>
            </a:r>
            <a:r>
              <a:rPr lang="en-US" sz="2800" i="1">
                <a:solidFill>
                  <a:srgbClr val="000000"/>
                </a:solidFill>
                <a:latin typeface="Calibri"/>
              </a:rPr>
              <a:t>statement 1</a:t>
            </a:r>
            <a:r>
              <a:rPr lang="en-US" sz="2800">
                <a:solidFill>
                  <a:srgbClr val="000000"/>
                </a:solidFill>
                <a:latin typeface="Calibri"/>
              </a:rPr>
              <a:t>;</a:t>
            </a:r>
            <a:r>
              <a:rPr lang="en-US" sz="2800" i="1">
                <a:solidFill>
                  <a:srgbClr val="000000"/>
                </a:solidFill>
                <a:latin typeface="Calibri"/>
              </a:rPr>
              <a:t> statement 2</a:t>
            </a:r>
            <a:r>
              <a:rPr lang="en-US" sz="2800">
                <a:solidFill>
                  <a:srgbClr val="000000"/>
                </a:solidFill>
                <a:latin typeface="Calibri"/>
              </a:rPr>
              <a:t>;</a:t>
            </a:r>
            <a:r>
              <a:rPr lang="en-US" sz="2800" i="1">
                <a:solidFill>
                  <a:srgbClr val="000000"/>
                </a:solidFill>
                <a:latin typeface="Calibri"/>
              </a:rPr>
              <a:t> statement 3</a:t>
            </a:r>
            <a:r>
              <a:rPr lang="en-US" sz="2800">
                <a:solidFill>
                  <a:srgbClr val="000000"/>
                </a:solidFill>
                <a:latin typeface="Calibri"/>
              </a:rPr>
              <a:t>) {
    </a:t>
            </a:r>
            <a:r>
              <a:rPr lang="en-US" sz="2800" i="1">
                <a:solidFill>
                  <a:srgbClr val="000000"/>
                </a:solidFill>
                <a:latin typeface="Calibri"/>
              </a:rPr>
              <a:t>code block to be executed</a:t>
            </a:r>
            <a:r>
              <a:rPr lang="en-US" sz="2800">
                <a:solidFill>
                  <a:srgbClr val="000000"/>
                </a:solidFill>
                <a:latin typeface="Calibri"/>
              </a:rPr>
              <a:t>
}</a:t>
            </a:r>
            <a:endParaRPr/>
          </a:p>
          <a:p>
            <a:pPr>
              <a:lnSpc>
                <a:spcPct val="100000"/>
              </a:lnSpc>
            </a:pPr>
            <a:r>
              <a:rPr lang="en-US" sz="2800" b="1">
                <a:solidFill>
                  <a:srgbClr val="000000"/>
                </a:solidFill>
                <a:latin typeface="Calibri"/>
              </a:rPr>
              <a:t>Statement 1</a:t>
            </a:r>
            <a:r>
              <a:rPr lang="en-US" sz="2800">
                <a:solidFill>
                  <a:srgbClr val="000000"/>
                </a:solidFill>
                <a:latin typeface="Calibri"/>
              </a:rPr>
              <a:t> is executed before the loop (the code block) starts.</a:t>
            </a:r>
            <a:endParaRPr/>
          </a:p>
          <a:p>
            <a:pPr>
              <a:lnSpc>
                <a:spcPct val="100000"/>
              </a:lnSpc>
            </a:pPr>
            <a:r>
              <a:rPr lang="en-US" sz="2800" b="1">
                <a:solidFill>
                  <a:srgbClr val="000000"/>
                </a:solidFill>
                <a:latin typeface="Calibri"/>
              </a:rPr>
              <a:t>Statement 2</a:t>
            </a:r>
            <a:r>
              <a:rPr lang="en-US" sz="2800">
                <a:solidFill>
                  <a:srgbClr val="000000"/>
                </a:solidFill>
                <a:latin typeface="Calibri"/>
              </a:rPr>
              <a:t> defines the condition for running the loop (the code block).</a:t>
            </a:r>
            <a:endParaRPr/>
          </a:p>
          <a:p>
            <a:pPr>
              <a:lnSpc>
                <a:spcPct val="100000"/>
              </a:lnSpc>
            </a:pPr>
            <a:r>
              <a:rPr lang="en-US" sz="2800" b="1">
                <a:solidFill>
                  <a:srgbClr val="000000"/>
                </a:solidFill>
                <a:latin typeface="Calibri"/>
              </a:rPr>
              <a:t>Statement 3</a:t>
            </a:r>
            <a:r>
              <a:rPr lang="en-US" sz="2800">
                <a:solidFill>
                  <a:srgbClr val="000000"/>
                </a:solidFill>
                <a:latin typeface="Calibri"/>
              </a:rPr>
              <a:t> is executed each time after the loop (the code block) has been executed.</a:t>
            </a:r>
            <a:endParaRPr/>
          </a:p>
          <a:p>
            <a:pPr>
              <a:lnSpc>
                <a:spcPct val="100000"/>
              </a:lnSpc>
            </a:pPr>
            <a:endParaRPr/>
          </a:p>
        </p:txBody>
      </p:sp>
      <p:sp>
        <p:nvSpPr>
          <p:cNvPr id="118"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for</a:t>
            </a:r>
            <a:r>
              <a:rPr lang="en-US" sz="3600">
                <a:solidFill>
                  <a:srgbClr val="000000"/>
                </a:solidFill>
                <a:latin typeface="Calibri Light"/>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173520"/>
            <a:ext cx="11010600" cy="6420240"/>
          </a:xfrm>
          <a:prstGeom prst="rect">
            <a:avLst/>
          </a:prstGeom>
        </p:spPr>
        <p:txBody>
          <a:bodyPr/>
          <a:lstStyle/>
          <a:p>
            <a:pPr>
              <a:lnSpc>
                <a:spcPct val="100000"/>
              </a:lnSpc>
            </a:pPr>
            <a:r>
              <a:rPr lang="en-US" sz="2800">
                <a:solidFill>
                  <a:srgbClr val="000000"/>
                </a:solidFill>
                <a:latin typeface="Calibri"/>
              </a:rPr>
              <a:t>&lt;html&gt;&lt;body&gt;</a:t>
            </a:r>
            <a:endParaRPr/>
          </a:p>
          <a:p>
            <a:pPr>
              <a:lnSpc>
                <a:spcPct val="100000"/>
              </a:lnSpc>
            </a:pPr>
            <a:r>
              <a:rPr lang="en-US" sz="2800">
                <a:solidFill>
                  <a:srgbClr val="000000"/>
                </a:solidFill>
                <a:latin typeface="Calibri"/>
              </a:rPr>
              <a:t>&lt;h1 style=color:blue&gt;Sum of N numbers&lt;/h1&gt;</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var n, sum=0;</a:t>
            </a:r>
            <a:endParaRPr/>
          </a:p>
          <a:p>
            <a:pPr>
              <a:lnSpc>
                <a:spcPct val="100000"/>
              </a:lnSpc>
            </a:pPr>
            <a:r>
              <a:rPr lang="en-US" sz="2800">
                <a:solidFill>
                  <a:srgbClr val="000000"/>
                </a:solidFill>
                <a:latin typeface="Calibri"/>
              </a:rPr>
              <a:t> n=prompt("enter number");</a:t>
            </a:r>
            <a:endParaRPr/>
          </a:p>
          <a:p>
            <a:pPr>
              <a:lnSpc>
                <a:spcPct val="100000"/>
              </a:lnSpc>
            </a:pPr>
            <a:r>
              <a:rPr lang="en-US" sz="2800">
                <a:solidFill>
                  <a:srgbClr val="000000"/>
                </a:solidFill>
                <a:latin typeface="Calibri"/>
              </a:rPr>
              <a:t>for(i=1;i&lt;n;i++)</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sum=sum+i;</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document.write("sum of"  +n  +"numbers is" +sum);</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&lt;/body&gt;&lt;/html&gt;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800">
                <a:solidFill>
                  <a:srgbClr val="000000"/>
                </a:solidFill>
                <a:latin typeface="Times New Roman"/>
              </a:rPr>
              <a:t>Javascript provides following built-in objects</a:t>
            </a:r>
            <a:endParaRPr/>
          </a:p>
          <a:p>
            <a:pPr>
              <a:lnSpc>
                <a:spcPct val="100000"/>
              </a:lnSpc>
              <a:buFont typeface="Calibri Light"/>
              <a:buAutoNum type="arabicPeriod"/>
            </a:pPr>
            <a:r>
              <a:rPr lang="en-US" sz="2800">
                <a:solidFill>
                  <a:srgbClr val="000000"/>
                </a:solidFill>
                <a:latin typeface="Times New Roman"/>
              </a:rPr>
              <a:t>Date</a:t>
            </a:r>
            <a:endParaRPr/>
          </a:p>
          <a:p>
            <a:pPr>
              <a:lnSpc>
                <a:spcPct val="100000"/>
              </a:lnSpc>
              <a:buFont typeface="Calibri Light"/>
              <a:buAutoNum type="arabicPeriod"/>
            </a:pPr>
            <a:r>
              <a:rPr lang="en-US" sz="2800">
                <a:solidFill>
                  <a:srgbClr val="000000"/>
                </a:solidFill>
                <a:latin typeface="Times New Roman"/>
              </a:rPr>
              <a:t>Math </a:t>
            </a:r>
            <a:endParaRPr/>
          </a:p>
          <a:p>
            <a:pPr>
              <a:lnSpc>
                <a:spcPct val="100000"/>
              </a:lnSpc>
              <a:buFont typeface="Calibri Light"/>
              <a:buAutoNum type="arabicPeriod"/>
            </a:pPr>
            <a:r>
              <a:rPr lang="en-US" sz="2800">
                <a:solidFill>
                  <a:srgbClr val="000000"/>
                </a:solidFill>
                <a:latin typeface="Times New Roman"/>
              </a:rPr>
              <a:t>Array</a:t>
            </a:r>
            <a:endParaRPr/>
          </a:p>
          <a:p>
            <a:pPr>
              <a:lnSpc>
                <a:spcPct val="100000"/>
              </a:lnSpc>
              <a:buFont typeface="Calibri Light"/>
              <a:buAutoNum type="arabicPeriod"/>
            </a:pPr>
            <a:r>
              <a:rPr lang="en-US" sz="2800">
                <a:solidFill>
                  <a:srgbClr val="000000"/>
                </a:solidFill>
                <a:latin typeface="Times New Roman"/>
              </a:rPr>
              <a:t>String</a:t>
            </a:r>
            <a:endParaRPr/>
          </a:p>
          <a:p>
            <a:pPr>
              <a:lnSpc>
                <a:spcPct val="90000"/>
              </a:lnSpc>
            </a:pPr>
            <a:endParaRPr/>
          </a:p>
        </p:txBody>
      </p:sp>
      <p:sp>
        <p:nvSpPr>
          <p:cNvPr id="121"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Built-in Objects  in JavaScript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1244520"/>
            <a:ext cx="11010600" cy="5348880"/>
          </a:xfrm>
          <a:prstGeom prst="rect">
            <a:avLst/>
          </a:prstGeom>
        </p:spPr>
        <p:txBody>
          <a:bodyPr/>
          <a:lstStyle/>
          <a:p>
            <a:pPr algn="just">
              <a:lnSpc>
                <a:spcPct val="100000"/>
              </a:lnSpc>
              <a:buFont typeface="Arial"/>
              <a:buChar char="•"/>
            </a:pPr>
            <a:r>
              <a:rPr lang="en-US" sz="2800">
                <a:solidFill>
                  <a:srgbClr val="000000"/>
                </a:solidFill>
                <a:latin typeface="Times New Roman"/>
              </a:rPr>
              <a:t>The </a:t>
            </a:r>
            <a:r>
              <a:rPr lang="en-US" sz="2800" b="1">
                <a:solidFill>
                  <a:srgbClr val="000000"/>
                </a:solidFill>
                <a:latin typeface="Times New Roman"/>
              </a:rPr>
              <a:t>JavaScript date</a:t>
            </a:r>
            <a:r>
              <a:rPr lang="en-US" sz="2800">
                <a:solidFill>
                  <a:srgbClr val="000000"/>
                </a:solidFill>
                <a:latin typeface="Times New Roman"/>
              </a:rPr>
              <a:t> object can be used to get year, month and day. </a:t>
            </a:r>
            <a:endParaRPr/>
          </a:p>
          <a:p>
            <a:pPr algn="just">
              <a:lnSpc>
                <a:spcPct val="100000"/>
              </a:lnSpc>
              <a:buFont typeface="Arial"/>
              <a:buChar char="•"/>
            </a:pPr>
            <a:r>
              <a:rPr lang="en-US" sz="2800">
                <a:solidFill>
                  <a:srgbClr val="000000"/>
                </a:solidFill>
                <a:latin typeface="Times New Roman"/>
              </a:rPr>
              <a:t>You can display a timer on the webpage by the help of  date object.</a:t>
            </a:r>
            <a:endParaRPr/>
          </a:p>
          <a:p>
            <a:pPr algn="just">
              <a:lnSpc>
                <a:spcPct val="100000"/>
              </a:lnSpc>
              <a:buFont typeface="Arial"/>
              <a:buChar char="•"/>
            </a:pPr>
            <a:r>
              <a:rPr lang="en-US" sz="2800">
                <a:solidFill>
                  <a:srgbClr val="000000"/>
                </a:solidFill>
                <a:latin typeface="Times New Roman"/>
              </a:rPr>
              <a:t>Date objects are created with the </a:t>
            </a:r>
            <a:r>
              <a:rPr lang="en-US" sz="2800" b="1">
                <a:solidFill>
                  <a:srgbClr val="000000"/>
                </a:solidFill>
                <a:latin typeface="Times New Roman"/>
              </a:rPr>
              <a:t>new Date( )</a:t>
            </a:r>
            <a:endParaRPr/>
          </a:p>
          <a:p>
            <a:pPr algn="just">
              <a:lnSpc>
                <a:spcPct val="100000"/>
              </a:lnSpc>
              <a:buFont typeface="Arial"/>
              <a:buChar char="•"/>
            </a:pPr>
            <a:r>
              <a:rPr lang="en-US" sz="2800">
                <a:solidFill>
                  <a:srgbClr val="000000"/>
                </a:solidFill>
                <a:latin typeface="Times New Roman"/>
              </a:rPr>
              <a:t>Once a Date object is created, a number of methods allow you to operate on it. </a:t>
            </a:r>
            <a:endParaRPr/>
          </a:p>
          <a:p>
            <a:pPr algn="just">
              <a:lnSpc>
                <a:spcPct val="100000"/>
              </a:lnSpc>
              <a:buFont typeface="Arial"/>
              <a:buChar char="•"/>
            </a:pPr>
            <a:r>
              <a:rPr lang="en-US" sz="2800">
                <a:solidFill>
                  <a:srgbClr val="000000"/>
                </a:solidFill>
                <a:latin typeface="Times New Roman"/>
              </a:rPr>
              <a:t>Most methods simply allow you to get and set the year, month, day, hour, minute, second, and millisecond fields of the object, using either local time or UTC (universal, or GMT) time.</a:t>
            </a:r>
            <a:endParaRPr/>
          </a:p>
          <a:p>
            <a:pPr algn="just">
              <a:lnSpc>
                <a:spcPct val="100000"/>
              </a:lnSpc>
            </a:pPr>
            <a:r>
              <a:rPr lang="en-US" sz="2800">
                <a:solidFill>
                  <a:srgbClr val="FF0000"/>
                </a:solidFill>
                <a:latin typeface="Times New Roman"/>
              </a:rPr>
              <a:t>Syntax</a:t>
            </a:r>
            <a:endParaRPr/>
          </a:p>
          <a:p>
            <a:pPr algn="just">
              <a:lnSpc>
                <a:spcPct val="100000"/>
              </a:lnSpc>
            </a:pPr>
            <a:r>
              <a:rPr lang="en-US" sz="2800">
                <a:solidFill>
                  <a:srgbClr val="000000"/>
                </a:solidFill>
                <a:latin typeface="Times New Roman"/>
              </a:rPr>
              <a:t>var obj=new Date()</a:t>
            </a:r>
            <a:endParaRPr/>
          </a:p>
        </p:txBody>
      </p:sp>
      <p:sp>
        <p:nvSpPr>
          <p:cNvPr id="123"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000000"/>
                </a:solidFill>
                <a:latin typeface="Calibri Light"/>
              </a:rPr>
              <a:t>JavaScript Date Object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Table 1"/>
          <p:cNvGraphicFramePr/>
          <p:nvPr/>
        </p:nvGraphicFramePr>
        <p:xfrm>
          <a:off x="835920" y="1244520"/>
          <a:ext cx="10528200" cy="5433840"/>
        </p:xfrm>
        <a:graphic>
          <a:graphicData uri="http://schemas.openxmlformats.org/drawingml/2006/table">
            <a:tbl>
              <a:tblPr/>
              <a:tblGrid>
                <a:gridCol w="3197520"/>
                <a:gridCol w="7330680"/>
              </a:tblGrid>
              <a:tr h="469440">
                <a:tc>
                  <a:txBody>
                    <a:bodyPr/>
                    <a:lstStyle/>
                    <a:p>
                      <a:pPr>
                        <a:lnSpc>
                          <a:spcPct val="100000"/>
                        </a:lnSpc>
                      </a:pPr>
                      <a:r>
                        <a:rPr lang="en-IN" sz="2000">
                          <a:solidFill>
                            <a:srgbClr val="000000"/>
                          </a:solidFill>
                          <a:latin typeface="Times New Roman"/>
                        </a:rPr>
                        <a:t>Method</a:t>
                      </a:r>
                      <a:endParaRPr/>
                    </a:p>
                  </a:txBody>
                  <a:tcPr/>
                </a:tc>
                <a:tc>
                  <a:txBody>
                    <a:bodyPr/>
                    <a:lstStyle/>
                    <a:p>
                      <a:pPr>
                        <a:lnSpc>
                          <a:spcPct val="100000"/>
                        </a:lnSpc>
                      </a:pPr>
                      <a:r>
                        <a:rPr lang="en-IN" sz="2000">
                          <a:solidFill>
                            <a:srgbClr val="000000"/>
                          </a:solidFill>
                          <a:latin typeface="Times New Roman"/>
                        </a:rPr>
                        <a:t>Description</a:t>
                      </a:r>
                      <a:endParaRPr/>
                    </a:p>
                  </a:txBody>
                  <a:tcPr/>
                </a:tc>
              </a:tr>
              <a:tr h="786240">
                <a:tc>
                  <a:txBody>
                    <a:bodyPr/>
                    <a:lstStyle/>
                    <a:p>
                      <a:pPr algn="just">
                        <a:lnSpc>
                          <a:spcPct val="100000"/>
                        </a:lnSpc>
                      </a:pPr>
                      <a:r>
                        <a:rPr lang="en-IN" sz="2000">
                          <a:solidFill>
                            <a:srgbClr val="000000"/>
                          </a:solidFill>
                          <a:latin typeface="Times New Roman"/>
                        </a:rPr>
                        <a:t>getFullYear()</a:t>
                      </a:r>
                      <a:endParaRPr/>
                    </a:p>
                  </a:txBody>
                  <a:tcPr/>
                </a:tc>
                <a:tc>
                  <a:txBody>
                    <a:bodyPr/>
                    <a:lstStyle/>
                    <a:p>
                      <a:pPr algn="just">
                        <a:lnSpc>
                          <a:spcPct val="100000"/>
                        </a:lnSpc>
                      </a:pPr>
                      <a:r>
                        <a:rPr lang="en-IN" sz="2000">
                          <a:solidFill>
                            <a:srgbClr val="000000"/>
                          </a:solidFill>
                          <a:latin typeface="Times New Roman"/>
                        </a:rPr>
                        <a:t>returns the year in 4 digit e.g. 2015. </a:t>
                      </a:r>
                      <a:endParaRPr/>
                    </a:p>
                  </a:txBody>
                  <a:tcPr/>
                </a:tc>
              </a:tr>
              <a:tr h="786240">
                <a:tc>
                  <a:txBody>
                    <a:bodyPr/>
                    <a:lstStyle/>
                    <a:p>
                      <a:pPr algn="just">
                        <a:lnSpc>
                          <a:spcPct val="100000"/>
                        </a:lnSpc>
                      </a:pPr>
                      <a:r>
                        <a:rPr lang="en-IN" sz="2000">
                          <a:solidFill>
                            <a:srgbClr val="000000"/>
                          </a:solidFill>
                          <a:latin typeface="Times New Roman"/>
                        </a:rPr>
                        <a:t>getMonth()</a:t>
                      </a:r>
                      <a:endParaRPr/>
                    </a:p>
                  </a:txBody>
                  <a:tcPr/>
                </a:tc>
                <a:tc>
                  <a:txBody>
                    <a:bodyPr/>
                    <a:lstStyle/>
                    <a:p>
                      <a:pPr algn="just">
                        <a:lnSpc>
                          <a:spcPct val="100000"/>
                        </a:lnSpc>
                      </a:pPr>
                      <a:r>
                        <a:rPr lang="en-IN" sz="2000">
                          <a:solidFill>
                            <a:srgbClr val="000000"/>
                          </a:solidFill>
                          <a:latin typeface="Times New Roman"/>
                        </a:rPr>
                        <a:t>returns the month in 2 digit from 0 to 11. So it is better to use getMonth()+1 in your code.</a:t>
                      </a:r>
                      <a:endParaRPr/>
                    </a:p>
                  </a:txBody>
                  <a:tcPr/>
                </a:tc>
              </a:tr>
              <a:tr h="565200">
                <a:tc>
                  <a:txBody>
                    <a:bodyPr/>
                    <a:lstStyle/>
                    <a:p>
                      <a:pPr algn="just">
                        <a:lnSpc>
                          <a:spcPct val="100000"/>
                        </a:lnSpc>
                      </a:pPr>
                      <a:r>
                        <a:rPr lang="en-IN" sz="2000">
                          <a:solidFill>
                            <a:srgbClr val="000000"/>
                          </a:solidFill>
                          <a:latin typeface="Times New Roman"/>
                        </a:rPr>
                        <a:t>getDate()</a:t>
                      </a:r>
                      <a:endParaRPr/>
                    </a:p>
                  </a:txBody>
                  <a:tcPr/>
                </a:tc>
                <a:tc>
                  <a:txBody>
                    <a:bodyPr/>
                    <a:lstStyle/>
                    <a:p>
                      <a:pPr algn="just">
                        <a:lnSpc>
                          <a:spcPct val="100000"/>
                        </a:lnSpc>
                      </a:pPr>
                      <a:r>
                        <a:rPr lang="en-IN" sz="2000">
                          <a:solidFill>
                            <a:srgbClr val="000000"/>
                          </a:solidFill>
                          <a:latin typeface="Times New Roman"/>
                        </a:rPr>
                        <a:t>returns the date in 1 or 2 digit from 1 to 31.</a:t>
                      </a:r>
                      <a:endParaRPr/>
                    </a:p>
                  </a:txBody>
                  <a:tcPr/>
                </a:tc>
              </a:tr>
              <a:tr h="565200">
                <a:tc>
                  <a:txBody>
                    <a:bodyPr/>
                    <a:lstStyle/>
                    <a:p>
                      <a:pPr algn="just">
                        <a:lnSpc>
                          <a:spcPct val="100000"/>
                        </a:lnSpc>
                      </a:pPr>
                      <a:r>
                        <a:rPr lang="en-IN" sz="2000">
                          <a:solidFill>
                            <a:srgbClr val="000000"/>
                          </a:solidFill>
                          <a:latin typeface="Times New Roman"/>
                        </a:rPr>
                        <a:t>getDay()</a:t>
                      </a:r>
                      <a:endParaRPr/>
                    </a:p>
                  </a:txBody>
                  <a:tcPr/>
                </a:tc>
                <a:tc>
                  <a:txBody>
                    <a:bodyPr/>
                    <a:lstStyle/>
                    <a:p>
                      <a:pPr algn="just">
                        <a:lnSpc>
                          <a:spcPct val="100000"/>
                        </a:lnSpc>
                      </a:pPr>
                      <a:r>
                        <a:rPr lang="en-IN" sz="2000">
                          <a:solidFill>
                            <a:srgbClr val="000000"/>
                          </a:solidFill>
                          <a:latin typeface="Times New Roman"/>
                        </a:rPr>
                        <a:t>returns the day of week in 1 digit from 0 to 6.</a:t>
                      </a:r>
                      <a:endParaRPr/>
                    </a:p>
                  </a:txBody>
                  <a:tcPr/>
                </a:tc>
              </a:tr>
              <a:tr h="565200">
                <a:tc>
                  <a:txBody>
                    <a:bodyPr/>
                    <a:lstStyle/>
                    <a:p>
                      <a:pPr algn="just">
                        <a:lnSpc>
                          <a:spcPct val="100000"/>
                        </a:lnSpc>
                      </a:pPr>
                      <a:r>
                        <a:rPr lang="en-IN" sz="2000">
                          <a:solidFill>
                            <a:srgbClr val="000000"/>
                          </a:solidFill>
                          <a:latin typeface="Times New Roman"/>
                        </a:rPr>
                        <a:t>getHours()</a:t>
                      </a:r>
                      <a:endParaRPr/>
                    </a:p>
                  </a:txBody>
                  <a:tcPr/>
                </a:tc>
                <a:tc>
                  <a:txBody>
                    <a:bodyPr/>
                    <a:lstStyle/>
                    <a:p>
                      <a:pPr algn="just">
                        <a:lnSpc>
                          <a:spcPct val="100000"/>
                        </a:lnSpc>
                      </a:pPr>
                      <a:r>
                        <a:rPr lang="en-IN" sz="2000">
                          <a:solidFill>
                            <a:srgbClr val="000000"/>
                          </a:solidFill>
                          <a:latin typeface="Times New Roman"/>
                        </a:rPr>
                        <a:t>returns </a:t>
                      </a:r>
                      <a:r>
                        <a:rPr lang="en-IN">
                          <a:solidFill>
                            <a:srgbClr val="000000"/>
                          </a:solidFill>
                          <a:latin typeface="Calibri"/>
                        </a:rPr>
                        <a:t>the hour (0-23)</a:t>
                      </a:r>
                      <a:endParaRPr/>
                    </a:p>
                  </a:txBody>
                  <a:tcPr/>
                </a:tc>
              </a:tr>
              <a:tr h="565200">
                <a:tc>
                  <a:txBody>
                    <a:bodyPr/>
                    <a:lstStyle/>
                    <a:p>
                      <a:pPr algn="just">
                        <a:lnSpc>
                          <a:spcPct val="100000"/>
                        </a:lnSpc>
                      </a:pPr>
                      <a:r>
                        <a:rPr lang="en-IN" sz="2000">
                          <a:solidFill>
                            <a:srgbClr val="000000"/>
                          </a:solidFill>
                          <a:latin typeface="Times New Roman"/>
                        </a:rPr>
                        <a:t>getMinutes()</a:t>
                      </a:r>
                      <a:endParaRPr/>
                    </a:p>
                  </a:txBody>
                  <a:tcPr/>
                </a:tc>
                <a:tc>
                  <a:txBody>
                    <a:bodyPr/>
                    <a:lstStyle/>
                    <a:p>
                      <a:pPr algn="just">
                        <a:lnSpc>
                          <a:spcPct val="100000"/>
                        </a:lnSpc>
                      </a:pPr>
                      <a:r>
                        <a:rPr lang="en-IN" sz="2000">
                          <a:solidFill>
                            <a:srgbClr val="000000"/>
                          </a:solidFill>
                          <a:latin typeface="Times New Roman"/>
                        </a:rPr>
                        <a:t>Returns  </a:t>
                      </a:r>
                      <a:r>
                        <a:rPr lang="en-IN">
                          <a:solidFill>
                            <a:srgbClr val="000000"/>
                          </a:solidFill>
                          <a:latin typeface="Calibri"/>
                        </a:rPr>
                        <a:t>the minutes (0-59)</a:t>
                      </a:r>
                      <a:endParaRPr/>
                    </a:p>
                  </a:txBody>
                  <a:tcPr/>
                </a:tc>
              </a:tr>
              <a:tr h="565200">
                <a:tc>
                  <a:txBody>
                    <a:bodyPr/>
                    <a:lstStyle/>
                    <a:p>
                      <a:pPr algn="just">
                        <a:lnSpc>
                          <a:spcPct val="100000"/>
                        </a:lnSpc>
                      </a:pPr>
                      <a:r>
                        <a:rPr lang="en-IN" sz="2000">
                          <a:solidFill>
                            <a:srgbClr val="000000"/>
                          </a:solidFill>
                          <a:latin typeface="Times New Roman"/>
                        </a:rPr>
                        <a:t>getSeconds()</a:t>
                      </a:r>
                      <a:endParaRPr/>
                    </a:p>
                  </a:txBody>
                  <a:tcPr/>
                </a:tc>
                <a:tc>
                  <a:txBody>
                    <a:bodyPr/>
                    <a:lstStyle/>
                    <a:p>
                      <a:pPr algn="just">
                        <a:lnSpc>
                          <a:spcPct val="100000"/>
                        </a:lnSpc>
                      </a:pPr>
                      <a:r>
                        <a:rPr lang="en-IN" sz="2000">
                          <a:solidFill>
                            <a:srgbClr val="000000"/>
                          </a:solidFill>
                          <a:latin typeface="Times New Roman"/>
                        </a:rPr>
                        <a:t>returns </a:t>
                      </a:r>
                      <a:r>
                        <a:rPr lang="en-IN">
                          <a:solidFill>
                            <a:srgbClr val="000000"/>
                          </a:solidFill>
                          <a:latin typeface="Calibri"/>
                        </a:rPr>
                        <a:t>the seconds (0-59)</a:t>
                      </a:r>
                      <a:endParaRPr/>
                    </a:p>
                  </a:txBody>
                  <a:tcPr/>
                </a:tc>
              </a:tr>
              <a:tr h="565920">
                <a:tc>
                  <a:txBody>
                    <a:bodyPr/>
                    <a:lstStyle/>
                    <a:p>
                      <a:pPr algn="just">
                        <a:lnSpc>
                          <a:spcPct val="100000"/>
                        </a:lnSpc>
                      </a:pPr>
                      <a:r>
                        <a:rPr lang="en-IN" sz="2000">
                          <a:solidFill>
                            <a:srgbClr val="000000"/>
                          </a:solidFill>
                          <a:latin typeface="Times New Roman"/>
                        </a:rPr>
                        <a:t>getMilliseconds()</a:t>
                      </a:r>
                      <a:endParaRPr/>
                    </a:p>
                  </a:txBody>
                  <a:tcPr/>
                </a:tc>
                <a:tc>
                  <a:txBody>
                    <a:bodyPr/>
                    <a:lstStyle/>
                    <a:p>
                      <a:pPr algn="just">
                        <a:lnSpc>
                          <a:spcPct val="100000"/>
                        </a:lnSpc>
                      </a:pPr>
                      <a:r>
                        <a:rPr lang="en-IN" sz="2000">
                          <a:solidFill>
                            <a:srgbClr val="000000"/>
                          </a:solidFill>
                          <a:latin typeface="Times New Roman"/>
                        </a:rPr>
                        <a:t>returns </a:t>
                      </a:r>
                      <a:r>
                        <a:rPr lang="en-IN" sz="2000">
                          <a:solidFill>
                            <a:srgbClr val="000000"/>
                          </a:solidFill>
                          <a:latin typeface="Calibri"/>
                        </a:rPr>
                        <a:t>the milliseconds</a:t>
                      </a:r>
                      <a:r>
                        <a:rPr lang="en-IN" sz="2000">
                          <a:solidFill>
                            <a:srgbClr val="000000"/>
                          </a:solidFill>
                          <a:latin typeface="Times New Roman"/>
                        </a:rPr>
                        <a:t>.</a:t>
                      </a:r>
                      <a:endParaRPr/>
                    </a:p>
                  </a:txBody>
                  <a:tcPr/>
                </a:tc>
              </a:tr>
            </a:tbl>
          </a:graphicData>
        </a:graphic>
      </p:graphicFrame>
      <p:sp>
        <p:nvSpPr>
          <p:cNvPr id="125"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000000"/>
                </a:solidFill>
                <a:latin typeface="Calibri Light"/>
              </a:rPr>
              <a:t>Date Methods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222120"/>
            <a:ext cx="10515240" cy="6387480"/>
          </a:xfrm>
          <a:prstGeom prst="rect">
            <a:avLst/>
          </a:prstGeom>
        </p:spPr>
        <p:txBody>
          <a:bodyPr/>
          <a:lstStyle/>
          <a:p>
            <a:pPr algn="just">
              <a:lnSpc>
                <a:spcPct val="100000"/>
              </a:lnSpc>
            </a:pPr>
            <a:r>
              <a:rPr lang="en-US" sz="3000" dirty="0">
                <a:solidFill>
                  <a:srgbClr val="000000"/>
                </a:solidFill>
                <a:latin typeface="Times New Roman"/>
              </a:rPr>
              <a:t>&lt;html&gt;&lt;body&gt;</a:t>
            </a:r>
            <a:endParaRPr/>
          </a:p>
          <a:p>
            <a:pPr algn="just">
              <a:lnSpc>
                <a:spcPct val="100000"/>
              </a:lnSpc>
            </a:pPr>
            <a:r>
              <a:rPr lang="en-US" sz="3000" dirty="0">
                <a:solidFill>
                  <a:srgbClr val="000000"/>
                </a:solidFill>
                <a:latin typeface="Times New Roman"/>
              </a:rPr>
              <a:t>&lt;script&gt; </a:t>
            </a:r>
            <a:endParaRPr/>
          </a:p>
          <a:p>
            <a:pPr algn="just">
              <a:lnSpc>
                <a:spcPct val="100000"/>
              </a:lnSpc>
            </a:pPr>
            <a:r>
              <a:rPr lang="en-US" sz="3000" dirty="0" err="1">
                <a:solidFill>
                  <a:srgbClr val="000000"/>
                </a:solidFill>
                <a:latin typeface="Times New Roman"/>
              </a:rPr>
              <a:t>var</a:t>
            </a:r>
            <a:r>
              <a:rPr lang="en-US" sz="3000" dirty="0">
                <a:solidFill>
                  <a:srgbClr val="000000"/>
                </a:solidFill>
                <a:latin typeface="Times New Roman"/>
              </a:rPr>
              <a:t> </a:t>
            </a:r>
            <a:r>
              <a:rPr lang="en-US" sz="3000" dirty="0" err="1">
                <a:solidFill>
                  <a:srgbClr val="000000"/>
                </a:solidFill>
                <a:latin typeface="Times New Roman"/>
              </a:rPr>
              <a:t>d,day,month,year,h,m,s</a:t>
            </a:r>
            <a:r>
              <a:rPr lang="en-US" sz="3000" dirty="0">
                <a:solidFill>
                  <a:srgbClr val="000000"/>
                </a:solidFill>
                <a:latin typeface="Times New Roman"/>
              </a:rPr>
              <a:t>;</a:t>
            </a:r>
            <a:endParaRPr/>
          </a:p>
          <a:p>
            <a:pPr algn="just">
              <a:lnSpc>
                <a:spcPct val="100000"/>
              </a:lnSpc>
            </a:pPr>
            <a:r>
              <a:rPr lang="en-US" sz="3000" dirty="0">
                <a:solidFill>
                  <a:srgbClr val="000000"/>
                </a:solidFill>
                <a:latin typeface="Times New Roman"/>
              </a:rPr>
              <a:t> d=new Date();  </a:t>
            </a:r>
            <a:endParaRPr/>
          </a:p>
          <a:p>
            <a:pPr algn="just">
              <a:lnSpc>
                <a:spcPct val="100000"/>
              </a:lnSpc>
            </a:pPr>
            <a:r>
              <a:rPr lang="en-US" sz="3000" dirty="0">
                <a:solidFill>
                  <a:srgbClr val="000000"/>
                </a:solidFill>
                <a:latin typeface="Times New Roman"/>
              </a:rPr>
              <a:t> day=</a:t>
            </a:r>
            <a:r>
              <a:rPr lang="en-US" sz="3000" dirty="0" err="1">
                <a:solidFill>
                  <a:srgbClr val="000000"/>
                </a:solidFill>
                <a:latin typeface="Times New Roman"/>
              </a:rPr>
              <a:t>d.getDate</a:t>
            </a:r>
            <a:r>
              <a:rPr lang="en-US" sz="3000" dirty="0">
                <a:solidFill>
                  <a:srgbClr val="000000"/>
                </a:solidFill>
                <a:latin typeface="Times New Roman"/>
              </a:rPr>
              <a:t>();  </a:t>
            </a:r>
            <a:endParaRPr/>
          </a:p>
          <a:p>
            <a:pPr algn="just">
              <a:lnSpc>
                <a:spcPct val="100000"/>
              </a:lnSpc>
            </a:pPr>
            <a:r>
              <a:rPr lang="en-US" sz="3000" dirty="0">
                <a:solidFill>
                  <a:srgbClr val="000000"/>
                </a:solidFill>
                <a:latin typeface="Times New Roman"/>
              </a:rPr>
              <a:t> month=</a:t>
            </a:r>
            <a:r>
              <a:rPr lang="en-US" sz="3000" dirty="0" err="1">
                <a:solidFill>
                  <a:srgbClr val="000000"/>
                </a:solidFill>
                <a:latin typeface="Times New Roman"/>
              </a:rPr>
              <a:t>d.getMonth</a:t>
            </a:r>
            <a:r>
              <a:rPr lang="en-US" sz="3000" dirty="0">
                <a:solidFill>
                  <a:srgbClr val="000000"/>
                </a:solidFill>
                <a:latin typeface="Times New Roman"/>
              </a:rPr>
              <a:t>()+1;  </a:t>
            </a:r>
            <a:endParaRPr/>
          </a:p>
          <a:p>
            <a:pPr algn="just">
              <a:lnSpc>
                <a:spcPct val="100000"/>
              </a:lnSpc>
            </a:pPr>
            <a:r>
              <a:rPr lang="en-US" sz="3000" dirty="0">
                <a:solidFill>
                  <a:srgbClr val="000000"/>
                </a:solidFill>
                <a:latin typeface="Times New Roman"/>
              </a:rPr>
              <a:t> year=</a:t>
            </a:r>
            <a:r>
              <a:rPr lang="en-US" sz="3000" dirty="0" err="1">
                <a:solidFill>
                  <a:srgbClr val="000000"/>
                </a:solidFill>
                <a:latin typeface="Times New Roman"/>
              </a:rPr>
              <a:t>d.getFullYear</a:t>
            </a:r>
            <a:r>
              <a:rPr lang="en-US" sz="3000" dirty="0">
                <a:solidFill>
                  <a:srgbClr val="000000"/>
                </a:solidFill>
                <a:latin typeface="Times New Roman"/>
              </a:rPr>
              <a:t>();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&gt;Date is: "+day+"/"+month+"/"+year); </a:t>
            </a:r>
            <a:endParaRPr/>
          </a:p>
          <a:p>
            <a:pPr algn="just">
              <a:lnSpc>
                <a:spcPct val="100000"/>
              </a:lnSpc>
            </a:pPr>
            <a:r>
              <a:rPr lang="en-US" sz="3000" dirty="0">
                <a:solidFill>
                  <a:srgbClr val="000000"/>
                </a:solidFill>
                <a:latin typeface="Times New Roman"/>
              </a:rPr>
              <a:t> h=</a:t>
            </a:r>
            <a:r>
              <a:rPr lang="en-US" sz="3000" dirty="0" err="1">
                <a:solidFill>
                  <a:srgbClr val="000000"/>
                </a:solidFill>
                <a:latin typeface="Times New Roman"/>
              </a:rPr>
              <a:t>d.getHours</a:t>
            </a:r>
            <a:r>
              <a:rPr lang="en-US" sz="3000" dirty="0">
                <a:solidFill>
                  <a:srgbClr val="000000"/>
                </a:solidFill>
                <a:latin typeface="Times New Roman"/>
              </a:rPr>
              <a:t>();  </a:t>
            </a:r>
            <a:endParaRPr/>
          </a:p>
          <a:p>
            <a:pPr algn="just">
              <a:lnSpc>
                <a:spcPct val="100000"/>
              </a:lnSpc>
            </a:pPr>
            <a:r>
              <a:rPr lang="en-US" sz="3000" dirty="0">
                <a:solidFill>
                  <a:srgbClr val="000000"/>
                </a:solidFill>
                <a:latin typeface="Times New Roman"/>
              </a:rPr>
              <a:t> m=</a:t>
            </a:r>
            <a:r>
              <a:rPr lang="en-US" sz="3000" dirty="0" err="1">
                <a:solidFill>
                  <a:srgbClr val="000000"/>
                </a:solidFill>
                <a:latin typeface="Times New Roman"/>
              </a:rPr>
              <a:t>d.getMinutes</a:t>
            </a:r>
            <a:r>
              <a:rPr lang="en-US" sz="3000" dirty="0">
                <a:solidFill>
                  <a:srgbClr val="000000"/>
                </a:solidFill>
                <a:latin typeface="Times New Roman"/>
              </a:rPr>
              <a:t>();  </a:t>
            </a:r>
            <a:endParaRPr/>
          </a:p>
          <a:p>
            <a:pPr algn="just">
              <a:lnSpc>
                <a:spcPct val="100000"/>
              </a:lnSpc>
            </a:pPr>
            <a:r>
              <a:rPr lang="en-US" sz="3000" dirty="0">
                <a:solidFill>
                  <a:srgbClr val="000000"/>
                </a:solidFill>
                <a:latin typeface="Times New Roman"/>
              </a:rPr>
              <a:t> s=</a:t>
            </a:r>
            <a:r>
              <a:rPr lang="en-US" sz="3000" dirty="0" err="1">
                <a:solidFill>
                  <a:srgbClr val="000000"/>
                </a:solidFill>
                <a:latin typeface="Times New Roman"/>
              </a:rPr>
              <a:t>d.getSeconds</a:t>
            </a:r>
            <a:r>
              <a:rPr lang="en-US" sz="3000" dirty="0">
                <a:solidFill>
                  <a:srgbClr val="000000"/>
                </a:solidFill>
                <a:latin typeface="Times New Roman"/>
              </a:rPr>
              <a:t>();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&gt;"+h+":"+m+":"+s);</a:t>
            </a:r>
            <a:endParaRPr/>
          </a:p>
          <a:p>
            <a:pPr algn="just">
              <a:lnSpc>
                <a:spcPct val="100000"/>
              </a:lnSpc>
            </a:pPr>
            <a:r>
              <a:rPr lang="en-US" sz="3000" dirty="0">
                <a:solidFill>
                  <a:srgbClr val="000000"/>
                </a:solidFill>
                <a:latin typeface="Times New Roman"/>
              </a:rPr>
              <a:t>&lt;/script&gt;</a:t>
            </a:r>
            <a:endParaRPr/>
          </a:p>
          <a:p>
            <a:pPr algn="just">
              <a:lnSpc>
                <a:spcPct val="100000"/>
              </a:lnSpc>
            </a:pPr>
            <a:r>
              <a:rPr lang="en-US" sz="3000" dirty="0">
                <a:solidFill>
                  <a:srgbClr val="000000"/>
                </a:solidFill>
                <a:latin typeface="Times New Roman"/>
              </a:rPr>
              <a:t>&lt;/body&gt;&lt;/html&gt;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44520"/>
            <a:ext cx="11010600" cy="5348880"/>
          </a:xfrm>
          <a:prstGeom prst="rect">
            <a:avLst/>
          </a:prstGeom>
        </p:spPr>
        <p:txBody>
          <a:bodyPr/>
          <a:lstStyle/>
          <a:p>
            <a:pPr>
              <a:lnSpc>
                <a:spcPct val="90000"/>
              </a:lnSpc>
              <a:buFont typeface="Arial"/>
              <a:buChar char="•"/>
            </a:pPr>
            <a:r>
              <a:rPr lang="en-US" sz="2800">
                <a:solidFill>
                  <a:srgbClr val="000000"/>
                </a:solidFill>
                <a:latin typeface="Times New Roman"/>
              </a:rPr>
              <a:t>The </a:t>
            </a:r>
            <a:r>
              <a:rPr lang="en-US" sz="2800" b="1">
                <a:solidFill>
                  <a:srgbClr val="000000"/>
                </a:solidFill>
                <a:latin typeface="Times New Roman"/>
              </a:rPr>
              <a:t>JavaScript math</a:t>
            </a:r>
            <a:r>
              <a:rPr lang="en-US" sz="2800">
                <a:solidFill>
                  <a:srgbClr val="000000"/>
                </a:solidFill>
                <a:latin typeface="Times New Roman"/>
              </a:rPr>
              <a:t> object provides several methods to perform mathematical operation.</a:t>
            </a:r>
            <a:endParaRPr/>
          </a:p>
          <a:p>
            <a:pPr>
              <a:lnSpc>
                <a:spcPct val="90000"/>
              </a:lnSpc>
              <a:buFont typeface="Arial"/>
              <a:buChar char="•"/>
            </a:pPr>
            <a:r>
              <a:rPr lang="en-US" sz="2800">
                <a:solidFill>
                  <a:srgbClr val="000000"/>
                </a:solidFill>
                <a:latin typeface="Times New Roman"/>
              </a:rPr>
              <a:t> Unlike date object, it doesn't have constructors.</a:t>
            </a:r>
            <a:endParaRPr/>
          </a:p>
        </p:txBody>
      </p:sp>
      <p:sp>
        <p:nvSpPr>
          <p:cNvPr id="128"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7030A0"/>
                </a:solidFill>
                <a:latin typeface="Calibri Light"/>
              </a:rPr>
              <a:t>JavaScript Math Object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Table 1"/>
          <p:cNvGraphicFramePr/>
          <p:nvPr/>
        </p:nvGraphicFramePr>
        <p:xfrm>
          <a:off x="992880" y="1216800"/>
          <a:ext cx="9940320" cy="4935240"/>
        </p:xfrm>
        <a:graphic>
          <a:graphicData uri="http://schemas.openxmlformats.org/drawingml/2006/table">
            <a:tbl>
              <a:tblPr/>
              <a:tblGrid>
                <a:gridCol w="1987920"/>
                <a:gridCol w="7952400"/>
              </a:tblGrid>
              <a:tr h="510120">
                <a:tc>
                  <a:txBody>
                    <a:bodyPr/>
                    <a:lstStyle/>
                    <a:p>
                      <a:pPr>
                        <a:lnSpc>
                          <a:spcPct val="100000"/>
                        </a:lnSpc>
                      </a:pPr>
                      <a:r>
                        <a:rPr lang="en-IN" sz="2500">
                          <a:solidFill>
                            <a:srgbClr val="000000"/>
                          </a:solidFill>
                          <a:latin typeface="Times New Roman"/>
                        </a:rPr>
                        <a:t>Method</a:t>
                      </a:r>
                      <a:endParaRPr/>
                    </a:p>
                  </a:txBody>
                  <a:tcPr/>
                </a:tc>
                <a:tc>
                  <a:txBody>
                    <a:bodyPr/>
                    <a:lstStyle/>
                    <a:p>
                      <a:pPr>
                        <a:lnSpc>
                          <a:spcPct val="100000"/>
                        </a:lnSpc>
                      </a:pPr>
                      <a:r>
                        <a:rPr lang="en-IN" sz="2500">
                          <a:solidFill>
                            <a:srgbClr val="000000"/>
                          </a:solidFill>
                          <a:latin typeface="Times New Roman"/>
                        </a:rPr>
                        <a:t>Description</a:t>
                      </a:r>
                      <a:endParaRPr/>
                    </a:p>
                  </a:txBody>
                  <a:tcPr/>
                </a:tc>
              </a:tr>
              <a:tr h="510120">
                <a:tc>
                  <a:txBody>
                    <a:bodyPr/>
                    <a:lstStyle/>
                    <a:p>
                      <a:pPr>
                        <a:lnSpc>
                          <a:spcPct val="100000"/>
                        </a:lnSpc>
                      </a:pPr>
                      <a:r>
                        <a:rPr lang="en-IN" sz="2500" b="1">
                          <a:solidFill>
                            <a:srgbClr val="0563C1"/>
                          </a:solidFill>
                          <a:latin typeface="Times New Roman"/>
                        </a:rPr>
                        <a:t>abs()</a:t>
                      </a:r>
                      <a:endParaRPr/>
                    </a:p>
                  </a:txBody>
                  <a:tcPr/>
                </a:tc>
                <a:tc>
                  <a:txBody>
                    <a:bodyPr/>
                    <a:lstStyle/>
                    <a:p>
                      <a:pPr>
                        <a:lnSpc>
                          <a:spcPct val="100000"/>
                        </a:lnSpc>
                      </a:pPr>
                      <a:r>
                        <a:rPr lang="en-IN" sz="2500">
                          <a:solidFill>
                            <a:srgbClr val="000000"/>
                          </a:solidFill>
                          <a:latin typeface="Times New Roman"/>
                        </a:rPr>
                        <a:t>Returns the absolute value of a number.</a:t>
                      </a:r>
                      <a:endParaRPr/>
                    </a:p>
                  </a:txBody>
                  <a:tcPr/>
                </a:tc>
              </a:tr>
              <a:tr h="936360">
                <a:tc>
                  <a:txBody>
                    <a:bodyPr/>
                    <a:lstStyle/>
                    <a:p>
                      <a:pPr>
                        <a:lnSpc>
                          <a:spcPct val="100000"/>
                        </a:lnSpc>
                      </a:pPr>
                      <a:r>
                        <a:rPr lang="en-IN" sz="2500" b="1">
                          <a:solidFill>
                            <a:srgbClr val="0563C1"/>
                          </a:solidFill>
                          <a:latin typeface="Times New Roman"/>
                        </a:rPr>
                        <a:t>ceil()</a:t>
                      </a:r>
                      <a:endParaRPr/>
                    </a:p>
                  </a:txBody>
                  <a:tcPr/>
                </a:tc>
                <a:tc>
                  <a:txBody>
                    <a:bodyPr/>
                    <a:lstStyle/>
                    <a:p>
                      <a:pPr>
                        <a:lnSpc>
                          <a:spcPct val="100000"/>
                        </a:lnSpc>
                      </a:pPr>
                      <a:r>
                        <a:rPr lang="en-IN" sz="2500">
                          <a:solidFill>
                            <a:srgbClr val="000000"/>
                          </a:solidFill>
                          <a:latin typeface="Times New Roman"/>
                        </a:rPr>
                        <a:t>Returns the smallest integer greater than or equal to a number.</a:t>
                      </a:r>
                      <a:endParaRPr/>
                    </a:p>
                  </a:txBody>
                  <a:tcPr/>
                </a:tc>
              </a:tr>
              <a:tr h="510120">
                <a:tc>
                  <a:txBody>
                    <a:bodyPr/>
                    <a:lstStyle/>
                    <a:p>
                      <a:pPr>
                        <a:lnSpc>
                          <a:spcPct val="100000"/>
                        </a:lnSpc>
                      </a:pPr>
                      <a:r>
                        <a:rPr lang="en-IN" sz="2500" b="1">
                          <a:solidFill>
                            <a:srgbClr val="0563C1"/>
                          </a:solidFill>
                          <a:latin typeface="Times New Roman"/>
                        </a:rPr>
                        <a:t>floor()</a:t>
                      </a:r>
                      <a:endParaRPr/>
                    </a:p>
                  </a:txBody>
                  <a:tcPr/>
                </a:tc>
                <a:tc>
                  <a:txBody>
                    <a:bodyPr/>
                    <a:lstStyle/>
                    <a:p>
                      <a:pPr>
                        <a:lnSpc>
                          <a:spcPct val="100000"/>
                        </a:lnSpc>
                      </a:pPr>
                      <a:r>
                        <a:rPr lang="en-IN" sz="2500">
                          <a:solidFill>
                            <a:srgbClr val="000000"/>
                          </a:solidFill>
                          <a:latin typeface="Times New Roman"/>
                        </a:rPr>
                        <a:t>Returns the largest integer less than or equal to a number.</a:t>
                      </a:r>
                      <a:endParaRPr/>
                    </a:p>
                  </a:txBody>
                  <a:tcPr/>
                </a:tc>
              </a:tr>
              <a:tr h="510120">
                <a:tc>
                  <a:txBody>
                    <a:bodyPr/>
                    <a:lstStyle/>
                    <a:p>
                      <a:pPr>
                        <a:lnSpc>
                          <a:spcPct val="100000"/>
                        </a:lnSpc>
                      </a:pPr>
                      <a:r>
                        <a:rPr lang="en-IN" sz="2500" b="1">
                          <a:solidFill>
                            <a:srgbClr val="0563C1"/>
                          </a:solidFill>
                          <a:latin typeface="Times New Roman"/>
                        </a:rPr>
                        <a:t>pow()</a:t>
                      </a:r>
                      <a:endParaRPr/>
                    </a:p>
                  </a:txBody>
                  <a:tcPr/>
                </a:tc>
                <a:tc>
                  <a:txBody>
                    <a:bodyPr/>
                    <a:lstStyle/>
                    <a:p>
                      <a:pPr>
                        <a:lnSpc>
                          <a:spcPct val="100000"/>
                        </a:lnSpc>
                      </a:pPr>
                      <a:r>
                        <a:rPr lang="en-IN" sz="2500">
                          <a:solidFill>
                            <a:srgbClr val="000000"/>
                          </a:solidFill>
                          <a:latin typeface="Times New Roman"/>
                        </a:rPr>
                        <a:t>Returns base to the exponent power, that is, base exponent.</a:t>
                      </a:r>
                      <a:endParaRPr/>
                    </a:p>
                  </a:txBody>
                  <a:tcPr/>
                </a:tc>
              </a:tr>
              <a:tr h="510120">
                <a:tc>
                  <a:txBody>
                    <a:bodyPr/>
                    <a:lstStyle/>
                    <a:p>
                      <a:pPr>
                        <a:lnSpc>
                          <a:spcPct val="100000"/>
                        </a:lnSpc>
                      </a:pPr>
                      <a:r>
                        <a:rPr lang="en-IN" sz="2500" b="1">
                          <a:solidFill>
                            <a:srgbClr val="0563C1"/>
                          </a:solidFill>
                          <a:latin typeface="Times New Roman"/>
                        </a:rPr>
                        <a:t>random()</a:t>
                      </a:r>
                      <a:endParaRPr/>
                    </a:p>
                  </a:txBody>
                  <a:tcPr/>
                </a:tc>
                <a:tc>
                  <a:txBody>
                    <a:bodyPr/>
                    <a:lstStyle/>
                    <a:p>
                      <a:pPr>
                        <a:lnSpc>
                          <a:spcPct val="100000"/>
                        </a:lnSpc>
                      </a:pPr>
                      <a:r>
                        <a:rPr lang="en-IN" sz="2500">
                          <a:solidFill>
                            <a:srgbClr val="000000"/>
                          </a:solidFill>
                          <a:latin typeface="Times New Roman"/>
                        </a:rPr>
                        <a:t>Returns a random number between 0 and 1.</a:t>
                      </a:r>
                      <a:endParaRPr/>
                    </a:p>
                  </a:txBody>
                  <a:tcPr/>
                </a:tc>
              </a:tr>
              <a:tr h="936360">
                <a:tc>
                  <a:txBody>
                    <a:bodyPr/>
                    <a:lstStyle/>
                    <a:p>
                      <a:pPr>
                        <a:lnSpc>
                          <a:spcPct val="100000"/>
                        </a:lnSpc>
                      </a:pPr>
                      <a:r>
                        <a:rPr lang="en-IN" sz="2500" b="1">
                          <a:solidFill>
                            <a:srgbClr val="0563C1"/>
                          </a:solidFill>
                          <a:latin typeface="Times New Roman"/>
                        </a:rPr>
                        <a:t>round()</a:t>
                      </a:r>
                      <a:endParaRPr/>
                    </a:p>
                  </a:txBody>
                  <a:tcPr/>
                </a:tc>
                <a:tc>
                  <a:txBody>
                    <a:bodyPr/>
                    <a:lstStyle/>
                    <a:p>
                      <a:pPr>
                        <a:lnSpc>
                          <a:spcPct val="100000"/>
                        </a:lnSpc>
                      </a:pPr>
                      <a:r>
                        <a:rPr lang="en-IN" sz="2500">
                          <a:solidFill>
                            <a:srgbClr val="000000"/>
                          </a:solidFill>
                          <a:latin typeface="Times New Roman"/>
                        </a:rPr>
                        <a:t>Returns the value of a number rounded to the nearest integer.</a:t>
                      </a:r>
                      <a:endParaRPr/>
                    </a:p>
                  </a:txBody>
                  <a:tcPr/>
                </a:tc>
              </a:tr>
              <a:tr h="511920">
                <a:tc>
                  <a:txBody>
                    <a:bodyPr/>
                    <a:lstStyle/>
                    <a:p>
                      <a:pPr>
                        <a:lnSpc>
                          <a:spcPct val="100000"/>
                        </a:lnSpc>
                      </a:pPr>
                      <a:r>
                        <a:rPr lang="en-IN" sz="2500" b="1">
                          <a:solidFill>
                            <a:srgbClr val="0563C1"/>
                          </a:solidFill>
                          <a:latin typeface="Times New Roman"/>
                        </a:rPr>
                        <a:t>sqrt()</a:t>
                      </a:r>
                      <a:endParaRPr/>
                    </a:p>
                  </a:txBody>
                  <a:tcPr/>
                </a:tc>
                <a:tc>
                  <a:txBody>
                    <a:bodyPr/>
                    <a:lstStyle/>
                    <a:p>
                      <a:pPr>
                        <a:lnSpc>
                          <a:spcPct val="100000"/>
                        </a:lnSpc>
                      </a:pPr>
                      <a:r>
                        <a:rPr lang="en-IN" sz="2500">
                          <a:solidFill>
                            <a:srgbClr val="000000"/>
                          </a:solidFill>
                          <a:latin typeface="Times New Roman"/>
                        </a:rPr>
                        <a:t>Returns the square root of a number.</a:t>
                      </a:r>
                      <a:endParaRPr/>
                    </a:p>
                  </a:txBody>
                  <a:tcPr/>
                </a:tc>
              </a:tr>
            </a:tbl>
          </a:graphicData>
        </a:graphic>
      </p:graphicFrame>
      <p:sp>
        <p:nvSpPr>
          <p:cNvPr id="130" name="TextShape 2"/>
          <p:cNvSpPr txBox="1"/>
          <p:nvPr/>
        </p:nvSpPr>
        <p:spPr>
          <a:xfrm>
            <a:off x="838080" y="365040"/>
            <a:ext cx="10515240" cy="626040"/>
          </a:xfrm>
          <a:prstGeom prst="rect">
            <a:avLst/>
          </a:prstGeom>
        </p:spPr>
        <p:txBody>
          <a:bodyPr anchor="ctr"/>
          <a:lstStyle/>
          <a:p>
            <a:pPr>
              <a:lnSpc>
                <a:spcPct val="90000"/>
              </a:lnSpc>
            </a:pPr>
            <a:r>
              <a:rPr lang="en-US" sz="3600">
                <a:solidFill>
                  <a:srgbClr val="7030A0"/>
                </a:solidFill>
                <a:latin typeface="Calibri Light"/>
              </a:rPr>
              <a:t>JavaScript Math Object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Example</a:t>
            </a:r>
            <a:endParaRPr/>
          </a:p>
        </p:txBody>
      </p:sp>
      <p:sp>
        <p:nvSpPr>
          <p:cNvPr id="132" name="TextShape 2"/>
          <p:cNvSpPr txBox="1"/>
          <p:nvPr/>
        </p:nvSpPr>
        <p:spPr>
          <a:xfrm>
            <a:off x="838080" y="1136520"/>
            <a:ext cx="10515240" cy="5473080"/>
          </a:xfrm>
          <a:prstGeom prst="rect">
            <a:avLst/>
          </a:prstGeom>
        </p:spPr>
        <p:txBody>
          <a:bodyPr/>
          <a:lstStyle/>
          <a:p>
            <a:pPr algn="just">
              <a:lnSpc>
                <a:spcPct val="100000"/>
              </a:lnSpc>
            </a:pPr>
            <a:r>
              <a:rPr lang="en-US" sz="3000" dirty="0">
                <a:solidFill>
                  <a:srgbClr val="000000"/>
                </a:solidFill>
                <a:latin typeface="Times New Roman"/>
              </a:rPr>
              <a:t>&lt;script&gt;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a:t>
            </a:r>
            <a:r>
              <a:rPr lang="en-US" sz="3000" dirty="0" err="1">
                <a:solidFill>
                  <a:srgbClr val="000000"/>
                </a:solidFill>
                <a:latin typeface="Times New Roman"/>
              </a:rPr>
              <a:t>Math.sqrt</a:t>
            </a:r>
            <a:r>
              <a:rPr lang="en-US" sz="3000" dirty="0">
                <a:solidFill>
                  <a:srgbClr val="000000"/>
                </a:solidFill>
                <a:latin typeface="Times New Roman"/>
              </a:rPr>
              <a:t>(4));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a:t>
            </a:r>
            <a:r>
              <a:rPr lang="en-US" sz="3000" dirty="0" err="1">
                <a:solidFill>
                  <a:srgbClr val="000000"/>
                </a:solidFill>
                <a:latin typeface="Times New Roman"/>
              </a:rPr>
              <a:t>Randam</a:t>
            </a:r>
            <a:r>
              <a:rPr lang="en-US" sz="3000" dirty="0">
                <a:solidFill>
                  <a:srgbClr val="000000"/>
                </a:solidFill>
                <a:latin typeface="Times New Roman"/>
              </a:rPr>
              <a:t> no is:" +</a:t>
            </a:r>
            <a:r>
              <a:rPr lang="en-US" sz="3000" dirty="0" err="1">
                <a:solidFill>
                  <a:srgbClr val="000000"/>
                </a:solidFill>
                <a:latin typeface="Times New Roman"/>
              </a:rPr>
              <a:t>Math.random</a:t>
            </a:r>
            <a:r>
              <a:rPr lang="en-US" sz="3000" dirty="0">
                <a:solidFill>
                  <a:srgbClr val="000000"/>
                </a:solidFill>
                <a:latin typeface="Times New Roman"/>
              </a:rPr>
              <a:t>());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power is:"+ Math.pow(2,4));   </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floor is:" +</a:t>
            </a:r>
            <a:r>
              <a:rPr lang="en-US" sz="3000" dirty="0" err="1">
                <a:solidFill>
                  <a:srgbClr val="000000"/>
                </a:solidFill>
                <a:latin typeface="Times New Roman"/>
              </a:rPr>
              <a:t>Math.floor</a:t>
            </a:r>
            <a:r>
              <a:rPr lang="en-US" sz="3000" dirty="0">
                <a:solidFill>
                  <a:srgbClr val="000000"/>
                </a:solidFill>
                <a:latin typeface="Times New Roman"/>
              </a:rPr>
              <a:t>(4.6));</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ceil is:"+</a:t>
            </a:r>
            <a:r>
              <a:rPr lang="en-US" sz="3000" dirty="0" err="1">
                <a:solidFill>
                  <a:srgbClr val="000000"/>
                </a:solidFill>
                <a:latin typeface="Times New Roman"/>
              </a:rPr>
              <a:t>Math.ceil</a:t>
            </a:r>
            <a:r>
              <a:rPr lang="en-US" sz="3000" dirty="0">
                <a:solidFill>
                  <a:srgbClr val="000000"/>
                </a:solidFill>
                <a:latin typeface="Times New Roman"/>
              </a:rPr>
              <a:t>(4.6));</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Round of no is:"+</a:t>
            </a:r>
            <a:r>
              <a:rPr lang="en-US" sz="3000" dirty="0" err="1">
                <a:solidFill>
                  <a:srgbClr val="000000"/>
                </a:solidFill>
                <a:latin typeface="Times New Roman"/>
              </a:rPr>
              <a:t>Math.round</a:t>
            </a:r>
            <a:r>
              <a:rPr lang="en-US" sz="3000" dirty="0">
                <a:solidFill>
                  <a:srgbClr val="000000"/>
                </a:solidFill>
                <a:latin typeface="Times New Roman"/>
              </a:rPr>
              <a:t>(4.6))</a:t>
            </a:r>
            <a:endParaRPr/>
          </a:p>
          <a:p>
            <a:pPr algn="just">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("&lt;</a:t>
            </a:r>
            <a:r>
              <a:rPr lang="en-US" sz="3000" dirty="0" err="1">
                <a:solidFill>
                  <a:srgbClr val="000000"/>
                </a:solidFill>
                <a:latin typeface="Times New Roman"/>
              </a:rPr>
              <a:t>br</a:t>
            </a:r>
            <a:r>
              <a:rPr lang="en-US" sz="3000" dirty="0">
                <a:solidFill>
                  <a:srgbClr val="000000"/>
                </a:solidFill>
                <a:latin typeface="Times New Roman"/>
              </a:rPr>
              <a:t>&gt; absolute no is"+Math.abs(-4))</a:t>
            </a:r>
            <a:endParaRPr/>
          </a:p>
          <a:p>
            <a:pPr algn="just">
              <a:lnSpc>
                <a:spcPct val="100000"/>
              </a:lnSpc>
            </a:pPr>
            <a:r>
              <a:rPr lang="en-US" sz="3000" dirty="0">
                <a:solidFill>
                  <a:srgbClr val="000000"/>
                </a:solidFill>
                <a:latin typeface="Times New Roman"/>
              </a:rPr>
              <a:t>&lt;/script&gt;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838080" y="270360"/>
            <a:ext cx="10515240" cy="772200"/>
          </a:xfrm>
          <a:prstGeom prst="rect">
            <a:avLst/>
          </a:prstGeom>
        </p:spPr>
        <p:txBody>
          <a:bodyPr anchor="ctr"/>
          <a:lstStyle/>
          <a:p>
            <a:pPr>
              <a:lnSpc>
                <a:spcPct val="90000"/>
              </a:lnSpc>
            </a:pPr>
            <a:r>
              <a:rPr lang="en-US" sz="3200">
                <a:solidFill>
                  <a:srgbClr val="FF0000"/>
                </a:solidFill>
                <a:latin typeface="Calibri Light"/>
              </a:rPr>
              <a:t>What is DHTML?</a:t>
            </a:r>
            <a:endParaRPr/>
          </a:p>
        </p:txBody>
      </p:sp>
      <p:sp>
        <p:nvSpPr>
          <p:cNvPr id="82" name="TextShape 2"/>
          <p:cNvSpPr txBox="1"/>
          <p:nvPr/>
        </p:nvSpPr>
        <p:spPr>
          <a:xfrm>
            <a:off x="373320" y="1120320"/>
            <a:ext cx="11565000" cy="5486040"/>
          </a:xfrm>
          <a:prstGeom prst="rect">
            <a:avLst/>
          </a:prstGeom>
        </p:spPr>
        <p:txBody>
          <a:bodyPr/>
          <a:lstStyle/>
          <a:p>
            <a:pPr algn="just">
              <a:lnSpc>
                <a:spcPct val="100000"/>
              </a:lnSpc>
              <a:buFont typeface="Arial"/>
              <a:buChar char="•"/>
            </a:pPr>
            <a:r>
              <a:rPr lang="en-US" sz="2800">
                <a:solidFill>
                  <a:srgbClr val="000000"/>
                </a:solidFill>
                <a:latin typeface="Calibri"/>
              </a:rPr>
              <a:t>Dynamic HyperText Markup Language (DHTML) is a combination of Web development technologies used to create dynamically changing websites.</a:t>
            </a:r>
            <a:endParaRPr/>
          </a:p>
          <a:p>
            <a:pPr algn="just">
              <a:lnSpc>
                <a:spcPct val="100000"/>
              </a:lnSpc>
              <a:buFont typeface="Arial"/>
              <a:buChar char="•"/>
            </a:pPr>
            <a:r>
              <a:rPr lang="en-US" sz="2800">
                <a:solidFill>
                  <a:srgbClr val="000000"/>
                </a:solidFill>
                <a:latin typeface="Calibri"/>
              </a:rPr>
              <a:t>Web pages may include animation, dynamic menus and text effects.</a:t>
            </a:r>
            <a:endParaRPr/>
          </a:p>
          <a:p>
            <a:pPr algn="just">
              <a:lnSpc>
                <a:spcPct val="100000"/>
              </a:lnSpc>
            </a:pPr>
            <a:r>
              <a:rPr lang="en-US" sz="2800">
                <a:solidFill>
                  <a:srgbClr val="00B050"/>
                </a:solidFill>
                <a:latin typeface="Calibri"/>
              </a:rPr>
              <a:t>DHTML = HTML + CSS + JavaScript</a:t>
            </a:r>
            <a:endParaRPr/>
          </a:p>
          <a:p>
            <a:pPr algn="just">
              <a:lnSpc>
                <a:spcPct val="100000"/>
              </a:lnSpc>
              <a:buFont typeface="Arial"/>
              <a:buChar char="•"/>
            </a:pPr>
            <a:r>
              <a:rPr lang="en-US" sz="2800">
                <a:solidFill>
                  <a:srgbClr val="000000"/>
                </a:solidFill>
                <a:latin typeface="Calibri"/>
              </a:rPr>
              <a:t>HTML defines Web site content through tags (headings, paragraphs, lists, …)</a:t>
            </a:r>
            <a:endParaRPr/>
          </a:p>
          <a:p>
            <a:pPr algn="just">
              <a:lnSpc>
                <a:spcPct val="100000"/>
              </a:lnSpc>
              <a:buFont typeface="Arial"/>
              <a:buChar char="•"/>
            </a:pPr>
            <a:r>
              <a:rPr lang="en-US" sz="2800">
                <a:solidFill>
                  <a:srgbClr val="000000"/>
                </a:solidFill>
                <a:latin typeface="Calibri"/>
              </a:rPr>
              <a:t>CSS defines ''styles' for presenting every aspect of an HTML document</a:t>
            </a:r>
            <a:endParaRPr/>
          </a:p>
          <a:p>
            <a:pPr algn="just">
              <a:lnSpc>
                <a:spcPct val="100000"/>
              </a:lnSpc>
              <a:buFont typeface="Arial"/>
              <a:buChar char="•"/>
            </a:pPr>
            <a:r>
              <a:rPr lang="en-US" sz="2800">
                <a:solidFill>
                  <a:srgbClr val="000000"/>
                </a:solidFill>
                <a:latin typeface="Calibri"/>
              </a:rPr>
              <a:t>JavaScript defines dynamic behavior</a:t>
            </a:r>
            <a:endParaRPr/>
          </a:p>
          <a:p>
            <a:pPr lvl="1" algn="just">
              <a:lnSpc>
                <a:spcPct val="100000"/>
              </a:lnSpc>
              <a:buFont typeface="Arial"/>
              <a:buChar char="•"/>
            </a:pPr>
            <a:r>
              <a:rPr lang="en-US" sz="2800">
                <a:solidFill>
                  <a:srgbClr val="000000"/>
                </a:solidFill>
                <a:latin typeface="Calibri"/>
              </a:rPr>
              <a:t>Programming logic for interaction with the user, to handle events, etc.</a:t>
            </a: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00B050"/>
                </a:solidFill>
                <a:latin typeface="Calibri Light"/>
              </a:rPr>
              <a:t>JavaScript Array</a:t>
            </a:r>
            <a:endParaRPr/>
          </a:p>
        </p:txBody>
      </p:sp>
      <p:sp>
        <p:nvSpPr>
          <p:cNvPr id="134" name="TextShape 2"/>
          <p:cNvSpPr txBox="1"/>
          <p:nvPr/>
        </p:nvSpPr>
        <p:spPr>
          <a:xfrm>
            <a:off x="838080" y="1136520"/>
            <a:ext cx="10515240" cy="5473080"/>
          </a:xfrm>
          <a:prstGeom prst="rect">
            <a:avLst/>
          </a:prstGeom>
        </p:spPr>
        <p:txBody>
          <a:bodyPr/>
          <a:lstStyle/>
          <a:p>
            <a:pPr>
              <a:lnSpc>
                <a:spcPct val="90000"/>
              </a:lnSpc>
              <a:buFont typeface="Arial"/>
              <a:buChar char="•"/>
            </a:pPr>
            <a:r>
              <a:rPr lang="en-US" sz="3000" b="1" dirty="0">
                <a:solidFill>
                  <a:srgbClr val="000000"/>
                </a:solidFill>
                <a:latin typeface="Times New Roman"/>
              </a:rPr>
              <a:t>JavaScript array</a:t>
            </a:r>
            <a:r>
              <a:rPr lang="en-US" sz="3000" dirty="0">
                <a:solidFill>
                  <a:srgbClr val="000000"/>
                </a:solidFill>
                <a:latin typeface="Times New Roman"/>
              </a:rPr>
              <a:t> is an object that represents a collection of similar type of elements.</a:t>
            </a:r>
            <a:endParaRPr/>
          </a:p>
          <a:p>
            <a:pPr>
              <a:lnSpc>
                <a:spcPct val="90000"/>
              </a:lnSpc>
              <a:buFont typeface="Arial"/>
              <a:buChar char="•"/>
            </a:pPr>
            <a:r>
              <a:rPr lang="en-US" sz="3000" dirty="0">
                <a:solidFill>
                  <a:srgbClr val="000000"/>
                </a:solidFill>
                <a:latin typeface="Times New Roman"/>
              </a:rPr>
              <a:t>There are 3 ways to construct array in JavaScript</a:t>
            </a:r>
            <a:endParaRPr/>
          </a:p>
          <a:p>
            <a:pPr>
              <a:lnSpc>
                <a:spcPct val="100000"/>
              </a:lnSpc>
              <a:buFont typeface="Calibri Light"/>
              <a:buAutoNum type="arabicPeriod"/>
            </a:pPr>
            <a:r>
              <a:rPr lang="en-US" sz="3000" dirty="0">
                <a:solidFill>
                  <a:srgbClr val="000000"/>
                </a:solidFill>
                <a:latin typeface="Times New Roman"/>
              </a:rPr>
              <a:t>By array literal</a:t>
            </a:r>
            <a:endParaRPr/>
          </a:p>
          <a:p>
            <a:pPr>
              <a:lnSpc>
                <a:spcPct val="100000"/>
              </a:lnSpc>
              <a:buFont typeface="Calibri Light"/>
              <a:buAutoNum type="arabicPeriod"/>
            </a:pPr>
            <a:r>
              <a:rPr lang="en-US" sz="3000" dirty="0">
                <a:solidFill>
                  <a:srgbClr val="000000"/>
                </a:solidFill>
                <a:latin typeface="Times New Roman"/>
              </a:rPr>
              <a:t>By creating instance of Array directly (using new keyword)</a:t>
            </a:r>
            <a:endParaRPr/>
          </a:p>
          <a:p>
            <a:pPr>
              <a:lnSpc>
                <a:spcPct val="100000"/>
              </a:lnSpc>
              <a:buFont typeface="Calibri Light"/>
              <a:buAutoNum type="arabicPeriod"/>
            </a:pPr>
            <a:r>
              <a:rPr lang="en-US" sz="3000" dirty="0">
                <a:solidFill>
                  <a:srgbClr val="000000"/>
                </a:solidFill>
                <a:latin typeface="Times New Roman"/>
              </a:rPr>
              <a:t>By using an Array constructor (using new keyword)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1) JavaScript array literal</a:t>
            </a:r>
            <a:endParaRPr/>
          </a:p>
        </p:txBody>
      </p:sp>
      <p:sp>
        <p:nvSpPr>
          <p:cNvPr id="136" name="TextShape 2"/>
          <p:cNvSpPr txBox="1"/>
          <p:nvPr/>
        </p:nvSpPr>
        <p:spPr>
          <a:xfrm>
            <a:off x="838080" y="1136520"/>
            <a:ext cx="10515240" cy="5473080"/>
          </a:xfrm>
          <a:prstGeom prst="rect">
            <a:avLst/>
          </a:prstGeom>
        </p:spPr>
        <p:txBody>
          <a:bodyPr/>
          <a:lstStyle/>
          <a:p>
            <a:pPr>
              <a:lnSpc>
                <a:spcPct val="90000"/>
              </a:lnSpc>
              <a:buFont typeface="Arial"/>
              <a:buChar char="•"/>
            </a:pPr>
            <a:r>
              <a:rPr lang="en-US" sz="2800" dirty="0">
                <a:solidFill>
                  <a:srgbClr val="000000"/>
                </a:solidFill>
                <a:latin typeface="Times New Roman"/>
              </a:rPr>
              <a:t>The syntax of creating array using array literal :</a:t>
            </a:r>
            <a:endParaRPr/>
          </a:p>
          <a:p>
            <a:pPr>
              <a:lnSpc>
                <a:spcPct val="100000"/>
              </a:lnSpc>
            </a:pPr>
            <a:r>
              <a:rPr lang="en-US" sz="2800" dirty="0" err="1">
                <a:solidFill>
                  <a:srgbClr val="000000"/>
                </a:solidFill>
                <a:latin typeface="Times New Roman"/>
              </a:rPr>
              <a:t>var</a:t>
            </a:r>
            <a:r>
              <a:rPr lang="en-US" sz="2800" dirty="0">
                <a:solidFill>
                  <a:srgbClr val="000000"/>
                </a:solidFill>
                <a:latin typeface="Times New Roman"/>
              </a:rPr>
              <a:t> </a:t>
            </a:r>
            <a:r>
              <a:rPr lang="en-US" sz="2800" dirty="0" err="1">
                <a:solidFill>
                  <a:srgbClr val="000000"/>
                </a:solidFill>
                <a:latin typeface="Times New Roman"/>
              </a:rPr>
              <a:t>arrayname</a:t>
            </a:r>
            <a:r>
              <a:rPr lang="en-US" sz="2800" dirty="0">
                <a:solidFill>
                  <a:srgbClr val="000000"/>
                </a:solidFill>
                <a:latin typeface="Times New Roman"/>
              </a:rPr>
              <a:t>=[value1,value2.....</a:t>
            </a:r>
            <a:r>
              <a:rPr lang="en-US" sz="2800" dirty="0" err="1">
                <a:solidFill>
                  <a:srgbClr val="000000"/>
                </a:solidFill>
                <a:latin typeface="Times New Roman"/>
              </a:rPr>
              <a:t>valueN</a:t>
            </a:r>
            <a:r>
              <a:rPr lang="en-US" sz="2800" dirty="0">
                <a:solidFill>
                  <a:srgbClr val="000000"/>
                </a:solidFill>
                <a:latin typeface="Times New Roman"/>
              </a:rPr>
              <a:t>];  </a:t>
            </a:r>
            <a:endParaRPr/>
          </a:p>
          <a:p>
            <a:pPr>
              <a:lnSpc>
                <a:spcPct val="100000"/>
              </a:lnSpc>
            </a:pPr>
            <a:endParaRPr/>
          </a:p>
          <a:p>
            <a:pPr>
              <a:lnSpc>
                <a:spcPct val="100000"/>
              </a:lnSpc>
            </a:pPr>
            <a:r>
              <a:rPr lang="en-US" sz="2800" dirty="0">
                <a:solidFill>
                  <a:srgbClr val="FF0000"/>
                </a:solidFill>
                <a:latin typeface="Times New Roman"/>
              </a:rPr>
              <a:t>Ex:</a:t>
            </a:r>
            <a:endParaRPr/>
          </a:p>
          <a:p>
            <a:pPr>
              <a:lnSpc>
                <a:spcPct val="100000"/>
              </a:lnSpc>
            </a:pPr>
            <a:r>
              <a:rPr lang="en-US" sz="2800" dirty="0" err="1">
                <a:solidFill>
                  <a:srgbClr val="000000"/>
                </a:solidFill>
                <a:latin typeface="Times New Roman"/>
              </a:rPr>
              <a:t>var</a:t>
            </a:r>
            <a:r>
              <a:rPr lang="en-US" sz="2800" dirty="0">
                <a:solidFill>
                  <a:srgbClr val="000000"/>
                </a:solidFill>
                <a:latin typeface="Times New Roman"/>
              </a:rPr>
              <a:t> </a:t>
            </a:r>
            <a:r>
              <a:rPr lang="en-US" sz="2800" dirty="0" err="1">
                <a:solidFill>
                  <a:srgbClr val="000000"/>
                </a:solidFill>
                <a:latin typeface="Times New Roman"/>
              </a:rPr>
              <a:t>emp</a:t>
            </a:r>
            <a:r>
              <a:rPr lang="en-US" sz="2800" dirty="0">
                <a:solidFill>
                  <a:srgbClr val="000000"/>
                </a:solidFill>
                <a:latin typeface="Times New Roman"/>
              </a:rPr>
              <a:t>=["</a:t>
            </a:r>
            <a:r>
              <a:rPr lang="en-US" sz="2800" dirty="0" err="1">
                <a:solidFill>
                  <a:srgbClr val="000000"/>
                </a:solidFill>
                <a:latin typeface="Times New Roman"/>
              </a:rPr>
              <a:t>Sonoo","Vimal","Ratan</a:t>
            </a:r>
            <a:r>
              <a:rPr lang="en-US" sz="2800" dirty="0">
                <a:solidFill>
                  <a:srgbClr val="000000"/>
                </a:solidFill>
                <a:latin typeface="Times New Roman"/>
              </a:rPr>
              <a:t>"];  </a:t>
            </a:r>
            <a:endParaRPr/>
          </a:p>
          <a:p>
            <a:pPr>
              <a:lnSpc>
                <a:spcPct val="100000"/>
              </a:lnSpc>
            </a:pPr>
            <a:r>
              <a:rPr lang="en-US" sz="2800" dirty="0">
                <a:solidFill>
                  <a:srgbClr val="000000"/>
                </a:solidFill>
                <a:latin typeface="Times New Roman"/>
              </a:rPr>
              <a:t>for (</a:t>
            </a:r>
            <a:r>
              <a:rPr lang="en-US" sz="2800" dirty="0" err="1">
                <a:solidFill>
                  <a:srgbClr val="000000"/>
                </a:solidFill>
                <a:latin typeface="Times New Roman"/>
              </a:rPr>
              <a:t>i</a:t>
            </a:r>
            <a:r>
              <a:rPr lang="en-US" sz="2800" dirty="0">
                <a:solidFill>
                  <a:srgbClr val="000000"/>
                </a:solidFill>
                <a:latin typeface="Times New Roman"/>
              </a:rPr>
              <a:t>=0;i</a:t>
            </a:r>
            <a:r>
              <a:rPr lang="en-US" sz="2800" b="1" dirty="0">
                <a:solidFill>
                  <a:srgbClr val="000000"/>
                </a:solidFill>
                <a:latin typeface="Times New Roman"/>
              </a:rPr>
              <a:t>&lt;</a:t>
            </a:r>
            <a:r>
              <a:rPr lang="en-US" sz="2800" b="1" dirty="0" err="1">
                <a:solidFill>
                  <a:srgbClr val="000000"/>
                </a:solidFill>
                <a:latin typeface="Times New Roman"/>
              </a:rPr>
              <a:t>emp.length</a:t>
            </a:r>
            <a:r>
              <a:rPr lang="en-US" sz="2800" dirty="0" err="1">
                <a:solidFill>
                  <a:srgbClr val="000000"/>
                </a:solidFill>
                <a:latin typeface="Times New Roman"/>
              </a:rPr>
              <a:t>;i</a:t>
            </a:r>
            <a:r>
              <a:rPr lang="en-US" sz="2800" dirty="0">
                <a:solidFill>
                  <a:srgbClr val="000000"/>
                </a:solidFill>
                <a:latin typeface="Times New Roman"/>
              </a:rPr>
              <a:t>++){  </a:t>
            </a:r>
            <a:endParaRPr/>
          </a:p>
          <a:p>
            <a:pPr>
              <a:lnSpc>
                <a:spcPct val="100000"/>
              </a:lnSpc>
            </a:pPr>
            <a:r>
              <a:rPr lang="en-US" sz="2800" dirty="0" err="1">
                <a:solidFill>
                  <a:srgbClr val="000000"/>
                </a:solidFill>
                <a:latin typeface="Times New Roman"/>
              </a:rPr>
              <a:t>document.write</a:t>
            </a:r>
            <a:r>
              <a:rPr lang="en-US" sz="2800" dirty="0">
                <a:solidFill>
                  <a:srgbClr val="000000"/>
                </a:solidFill>
                <a:latin typeface="Times New Roman"/>
              </a:rPr>
              <a:t>(</a:t>
            </a:r>
            <a:r>
              <a:rPr lang="en-US" sz="2800" dirty="0" err="1">
                <a:solidFill>
                  <a:srgbClr val="000000"/>
                </a:solidFill>
                <a:latin typeface="Times New Roman"/>
              </a:rPr>
              <a:t>emp</a:t>
            </a:r>
            <a:r>
              <a:rPr lang="en-US" sz="2800" dirty="0">
                <a:solidFill>
                  <a:srgbClr val="000000"/>
                </a:solidFill>
                <a:latin typeface="Times New Roman"/>
              </a:rPr>
              <a:t>[</a:t>
            </a:r>
            <a:r>
              <a:rPr lang="en-US" sz="2800" dirty="0" err="1">
                <a:solidFill>
                  <a:srgbClr val="000000"/>
                </a:solidFill>
                <a:latin typeface="Times New Roman"/>
              </a:rPr>
              <a:t>i</a:t>
            </a:r>
            <a:r>
              <a:rPr lang="en-US" sz="2800" dirty="0">
                <a:solidFill>
                  <a:srgbClr val="000000"/>
                </a:solidFill>
                <a:latin typeface="Times New Roman"/>
              </a:rPr>
              <a:t>] + "</a:t>
            </a:r>
            <a:r>
              <a:rPr lang="en-US" sz="2800" b="1" dirty="0">
                <a:solidFill>
                  <a:srgbClr val="000000"/>
                </a:solidFill>
                <a:latin typeface="Times New Roman"/>
              </a:rPr>
              <a:t>&lt;</a:t>
            </a:r>
            <a:r>
              <a:rPr lang="en-US" sz="2800" b="1" dirty="0" err="1">
                <a:solidFill>
                  <a:srgbClr val="000000"/>
                </a:solidFill>
                <a:latin typeface="Times New Roman"/>
              </a:rPr>
              <a:t>br</a:t>
            </a:r>
            <a:r>
              <a:rPr lang="en-US" sz="2800" b="1" dirty="0">
                <a:solidFill>
                  <a:srgbClr val="000000"/>
                </a:solidFill>
                <a:latin typeface="Times New Roman"/>
              </a:rPr>
              <a:t>/&gt;</a:t>
            </a:r>
            <a:r>
              <a:rPr lang="en-US" sz="2800" dirty="0">
                <a:solidFill>
                  <a:srgbClr val="000000"/>
                </a:solidFill>
                <a:latin typeface="Times New Roman"/>
              </a:rPr>
              <a:t>");  </a:t>
            </a:r>
            <a:endParaRPr/>
          </a:p>
          <a:p>
            <a:pPr>
              <a:lnSpc>
                <a:spcPct val="100000"/>
              </a:lnSpc>
            </a:pPr>
            <a:r>
              <a:rPr lang="en-US" sz="2800" dirty="0">
                <a:solidFill>
                  <a:srgbClr val="000000"/>
                </a:solidFill>
                <a:latin typeface="Times New Roman"/>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2) JavaScript Array directly (new keyword)</a:t>
            </a:r>
            <a:endParaRPr/>
          </a:p>
        </p:txBody>
      </p:sp>
      <p:sp>
        <p:nvSpPr>
          <p:cNvPr id="138" name="TextShape 2"/>
          <p:cNvSpPr txBox="1"/>
          <p:nvPr/>
        </p:nvSpPr>
        <p:spPr>
          <a:xfrm>
            <a:off x="838080" y="1136520"/>
            <a:ext cx="10515240" cy="4807080"/>
          </a:xfrm>
          <a:prstGeom prst="rect">
            <a:avLst/>
          </a:prstGeom>
        </p:spPr>
        <p:txBody>
          <a:bodyPr/>
          <a:lstStyle/>
          <a:p>
            <a:pPr>
              <a:lnSpc>
                <a:spcPct val="90000"/>
              </a:lnSpc>
              <a:buFont typeface="Arial"/>
              <a:buChar char="•"/>
            </a:pPr>
            <a:r>
              <a:rPr lang="en-US" sz="3400" dirty="0">
                <a:solidFill>
                  <a:srgbClr val="000000"/>
                </a:solidFill>
                <a:latin typeface="Times New Roman"/>
              </a:rPr>
              <a:t>The syntax of creating array directly is given below:</a:t>
            </a:r>
            <a:endParaRPr/>
          </a:p>
          <a:p>
            <a:pPr>
              <a:lnSpc>
                <a:spcPct val="100000"/>
              </a:lnSpc>
            </a:pPr>
            <a:r>
              <a:rPr lang="en-US" sz="3400" dirty="0" err="1">
                <a:solidFill>
                  <a:srgbClr val="000000"/>
                </a:solidFill>
                <a:latin typeface="Times New Roman"/>
              </a:rPr>
              <a:t>var</a:t>
            </a:r>
            <a:r>
              <a:rPr lang="en-US" sz="3400" dirty="0">
                <a:solidFill>
                  <a:srgbClr val="000000"/>
                </a:solidFill>
                <a:latin typeface="Times New Roman"/>
              </a:rPr>
              <a:t> </a:t>
            </a:r>
            <a:r>
              <a:rPr lang="en-US" sz="3400" dirty="0" err="1">
                <a:solidFill>
                  <a:srgbClr val="000000"/>
                </a:solidFill>
                <a:latin typeface="Times New Roman"/>
              </a:rPr>
              <a:t>arrayname</a:t>
            </a:r>
            <a:r>
              <a:rPr lang="en-US" sz="3400" dirty="0">
                <a:solidFill>
                  <a:srgbClr val="000000"/>
                </a:solidFill>
                <a:latin typeface="Times New Roman"/>
              </a:rPr>
              <a:t>=new Array();  </a:t>
            </a:r>
            <a:endParaRPr/>
          </a:p>
          <a:p>
            <a:pPr>
              <a:lnSpc>
                <a:spcPct val="90000"/>
              </a:lnSpc>
              <a:buFont typeface="Arial"/>
              <a:buChar char="•"/>
            </a:pPr>
            <a:r>
              <a:rPr lang="en-US" sz="3400" dirty="0">
                <a:solidFill>
                  <a:srgbClr val="000000"/>
                </a:solidFill>
                <a:latin typeface="Times New Roman"/>
              </a:rPr>
              <a:t>Here, new keyword is used to create instance of array.</a:t>
            </a:r>
            <a:endParaRPr/>
          </a:p>
          <a:p>
            <a:pPr>
              <a:lnSpc>
                <a:spcPct val="100000"/>
              </a:lnSpc>
            </a:pPr>
            <a:r>
              <a:rPr lang="en-US" sz="3400" dirty="0">
                <a:solidFill>
                  <a:srgbClr val="FF0000"/>
                </a:solidFill>
                <a:latin typeface="Times New Roman"/>
              </a:rPr>
              <a:t>Example</a:t>
            </a:r>
            <a:r>
              <a:rPr lang="en-US" sz="3400" dirty="0">
                <a:solidFill>
                  <a:srgbClr val="000000"/>
                </a:solidFill>
                <a:latin typeface="Times New Roman"/>
              </a:rPr>
              <a:t>: </a:t>
            </a:r>
            <a:endParaRPr/>
          </a:p>
          <a:p>
            <a:pPr>
              <a:lnSpc>
                <a:spcPct val="100000"/>
              </a:lnSpc>
            </a:pPr>
            <a:r>
              <a:rPr lang="en-US" sz="2400" dirty="0">
                <a:solidFill>
                  <a:srgbClr val="000000"/>
                </a:solidFill>
                <a:latin typeface="Times New Roman"/>
              </a:rPr>
              <a:t>&lt;script&gt;  </a:t>
            </a:r>
            <a:endParaRPr sz="2400"/>
          </a:p>
          <a:p>
            <a:pPr>
              <a:lnSpc>
                <a:spcPct val="100000"/>
              </a:lnSpc>
            </a:pPr>
            <a:r>
              <a:rPr lang="en-US" sz="2400" dirty="0" err="1">
                <a:solidFill>
                  <a:srgbClr val="000000"/>
                </a:solidFill>
                <a:latin typeface="Times New Roman"/>
              </a:rPr>
              <a:t>var</a:t>
            </a:r>
            <a:r>
              <a:rPr lang="en-US" sz="2400" dirty="0">
                <a:solidFill>
                  <a:srgbClr val="000000"/>
                </a:solidFill>
                <a:latin typeface="Times New Roman"/>
              </a:rPr>
              <a:t> </a:t>
            </a:r>
            <a:r>
              <a:rPr lang="en-US" sz="2400" dirty="0" err="1">
                <a:solidFill>
                  <a:srgbClr val="000000"/>
                </a:solidFill>
                <a:latin typeface="Times New Roman"/>
              </a:rPr>
              <a:t>i</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var</a:t>
            </a:r>
            <a:r>
              <a:rPr lang="en-US" sz="2400" dirty="0">
                <a:solidFill>
                  <a:srgbClr val="000000"/>
                </a:solidFill>
                <a:latin typeface="Times New Roman"/>
              </a:rPr>
              <a:t> </a:t>
            </a:r>
            <a:r>
              <a:rPr lang="en-US" sz="2400" dirty="0" err="1">
                <a:solidFill>
                  <a:srgbClr val="000000"/>
                </a:solidFill>
                <a:latin typeface="Times New Roman"/>
              </a:rPr>
              <a:t>emp</a:t>
            </a:r>
            <a:r>
              <a:rPr lang="en-US" sz="2400" dirty="0">
                <a:solidFill>
                  <a:srgbClr val="000000"/>
                </a:solidFill>
                <a:latin typeface="Times New Roman"/>
              </a:rPr>
              <a:t> = new Array();  </a:t>
            </a:r>
            <a:endParaRPr sz="2400"/>
          </a:p>
          <a:p>
            <a:pPr>
              <a:lnSpc>
                <a:spcPct val="100000"/>
              </a:lnSpc>
            </a:pPr>
            <a:r>
              <a:rPr lang="en-US" sz="2400" dirty="0" err="1">
                <a:solidFill>
                  <a:srgbClr val="000000"/>
                </a:solidFill>
                <a:latin typeface="Times New Roman"/>
              </a:rPr>
              <a:t>emp</a:t>
            </a:r>
            <a:r>
              <a:rPr lang="en-US" sz="2400" dirty="0">
                <a:solidFill>
                  <a:srgbClr val="000000"/>
                </a:solidFill>
                <a:latin typeface="Times New Roman"/>
              </a:rPr>
              <a:t>[0] = "</a:t>
            </a:r>
            <a:r>
              <a:rPr lang="en-US" sz="2400" dirty="0" err="1">
                <a:solidFill>
                  <a:srgbClr val="000000"/>
                </a:solidFill>
                <a:latin typeface="Times New Roman"/>
              </a:rPr>
              <a:t>Arun</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emp</a:t>
            </a:r>
            <a:r>
              <a:rPr lang="en-US" sz="2400" dirty="0">
                <a:solidFill>
                  <a:srgbClr val="000000"/>
                </a:solidFill>
                <a:latin typeface="Times New Roman"/>
              </a:rPr>
              <a:t>[1] = "</a:t>
            </a:r>
            <a:r>
              <a:rPr lang="en-US" sz="2400" dirty="0" err="1">
                <a:solidFill>
                  <a:srgbClr val="000000"/>
                </a:solidFill>
                <a:latin typeface="Times New Roman"/>
              </a:rPr>
              <a:t>Varun</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emp</a:t>
            </a:r>
            <a:r>
              <a:rPr lang="en-US" sz="2400" dirty="0">
                <a:solidFill>
                  <a:srgbClr val="000000"/>
                </a:solidFill>
                <a:latin typeface="Times New Roman"/>
              </a:rPr>
              <a:t>[2] = "John";  </a:t>
            </a:r>
            <a:endParaRPr sz="2400"/>
          </a:p>
          <a:p>
            <a:pPr>
              <a:lnSpc>
                <a:spcPct val="100000"/>
              </a:lnSpc>
            </a:pPr>
            <a:r>
              <a:rPr lang="en-US" sz="2400" dirty="0">
                <a:solidFill>
                  <a:srgbClr val="000000"/>
                </a:solidFill>
                <a:latin typeface="Times New Roman"/>
              </a:rPr>
              <a:t>  for (</a:t>
            </a:r>
            <a:r>
              <a:rPr lang="en-US" sz="2400" dirty="0" err="1">
                <a:solidFill>
                  <a:srgbClr val="000000"/>
                </a:solidFill>
                <a:latin typeface="Times New Roman"/>
              </a:rPr>
              <a:t>i</a:t>
            </a:r>
            <a:r>
              <a:rPr lang="en-US" sz="2400" dirty="0">
                <a:solidFill>
                  <a:srgbClr val="000000"/>
                </a:solidFill>
                <a:latin typeface="Times New Roman"/>
              </a:rPr>
              <a:t>=0;i&lt;</a:t>
            </a:r>
            <a:r>
              <a:rPr lang="en-US" sz="2400" dirty="0" err="1">
                <a:solidFill>
                  <a:srgbClr val="000000"/>
                </a:solidFill>
                <a:latin typeface="Times New Roman"/>
              </a:rPr>
              <a:t>emp.length;i</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a:t>
            </a:r>
            <a:r>
              <a:rPr lang="en-US" sz="2400" dirty="0" err="1">
                <a:solidFill>
                  <a:srgbClr val="000000"/>
                </a:solidFill>
                <a:latin typeface="Times New Roman"/>
              </a:rPr>
              <a:t>emp</a:t>
            </a:r>
            <a:r>
              <a:rPr lang="en-US" sz="2400" dirty="0">
                <a:solidFill>
                  <a:srgbClr val="000000"/>
                </a:solidFill>
                <a:latin typeface="Times New Roman"/>
              </a:rPr>
              <a:t>[</a:t>
            </a:r>
            <a:r>
              <a:rPr lang="en-US" sz="2400" dirty="0" err="1">
                <a:solidFill>
                  <a:srgbClr val="000000"/>
                </a:solidFill>
                <a:latin typeface="Times New Roman"/>
              </a:rPr>
              <a:t>i</a:t>
            </a:r>
            <a:r>
              <a:rPr lang="en-US" sz="2400" dirty="0">
                <a:solidFill>
                  <a:srgbClr val="000000"/>
                </a:solidFill>
                <a:latin typeface="Times New Roman"/>
              </a:rPr>
              <a:t>] + "&lt;</a:t>
            </a:r>
            <a:r>
              <a:rPr lang="en-US" sz="2400" dirty="0" err="1">
                <a:solidFill>
                  <a:srgbClr val="000000"/>
                </a:solidFill>
                <a:latin typeface="Times New Roman"/>
              </a:rPr>
              <a:t>br</a:t>
            </a:r>
            <a:r>
              <a:rPr lang="en-US" sz="2400" dirty="0">
                <a:solidFill>
                  <a:srgbClr val="000000"/>
                </a:solidFill>
                <a:latin typeface="Times New Roman"/>
              </a:rPr>
              <a:t>&gt;");  </a:t>
            </a:r>
            <a:endParaRPr sz="2400"/>
          </a:p>
          <a:p>
            <a:pPr>
              <a:lnSpc>
                <a:spcPct val="100000"/>
              </a:lnSpc>
            </a:pPr>
            <a:r>
              <a:rPr lang="en-US" sz="2400" dirty="0">
                <a:solidFill>
                  <a:srgbClr val="000000"/>
                </a:solidFill>
                <a:latin typeface="Times New Roman"/>
              </a:rPr>
              <a:t>}  </a:t>
            </a:r>
            <a:endParaRPr sz="2400"/>
          </a:p>
          <a:p>
            <a:pPr>
              <a:lnSpc>
                <a:spcPct val="100000"/>
              </a:lnSpc>
            </a:pPr>
            <a:r>
              <a:rPr lang="en-US" sz="2400" dirty="0">
                <a:solidFill>
                  <a:srgbClr val="000000"/>
                </a:solidFill>
                <a:latin typeface="Times New Roman"/>
              </a:rPr>
              <a:t>&lt;/script&gt; </a:t>
            </a:r>
            <a:r>
              <a:rPr lang="en-US" sz="2400" dirty="0">
                <a:solidFill>
                  <a:srgbClr val="000000"/>
                </a:solidFill>
                <a:latin typeface="Calibri"/>
              </a:rPr>
              <a:t>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3) JavaScript array constructor (new keyword)</a:t>
            </a:r>
            <a:r>
              <a:rPr lang="en-US" sz="3600">
                <a:solidFill>
                  <a:srgbClr val="000000"/>
                </a:solidFill>
                <a:latin typeface="Calibri Light"/>
              </a:rPr>
              <a:t>
</a:t>
            </a:r>
            <a:endParaRPr/>
          </a:p>
        </p:txBody>
      </p:sp>
      <p:sp>
        <p:nvSpPr>
          <p:cNvPr id="140" name="TextShape 2"/>
          <p:cNvSpPr txBox="1"/>
          <p:nvPr/>
        </p:nvSpPr>
        <p:spPr>
          <a:xfrm>
            <a:off x="838200" y="1143000"/>
            <a:ext cx="10515240" cy="5473080"/>
          </a:xfrm>
          <a:prstGeom prst="rect">
            <a:avLst/>
          </a:prstGeom>
        </p:spPr>
        <p:txBody>
          <a:bodyPr/>
          <a:lstStyle/>
          <a:p>
            <a:pPr>
              <a:lnSpc>
                <a:spcPct val="90000"/>
              </a:lnSpc>
              <a:buFont typeface="Arial"/>
              <a:buChar char="•"/>
            </a:pPr>
            <a:r>
              <a:rPr lang="en-US" sz="3000" dirty="0">
                <a:solidFill>
                  <a:srgbClr val="000000"/>
                </a:solidFill>
                <a:latin typeface="Times New Roman"/>
              </a:rPr>
              <a:t>Here, you need to create instance of array by passing arguments in constructor so that we don't have to provide value explicitly.</a:t>
            </a:r>
            <a:endParaRPr/>
          </a:p>
          <a:p>
            <a:pPr>
              <a:lnSpc>
                <a:spcPct val="100000"/>
              </a:lnSpc>
            </a:pPr>
            <a:r>
              <a:rPr lang="en-US" sz="3000" dirty="0">
                <a:solidFill>
                  <a:srgbClr val="000000"/>
                </a:solidFill>
                <a:latin typeface="Times New Roman"/>
              </a:rPr>
              <a:t> </a:t>
            </a:r>
            <a:r>
              <a:rPr lang="en-US" sz="3000" dirty="0">
                <a:solidFill>
                  <a:srgbClr val="FF0000"/>
                </a:solidFill>
                <a:latin typeface="Times New Roman"/>
              </a:rPr>
              <a:t>Example: </a:t>
            </a:r>
            <a:endParaRPr/>
          </a:p>
          <a:p>
            <a:pPr>
              <a:lnSpc>
                <a:spcPct val="100000"/>
              </a:lnSpc>
            </a:pPr>
            <a:r>
              <a:rPr lang="en-US" sz="3000" b="1" dirty="0">
                <a:solidFill>
                  <a:srgbClr val="000000"/>
                </a:solidFill>
                <a:latin typeface="Times New Roman"/>
              </a:rPr>
              <a:t>&lt;script&gt;</a:t>
            </a:r>
            <a:r>
              <a:rPr lang="en-US" sz="3000" dirty="0">
                <a:solidFill>
                  <a:srgbClr val="000000"/>
                </a:solidFill>
                <a:latin typeface="Times New Roman"/>
              </a:rPr>
              <a:t>  </a:t>
            </a:r>
            <a:endParaRPr/>
          </a:p>
          <a:p>
            <a:pPr>
              <a:lnSpc>
                <a:spcPct val="100000"/>
              </a:lnSpc>
            </a:pPr>
            <a:r>
              <a:rPr lang="en-US" sz="3000" dirty="0" err="1">
                <a:solidFill>
                  <a:srgbClr val="000000"/>
                </a:solidFill>
                <a:latin typeface="Times New Roman"/>
              </a:rPr>
              <a:t>var</a:t>
            </a:r>
            <a:r>
              <a:rPr lang="en-US" sz="3000" dirty="0">
                <a:solidFill>
                  <a:srgbClr val="000000"/>
                </a:solidFill>
                <a:latin typeface="Times New Roman"/>
              </a:rPr>
              <a:t> </a:t>
            </a:r>
            <a:r>
              <a:rPr lang="en-US" sz="3000" dirty="0" err="1">
                <a:solidFill>
                  <a:srgbClr val="000000"/>
                </a:solidFill>
                <a:latin typeface="Times New Roman"/>
              </a:rPr>
              <a:t>emp</a:t>
            </a:r>
            <a:r>
              <a:rPr lang="en-US" sz="3000" dirty="0">
                <a:solidFill>
                  <a:srgbClr val="000000"/>
                </a:solidFill>
                <a:latin typeface="Times New Roman"/>
              </a:rPr>
              <a:t>=new Array("</a:t>
            </a:r>
            <a:r>
              <a:rPr lang="en-US" sz="3000" dirty="0" err="1">
                <a:solidFill>
                  <a:srgbClr val="000000"/>
                </a:solidFill>
                <a:latin typeface="Times New Roman"/>
              </a:rPr>
              <a:t>Jai","Vijay","Smith</a:t>
            </a:r>
            <a:r>
              <a:rPr lang="en-US" sz="3000" dirty="0">
                <a:solidFill>
                  <a:srgbClr val="000000"/>
                </a:solidFill>
                <a:latin typeface="Times New Roman"/>
              </a:rPr>
              <a:t>");  </a:t>
            </a:r>
            <a:endParaRPr/>
          </a:p>
          <a:p>
            <a:pPr>
              <a:lnSpc>
                <a:spcPct val="100000"/>
              </a:lnSpc>
            </a:pPr>
            <a:r>
              <a:rPr lang="en-US" sz="3000" dirty="0">
                <a:solidFill>
                  <a:srgbClr val="000000"/>
                </a:solidFill>
                <a:latin typeface="Times New Roman"/>
              </a:rPr>
              <a:t>for (</a:t>
            </a:r>
            <a:r>
              <a:rPr lang="en-US" sz="3000" dirty="0" err="1">
                <a:solidFill>
                  <a:srgbClr val="000000"/>
                </a:solidFill>
                <a:latin typeface="Times New Roman"/>
              </a:rPr>
              <a:t>i</a:t>
            </a:r>
            <a:r>
              <a:rPr lang="en-US" sz="3000" dirty="0">
                <a:solidFill>
                  <a:srgbClr val="000000"/>
                </a:solidFill>
                <a:latin typeface="Times New Roman"/>
              </a:rPr>
              <a:t>=0;i</a:t>
            </a:r>
            <a:r>
              <a:rPr lang="en-US" sz="3000" b="1" dirty="0">
                <a:solidFill>
                  <a:srgbClr val="000000"/>
                </a:solidFill>
                <a:latin typeface="Times New Roman"/>
              </a:rPr>
              <a:t>&lt;</a:t>
            </a:r>
            <a:r>
              <a:rPr lang="en-US" sz="3000" b="1" dirty="0" err="1">
                <a:solidFill>
                  <a:srgbClr val="000000"/>
                </a:solidFill>
                <a:latin typeface="Times New Roman"/>
              </a:rPr>
              <a:t>emp.length</a:t>
            </a:r>
            <a:r>
              <a:rPr lang="en-US" sz="3000" dirty="0" err="1">
                <a:solidFill>
                  <a:srgbClr val="000000"/>
                </a:solidFill>
                <a:latin typeface="Times New Roman"/>
              </a:rPr>
              <a:t>;i</a:t>
            </a:r>
            <a:r>
              <a:rPr lang="en-US" sz="3000" dirty="0">
                <a:solidFill>
                  <a:srgbClr val="000000"/>
                </a:solidFill>
                <a:latin typeface="Times New Roman"/>
              </a:rPr>
              <a:t>++){  </a:t>
            </a:r>
            <a:endParaRPr/>
          </a:p>
          <a:p>
            <a:pPr>
              <a:lnSpc>
                <a:spcPct val="100000"/>
              </a:lnSpc>
            </a:pPr>
            <a:r>
              <a:rPr lang="en-US" sz="3000" dirty="0" err="1">
                <a:solidFill>
                  <a:srgbClr val="000000"/>
                </a:solidFill>
                <a:latin typeface="Times New Roman"/>
              </a:rPr>
              <a:t>document.write</a:t>
            </a:r>
            <a:r>
              <a:rPr lang="en-US" sz="3000" dirty="0">
                <a:solidFill>
                  <a:srgbClr val="000000"/>
                </a:solidFill>
                <a:latin typeface="Times New Roman"/>
              </a:rPr>
              <a:t>(</a:t>
            </a:r>
            <a:r>
              <a:rPr lang="en-US" sz="3000" dirty="0" err="1">
                <a:solidFill>
                  <a:srgbClr val="000000"/>
                </a:solidFill>
                <a:latin typeface="Times New Roman"/>
              </a:rPr>
              <a:t>emp</a:t>
            </a:r>
            <a:r>
              <a:rPr lang="en-US" sz="3000" dirty="0">
                <a:solidFill>
                  <a:srgbClr val="000000"/>
                </a:solidFill>
                <a:latin typeface="Times New Roman"/>
              </a:rPr>
              <a:t>[</a:t>
            </a:r>
            <a:r>
              <a:rPr lang="en-US" sz="3000" dirty="0" err="1">
                <a:solidFill>
                  <a:srgbClr val="000000"/>
                </a:solidFill>
                <a:latin typeface="Times New Roman"/>
              </a:rPr>
              <a:t>i</a:t>
            </a:r>
            <a:r>
              <a:rPr lang="en-US" sz="3000" dirty="0">
                <a:solidFill>
                  <a:srgbClr val="000000"/>
                </a:solidFill>
                <a:latin typeface="Times New Roman"/>
              </a:rPr>
              <a:t>] + "</a:t>
            </a:r>
            <a:r>
              <a:rPr lang="en-US" sz="3000" b="1" dirty="0">
                <a:solidFill>
                  <a:srgbClr val="000000"/>
                </a:solidFill>
                <a:latin typeface="Times New Roman"/>
              </a:rPr>
              <a:t>&lt;</a:t>
            </a:r>
            <a:r>
              <a:rPr lang="en-US" sz="3000" b="1" dirty="0" err="1">
                <a:solidFill>
                  <a:srgbClr val="000000"/>
                </a:solidFill>
                <a:latin typeface="Times New Roman"/>
              </a:rPr>
              <a:t>br</a:t>
            </a:r>
            <a:r>
              <a:rPr lang="en-US" sz="3000" b="1" dirty="0">
                <a:solidFill>
                  <a:srgbClr val="000000"/>
                </a:solidFill>
                <a:latin typeface="Times New Roman"/>
              </a:rPr>
              <a:t>&gt;</a:t>
            </a:r>
            <a:r>
              <a:rPr lang="en-US" sz="3000" dirty="0">
                <a:solidFill>
                  <a:srgbClr val="000000"/>
                </a:solidFill>
                <a:latin typeface="Times New Roman"/>
              </a:rPr>
              <a:t>");  </a:t>
            </a:r>
            <a:endParaRPr/>
          </a:p>
          <a:p>
            <a:pPr>
              <a:lnSpc>
                <a:spcPct val="100000"/>
              </a:lnSpc>
            </a:pPr>
            <a:r>
              <a:rPr lang="en-US" sz="3000" dirty="0">
                <a:solidFill>
                  <a:srgbClr val="000000"/>
                </a:solidFill>
                <a:latin typeface="Times New Roman"/>
              </a:rPr>
              <a:t>}  </a:t>
            </a:r>
            <a:endParaRPr/>
          </a:p>
          <a:p>
            <a:pPr>
              <a:lnSpc>
                <a:spcPct val="100000"/>
              </a:lnSpc>
            </a:pPr>
            <a:r>
              <a:rPr lang="en-US" sz="3000" b="1" dirty="0">
                <a:solidFill>
                  <a:srgbClr val="000000"/>
                </a:solidFill>
                <a:latin typeface="Times New Roman"/>
              </a:rPr>
              <a:t>&lt;/script&gt;</a:t>
            </a:r>
            <a:r>
              <a:rPr lang="en-US" sz="3000" dirty="0">
                <a:solidFill>
                  <a:srgbClr val="000000"/>
                </a:solidFill>
                <a:latin typeface="Times New Roman"/>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000000"/>
                </a:solidFill>
                <a:latin typeface="Calibri Light"/>
              </a:rPr>
              <a:t>
</a:t>
            </a:r>
            <a:endParaRPr/>
          </a:p>
        </p:txBody>
      </p:sp>
      <p:sp>
        <p:nvSpPr>
          <p:cNvPr id="142" name="TextShape 2"/>
          <p:cNvSpPr txBox="1"/>
          <p:nvPr/>
        </p:nvSpPr>
        <p:spPr>
          <a:xfrm>
            <a:off x="838080" y="1136520"/>
            <a:ext cx="10515240" cy="5473080"/>
          </a:xfrm>
          <a:prstGeom prst="rect">
            <a:avLst/>
          </a:prstGeom>
        </p:spPr>
        <p:txBody>
          <a:bodyPr/>
          <a:lstStyle/>
          <a:p>
            <a:pPr>
              <a:lnSpc>
                <a:spcPct val="90000"/>
              </a:lnSpc>
              <a:buFont typeface="Arial"/>
              <a:buChar char="•"/>
            </a:pPr>
            <a:r>
              <a:rPr lang="en-US" sz="3200">
                <a:solidFill>
                  <a:srgbClr val="000000"/>
                </a:solidFill>
                <a:latin typeface="Calibri"/>
              </a:rPr>
              <a:t>Javascript array </a:t>
            </a:r>
            <a:r>
              <a:rPr lang="en-US" sz="3200" b="1">
                <a:solidFill>
                  <a:srgbClr val="000000"/>
                </a:solidFill>
                <a:latin typeface="Calibri"/>
              </a:rPr>
              <a:t>length</a:t>
            </a:r>
            <a:r>
              <a:rPr lang="en-US" sz="3200">
                <a:solidFill>
                  <a:srgbClr val="000000"/>
                </a:solidFill>
                <a:latin typeface="Calibri"/>
              </a:rPr>
              <a:t> property returns the number of elements in an array.</a:t>
            </a:r>
            <a:endParaRPr/>
          </a:p>
          <a:p>
            <a:pPr>
              <a:lnSpc>
                <a:spcPct val="100000"/>
              </a:lnSpc>
            </a:pPr>
            <a:r>
              <a:rPr lang="en-US" sz="3200">
                <a:solidFill>
                  <a:srgbClr val="FF0000"/>
                </a:solidFill>
                <a:latin typeface="Calibri"/>
              </a:rPr>
              <a:t>Syntax:</a:t>
            </a:r>
            <a:endParaRPr/>
          </a:p>
          <a:p>
            <a:pPr>
              <a:lnSpc>
                <a:spcPct val="100000"/>
              </a:lnSpc>
            </a:pPr>
            <a:r>
              <a:rPr lang="en-US" sz="3200">
                <a:solidFill>
                  <a:srgbClr val="000000"/>
                </a:solidFill>
                <a:latin typeface="Calibri"/>
              </a:rPr>
              <a:t>array.length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626040"/>
          </a:xfrm>
          <a:prstGeom prst="rect">
            <a:avLst/>
          </a:prstGeom>
        </p:spPr>
        <p:txBody>
          <a:bodyPr anchor="ctr"/>
          <a:lstStyle/>
          <a:p>
            <a:pPr>
              <a:lnSpc>
                <a:spcPct val="90000"/>
              </a:lnSpc>
            </a:pPr>
            <a:r>
              <a:rPr lang="en-US" sz="3600">
                <a:solidFill>
                  <a:srgbClr val="FF0000"/>
                </a:solidFill>
                <a:latin typeface="Calibri Light"/>
              </a:rPr>
              <a:t>Methods</a:t>
            </a:r>
            <a:r>
              <a:rPr lang="en-US" sz="3600">
                <a:solidFill>
                  <a:srgbClr val="000000"/>
                </a:solidFill>
                <a:latin typeface="Calibri Light"/>
              </a:rPr>
              <a:t>
</a:t>
            </a:r>
            <a:endParaRPr/>
          </a:p>
        </p:txBody>
      </p:sp>
      <p:graphicFrame>
        <p:nvGraphicFramePr>
          <p:cNvPr id="144" name="Table 2"/>
          <p:cNvGraphicFramePr/>
          <p:nvPr/>
        </p:nvGraphicFramePr>
        <p:xfrm>
          <a:off x="1143000" y="533400"/>
          <a:ext cx="10854720" cy="6420600"/>
        </p:xfrm>
        <a:graphic>
          <a:graphicData uri="http://schemas.openxmlformats.org/drawingml/2006/table">
            <a:tbl>
              <a:tblPr/>
              <a:tblGrid>
                <a:gridCol w="1684800"/>
                <a:gridCol w="9169920"/>
              </a:tblGrid>
              <a:tr h="439920">
                <a:tc>
                  <a:txBody>
                    <a:bodyPr/>
                    <a:lstStyle/>
                    <a:p>
                      <a:pPr>
                        <a:lnSpc>
                          <a:spcPct val="100000"/>
                        </a:lnSpc>
                      </a:pPr>
                      <a:r>
                        <a:rPr lang="en-IN" sz="2600" dirty="0">
                          <a:solidFill>
                            <a:srgbClr val="FF0000"/>
                          </a:solidFill>
                          <a:latin typeface="Calibri"/>
                        </a:rPr>
                        <a:t>Method</a:t>
                      </a:r>
                      <a:endParaRPr/>
                    </a:p>
                  </a:txBody>
                  <a:tcPr/>
                </a:tc>
                <a:tc>
                  <a:txBody>
                    <a:bodyPr/>
                    <a:lstStyle/>
                    <a:p>
                      <a:pPr>
                        <a:lnSpc>
                          <a:spcPct val="100000"/>
                        </a:lnSpc>
                      </a:pPr>
                      <a:r>
                        <a:rPr lang="en-IN" sz="1800">
                          <a:solidFill>
                            <a:srgbClr val="FF0000"/>
                          </a:solidFill>
                          <a:latin typeface="Calibri"/>
                        </a:rPr>
                        <a:t>Description</a:t>
                      </a:r>
                      <a:endParaRPr sz="1800"/>
                    </a:p>
                  </a:txBody>
                  <a:tcPr/>
                </a:tc>
              </a:tr>
              <a:tr h="826920">
                <a:tc>
                  <a:txBody>
                    <a:bodyPr/>
                    <a:lstStyle/>
                    <a:p>
                      <a:pPr algn="just">
                        <a:lnSpc>
                          <a:spcPct val="100000"/>
                        </a:lnSpc>
                      </a:pPr>
                      <a:r>
                        <a:rPr lang="en-IN" sz="2600" b="1">
                          <a:solidFill>
                            <a:srgbClr val="0563C1"/>
                          </a:solidFill>
                          <a:latin typeface="Calibri"/>
                        </a:rPr>
                        <a:t>concat()</a:t>
                      </a:r>
                      <a:endParaRPr/>
                    </a:p>
                  </a:txBody>
                  <a:tcPr/>
                </a:tc>
                <a:tc>
                  <a:txBody>
                    <a:bodyPr/>
                    <a:lstStyle/>
                    <a:p>
                      <a:pPr>
                        <a:lnSpc>
                          <a:spcPct val="100000"/>
                        </a:lnSpc>
                      </a:pPr>
                      <a:r>
                        <a:rPr lang="en-IN" sz="2400" dirty="0">
                          <a:solidFill>
                            <a:srgbClr val="000000"/>
                          </a:solidFill>
                          <a:latin typeface="Calibri"/>
                        </a:rPr>
                        <a:t>Returns a new array comprised of this array joined with other array(s) and/or value(s).</a:t>
                      </a:r>
                      <a:endParaRPr sz="2400"/>
                    </a:p>
                  </a:txBody>
                  <a:tcPr/>
                </a:tc>
              </a:tr>
              <a:tr h="826920">
                <a:tc>
                  <a:txBody>
                    <a:bodyPr/>
                    <a:lstStyle/>
                    <a:p>
                      <a:pPr algn="just">
                        <a:lnSpc>
                          <a:spcPct val="100000"/>
                        </a:lnSpc>
                      </a:pPr>
                      <a:r>
                        <a:rPr lang="en-IN" sz="2600" b="1">
                          <a:solidFill>
                            <a:srgbClr val="0563C1"/>
                          </a:solidFill>
                          <a:latin typeface="Calibri"/>
                        </a:rPr>
                        <a:t>pop()</a:t>
                      </a:r>
                      <a:endParaRPr/>
                    </a:p>
                  </a:txBody>
                  <a:tcPr/>
                </a:tc>
                <a:tc>
                  <a:txBody>
                    <a:bodyPr/>
                    <a:lstStyle/>
                    <a:p>
                      <a:pPr>
                        <a:lnSpc>
                          <a:spcPct val="100000"/>
                        </a:lnSpc>
                      </a:pPr>
                      <a:r>
                        <a:rPr lang="en-IN" sz="2400">
                          <a:solidFill>
                            <a:srgbClr val="000000"/>
                          </a:solidFill>
                          <a:latin typeface="Calibri"/>
                        </a:rPr>
                        <a:t>Removes the last element from an array and returns that element.</a:t>
                      </a:r>
                      <a:endParaRPr sz="2400"/>
                    </a:p>
                  </a:txBody>
                  <a:tcPr/>
                </a:tc>
              </a:tr>
              <a:tr h="826920">
                <a:tc>
                  <a:txBody>
                    <a:bodyPr/>
                    <a:lstStyle/>
                    <a:p>
                      <a:pPr algn="just">
                        <a:lnSpc>
                          <a:spcPct val="100000"/>
                        </a:lnSpc>
                      </a:pPr>
                      <a:r>
                        <a:rPr lang="en-IN" sz="2600" b="1">
                          <a:solidFill>
                            <a:srgbClr val="0563C1"/>
                          </a:solidFill>
                          <a:latin typeface="Calibri"/>
                        </a:rPr>
                        <a:t>push()</a:t>
                      </a:r>
                      <a:endParaRPr/>
                    </a:p>
                  </a:txBody>
                  <a:tcPr/>
                </a:tc>
                <a:tc>
                  <a:txBody>
                    <a:bodyPr/>
                    <a:lstStyle/>
                    <a:p>
                      <a:pPr>
                        <a:lnSpc>
                          <a:spcPct val="100000"/>
                        </a:lnSpc>
                      </a:pPr>
                      <a:r>
                        <a:rPr lang="en-IN" sz="2400">
                          <a:solidFill>
                            <a:srgbClr val="000000"/>
                          </a:solidFill>
                          <a:latin typeface="Calibri"/>
                        </a:rPr>
                        <a:t>Adds one or more elements to the end of an array and returns the new length of the array.</a:t>
                      </a:r>
                      <a:endParaRPr sz="2400"/>
                    </a:p>
                  </a:txBody>
                  <a:tcPr/>
                </a:tc>
              </a:tr>
              <a:tr h="826920">
                <a:tc>
                  <a:txBody>
                    <a:bodyPr/>
                    <a:lstStyle/>
                    <a:p>
                      <a:pPr algn="just">
                        <a:lnSpc>
                          <a:spcPct val="100000"/>
                        </a:lnSpc>
                      </a:pPr>
                      <a:r>
                        <a:rPr lang="en-IN" sz="2600" b="1">
                          <a:solidFill>
                            <a:srgbClr val="0563C1"/>
                          </a:solidFill>
                          <a:latin typeface="Calibri"/>
                        </a:rPr>
                        <a:t>reverse()</a:t>
                      </a:r>
                      <a:endParaRPr/>
                    </a:p>
                  </a:txBody>
                  <a:tcPr/>
                </a:tc>
                <a:tc>
                  <a:txBody>
                    <a:bodyPr/>
                    <a:lstStyle/>
                    <a:p>
                      <a:pPr>
                        <a:lnSpc>
                          <a:spcPct val="100000"/>
                        </a:lnSpc>
                      </a:pPr>
                      <a:r>
                        <a:rPr lang="en-IN" sz="2400">
                          <a:solidFill>
                            <a:srgbClr val="000000"/>
                          </a:solidFill>
                          <a:latin typeface="Calibri"/>
                        </a:rPr>
                        <a:t>Reverses the order of the elements of an array -- the first becomes the last, and the last becomes the first.</a:t>
                      </a:r>
                      <a:endParaRPr sz="2400"/>
                    </a:p>
                  </a:txBody>
                  <a:tcPr/>
                </a:tc>
              </a:tr>
              <a:tr h="826920">
                <a:tc>
                  <a:txBody>
                    <a:bodyPr/>
                    <a:lstStyle/>
                    <a:p>
                      <a:pPr algn="just">
                        <a:lnSpc>
                          <a:spcPct val="100000"/>
                        </a:lnSpc>
                      </a:pPr>
                      <a:r>
                        <a:rPr lang="en-IN" sz="2600" b="1">
                          <a:solidFill>
                            <a:srgbClr val="0563C1"/>
                          </a:solidFill>
                          <a:latin typeface="Calibri"/>
                        </a:rPr>
                        <a:t>shift()</a:t>
                      </a:r>
                      <a:endParaRPr/>
                    </a:p>
                  </a:txBody>
                  <a:tcPr/>
                </a:tc>
                <a:tc>
                  <a:txBody>
                    <a:bodyPr/>
                    <a:lstStyle/>
                    <a:p>
                      <a:pPr>
                        <a:lnSpc>
                          <a:spcPct val="100000"/>
                        </a:lnSpc>
                      </a:pPr>
                      <a:r>
                        <a:rPr lang="en-IN" sz="2400">
                          <a:solidFill>
                            <a:srgbClr val="000000"/>
                          </a:solidFill>
                          <a:latin typeface="Calibri"/>
                        </a:rPr>
                        <a:t>Removes the first element from an array and returns that element.</a:t>
                      </a:r>
                      <a:endParaRPr sz="2400"/>
                    </a:p>
                  </a:txBody>
                  <a:tcPr/>
                </a:tc>
              </a:tr>
              <a:tr h="439920">
                <a:tc>
                  <a:txBody>
                    <a:bodyPr/>
                    <a:lstStyle/>
                    <a:p>
                      <a:pPr algn="just">
                        <a:lnSpc>
                          <a:spcPct val="100000"/>
                        </a:lnSpc>
                      </a:pPr>
                      <a:r>
                        <a:rPr lang="en-IN" sz="2600" b="1">
                          <a:solidFill>
                            <a:srgbClr val="0563C1"/>
                          </a:solidFill>
                          <a:latin typeface="Calibri"/>
                        </a:rPr>
                        <a:t>slice()</a:t>
                      </a:r>
                      <a:endParaRPr/>
                    </a:p>
                  </a:txBody>
                  <a:tcPr/>
                </a:tc>
                <a:tc>
                  <a:txBody>
                    <a:bodyPr/>
                    <a:lstStyle/>
                    <a:p>
                      <a:pPr>
                        <a:lnSpc>
                          <a:spcPct val="100000"/>
                        </a:lnSpc>
                      </a:pPr>
                      <a:r>
                        <a:rPr lang="en-IN" sz="2400">
                          <a:solidFill>
                            <a:srgbClr val="000000"/>
                          </a:solidFill>
                          <a:latin typeface="Calibri"/>
                        </a:rPr>
                        <a:t>Extracts a section of an array and returns a new array.</a:t>
                      </a:r>
                      <a:endParaRPr sz="2400"/>
                    </a:p>
                  </a:txBody>
                  <a:tcPr/>
                </a:tc>
              </a:tr>
              <a:tr h="439920">
                <a:tc>
                  <a:txBody>
                    <a:bodyPr/>
                    <a:lstStyle/>
                    <a:p>
                      <a:pPr algn="just">
                        <a:lnSpc>
                          <a:spcPct val="100000"/>
                        </a:lnSpc>
                      </a:pPr>
                      <a:r>
                        <a:rPr lang="en-IN" sz="2600" b="1">
                          <a:solidFill>
                            <a:srgbClr val="0563C1"/>
                          </a:solidFill>
                          <a:latin typeface="Calibri"/>
                        </a:rPr>
                        <a:t>sort()</a:t>
                      </a:r>
                      <a:endParaRPr/>
                    </a:p>
                  </a:txBody>
                  <a:tcPr/>
                </a:tc>
                <a:tc>
                  <a:txBody>
                    <a:bodyPr/>
                    <a:lstStyle/>
                    <a:p>
                      <a:pPr>
                        <a:lnSpc>
                          <a:spcPct val="100000"/>
                        </a:lnSpc>
                      </a:pPr>
                      <a:r>
                        <a:rPr lang="en-IN" sz="2400">
                          <a:solidFill>
                            <a:srgbClr val="000000"/>
                          </a:solidFill>
                          <a:latin typeface="Calibri"/>
                        </a:rPr>
                        <a:t>Sorts the elements of an array</a:t>
                      </a:r>
                      <a:endParaRPr sz="2400"/>
                    </a:p>
                  </a:txBody>
                  <a:tcPr/>
                </a:tc>
              </a:tr>
              <a:tr h="498360">
                <a:tc>
                  <a:txBody>
                    <a:bodyPr/>
                    <a:lstStyle/>
                    <a:p>
                      <a:pPr algn="just">
                        <a:lnSpc>
                          <a:spcPct val="100000"/>
                        </a:lnSpc>
                      </a:pPr>
                      <a:r>
                        <a:rPr lang="en-IN" sz="2600" b="1">
                          <a:solidFill>
                            <a:srgbClr val="0563C1"/>
                          </a:solidFill>
                          <a:latin typeface="Calibri"/>
                        </a:rPr>
                        <a:t>unshift()</a:t>
                      </a:r>
                      <a:endParaRPr/>
                    </a:p>
                  </a:txBody>
                  <a:tcPr/>
                </a:tc>
                <a:tc>
                  <a:txBody>
                    <a:bodyPr/>
                    <a:lstStyle/>
                    <a:p>
                      <a:pPr>
                        <a:lnSpc>
                          <a:spcPct val="100000"/>
                        </a:lnSpc>
                      </a:pPr>
                      <a:r>
                        <a:rPr lang="en-IN" sz="2400" dirty="0">
                          <a:solidFill>
                            <a:srgbClr val="000000"/>
                          </a:solidFill>
                          <a:latin typeface="Calibri"/>
                        </a:rPr>
                        <a:t>Adds one or more elements to the front of an array and returns the new length of the array.</a:t>
                      </a:r>
                      <a:endParaRPr sz="240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0"/>
            <a:ext cx="10515240" cy="6857640"/>
          </a:xfrm>
          <a:prstGeom prst="rect">
            <a:avLst/>
          </a:prstGeom>
        </p:spPr>
        <p:txBody>
          <a:bodyPr/>
          <a:lstStyle/>
          <a:p>
            <a:pPr>
              <a:lnSpc>
                <a:spcPct val="100000"/>
              </a:lnSpc>
            </a:pPr>
            <a:r>
              <a:rPr lang="en-US" sz="3100" dirty="0">
                <a:solidFill>
                  <a:srgbClr val="000000"/>
                </a:solidFill>
                <a:latin typeface="Times New Roman"/>
              </a:rPr>
              <a:t>&lt;script&gt;</a:t>
            </a:r>
            <a:endParaRPr/>
          </a:p>
          <a:p>
            <a:pPr>
              <a:lnSpc>
                <a:spcPct val="100000"/>
              </a:lnSpc>
            </a:pPr>
            <a:r>
              <a:rPr lang="en-US" sz="2400" dirty="0" err="1">
                <a:solidFill>
                  <a:srgbClr val="000000"/>
                </a:solidFill>
                <a:latin typeface="Times New Roman"/>
              </a:rPr>
              <a:t>var</a:t>
            </a:r>
            <a:r>
              <a:rPr lang="en-US" sz="2400" dirty="0">
                <a:solidFill>
                  <a:srgbClr val="000000"/>
                </a:solidFill>
                <a:latin typeface="Times New Roman"/>
              </a:rPr>
              <a:t> fruits = ["Banana", "Orange", "Apple", "Mango"];</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Before Array operations:&lt;/h1&gt;"+fruits);</a:t>
            </a:r>
            <a:endParaRPr sz="2400"/>
          </a:p>
          <a:p>
            <a:pPr>
              <a:lnSpc>
                <a:spcPct val="100000"/>
              </a:lnSpc>
            </a:pPr>
            <a:r>
              <a:rPr lang="en-US" sz="2400" dirty="0">
                <a:solidFill>
                  <a:srgbClr val="000000"/>
                </a:solidFill>
                <a:latin typeface="Times New Roman"/>
              </a:rPr>
              <a:t>fruits.pop();</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POP():&lt;/h1&gt;"+fruits);</a:t>
            </a:r>
            <a:endParaRPr sz="2400"/>
          </a:p>
          <a:p>
            <a:pPr>
              <a:lnSpc>
                <a:spcPct val="100000"/>
              </a:lnSpc>
            </a:pPr>
            <a:r>
              <a:rPr lang="en-US" sz="2400" dirty="0" err="1">
                <a:solidFill>
                  <a:srgbClr val="000000"/>
                </a:solidFill>
                <a:latin typeface="Times New Roman"/>
              </a:rPr>
              <a:t>fruits.push</a:t>
            </a:r>
            <a:r>
              <a:rPr lang="en-US" sz="2400" dirty="0">
                <a:solidFill>
                  <a:srgbClr val="000000"/>
                </a:solidFill>
                <a:latin typeface="Times New Roman"/>
              </a:rPr>
              <a:t>("Kiwi");</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Push():&lt;/h1&gt;"+fruits); </a:t>
            </a:r>
            <a:endParaRPr sz="2400"/>
          </a:p>
          <a:p>
            <a:pPr>
              <a:lnSpc>
                <a:spcPct val="100000"/>
              </a:lnSpc>
            </a:pPr>
            <a:r>
              <a:rPr lang="en-US" sz="2400" dirty="0" err="1">
                <a:solidFill>
                  <a:srgbClr val="000000"/>
                </a:solidFill>
                <a:latin typeface="Times New Roman"/>
              </a:rPr>
              <a:t>fruits.shift</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shift():&lt;/h1&gt;"+fruits);</a:t>
            </a:r>
            <a:endParaRPr sz="2400"/>
          </a:p>
          <a:p>
            <a:pPr>
              <a:lnSpc>
                <a:spcPct val="100000"/>
              </a:lnSpc>
            </a:pPr>
            <a:r>
              <a:rPr lang="en-US" sz="2400" dirty="0" err="1">
                <a:solidFill>
                  <a:srgbClr val="000000"/>
                </a:solidFill>
                <a:latin typeface="Times New Roman"/>
              </a:rPr>
              <a:t>fruits.unshift</a:t>
            </a:r>
            <a:r>
              <a:rPr lang="en-US" sz="2400" dirty="0">
                <a:solidFill>
                  <a:srgbClr val="000000"/>
                </a:solidFill>
                <a:latin typeface="Times New Roman"/>
              </a:rPr>
              <a:t>("</a:t>
            </a:r>
            <a:r>
              <a:rPr lang="en-US" sz="2400" dirty="0" err="1">
                <a:solidFill>
                  <a:srgbClr val="000000"/>
                </a:solidFill>
                <a:latin typeface="Times New Roman"/>
              </a:rPr>
              <a:t>Sapota</a:t>
            </a:r>
            <a:r>
              <a:rPr lang="en-US" sz="2400" dirty="0">
                <a:solidFill>
                  <a:srgbClr val="000000"/>
                </a:solidFill>
                <a:latin typeface="Times New Roman"/>
              </a:rPr>
              <a:t>"); </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shift():&lt;/h1&gt;"+fruits);</a:t>
            </a:r>
            <a:endParaRPr sz="2400"/>
          </a:p>
          <a:p>
            <a:pPr>
              <a:lnSpc>
                <a:spcPct val="100000"/>
              </a:lnSpc>
            </a:pPr>
            <a:r>
              <a:rPr lang="en-US" sz="2400" dirty="0" err="1">
                <a:solidFill>
                  <a:srgbClr val="000000"/>
                </a:solidFill>
                <a:latin typeface="Times New Roman"/>
              </a:rPr>
              <a:t>var</a:t>
            </a:r>
            <a:r>
              <a:rPr lang="en-US" sz="2400" dirty="0">
                <a:solidFill>
                  <a:srgbClr val="000000"/>
                </a:solidFill>
                <a:latin typeface="Times New Roman"/>
              </a:rPr>
              <a:t> num=["2","1","3"]</a:t>
            </a:r>
            <a:endParaRPr sz="2400"/>
          </a:p>
          <a:p>
            <a:pPr>
              <a:lnSpc>
                <a:spcPct val="100000"/>
              </a:lnSpc>
            </a:pPr>
            <a:r>
              <a:rPr lang="en-US" sz="2400" dirty="0" err="1">
                <a:solidFill>
                  <a:srgbClr val="000000"/>
                </a:solidFill>
                <a:latin typeface="Times New Roman"/>
              </a:rPr>
              <a:t>var</a:t>
            </a:r>
            <a:r>
              <a:rPr lang="en-US" sz="2400" dirty="0">
                <a:solidFill>
                  <a:srgbClr val="000000"/>
                </a:solidFill>
                <a:latin typeface="Times New Roman"/>
              </a:rPr>
              <a:t> my= </a:t>
            </a:r>
            <a:r>
              <a:rPr lang="en-US" sz="2400" dirty="0" err="1">
                <a:solidFill>
                  <a:srgbClr val="000000"/>
                </a:solidFill>
                <a:latin typeface="Times New Roman"/>
              </a:rPr>
              <a:t>num.concat</a:t>
            </a:r>
            <a:r>
              <a:rPr lang="en-US" sz="2400" dirty="0">
                <a:solidFill>
                  <a:srgbClr val="000000"/>
                </a:solidFill>
                <a:latin typeface="Times New Roman"/>
              </a:rPr>
              <a:t>(fruits);</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a:t>
            </a:r>
            <a:r>
              <a:rPr lang="en-US" sz="2400" dirty="0" err="1">
                <a:solidFill>
                  <a:srgbClr val="000000"/>
                </a:solidFill>
                <a:latin typeface="Times New Roman"/>
              </a:rPr>
              <a:t>concat</a:t>
            </a:r>
            <a:r>
              <a:rPr lang="en-US" sz="2400" dirty="0">
                <a:solidFill>
                  <a:srgbClr val="000000"/>
                </a:solidFill>
                <a:latin typeface="Times New Roman"/>
              </a:rPr>
              <a:t>():&lt;/h1&gt;"+my);</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reverse:&lt;/h1&gt;"+</a:t>
            </a:r>
            <a:r>
              <a:rPr lang="en-US" sz="2400" dirty="0" err="1">
                <a:solidFill>
                  <a:srgbClr val="000000"/>
                </a:solidFill>
                <a:latin typeface="Times New Roman"/>
              </a:rPr>
              <a:t>my.reverse</a:t>
            </a:r>
            <a:r>
              <a:rPr lang="en-US" sz="2400" dirty="0">
                <a:solidFill>
                  <a:srgbClr val="000000"/>
                </a:solidFill>
                <a:latin typeface="Times New Roman"/>
              </a:rPr>
              <a:t>());</a:t>
            </a:r>
            <a:endParaRPr sz="2400"/>
          </a:p>
          <a:p>
            <a:pPr>
              <a:lnSpc>
                <a:spcPct val="100000"/>
              </a:lnSpc>
            </a:pPr>
            <a:r>
              <a:rPr lang="en-US" sz="2400" dirty="0" err="1">
                <a:solidFill>
                  <a:srgbClr val="000000"/>
                </a:solidFill>
                <a:latin typeface="Times New Roman"/>
              </a:rPr>
              <a:t>document.write</a:t>
            </a:r>
            <a:r>
              <a:rPr lang="en-US" sz="2400" dirty="0">
                <a:solidFill>
                  <a:srgbClr val="000000"/>
                </a:solidFill>
                <a:latin typeface="Times New Roman"/>
              </a:rPr>
              <a:t>("&lt;h1&gt; After sort:&lt;/h1&gt;"+</a:t>
            </a:r>
            <a:r>
              <a:rPr lang="en-US" sz="2400" dirty="0" err="1">
                <a:solidFill>
                  <a:srgbClr val="000000"/>
                </a:solidFill>
                <a:latin typeface="Times New Roman"/>
              </a:rPr>
              <a:t>my.sort</a:t>
            </a:r>
            <a:r>
              <a:rPr lang="en-US" sz="2400" dirty="0">
                <a:solidFill>
                  <a:srgbClr val="000000"/>
                </a:solidFill>
                <a:latin typeface="Times New Roman"/>
              </a:rPr>
              <a:t>());</a:t>
            </a:r>
            <a:endParaRPr sz="2400"/>
          </a:p>
          <a:p>
            <a:pPr>
              <a:lnSpc>
                <a:spcPct val="100000"/>
              </a:lnSpc>
            </a:pPr>
            <a:r>
              <a:rPr lang="en-US" sz="3100" dirty="0">
                <a:solidFill>
                  <a:srgbClr val="000000"/>
                </a:solidFill>
                <a:latin typeface="Times New Roman"/>
              </a:rPr>
              <a:t>&lt;/script&gt;</a:t>
            </a:r>
            <a:endParaRPr/>
          </a:p>
          <a:p>
            <a:pPr>
              <a:lnSpc>
                <a:spcPct val="90000"/>
              </a:lnSpc>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38080" y="365040"/>
            <a:ext cx="10515240" cy="418320"/>
          </a:xfrm>
          <a:prstGeom prst="rect">
            <a:avLst/>
          </a:prstGeom>
        </p:spPr>
        <p:txBody>
          <a:bodyPr anchor="ctr"/>
          <a:lstStyle/>
          <a:p>
            <a:pPr>
              <a:lnSpc>
                <a:spcPct val="90000"/>
              </a:lnSpc>
            </a:pPr>
            <a:r>
              <a:rPr lang="en-US" sz="3200">
                <a:solidFill>
                  <a:srgbClr val="FF0000"/>
                </a:solidFill>
                <a:latin typeface="Calibri Light"/>
              </a:rPr>
              <a:t>
JavaScript Strings</a:t>
            </a:r>
            <a:r>
              <a:rPr lang="en-US" sz="3200">
                <a:solidFill>
                  <a:srgbClr val="000000"/>
                </a:solidFill>
                <a:latin typeface="Calibri Light"/>
              </a:rPr>
              <a:t>
</a:t>
            </a:r>
            <a:r>
              <a:rPr lang="en-US" sz="3600">
                <a:solidFill>
                  <a:srgbClr val="000000"/>
                </a:solidFill>
                <a:latin typeface="Calibri Light"/>
              </a:rPr>
              <a:t>
</a:t>
            </a:r>
            <a:endParaRPr/>
          </a:p>
        </p:txBody>
      </p:sp>
      <p:sp>
        <p:nvSpPr>
          <p:cNvPr id="147" name="TextShape 2"/>
          <p:cNvSpPr txBox="1"/>
          <p:nvPr/>
        </p:nvSpPr>
        <p:spPr>
          <a:xfrm>
            <a:off x="522360" y="822960"/>
            <a:ext cx="11351160" cy="5851800"/>
          </a:xfrm>
          <a:prstGeom prst="rect">
            <a:avLst/>
          </a:prstGeom>
        </p:spPr>
        <p:txBody>
          <a:bodyPr/>
          <a:lstStyle/>
          <a:p>
            <a:pPr>
              <a:lnSpc>
                <a:spcPct val="90000"/>
              </a:lnSpc>
              <a:buFont typeface="Arial"/>
              <a:buChar char="•"/>
            </a:pPr>
            <a:r>
              <a:rPr lang="en-US" sz="2000">
                <a:solidFill>
                  <a:srgbClr val="000000"/>
                </a:solidFill>
                <a:latin typeface="Times New Roman"/>
              </a:rPr>
              <a:t>The </a:t>
            </a:r>
            <a:r>
              <a:rPr lang="en-US" sz="2000" b="1">
                <a:solidFill>
                  <a:srgbClr val="000000"/>
                </a:solidFill>
                <a:latin typeface="Times New Roman"/>
              </a:rPr>
              <a:t>JavaScript string</a:t>
            </a:r>
            <a:r>
              <a:rPr lang="en-US" sz="2000">
                <a:solidFill>
                  <a:srgbClr val="000000"/>
                </a:solidFill>
                <a:latin typeface="Times New Roman"/>
              </a:rPr>
              <a:t> is an object that represents a sequence of characters.</a:t>
            </a:r>
            <a:endParaRPr/>
          </a:p>
          <a:p>
            <a:pPr>
              <a:lnSpc>
                <a:spcPct val="100000"/>
              </a:lnSpc>
            </a:pPr>
            <a:r>
              <a:rPr lang="en-US" sz="2000">
                <a:solidFill>
                  <a:srgbClr val="000000"/>
                </a:solidFill>
                <a:latin typeface="Times New Roman"/>
              </a:rPr>
              <a:t>There are 2 ways to create string in JavaScript</a:t>
            </a:r>
            <a:endParaRPr/>
          </a:p>
          <a:p>
            <a:pPr>
              <a:lnSpc>
                <a:spcPct val="90000"/>
              </a:lnSpc>
              <a:buFont typeface="Arial"/>
              <a:buChar char="•"/>
            </a:pPr>
            <a:r>
              <a:rPr lang="en-US" sz="2000">
                <a:solidFill>
                  <a:srgbClr val="000000"/>
                </a:solidFill>
                <a:latin typeface="Times New Roman"/>
              </a:rPr>
              <a:t>By string literal</a:t>
            </a:r>
            <a:endParaRPr/>
          </a:p>
          <a:p>
            <a:pPr>
              <a:lnSpc>
                <a:spcPct val="90000"/>
              </a:lnSpc>
              <a:buFont typeface="Arial"/>
              <a:buChar char="•"/>
            </a:pPr>
            <a:r>
              <a:rPr lang="en-US" sz="2000">
                <a:solidFill>
                  <a:srgbClr val="000000"/>
                </a:solidFill>
                <a:latin typeface="Times New Roman"/>
              </a:rPr>
              <a:t>By string object (using new keyword)</a:t>
            </a:r>
            <a:endParaRPr/>
          </a:p>
          <a:p>
            <a:pPr>
              <a:lnSpc>
                <a:spcPct val="90000"/>
              </a:lnSpc>
            </a:pPr>
            <a:endParaRPr/>
          </a:p>
          <a:p>
            <a:pPr>
              <a:lnSpc>
                <a:spcPct val="100000"/>
              </a:lnSpc>
              <a:buFont typeface="Arial"/>
              <a:buAutoNum type="arabicParenR"/>
            </a:pPr>
            <a:r>
              <a:rPr lang="en-US" sz="2000">
                <a:solidFill>
                  <a:srgbClr val="FF0000"/>
                </a:solidFill>
                <a:latin typeface="Times New Roman"/>
              </a:rPr>
              <a:t>By string literal</a:t>
            </a:r>
            <a:endParaRPr/>
          </a:p>
          <a:p>
            <a:pPr>
              <a:lnSpc>
                <a:spcPct val="100000"/>
              </a:lnSpc>
            </a:pPr>
            <a:r>
              <a:rPr lang="en-US" sz="2000">
                <a:solidFill>
                  <a:srgbClr val="000000"/>
                </a:solidFill>
                <a:latin typeface="Times New Roman"/>
              </a:rPr>
              <a:t>The string literal is created using double quotes. </a:t>
            </a:r>
            <a:endParaRPr/>
          </a:p>
          <a:p>
            <a:pPr>
              <a:lnSpc>
                <a:spcPct val="100000"/>
              </a:lnSpc>
            </a:pPr>
            <a:r>
              <a:rPr lang="en-US" sz="2000">
                <a:solidFill>
                  <a:srgbClr val="000000"/>
                </a:solidFill>
                <a:latin typeface="Times New Roman"/>
              </a:rPr>
              <a:t> </a:t>
            </a:r>
            <a:r>
              <a:rPr lang="en-US" sz="2000">
                <a:solidFill>
                  <a:srgbClr val="FF0000"/>
                </a:solidFill>
                <a:latin typeface="Times New Roman"/>
              </a:rPr>
              <a:t>syntax:</a:t>
            </a:r>
            <a:endParaRPr/>
          </a:p>
          <a:p>
            <a:pPr>
              <a:lnSpc>
                <a:spcPct val="100000"/>
              </a:lnSpc>
            </a:pPr>
            <a:r>
              <a:rPr lang="en-US" sz="2000">
                <a:solidFill>
                  <a:srgbClr val="000000"/>
                </a:solidFill>
                <a:latin typeface="Times New Roman"/>
              </a:rPr>
              <a:t>var stringname="string value";  </a:t>
            </a:r>
            <a:endParaRPr/>
          </a:p>
          <a:p>
            <a:pPr>
              <a:lnSpc>
                <a:spcPct val="100000"/>
              </a:lnSpc>
            </a:pPr>
            <a:r>
              <a:rPr lang="en-US" sz="2000" b="1">
                <a:solidFill>
                  <a:srgbClr val="000000"/>
                </a:solidFill>
                <a:latin typeface="Times New Roman"/>
              </a:rPr>
              <a:t>Ex:</a:t>
            </a:r>
            <a:endParaRPr/>
          </a:p>
          <a:p>
            <a:pPr>
              <a:lnSpc>
                <a:spcPct val="100000"/>
              </a:lnSpc>
            </a:pPr>
            <a:r>
              <a:rPr lang="en-US" sz="2000" b="1">
                <a:solidFill>
                  <a:srgbClr val="000000"/>
                </a:solidFill>
                <a:latin typeface="Times New Roman"/>
              </a:rPr>
              <a:t>&lt;script&gt;</a:t>
            </a:r>
            <a:r>
              <a:rPr lang="en-US" sz="2000">
                <a:solidFill>
                  <a:srgbClr val="000000"/>
                </a:solidFill>
                <a:latin typeface="Times New Roman"/>
              </a:rPr>
              <a:t>  </a:t>
            </a:r>
            <a:endParaRPr/>
          </a:p>
          <a:p>
            <a:pPr>
              <a:lnSpc>
                <a:spcPct val="100000"/>
              </a:lnSpc>
            </a:pPr>
            <a:r>
              <a:rPr lang="en-US" sz="2000">
                <a:solidFill>
                  <a:srgbClr val="000000"/>
                </a:solidFill>
                <a:latin typeface="Times New Roman"/>
              </a:rPr>
              <a:t>var str="This is string literal";  </a:t>
            </a:r>
            <a:endParaRPr/>
          </a:p>
          <a:p>
            <a:pPr>
              <a:lnSpc>
                <a:spcPct val="100000"/>
              </a:lnSpc>
            </a:pPr>
            <a:r>
              <a:rPr lang="en-US" sz="2000">
                <a:solidFill>
                  <a:srgbClr val="000000"/>
                </a:solidFill>
                <a:latin typeface="Times New Roman"/>
              </a:rPr>
              <a:t>document.write(str);  </a:t>
            </a:r>
            <a:endParaRPr/>
          </a:p>
          <a:p>
            <a:pPr>
              <a:lnSpc>
                <a:spcPct val="100000"/>
              </a:lnSpc>
            </a:pPr>
            <a:r>
              <a:rPr lang="en-US" sz="2000" b="1">
                <a:solidFill>
                  <a:srgbClr val="000000"/>
                </a:solidFill>
                <a:latin typeface="Times New Roman"/>
              </a:rPr>
              <a:t>&lt;/script&gt;</a:t>
            </a:r>
            <a:r>
              <a:rPr lang="en-US" sz="2000">
                <a:solidFill>
                  <a:srgbClr val="000000"/>
                </a:solidFill>
                <a:latin typeface="Times New Roman"/>
              </a:rPr>
              <a:t>  </a:t>
            </a:r>
            <a:endParaRPr/>
          </a:p>
          <a:p>
            <a:pPr>
              <a:lnSpc>
                <a:spcPct val="90000"/>
              </a:lnSpc>
            </a:pPr>
            <a:endParaRPr/>
          </a:p>
          <a:p>
            <a:pPr>
              <a:lnSpc>
                <a:spcPct val="100000"/>
              </a:lnSpc>
            </a:pPr>
            <a:r>
              <a:rPr lang="en-US" sz="2000">
                <a:solidFill>
                  <a:srgbClr val="000000"/>
                </a:solidFill>
                <a:latin typeface="Times New Roman"/>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38080" y="365040"/>
            <a:ext cx="10515240" cy="418320"/>
          </a:xfrm>
          <a:prstGeom prst="rect">
            <a:avLst/>
          </a:prstGeom>
        </p:spPr>
        <p:txBody>
          <a:bodyPr anchor="ctr"/>
          <a:lstStyle/>
          <a:p>
            <a:pPr>
              <a:lnSpc>
                <a:spcPct val="90000"/>
              </a:lnSpc>
            </a:pPr>
            <a:r>
              <a:rPr lang="en-US" sz="3200">
                <a:solidFill>
                  <a:srgbClr val="FF0000"/>
                </a:solidFill>
                <a:latin typeface="Calibri Light"/>
              </a:rPr>
              <a:t>
2) By string object (using new keyword)</a:t>
            </a:r>
            <a:r>
              <a:rPr lang="en-US" sz="3200">
                <a:solidFill>
                  <a:srgbClr val="000000"/>
                </a:solidFill>
                <a:latin typeface="Calibri Light"/>
              </a:rPr>
              <a:t>
</a:t>
            </a:r>
            <a:r>
              <a:rPr lang="en-US" sz="3600">
                <a:solidFill>
                  <a:srgbClr val="000000"/>
                </a:solidFill>
                <a:latin typeface="Calibri Light"/>
              </a:rPr>
              <a:t>
</a:t>
            </a:r>
            <a:endParaRPr/>
          </a:p>
        </p:txBody>
      </p:sp>
      <p:sp>
        <p:nvSpPr>
          <p:cNvPr id="149" name="TextShape 2"/>
          <p:cNvSpPr txBox="1"/>
          <p:nvPr/>
        </p:nvSpPr>
        <p:spPr>
          <a:xfrm>
            <a:off x="522360" y="822960"/>
            <a:ext cx="11351160" cy="5851800"/>
          </a:xfrm>
          <a:prstGeom prst="rect">
            <a:avLst/>
          </a:prstGeom>
        </p:spPr>
        <p:txBody>
          <a:bodyPr/>
          <a:lstStyle/>
          <a:p>
            <a:pPr>
              <a:lnSpc>
                <a:spcPct val="90000"/>
              </a:lnSpc>
            </a:pPr>
            <a:endParaRPr/>
          </a:p>
          <a:p>
            <a:pPr>
              <a:lnSpc>
                <a:spcPct val="100000"/>
              </a:lnSpc>
            </a:pPr>
            <a:r>
              <a:rPr lang="en-US" sz="2800">
                <a:solidFill>
                  <a:srgbClr val="000000"/>
                </a:solidFill>
                <a:latin typeface="Times New Roman"/>
              </a:rPr>
              <a:t>var stringname=new String("string literal");  </a:t>
            </a:r>
            <a:endParaRPr/>
          </a:p>
          <a:p>
            <a:pPr>
              <a:lnSpc>
                <a:spcPct val="90000"/>
              </a:lnSpc>
              <a:buFont typeface="Arial"/>
              <a:buChar char="•"/>
            </a:pPr>
            <a:r>
              <a:rPr lang="en-US" sz="2800">
                <a:solidFill>
                  <a:srgbClr val="000000"/>
                </a:solidFill>
                <a:latin typeface="Times New Roman"/>
              </a:rPr>
              <a:t>Here, </a:t>
            </a:r>
            <a:r>
              <a:rPr lang="en-US" sz="2800" b="1">
                <a:solidFill>
                  <a:srgbClr val="000000"/>
                </a:solidFill>
                <a:latin typeface="Times New Roman"/>
              </a:rPr>
              <a:t>new keyword</a:t>
            </a:r>
            <a:r>
              <a:rPr lang="en-US" sz="2800">
                <a:solidFill>
                  <a:srgbClr val="000000"/>
                </a:solidFill>
                <a:latin typeface="Times New Roman"/>
              </a:rPr>
              <a:t> is used to create instance of string.</a:t>
            </a:r>
            <a:endParaRPr/>
          </a:p>
          <a:p>
            <a:pPr>
              <a:lnSpc>
                <a:spcPct val="100000"/>
              </a:lnSpc>
            </a:pPr>
            <a:r>
              <a:rPr lang="en-US" sz="2800">
                <a:solidFill>
                  <a:srgbClr val="000000"/>
                </a:solidFill>
                <a:latin typeface="Times New Roman"/>
              </a:rPr>
              <a:t>Ex:</a:t>
            </a:r>
            <a:endParaRPr/>
          </a:p>
          <a:p>
            <a:pPr>
              <a:lnSpc>
                <a:spcPct val="100000"/>
              </a:lnSpc>
            </a:pPr>
            <a:r>
              <a:rPr lang="en-US" sz="2800" b="1">
                <a:solidFill>
                  <a:srgbClr val="000000"/>
                </a:solidFill>
                <a:latin typeface="Times New Roman"/>
              </a:rPr>
              <a:t>&lt;script&gt;</a:t>
            </a:r>
            <a:r>
              <a:rPr lang="en-US" sz="2800">
                <a:solidFill>
                  <a:srgbClr val="000000"/>
                </a:solidFill>
                <a:latin typeface="Times New Roman"/>
              </a:rPr>
              <a:t>  </a:t>
            </a:r>
            <a:endParaRPr/>
          </a:p>
          <a:p>
            <a:pPr>
              <a:lnSpc>
                <a:spcPct val="100000"/>
              </a:lnSpc>
            </a:pPr>
            <a:r>
              <a:rPr lang="en-US" sz="2800">
                <a:solidFill>
                  <a:srgbClr val="000000"/>
                </a:solidFill>
                <a:latin typeface="Times New Roman"/>
              </a:rPr>
              <a:t>var str=new String("hello javascript string");  </a:t>
            </a:r>
            <a:endParaRPr/>
          </a:p>
          <a:p>
            <a:pPr>
              <a:lnSpc>
                <a:spcPct val="100000"/>
              </a:lnSpc>
            </a:pPr>
            <a:r>
              <a:rPr lang="en-US" sz="2800">
                <a:solidFill>
                  <a:srgbClr val="000000"/>
                </a:solidFill>
                <a:latin typeface="Times New Roman"/>
              </a:rPr>
              <a:t>document.write(stringname);  </a:t>
            </a:r>
            <a:endParaRPr/>
          </a:p>
          <a:p>
            <a:pPr>
              <a:lnSpc>
                <a:spcPct val="100000"/>
              </a:lnSpc>
            </a:pPr>
            <a:r>
              <a:rPr lang="en-US" sz="2800" b="1">
                <a:solidFill>
                  <a:srgbClr val="000000"/>
                </a:solidFill>
                <a:latin typeface="Times New Roman"/>
              </a:rPr>
              <a:t>&lt;/script&gt;</a:t>
            </a:r>
            <a:r>
              <a:rPr lang="en-US" sz="2800">
                <a:solidFill>
                  <a:srgbClr val="000000"/>
                </a:solidFill>
                <a:latin typeface="Times New Roman"/>
              </a:rPr>
              <a:t>  </a:t>
            </a:r>
            <a:endParaRPr/>
          </a:p>
          <a:p>
            <a:pPr>
              <a:lnSpc>
                <a:spcPct val="100000"/>
              </a:lnSpc>
            </a:pPr>
            <a:r>
              <a:rPr lang="en-US" sz="2800" b="1">
                <a:solidFill>
                  <a:srgbClr val="000000"/>
                </a:solidFill>
                <a:latin typeface="Calibri"/>
              </a:rPr>
              <a:t>Property			 Purpose</a:t>
            </a:r>
            <a:endParaRPr/>
          </a:p>
          <a:p>
            <a:pPr>
              <a:lnSpc>
                <a:spcPct val="100000"/>
              </a:lnSpc>
            </a:pPr>
            <a:r>
              <a:rPr lang="en-US" sz="2800">
                <a:solidFill>
                  <a:srgbClr val="000000"/>
                </a:solidFill>
                <a:latin typeface="Calibri"/>
              </a:rPr>
              <a:t>length 		Returns the number of characters in a string</a:t>
            </a:r>
            <a:endParaRPr/>
          </a:p>
          <a:p>
            <a:pPr>
              <a:lnSpc>
                <a:spcPct val="100000"/>
              </a:lnSpc>
            </a:pPr>
            <a:r>
              <a:rPr lang="en-US" sz="2800">
                <a:solidFill>
                  <a:srgbClr val="000000"/>
                </a:solidFill>
                <a:latin typeface="Times New Roman"/>
              </a:rPr>
              <a:t>n=str.length.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38080" y="365040"/>
            <a:ext cx="10515240" cy="418320"/>
          </a:xfrm>
          <a:prstGeom prst="rect">
            <a:avLst/>
          </a:prstGeom>
        </p:spPr>
        <p:txBody>
          <a:bodyPr anchor="ctr"/>
          <a:lstStyle/>
          <a:p>
            <a:pPr>
              <a:lnSpc>
                <a:spcPct val="90000"/>
              </a:lnSpc>
            </a:pPr>
            <a:r>
              <a:rPr lang="en-US" sz="3200">
                <a:solidFill>
                  <a:srgbClr val="FF0000"/>
                </a:solidFill>
                <a:latin typeface="Calibri Light"/>
              </a:rPr>
              <a:t>
Methods</a:t>
            </a:r>
            <a:r>
              <a:rPr lang="en-US" sz="3200">
                <a:solidFill>
                  <a:srgbClr val="000000"/>
                </a:solidFill>
                <a:latin typeface="Calibri Light"/>
              </a:rPr>
              <a:t>
</a:t>
            </a:r>
            <a:r>
              <a:rPr lang="en-US" sz="3600">
                <a:solidFill>
                  <a:srgbClr val="000000"/>
                </a:solidFill>
                <a:latin typeface="Calibri Light"/>
              </a:rPr>
              <a:t>
</a:t>
            </a:r>
            <a:endParaRPr/>
          </a:p>
        </p:txBody>
      </p:sp>
      <p:graphicFrame>
        <p:nvGraphicFramePr>
          <p:cNvPr id="151" name="Table 2"/>
          <p:cNvGraphicFramePr/>
          <p:nvPr/>
        </p:nvGraphicFramePr>
        <p:xfrm>
          <a:off x="875160" y="1161000"/>
          <a:ext cx="10802520" cy="8001720"/>
        </p:xfrm>
        <a:graphic>
          <a:graphicData uri="http://schemas.openxmlformats.org/drawingml/2006/table">
            <a:tbl>
              <a:tblPr/>
              <a:tblGrid>
                <a:gridCol w="2160360"/>
                <a:gridCol w="8642160"/>
              </a:tblGrid>
              <a:tr h="459000">
                <a:tc>
                  <a:txBody>
                    <a:bodyPr/>
                    <a:lstStyle/>
                    <a:p>
                      <a:pPr>
                        <a:lnSpc>
                          <a:spcPct val="100000"/>
                        </a:lnSpc>
                      </a:pPr>
                      <a:r>
                        <a:rPr lang="en-IN" sz="2700">
                          <a:solidFill>
                            <a:srgbClr val="000000"/>
                          </a:solidFill>
                          <a:latin typeface="Calibri"/>
                        </a:rPr>
                        <a:t>Method</a:t>
                      </a:r>
                      <a:endParaRPr/>
                    </a:p>
                  </a:txBody>
                  <a:tcPr/>
                </a:tc>
                <a:tc>
                  <a:txBody>
                    <a:bodyPr/>
                    <a:lstStyle/>
                    <a:p>
                      <a:pPr>
                        <a:lnSpc>
                          <a:spcPct val="100000"/>
                        </a:lnSpc>
                      </a:pPr>
                      <a:r>
                        <a:rPr lang="en-IN" sz="2700">
                          <a:solidFill>
                            <a:srgbClr val="000000"/>
                          </a:solidFill>
                          <a:latin typeface="Calibri"/>
                        </a:rPr>
                        <a:t>Description</a:t>
                      </a:r>
                      <a:endParaRPr/>
                    </a:p>
                  </a:txBody>
                  <a:tcPr/>
                </a:tc>
              </a:tr>
              <a:tr h="459000">
                <a:tc>
                  <a:txBody>
                    <a:bodyPr/>
                    <a:lstStyle/>
                    <a:p>
                      <a:pPr algn="just">
                        <a:lnSpc>
                          <a:spcPct val="100000"/>
                        </a:lnSpc>
                      </a:pPr>
                      <a:r>
                        <a:rPr lang="en-IN" sz="2700" b="1">
                          <a:solidFill>
                            <a:srgbClr val="0563C1"/>
                          </a:solidFill>
                          <a:latin typeface="Calibri"/>
                        </a:rPr>
                        <a:t>charAt()</a:t>
                      </a:r>
                      <a:endParaRPr/>
                    </a:p>
                  </a:txBody>
                  <a:tcPr/>
                </a:tc>
                <a:tc>
                  <a:txBody>
                    <a:bodyPr/>
                    <a:lstStyle/>
                    <a:p>
                      <a:pPr>
                        <a:lnSpc>
                          <a:spcPct val="100000"/>
                        </a:lnSpc>
                      </a:pPr>
                      <a:r>
                        <a:rPr lang="en-IN" sz="2700">
                          <a:solidFill>
                            <a:srgbClr val="000000"/>
                          </a:solidFill>
                          <a:latin typeface="Calibri"/>
                        </a:rPr>
                        <a:t>Returns the character at the specified index.</a:t>
                      </a:r>
                      <a:endParaRPr/>
                    </a:p>
                  </a:txBody>
                  <a:tcPr/>
                </a:tc>
              </a:tr>
              <a:tr h="860040">
                <a:tc>
                  <a:txBody>
                    <a:bodyPr/>
                    <a:lstStyle/>
                    <a:p>
                      <a:pPr algn="just">
                        <a:lnSpc>
                          <a:spcPct val="100000"/>
                        </a:lnSpc>
                      </a:pPr>
                      <a:r>
                        <a:rPr lang="en-IN" sz="2700" b="1">
                          <a:solidFill>
                            <a:srgbClr val="0563C1"/>
                          </a:solidFill>
                          <a:latin typeface="Calibri"/>
                        </a:rPr>
                        <a:t>concat()</a:t>
                      </a:r>
                      <a:endParaRPr/>
                    </a:p>
                  </a:txBody>
                  <a:tcPr/>
                </a:tc>
                <a:tc>
                  <a:txBody>
                    <a:bodyPr/>
                    <a:lstStyle/>
                    <a:p>
                      <a:pPr>
                        <a:lnSpc>
                          <a:spcPct val="100000"/>
                        </a:lnSpc>
                      </a:pPr>
                      <a:r>
                        <a:rPr lang="en-IN" sz="2700">
                          <a:solidFill>
                            <a:srgbClr val="000000"/>
                          </a:solidFill>
                          <a:latin typeface="Calibri"/>
                        </a:rPr>
                        <a:t>Combines the text of two strings and returns a new string.</a:t>
                      </a:r>
                      <a:endParaRPr/>
                    </a:p>
                  </a:txBody>
                  <a:tcPr/>
                </a:tc>
              </a:tr>
              <a:tr h="1261080">
                <a:tc>
                  <a:txBody>
                    <a:bodyPr/>
                    <a:lstStyle/>
                    <a:p>
                      <a:pPr algn="just">
                        <a:lnSpc>
                          <a:spcPct val="100000"/>
                        </a:lnSpc>
                      </a:pPr>
                      <a:r>
                        <a:rPr lang="en-IN" sz="2700" b="1">
                          <a:solidFill>
                            <a:srgbClr val="0563C1"/>
                          </a:solidFill>
                          <a:latin typeface="Calibri"/>
                        </a:rPr>
                        <a:t>replace()</a:t>
                      </a:r>
                      <a:endParaRPr/>
                    </a:p>
                  </a:txBody>
                  <a:tcPr/>
                </a:tc>
                <a:tc>
                  <a:txBody>
                    <a:bodyPr/>
                    <a:lstStyle/>
                    <a:p>
                      <a:pPr>
                        <a:lnSpc>
                          <a:spcPct val="100000"/>
                        </a:lnSpc>
                      </a:pPr>
                      <a:r>
                        <a:rPr lang="en-IN" sz="2700">
                          <a:solidFill>
                            <a:srgbClr val="000000"/>
                          </a:solidFill>
                          <a:latin typeface="Calibri"/>
                        </a:rPr>
                        <a:t>Used to find a match between a regular expression and a string, and to replace the matched substring with a new substring.</a:t>
                      </a:r>
                      <a:endParaRPr/>
                    </a:p>
                  </a:txBody>
                  <a:tcPr/>
                </a:tc>
              </a:tr>
              <a:tr h="860040">
                <a:tc>
                  <a:txBody>
                    <a:bodyPr/>
                    <a:lstStyle/>
                    <a:p>
                      <a:pPr algn="just">
                        <a:lnSpc>
                          <a:spcPct val="100000"/>
                        </a:lnSpc>
                      </a:pPr>
                      <a:r>
                        <a:rPr lang="en-IN" sz="2700" b="1">
                          <a:solidFill>
                            <a:srgbClr val="0563C1"/>
                          </a:solidFill>
                          <a:latin typeface="Calibri"/>
                        </a:rPr>
                        <a:t>slice()</a:t>
                      </a:r>
                      <a:endParaRPr/>
                    </a:p>
                  </a:txBody>
                  <a:tcPr/>
                </a:tc>
                <a:tc>
                  <a:txBody>
                    <a:bodyPr/>
                    <a:lstStyle/>
                    <a:p>
                      <a:pPr>
                        <a:lnSpc>
                          <a:spcPct val="100000"/>
                        </a:lnSpc>
                      </a:pPr>
                      <a:r>
                        <a:rPr lang="en-IN" sz="2700">
                          <a:solidFill>
                            <a:srgbClr val="000000"/>
                          </a:solidFill>
                          <a:latin typeface="Calibri"/>
                        </a:rPr>
                        <a:t>Extracts a section of a string and returns a new string.</a:t>
                      </a:r>
                      <a:endParaRPr/>
                    </a:p>
                  </a:txBody>
                  <a:tcPr/>
                </a:tc>
              </a:tr>
              <a:tr h="1261080">
                <a:tc>
                  <a:txBody>
                    <a:bodyPr/>
                    <a:lstStyle/>
                    <a:p>
                      <a:pPr algn="just">
                        <a:lnSpc>
                          <a:spcPct val="100000"/>
                        </a:lnSpc>
                      </a:pPr>
                      <a:r>
                        <a:rPr lang="en-IN" sz="2700" b="1">
                          <a:solidFill>
                            <a:srgbClr val="0563C1"/>
                          </a:solidFill>
                          <a:latin typeface="Calibri"/>
                        </a:rPr>
                        <a:t>substr()</a:t>
                      </a:r>
                      <a:endParaRPr/>
                    </a:p>
                  </a:txBody>
                  <a:tcPr/>
                </a:tc>
                <a:tc>
                  <a:txBody>
                    <a:bodyPr/>
                    <a:lstStyle/>
                    <a:p>
                      <a:pPr>
                        <a:lnSpc>
                          <a:spcPct val="100000"/>
                        </a:lnSpc>
                      </a:pPr>
                      <a:r>
                        <a:rPr lang="en-IN" sz="2700">
                          <a:solidFill>
                            <a:srgbClr val="000000"/>
                          </a:solidFill>
                          <a:latin typeface="Calibri"/>
                        </a:rPr>
                        <a:t>Returns the characters in a string beginning at the specified location through the specified number of characters.</a:t>
                      </a:r>
                      <a:endParaRPr/>
                    </a:p>
                  </a:txBody>
                  <a:tcPr/>
                </a:tc>
              </a:tr>
              <a:tr h="860040">
                <a:tc>
                  <a:txBody>
                    <a:bodyPr/>
                    <a:lstStyle/>
                    <a:p>
                      <a:pPr algn="just">
                        <a:lnSpc>
                          <a:spcPct val="100000"/>
                        </a:lnSpc>
                      </a:pPr>
                      <a:r>
                        <a:rPr lang="en-IN" sz="2700" b="1">
                          <a:solidFill>
                            <a:srgbClr val="0563C1"/>
                          </a:solidFill>
                          <a:latin typeface="Calibri"/>
                        </a:rPr>
                        <a:t>toLowerCase()</a:t>
                      </a:r>
                      <a:endParaRPr/>
                    </a:p>
                  </a:txBody>
                  <a:tcPr/>
                </a:tc>
                <a:tc>
                  <a:txBody>
                    <a:bodyPr/>
                    <a:lstStyle/>
                    <a:p>
                      <a:pPr>
                        <a:lnSpc>
                          <a:spcPct val="100000"/>
                        </a:lnSpc>
                      </a:pPr>
                      <a:r>
                        <a:rPr lang="en-IN" sz="2700">
                          <a:solidFill>
                            <a:srgbClr val="000000"/>
                          </a:solidFill>
                          <a:latin typeface="Calibri"/>
                        </a:rPr>
                        <a:t>Returns the calling string value converted to lower case.</a:t>
                      </a:r>
                      <a:endParaRPr/>
                    </a:p>
                  </a:txBody>
                  <a:tcPr/>
                </a:tc>
              </a:tr>
              <a:tr h="860040">
                <a:tc>
                  <a:txBody>
                    <a:bodyPr/>
                    <a:lstStyle/>
                    <a:p>
                      <a:pPr algn="just">
                        <a:lnSpc>
                          <a:spcPct val="100000"/>
                        </a:lnSpc>
                      </a:pPr>
                      <a:r>
                        <a:rPr lang="en-IN" sz="2700" b="1">
                          <a:solidFill>
                            <a:srgbClr val="0563C1"/>
                          </a:solidFill>
                          <a:latin typeface="Calibri"/>
                        </a:rPr>
                        <a:t>toString()</a:t>
                      </a:r>
                      <a:endParaRPr/>
                    </a:p>
                  </a:txBody>
                  <a:tcPr/>
                </a:tc>
                <a:tc>
                  <a:txBody>
                    <a:bodyPr/>
                    <a:lstStyle/>
                    <a:p>
                      <a:pPr>
                        <a:lnSpc>
                          <a:spcPct val="100000"/>
                        </a:lnSpc>
                      </a:pPr>
                      <a:r>
                        <a:rPr lang="en-IN" sz="2700">
                          <a:solidFill>
                            <a:srgbClr val="000000"/>
                          </a:solidFill>
                          <a:latin typeface="Calibri"/>
                        </a:rPr>
                        <a:t>Returns a string representing the specified object.</a:t>
                      </a:r>
                      <a:endParaRPr/>
                    </a:p>
                  </a:txBody>
                  <a:tcPr/>
                </a:tc>
              </a:tr>
              <a:tr h="860040">
                <a:tc>
                  <a:txBody>
                    <a:bodyPr/>
                    <a:lstStyle/>
                    <a:p>
                      <a:pPr algn="just">
                        <a:lnSpc>
                          <a:spcPct val="100000"/>
                        </a:lnSpc>
                      </a:pPr>
                      <a:r>
                        <a:rPr lang="en-IN" sz="2700" b="1">
                          <a:solidFill>
                            <a:srgbClr val="0563C1"/>
                          </a:solidFill>
                          <a:latin typeface="Calibri"/>
                        </a:rPr>
                        <a:t>toUpperCase()</a:t>
                      </a:r>
                      <a:endParaRPr/>
                    </a:p>
                  </a:txBody>
                  <a:tcPr/>
                </a:tc>
                <a:tc>
                  <a:txBody>
                    <a:bodyPr/>
                    <a:lstStyle/>
                    <a:p>
                      <a:pPr>
                        <a:lnSpc>
                          <a:spcPct val="100000"/>
                        </a:lnSpc>
                      </a:pPr>
                      <a:r>
                        <a:rPr lang="en-IN" sz="2700">
                          <a:solidFill>
                            <a:srgbClr val="000000"/>
                          </a:solidFill>
                          <a:latin typeface="Calibri"/>
                        </a:rPr>
                        <a:t>Returns the calling string value converted to uppercase.</a:t>
                      </a:r>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FF0000"/>
                </a:solidFill>
                <a:latin typeface="Calibri Light"/>
              </a:rPr>
              <a:t>What is JavaScript</a:t>
            </a:r>
            <a:endParaRPr/>
          </a:p>
        </p:txBody>
      </p:sp>
      <p:sp>
        <p:nvSpPr>
          <p:cNvPr id="84" name="TextShape 2"/>
          <p:cNvSpPr txBox="1"/>
          <p:nvPr/>
        </p:nvSpPr>
        <p:spPr>
          <a:xfrm>
            <a:off x="640080" y="1463040"/>
            <a:ext cx="11377440" cy="5091840"/>
          </a:xfrm>
          <a:prstGeom prst="rect">
            <a:avLst/>
          </a:prstGeom>
        </p:spPr>
        <p:txBody>
          <a:bodyPr/>
          <a:lstStyle/>
          <a:p>
            <a:pPr algn="just">
              <a:lnSpc>
                <a:spcPct val="100000"/>
              </a:lnSpc>
              <a:buFont typeface="Arial"/>
              <a:buChar char="•"/>
            </a:pPr>
            <a:r>
              <a:rPr lang="en-US" sz="3200" b="1">
                <a:solidFill>
                  <a:srgbClr val="000000"/>
                </a:solidFill>
                <a:latin typeface="Times New Roman"/>
              </a:rPr>
              <a:t>JavaScript </a:t>
            </a:r>
            <a:r>
              <a:rPr lang="en-US" sz="3200">
                <a:solidFill>
                  <a:srgbClr val="000000"/>
                </a:solidFill>
                <a:latin typeface="Times New Roman"/>
              </a:rPr>
              <a:t>is an interpreted, client-side, event-based, object oriented scripting language  used to add dynamic interactivity to  web pages and  runs in the browser.</a:t>
            </a:r>
            <a:endParaRPr/>
          </a:p>
          <a:p>
            <a:pPr algn="just">
              <a:lnSpc>
                <a:spcPct val="100000"/>
              </a:lnSpc>
              <a:buFont typeface="Arial"/>
              <a:buChar char="•"/>
            </a:pPr>
            <a:r>
              <a:rPr lang="en-US" sz="3200" b="1" i="1">
                <a:solidFill>
                  <a:srgbClr val="000000"/>
                </a:solidFill>
                <a:latin typeface="Times New Roman"/>
              </a:rPr>
              <a:t>JavaScript is a scripting language</a:t>
            </a:r>
            <a:r>
              <a:rPr lang="en-US" sz="3200">
                <a:solidFill>
                  <a:srgbClr val="000000"/>
                </a:solidFill>
                <a:latin typeface="Times New Roman"/>
              </a:rPr>
              <a:t> designed primarily for creating dynamic Web pages.</a:t>
            </a:r>
            <a:endParaRPr/>
          </a:p>
          <a:p>
            <a:pPr algn="just">
              <a:lnSpc>
                <a:spcPct val="100000"/>
              </a:lnSpc>
              <a:buFont typeface="Arial"/>
              <a:buChar char="•"/>
            </a:pPr>
            <a:r>
              <a:rPr lang="en-US" sz="3200">
                <a:solidFill>
                  <a:srgbClr val="000000"/>
                </a:solidFill>
                <a:latin typeface="Times New Roman"/>
              </a:rPr>
              <a:t>It is used to add dynamic behavior, store information, and handle requests and responses on a website</a:t>
            </a:r>
            <a:endParaRPr/>
          </a:p>
          <a:p>
            <a:pPr algn="just">
              <a:lnSpc>
                <a:spcPct val="100000"/>
              </a:lnSpc>
              <a:buFont typeface="Arial"/>
              <a:buChar char="•"/>
            </a:pPr>
            <a:r>
              <a:rPr lang="en-US" sz="3200">
                <a:solidFill>
                  <a:srgbClr val="000000"/>
                </a:solidFill>
                <a:latin typeface="Times New Roman"/>
              </a:rPr>
              <a:t>JavaScript is most commonly used as a client side scripting language. This means that JavaScript code is written into an HTML page.</a:t>
            </a:r>
            <a:endParaRPr/>
          </a:p>
          <a:p>
            <a:pPr algn="just">
              <a:lnSpc>
                <a:spcPct val="100000"/>
              </a:lnSpc>
            </a:pP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418320"/>
          </a:xfrm>
          <a:prstGeom prst="rect">
            <a:avLst/>
          </a:prstGeom>
        </p:spPr>
        <p:txBody>
          <a:bodyPr anchor="ctr"/>
          <a:lstStyle/>
          <a:p>
            <a:pPr>
              <a:lnSpc>
                <a:spcPct val="90000"/>
              </a:lnSpc>
            </a:pPr>
            <a:r>
              <a:rPr lang="en-US" sz="3200">
                <a:solidFill>
                  <a:srgbClr val="FF0000"/>
                </a:solidFill>
                <a:latin typeface="Calibri Light"/>
              </a:rPr>
              <a:t>
Example</a:t>
            </a:r>
            <a:r>
              <a:rPr lang="en-US" sz="3200">
                <a:solidFill>
                  <a:srgbClr val="000000"/>
                </a:solidFill>
                <a:latin typeface="Calibri Light"/>
              </a:rPr>
              <a:t>
</a:t>
            </a:r>
            <a:r>
              <a:rPr lang="en-US" sz="3600">
                <a:solidFill>
                  <a:srgbClr val="000000"/>
                </a:solidFill>
                <a:latin typeface="Calibri Light"/>
              </a:rPr>
              <a:t>
</a:t>
            </a:r>
            <a:endParaRPr/>
          </a:p>
        </p:txBody>
      </p:sp>
      <p:sp>
        <p:nvSpPr>
          <p:cNvPr id="153" name="TextShape 2"/>
          <p:cNvSpPr txBox="1"/>
          <p:nvPr/>
        </p:nvSpPr>
        <p:spPr>
          <a:xfrm>
            <a:off x="838080" y="757800"/>
            <a:ext cx="10515240" cy="5930280"/>
          </a:xfrm>
          <a:prstGeom prst="rect">
            <a:avLst/>
          </a:prstGeom>
        </p:spPr>
        <p:txBody>
          <a:bodyPr/>
          <a:lstStyle/>
          <a:p>
            <a:pPr>
              <a:lnSpc>
                <a:spcPct val="100000"/>
              </a:lnSpc>
            </a:pPr>
            <a:r>
              <a:rPr lang="en-US" sz="2800">
                <a:solidFill>
                  <a:srgbClr val="000000"/>
                </a:solidFill>
                <a:latin typeface="Calibri"/>
              </a:rPr>
              <a:t>&lt;script&gt;  </a:t>
            </a:r>
            <a:endParaRPr/>
          </a:p>
          <a:p>
            <a:pPr>
              <a:lnSpc>
                <a:spcPct val="100000"/>
              </a:lnSpc>
            </a:pPr>
            <a:r>
              <a:rPr lang="en-US" sz="2800">
                <a:solidFill>
                  <a:srgbClr val="000000"/>
                </a:solidFill>
                <a:latin typeface="Calibri"/>
              </a:rPr>
              <a:t>var s1="javascript";</a:t>
            </a:r>
            <a:endParaRPr/>
          </a:p>
          <a:p>
            <a:pPr>
              <a:lnSpc>
                <a:spcPct val="100000"/>
              </a:lnSpc>
            </a:pPr>
            <a:r>
              <a:rPr lang="en-US" sz="2800">
                <a:solidFill>
                  <a:srgbClr val="000000"/>
                </a:solidFill>
                <a:latin typeface="Calibri"/>
              </a:rPr>
              <a:t> document.write("&lt;h1&gt;string length:&lt;/h1&gt;"+s1.length);  </a:t>
            </a:r>
            <a:endParaRPr/>
          </a:p>
          <a:p>
            <a:pPr>
              <a:lnSpc>
                <a:spcPct val="100000"/>
              </a:lnSpc>
            </a:pPr>
            <a:r>
              <a:rPr lang="en-US" sz="2800">
                <a:solidFill>
                  <a:srgbClr val="000000"/>
                </a:solidFill>
                <a:latin typeface="Calibri"/>
              </a:rPr>
              <a:t>document.write("&lt;br&gt;"+s1.charAt(2));</a:t>
            </a:r>
            <a:endParaRPr/>
          </a:p>
          <a:p>
            <a:pPr>
              <a:lnSpc>
                <a:spcPct val="100000"/>
              </a:lnSpc>
            </a:pPr>
            <a:r>
              <a:rPr lang="en-US" sz="2800">
                <a:solidFill>
                  <a:srgbClr val="000000"/>
                </a:solidFill>
                <a:latin typeface="Calibri"/>
              </a:rPr>
              <a:t>var s2="concat example";  </a:t>
            </a:r>
            <a:endParaRPr/>
          </a:p>
          <a:p>
            <a:pPr>
              <a:lnSpc>
                <a:spcPct val="100000"/>
              </a:lnSpc>
            </a:pPr>
            <a:r>
              <a:rPr lang="en-US" sz="2800">
                <a:solidFill>
                  <a:srgbClr val="000000"/>
                </a:solidFill>
                <a:latin typeface="Calibri"/>
              </a:rPr>
              <a:t>var s3=s1.concat(s2);  </a:t>
            </a:r>
            <a:endParaRPr/>
          </a:p>
          <a:p>
            <a:pPr>
              <a:lnSpc>
                <a:spcPct val="100000"/>
              </a:lnSpc>
            </a:pPr>
            <a:r>
              <a:rPr lang="en-US" sz="2800">
                <a:solidFill>
                  <a:srgbClr val="000000"/>
                </a:solidFill>
                <a:latin typeface="Calibri"/>
              </a:rPr>
              <a:t>document.write("&lt;h1&gt;after concat:&lt;/h1&gt;"+s3);  </a:t>
            </a:r>
            <a:endParaRPr/>
          </a:p>
          <a:p>
            <a:pPr>
              <a:lnSpc>
                <a:spcPct val="100000"/>
              </a:lnSpc>
            </a:pPr>
            <a:r>
              <a:rPr lang="en-US" sz="2800">
                <a:solidFill>
                  <a:srgbClr val="000000"/>
                </a:solidFill>
                <a:latin typeface="Calibri"/>
              </a:rPr>
              <a:t>var s4=s3.toUpperCase();  </a:t>
            </a:r>
            <a:endParaRPr/>
          </a:p>
          <a:p>
            <a:pPr>
              <a:lnSpc>
                <a:spcPct val="100000"/>
              </a:lnSpc>
            </a:pPr>
            <a:r>
              <a:rPr lang="en-US" sz="2800">
                <a:solidFill>
                  <a:srgbClr val="000000"/>
                </a:solidFill>
                <a:latin typeface="Calibri"/>
              </a:rPr>
              <a:t>document.write("&lt;h1&gt;after Upper case:&lt;/h1&gt;"+s4); </a:t>
            </a:r>
            <a:endParaRPr/>
          </a:p>
          <a:p>
            <a:pPr>
              <a:lnSpc>
                <a:spcPct val="100000"/>
              </a:lnSpc>
            </a:pPr>
            <a:r>
              <a:rPr lang="en-US" sz="2800">
                <a:solidFill>
                  <a:srgbClr val="000000"/>
                </a:solidFill>
                <a:latin typeface="Calibri"/>
              </a:rPr>
              <a:t>var s5=s4.toLowerCase();  </a:t>
            </a:r>
            <a:endParaRPr/>
          </a:p>
          <a:p>
            <a:pPr>
              <a:lnSpc>
                <a:spcPct val="100000"/>
              </a:lnSpc>
            </a:pPr>
            <a:r>
              <a:rPr lang="en-US" sz="2800">
                <a:solidFill>
                  <a:srgbClr val="000000"/>
                </a:solidFill>
                <a:latin typeface="Calibri"/>
              </a:rPr>
              <a:t>document.write("&lt;h1&gt;after lower case:&lt;/h1&gt;"+s5);</a:t>
            </a:r>
            <a:endParaRPr/>
          </a:p>
          <a:p>
            <a:pPr>
              <a:lnSpc>
                <a:spcPct val="100000"/>
              </a:lnSpc>
            </a:pPr>
            <a:r>
              <a:rPr lang="en-US" sz="2800">
                <a:solidFill>
                  <a:srgbClr val="000000"/>
                </a:solidFill>
                <a:latin typeface="Calibri"/>
              </a:rPr>
              <a:t>var s6=s5.slice(2,5);</a:t>
            </a:r>
            <a:endParaRPr/>
          </a:p>
          <a:p>
            <a:pPr>
              <a:lnSpc>
                <a:spcPct val="100000"/>
              </a:lnSpc>
            </a:pPr>
            <a:r>
              <a:rPr lang="en-US" sz="2800">
                <a:solidFill>
                  <a:srgbClr val="000000"/>
                </a:solidFill>
                <a:latin typeface="Calibri"/>
              </a:rPr>
              <a:t> document.write("&lt;h1&gt;after slice:&lt;/h1&gt;"+s6);</a:t>
            </a:r>
            <a:endParaRPr/>
          </a:p>
          <a:p>
            <a:pPr>
              <a:lnSpc>
                <a:spcPct val="100000"/>
              </a:lnSpc>
            </a:pPr>
            <a:r>
              <a:rPr lang="en-US" sz="2800">
                <a:solidFill>
                  <a:srgbClr val="000000"/>
                </a:solidFill>
                <a:latin typeface="Calibri"/>
              </a:rPr>
              <a:t>var s7=s5.substr(2,5);</a:t>
            </a:r>
            <a:endParaRPr/>
          </a:p>
          <a:p>
            <a:pPr>
              <a:lnSpc>
                <a:spcPct val="100000"/>
              </a:lnSpc>
            </a:pPr>
            <a:r>
              <a:rPr lang="en-US" sz="2800">
                <a:solidFill>
                  <a:srgbClr val="000000"/>
                </a:solidFill>
                <a:latin typeface="Calibri"/>
              </a:rPr>
              <a:t> document.write("&lt;h1&gt;after substring:&lt;/h1&gt;"+s7);</a:t>
            </a:r>
            <a:endParaRPr/>
          </a:p>
          <a:p>
            <a:pPr>
              <a:lnSpc>
                <a:spcPct val="100000"/>
              </a:lnSpc>
            </a:pPr>
            <a:r>
              <a:rPr lang="en-US" sz="2800">
                <a:solidFill>
                  <a:srgbClr val="000000"/>
                </a:solidFill>
                <a:latin typeface="Calibri"/>
              </a:rPr>
              <a:t>&lt;/script&gt;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838080" y="365040"/>
            <a:ext cx="10515240" cy="418320"/>
          </a:xfrm>
          <a:prstGeom prst="rect">
            <a:avLst/>
          </a:prstGeom>
        </p:spPr>
        <p:txBody>
          <a:bodyPr anchor="ctr"/>
          <a:lstStyle/>
          <a:p>
            <a:pPr>
              <a:lnSpc>
                <a:spcPct val="90000"/>
              </a:lnSpc>
            </a:pPr>
            <a:r>
              <a:rPr lang="en-US" sz="2800">
                <a:solidFill>
                  <a:srgbClr val="FF0000"/>
                </a:solidFill>
                <a:latin typeface="Calibri Light"/>
              </a:rPr>
              <a:t>Window Object</a:t>
            </a:r>
            <a:endParaRPr/>
          </a:p>
        </p:txBody>
      </p:sp>
      <p:sp>
        <p:nvSpPr>
          <p:cNvPr id="155" name="TextShape 2"/>
          <p:cNvSpPr txBox="1"/>
          <p:nvPr/>
        </p:nvSpPr>
        <p:spPr>
          <a:xfrm>
            <a:off x="838080" y="757800"/>
            <a:ext cx="10515240" cy="5930280"/>
          </a:xfrm>
          <a:prstGeom prst="rect">
            <a:avLst/>
          </a:prstGeom>
        </p:spPr>
        <p:txBody>
          <a:bodyPr/>
          <a:lstStyle/>
          <a:p>
            <a:pPr>
              <a:lnSpc>
                <a:spcPct val="100000"/>
              </a:lnSpc>
            </a:pPr>
            <a:r>
              <a:rPr lang="en-US" sz="2800">
                <a:solidFill>
                  <a:srgbClr val="000000"/>
                </a:solidFill>
                <a:latin typeface="Calibri"/>
              </a:rPr>
              <a:t>The </a:t>
            </a:r>
            <a:r>
              <a:rPr lang="en-US" sz="2800" b="1">
                <a:solidFill>
                  <a:srgbClr val="000000"/>
                </a:solidFill>
                <a:latin typeface="Calibri"/>
              </a:rPr>
              <a:t>window object</a:t>
            </a:r>
            <a:r>
              <a:rPr lang="en-US" sz="2800">
                <a:solidFill>
                  <a:srgbClr val="000000"/>
                </a:solidFill>
                <a:latin typeface="Calibri"/>
              </a:rPr>
              <a:t> represents a window in browser. An object of window is created automatically by the browser.</a:t>
            </a:r>
            <a:endParaRPr/>
          </a:p>
          <a:p>
            <a:pPr>
              <a:lnSpc>
                <a:spcPct val="100000"/>
              </a:lnSpc>
            </a:pPr>
            <a:r>
              <a:rPr lang="en-US" sz="2800">
                <a:solidFill>
                  <a:srgbClr val="FF0000"/>
                </a:solidFill>
                <a:latin typeface="Calibri"/>
              </a:rPr>
              <a:t>Types of methods or types Dialog Boxes</a:t>
            </a:r>
            <a:endParaRPr/>
          </a:p>
        </p:txBody>
      </p:sp>
      <p:graphicFrame>
        <p:nvGraphicFramePr>
          <p:cNvPr id="156" name="Table 3"/>
          <p:cNvGraphicFramePr/>
          <p:nvPr/>
        </p:nvGraphicFramePr>
        <p:xfrm>
          <a:off x="1306440" y="2282760"/>
          <a:ext cx="9600840" cy="3180240"/>
        </p:xfrm>
        <a:graphic>
          <a:graphicData uri="http://schemas.openxmlformats.org/drawingml/2006/table">
            <a:tbl>
              <a:tblPr/>
              <a:tblGrid>
                <a:gridCol w="2030760"/>
                <a:gridCol w="7570080"/>
              </a:tblGrid>
              <a:tr h="582480">
                <a:tc>
                  <a:txBody>
                    <a:bodyPr/>
                    <a:lstStyle/>
                    <a:p>
                      <a:pPr>
                        <a:lnSpc>
                          <a:spcPct val="100000"/>
                        </a:lnSpc>
                      </a:pPr>
                      <a:r>
                        <a:rPr lang="en-IN" sz="2400">
                          <a:solidFill>
                            <a:srgbClr val="FF0000"/>
                          </a:solidFill>
                          <a:latin typeface="times new roman"/>
                        </a:rPr>
                        <a:t>Method</a:t>
                      </a:r>
                      <a:endParaRPr/>
                    </a:p>
                  </a:txBody>
                  <a:tcPr/>
                </a:tc>
                <a:tc>
                  <a:txBody>
                    <a:bodyPr/>
                    <a:lstStyle/>
                    <a:p>
                      <a:pPr>
                        <a:lnSpc>
                          <a:spcPct val="100000"/>
                        </a:lnSpc>
                      </a:pPr>
                      <a:r>
                        <a:rPr lang="en-IN" sz="2400">
                          <a:solidFill>
                            <a:srgbClr val="FF0000"/>
                          </a:solidFill>
                          <a:latin typeface="times new roman"/>
                        </a:rPr>
                        <a:t>Description</a:t>
                      </a:r>
                      <a:endParaRPr/>
                    </a:p>
                  </a:txBody>
                  <a:tcPr/>
                </a:tc>
              </a:tr>
              <a:tr h="887400">
                <a:tc>
                  <a:txBody>
                    <a:bodyPr/>
                    <a:lstStyle/>
                    <a:p>
                      <a:pPr algn="just">
                        <a:lnSpc>
                          <a:spcPct val="100000"/>
                        </a:lnSpc>
                      </a:pPr>
                      <a:r>
                        <a:rPr lang="en-IN" sz="2400">
                          <a:solidFill>
                            <a:srgbClr val="000000"/>
                          </a:solidFill>
                          <a:latin typeface="verdana"/>
                        </a:rPr>
                        <a:t>alert()</a:t>
                      </a:r>
                      <a:endParaRPr/>
                    </a:p>
                  </a:txBody>
                  <a:tcPr/>
                </a:tc>
                <a:tc>
                  <a:txBody>
                    <a:bodyPr/>
                    <a:lstStyle/>
                    <a:p>
                      <a:pPr algn="just">
                        <a:lnSpc>
                          <a:spcPct val="100000"/>
                        </a:lnSpc>
                      </a:pPr>
                      <a:r>
                        <a:rPr lang="en-IN" sz="2400">
                          <a:solidFill>
                            <a:srgbClr val="000000"/>
                          </a:solidFill>
                          <a:latin typeface="verdana"/>
                        </a:rPr>
                        <a:t>displays the alert box containing message with ok button.</a:t>
                      </a:r>
                      <a:endParaRPr/>
                    </a:p>
                  </a:txBody>
                  <a:tcPr/>
                </a:tc>
              </a:tr>
              <a:tr h="887400">
                <a:tc>
                  <a:txBody>
                    <a:bodyPr/>
                    <a:lstStyle/>
                    <a:p>
                      <a:pPr algn="just">
                        <a:lnSpc>
                          <a:spcPct val="100000"/>
                        </a:lnSpc>
                      </a:pPr>
                      <a:r>
                        <a:rPr lang="en-IN" sz="2400">
                          <a:solidFill>
                            <a:srgbClr val="000000"/>
                          </a:solidFill>
                          <a:latin typeface="verdana"/>
                        </a:rPr>
                        <a:t>confirm()</a:t>
                      </a:r>
                      <a:endParaRPr/>
                    </a:p>
                  </a:txBody>
                  <a:tcPr/>
                </a:tc>
                <a:tc>
                  <a:txBody>
                    <a:bodyPr/>
                    <a:lstStyle/>
                    <a:p>
                      <a:pPr algn="just">
                        <a:lnSpc>
                          <a:spcPct val="100000"/>
                        </a:lnSpc>
                      </a:pPr>
                      <a:r>
                        <a:rPr lang="en-IN" sz="2400">
                          <a:solidFill>
                            <a:srgbClr val="000000"/>
                          </a:solidFill>
                          <a:latin typeface="verdana"/>
                        </a:rPr>
                        <a:t>displays the confirm dialog box containing message with ok and cancel button.</a:t>
                      </a:r>
                      <a:endParaRPr/>
                    </a:p>
                  </a:txBody>
                  <a:tcPr/>
                </a:tc>
              </a:tr>
              <a:tr h="522720">
                <a:tc>
                  <a:txBody>
                    <a:bodyPr/>
                    <a:lstStyle/>
                    <a:p>
                      <a:pPr algn="just">
                        <a:lnSpc>
                          <a:spcPct val="100000"/>
                        </a:lnSpc>
                      </a:pPr>
                      <a:r>
                        <a:rPr lang="en-IN" sz="2400">
                          <a:solidFill>
                            <a:srgbClr val="000000"/>
                          </a:solidFill>
                          <a:latin typeface="verdana"/>
                        </a:rPr>
                        <a:t>prompt()</a:t>
                      </a:r>
                      <a:endParaRPr/>
                    </a:p>
                  </a:txBody>
                  <a:tcPr/>
                </a:tc>
                <a:tc>
                  <a:txBody>
                    <a:bodyPr/>
                    <a:lstStyle/>
                    <a:p>
                      <a:pPr algn="just">
                        <a:lnSpc>
                          <a:spcPct val="100000"/>
                        </a:lnSpc>
                      </a:pPr>
                      <a:r>
                        <a:rPr lang="en-IN" sz="2400">
                          <a:solidFill>
                            <a:srgbClr val="000000"/>
                          </a:solidFill>
                          <a:latin typeface="verdana"/>
                        </a:rPr>
                        <a:t>displays a dialog box to get input from the user.</a:t>
                      </a:r>
                      <a:endParaRPr/>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838080" y="365040"/>
            <a:ext cx="10515240" cy="418320"/>
          </a:xfrm>
          <a:prstGeom prst="rect">
            <a:avLst/>
          </a:prstGeom>
        </p:spPr>
        <p:txBody>
          <a:bodyPr anchor="ctr"/>
          <a:lstStyle/>
          <a:p>
            <a:pPr>
              <a:lnSpc>
                <a:spcPct val="90000"/>
              </a:lnSpc>
            </a:pPr>
            <a:r>
              <a:rPr lang="en-US" sz="2800">
                <a:solidFill>
                  <a:srgbClr val="FF0000"/>
                </a:solidFill>
                <a:latin typeface="Calibri Light"/>
              </a:rPr>
              <a:t>alert dialog box</a:t>
            </a:r>
            <a:endParaRPr/>
          </a:p>
        </p:txBody>
      </p:sp>
      <p:sp>
        <p:nvSpPr>
          <p:cNvPr id="158" name="TextShape 2"/>
          <p:cNvSpPr txBox="1"/>
          <p:nvPr/>
        </p:nvSpPr>
        <p:spPr>
          <a:xfrm>
            <a:off x="838080" y="757800"/>
            <a:ext cx="10515240" cy="5930280"/>
          </a:xfrm>
          <a:prstGeom prst="rect">
            <a:avLst/>
          </a:prstGeom>
        </p:spPr>
        <p:txBody>
          <a:bodyPr/>
          <a:lstStyle/>
          <a:p>
            <a:pPr>
              <a:lnSpc>
                <a:spcPct val="90000"/>
              </a:lnSpc>
              <a:buFont typeface="Arial"/>
              <a:buChar char="•"/>
            </a:pPr>
            <a:r>
              <a:rPr lang="en-US" sz="2800">
                <a:solidFill>
                  <a:srgbClr val="000000"/>
                </a:solidFill>
                <a:latin typeface="Calibri"/>
              </a:rPr>
              <a:t>It displays alert dialog box. It has message and ok button.</a:t>
            </a:r>
            <a:endParaRPr/>
          </a:p>
          <a:p>
            <a:pPr>
              <a:lnSpc>
                <a:spcPct val="100000"/>
              </a:lnSpc>
            </a:pPr>
            <a:r>
              <a:rPr lang="en-US" sz="2800" b="1">
                <a:solidFill>
                  <a:srgbClr val="000000"/>
                </a:solidFill>
                <a:latin typeface="Calibri"/>
              </a:rPr>
              <a:t>&lt;script</a:t>
            </a:r>
            <a:r>
              <a:rPr lang="en-US" sz="2800">
                <a:solidFill>
                  <a:srgbClr val="000000"/>
                </a:solidFill>
                <a:latin typeface="Calibri"/>
              </a:rPr>
              <a:t> type="text/javascript"</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function msg(){  </a:t>
            </a:r>
            <a:endParaRPr/>
          </a:p>
          <a:p>
            <a:pPr>
              <a:lnSpc>
                <a:spcPct val="100000"/>
              </a:lnSpc>
            </a:pPr>
            <a:r>
              <a:rPr lang="en-US" sz="2800">
                <a:solidFill>
                  <a:srgbClr val="000000"/>
                </a:solidFill>
                <a:latin typeface="Calibri"/>
              </a:rPr>
              <a:t> alert("Hello Alert Box");  </a:t>
            </a:r>
            <a:endParaRPr/>
          </a:p>
          <a:p>
            <a:pPr>
              <a:lnSpc>
                <a:spcPct val="100000"/>
              </a:lnSpc>
            </a:pPr>
            <a:r>
              <a:rPr lang="en-US" sz="2800">
                <a:solidFill>
                  <a:srgbClr val="000000"/>
                </a:solidFill>
                <a:latin typeface="Calibri"/>
              </a:rPr>
              <a:t>}  </a:t>
            </a:r>
            <a:endParaRPr/>
          </a:p>
          <a:p>
            <a:pPr>
              <a:lnSpc>
                <a:spcPct val="100000"/>
              </a:lnSpc>
            </a:pPr>
            <a:r>
              <a:rPr lang="en-US" sz="2800" b="1">
                <a:solidFill>
                  <a:srgbClr val="000000"/>
                </a:solidFill>
                <a:latin typeface="Calibri"/>
              </a:rPr>
              <a:t>&lt;/script&gt;</a:t>
            </a:r>
            <a:r>
              <a:rPr lang="en-US" sz="2800">
                <a:solidFill>
                  <a:srgbClr val="000000"/>
                </a:solidFill>
                <a:latin typeface="Calibri"/>
              </a:rPr>
              <a:t>  </a:t>
            </a:r>
            <a:endParaRPr/>
          </a:p>
          <a:p>
            <a:pPr>
              <a:lnSpc>
                <a:spcPct val="100000"/>
              </a:lnSpc>
            </a:pPr>
            <a:r>
              <a:rPr lang="en-US" sz="2800" b="1">
                <a:solidFill>
                  <a:srgbClr val="000000"/>
                </a:solidFill>
                <a:latin typeface="Calibri"/>
              </a:rPr>
              <a:t>&lt;input</a:t>
            </a:r>
            <a:r>
              <a:rPr lang="en-US" sz="2800">
                <a:solidFill>
                  <a:srgbClr val="000000"/>
                </a:solidFill>
                <a:latin typeface="Calibri"/>
              </a:rPr>
              <a:t> type="button" value="click" onclick="msg()"</a:t>
            </a:r>
            <a:r>
              <a:rPr lang="en-US" sz="2800" b="1">
                <a:solidFill>
                  <a:srgbClr val="000000"/>
                </a:solidFill>
                <a:latin typeface="Calibri"/>
              </a:rPr>
              <a:t>/&gt;</a:t>
            </a:r>
            <a:r>
              <a:rPr lang="en-US" sz="2800">
                <a:solidFill>
                  <a:srgbClr val="000000"/>
                </a:solidFill>
                <a:latin typeface="Calibri"/>
              </a:rPr>
              <a:t>  </a:t>
            </a:r>
            <a:endParaRPr/>
          </a:p>
          <a:p>
            <a:pPr>
              <a:lnSpc>
                <a:spcPct val="100000"/>
              </a:lnSpc>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838080" y="365040"/>
            <a:ext cx="10515240" cy="418320"/>
          </a:xfrm>
          <a:prstGeom prst="rect">
            <a:avLst/>
          </a:prstGeom>
        </p:spPr>
        <p:txBody>
          <a:bodyPr anchor="ctr"/>
          <a:lstStyle/>
          <a:p>
            <a:pPr>
              <a:lnSpc>
                <a:spcPct val="90000"/>
              </a:lnSpc>
            </a:pPr>
            <a:r>
              <a:rPr lang="en-US" sz="2800">
                <a:solidFill>
                  <a:srgbClr val="FF0000"/>
                </a:solidFill>
                <a:latin typeface="Calibri Light"/>
              </a:rPr>
              <a:t>confirm() dialog box</a:t>
            </a:r>
            <a:endParaRPr/>
          </a:p>
        </p:txBody>
      </p:sp>
      <p:sp>
        <p:nvSpPr>
          <p:cNvPr id="160" name="TextShape 2"/>
          <p:cNvSpPr txBox="1"/>
          <p:nvPr/>
        </p:nvSpPr>
        <p:spPr>
          <a:xfrm>
            <a:off x="838080" y="966600"/>
            <a:ext cx="10515240" cy="5721120"/>
          </a:xfrm>
          <a:prstGeom prst="rect">
            <a:avLst/>
          </a:prstGeom>
        </p:spPr>
        <p:txBody>
          <a:bodyPr/>
          <a:lstStyle/>
          <a:p>
            <a:pPr>
              <a:lnSpc>
                <a:spcPct val="90000"/>
              </a:lnSpc>
              <a:buFont typeface="Arial"/>
              <a:buChar char="•"/>
            </a:pPr>
            <a:r>
              <a:rPr lang="en-US" sz="2800">
                <a:solidFill>
                  <a:srgbClr val="000000"/>
                </a:solidFill>
                <a:latin typeface="Calibri"/>
              </a:rPr>
              <a:t>It displays the confirm dialog box. It has message with ok and cancel buttons.</a:t>
            </a:r>
            <a:endParaRPr/>
          </a:p>
          <a:p>
            <a:pPr>
              <a:lnSpc>
                <a:spcPct val="100000"/>
              </a:lnSpc>
            </a:pPr>
            <a:r>
              <a:rPr lang="en-US" sz="2800" b="1">
                <a:solidFill>
                  <a:srgbClr val="000000"/>
                </a:solidFill>
                <a:latin typeface="Calibri"/>
              </a:rPr>
              <a:t>&lt;script</a:t>
            </a:r>
            <a:r>
              <a:rPr lang="en-US" sz="2800">
                <a:solidFill>
                  <a:srgbClr val="000000"/>
                </a:solidFill>
                <a:latin typeface="Calibri"/>
              </a:rPr>
              <a:t> </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function msg(){  </a:t>
            </a:r>
            <a:endParaRPr/>
          </a:p>
          <a:p>
            <a:pPr>
              <a:lnSpc>
                <a:spcPct val="100000"/>
              </a:lnSpc>
            </a:pPr>
            <a:r>
              <a:rPr lang="en-US" sz="2800">
                <a:solidFill>
                  <a:srgbClr val="000000"/>
                </a:solidFill>
                <a:latin typeface="Calibri"/>
              </a:rPr>
              <a:t>var v= confirm("Are u sure?");  </a:t>
            </a:r>
            <a:endParaRPr/>
          </a:p>
          <a:p>
            <a:pPr>
              <a:lnSpc>
                <a:spcPct val="100000"/>
              </a:lnSpc>
            </a:pPr>
            <a:r>
              <a:rPr lang="en-US" sz="2800">
                <a:solidFill>
                  <a:srgbClr val="000000"/>
                </a:solidFill>
                <a:latin typeface="Calibri"/>
              </a:rPr>
              <a:t>if(v==true){  </a:t>
            </a:r>
            <a:endParaRPr/>
          </a:p>
          <a:p>
            <a:pPr>
              <a:lnSpc>
                <a:spcPct val="100000"/>
              </a:lnSpc>
            </a:pPr>
            <a:r>
              <a:rPr lang="en-US" sz="2800">
                <a:solidFill>
                  <a:srgbClr val="000000"/>
                </a:solidFill>
                <a:latin typeface="Calibri"/>
              </a:rPr>
              <a:t>alert("ok");  </a:t>
            </a:r>
            <a:endParaRPr/>
          </a:p>
          <a:p>
            <a:pPr>
              <a:lnSpc>
                <a:spcPct val="100000"/>
              </a:lnSpc>
            </a:pPr>
            <a:r>
              <a:rPr lang="en-US" sz="2800">
                <a:solidFill>
                  <a:srgbClr val="000000"/>
                </a:solidFill>
                <a:latin typeface="Calibri"/>
              </a:rPr>
              <a:t>}  </a:t>
            </a:r>
            <a:endParaRPr/>
          </a:p>
          <a:p>
            <a:pPr>
              <a:lnSpc>
                <a:spcPct val="100000"/>
              </a:lnSpc>
            </a:pPr>
            <a:r>
              <a:rPr lang="en-US" sz="2800">
                <a:solidFill>
                  <a:srgbClr val="000000"/>
                </a:solidFill>
                <a:latin typeface="Calibri"/>
              </a:rPr>
              <a:t>else{  </a:t>
            </a:r>
            <a:endParaRPr/>
          </a:p>
          <a:p>
            <a:pPr>
              <a:lnSpc>
                <a:spcPct val="100000"/>
              </a:lnSpc>
            </a:pPr>
            <a:r>
              <a:rPr lang="en-US" sz="2800">
                <a:solidFill>
                  <a:srgbClr val="000000"/>
                </a:solidFill>
                <a:latin typeface="Calibri"/>
              </a:rPr>
              <a:t>alert("cancel");  </a:t>
            </a:r>
            <a:endParaRPr/>
          </a:p>
          <a:p>
            <a:pPr>
              <a:lnSpc>
                <a:spcPct val="100000"/>
              </a:lnSpc>
            </a:pPr>
            <a:r>
              <a:rPr lang="en-US" sz="2800">
                <a:solidFill>
                  <a:srgbClr val="000000"/>
                </a:solidFill>
                <a:latin typeface="Calibri"/>
              </a:rPr>
              <a:t>}  </a:t>
            </a:r>
            <a:endParaRPr/>
          </a:p>
          <a:p>
            <a:pPr>
              <a:lnSpc>
                <a:spcPct val="100000"/>
              </a:lnSpc>
            </a:pPr>
            <a:r>
              <a:rPr lang="en-US" sz="2800">
                <a:solidFill>
                  <a:srgbClr val="000000"/>
                </a:solidFill>
                <a:latin typeface="Calibri"/>
              </a:rPr>
              <a:t> }  </a:t>
            </a:r>
            <a:endParaRPr/>
          </a:p>
          <a:p>
            <a:pPr>
              <a:lnSpc>
                <a:spcPct val="100000"/>
              </a:lnSpc>
            </a:pPr>
            <a:r>
              <a:rPr lang="en-US" sz="2800" b="1">
                <a:solidFill>
                  <a:srgbClr val="000000"/>
                </a:solidFill>
                <a:latin typeface="Calibri"/>
              </a:rPr>
              <a:t>&lt;/script&gt;</a:t>
            </a:r>
            <a:r>
              <a:rPr lang="en-US" sz="2800">
                <a:solidFill>
                  <a:srgbClr val="000000"/>
                </a:solidFill>
                <a:latin typeface="Calibri"/>
              </a:rPr>
              <a:t>  </a:t>
            </a:r>
            <a:endParaRPr/>
          </a:p>
          <a:p>
            <a:pPr>
              <a:lnSpc>
                <a:spcPct val="100000"/>
              </a:lnSpc>
            </a:pPr>
            <a:r>
              <a:rPr lang="en-US" sz="2800">
                <a:solidFill>
                  <a:srgbClr val="000000"/>
                </a:solidFill>
                <a:latin typeface="Calibri"/>
              </a:rPr>
              <a:t>  </a:t>
            </a:r>
            <a:r>
              <a:rPr lang="en-US" sz="2800" b="1">
                <a:solidFill>
                  <a:srgbClr val="000000"/>
                </a:solidFill>
                <a:latin typeface="Calibri"/>
              </a:rPr>
              <a:t>&lt;input</a:t>
            </a:r>
            <a:r>
              <a:rPr lang="en-US" sz="2800">
                <a:solidFill>
                  <a:srgbClr val="000000"/>
                </a:solidFill>
                <a:latin typeface="Calibri"/>
              </a:rPr>
              <a:t> type="button" value="delete record" onclick="msg()"</a:t>
            </a:r>
            <a:r>
              <a:rPr lang="en-US" sz="2800" b="1">
                <a:solidFill>
                  <a:srgbClr val="000000"/>
                </a:solidFill>
                <a:latin typeface="Calibri"/>
              </a:rPr>
              <a:t>/&gt;</a:t>
            </a:r>
            <a:r>
              <a:rPr lang="en-US" sz="2800">
                <a:solidFill>
                  <a:srgbClr val="000000"/>
                </a:solidFill>
                <a:latin typeface="Calibri"/>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38080" y="365040"/>
            <a:ext cx="10515240" cy="418320"/>
          </a:xfrm>
          <a:prstGeom prst="rect">
            <a:avLst/>
          </a:prstGeom>
        </p:spPr>
        <p:txBody>
          <a:bodyPr anchor="ctr"/>
          <a:lstStyle/>
          <a:p>
            <a:pPr>
              <a:lnSpc>
                <a:spcPct val="90000"/>
              </a:lnSpc>
            </a:pPr>
            <a:r>
              <a:rPr lang="en-US" sz="3200">
                <a:solidFill>
                  <a:srgbClr val="FF0000"/>
                </a:solidFill>
                <a:latin typeface="Calibri Light"/>
              </a:rPr>
              <a:t>prompt dialog Box</a:t>
            </a:r>
            <a:endParaRPr/>
          </a:p>
        </p:txBody>
      </p:sp>
      <p:sp>
        <p:nvSpPr>
          <p:cNvPr id="162" name="TextShape 2"/>
          <p:cNvSpPr txBox="1"/>
          <p:nvPr/>
        </p:nvSpPr>
        <p:spPr>
          <a:xfrm>
            <a:off x="838080" y="757800"/>
            <a:ext cx="10515240" cy="5930280"/>
          </a:xfrm>
          <a:prstGeom prst="rect">
            <a:avLst/>
          </a:prstGeom>
        </p:spPr>
        <p:txBody>
          <a:bodyPr/>
          <a:lstStyle/>
          <a:p>
            <a:pPr>
              <a:lnSpc>
                <a:spcPct val="90000"/>
              </a:lnSpc>
              <a:buFont typeface="Arial"/>
              <a:buChar char="•"/>
            </a:pPr>
            <a:r>
              <a:rPr lang="en-US" sz="2800">
                <a:solidFill>
                  <a:srgbClr val="000000"/>
                </a:solidFill>
                <a:latin typeface="Calibri"/>
              </a:rPr>
              <a:t>It displays prompt dialog box for input. It has message and textfield.</a:t>
            </a:r>
            <a:endParaRPr/>
          </a:p>
          <a:p>
            <a:pPr>
              <a:lnSpc>
                <a:spcPct val="100000"/>
              </a:lnSpc>
            </a:pPr>
            <a:endParaRPr/>
          </a:p>
          <a:p>
            <a:pPr>
              <a:lnSpc>
                <a:spcPct val="100000"/>
              </a:lnSpc>
            </a:pPr>
            <a:r>
              <a:rPr lang="en-US" sz="2800" b="1">
                <a:solidFill>
                  <a:srgbClr val="000000"/>
                </a:solidFill>
                <a:latin typeface="Calibri"/>
              </a:rPr>
              <a:t>&lt;script</a:t>
            </a:r>
            <a:r>
              <a:rPr lang="en-US" sz="2800">
                <a:solidFill>
                  <a:srgbClr val="000000"/>
                </a:solidFill>
                <a:latin typeface="Calibri"/>
              </a:rPr>
              <a:t> type="text/javascript"</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function msg(){  </a:t>
            </a:r>
            <a:endParaRPr/>
          </a:p>
          <a:p>
            <a:pPr>
              <a:lnSpc>
                <a:spcPct val="100000"/>
              </a:lnSpc>
            </a:pPr>
            <a:r>
              <a:rPr lang="en-US" sz="2800">
                <a:solidFill>
                  <a:srgbClr val="000000"/>
                </a:solidFill>
                <a:latin typeface="Calibri"/>
              </a:rPr>
              <a:t>var v= prompt("Who are you?");  </a:t>
            </a:r>
            <a:endParaRPr/>
          </a:p>
          <a:p>
            <a:pPr>
              <a:lnSpc>
                <a:spcPct val="100000"/>
              </a:lnSpc>
            </a:pPr>
            <a:r>
              <a:rPr lang="en-US" sz="2800">
                <a:solidFill>
                  <a:srgbClr val="000000"/>
                </a:solidFill>
                <a:latin typeface="Calibri"/>
              </a:rPr>
              <a:t>alert("I am "+v);  </a:t>
            </a:r>
            <a:endParaRPr/>
          </a:p>
          <a:p>
            <a:pPr>
              <a:lnSpc>
                <a:spcPct val="100000"/>
              </a:lnSpc>
            </a:pPr>
            <a:r>
              <a:rPr lang="en-US" sz="2800">
                <a:solidFill>
                  <a:srgbClr val="000000"/>
                </a:solidFill>
                <a:latin typeface="Calibri"/>
              </a:rPr>
              <a:t>  }  </a:t>
            </a:r>
            <a:endParaRPr/>
          </a:p>
          <a:p>
            <a:pPr>
              <a:lnSpc>
                <a:spcPct val="100000"/>
              </a:lnSpc>
            </a:pPr>
            <a:r>
              <a:rPr lang="en-US" sz="2800" b="1">
                <a:solidFill>
                  <a:srgbClr val="000000"/>
                </a:solidFill>
                <a:latin typeface="Calibri"/>
              </a:rPr>
              <a:t>&lt;/script&gt;</a:t>
            </a:r>
            <a:r>
              <a:rPr lang="en-US" sz="2800">
                <a:solidFill>
                  <a:srgbClr val="000000"/>
                </a:solidFill>
                <a:latin typeface="Calibri"/>
              </a:rPr>
              <a:t>  </a:t>
            </a:r>
            <a:endParaRPr/>
          </a:p>
          <a:p>
            <a:pPr>
              <a:lnSpc>
                <a:spcPct val="100000"/>
              </a:lnSpc>
            </a:pPr>
            <a:r>
              <a:rPr lang="en-US" sz="2800">
                <a:solidFill>
                  <a:srgbClr val="000000"/>
                </a:solidFill>
                <a:latin typeface="Calibri"/>
              </a:rPr>
              <a:t>  </a:t>
            </a:r>
            <a:r>
              <a:rPr lang="en-US" sz="2800" b="1">
                <a:solidFill>
                  <a:srgbClr val="000000"/>
                </a:solidFill>
                <a:latin typeface="Calibri"/>
              </a:rPr>
              <a:t>&lt;input</a:t>
            </a:r>
            <a:r>
              <a:rPr lang="en-US" sz="2800">
                <a:solidFill>
                  <a:srgbClr val="000000"/>
                </a:solidFill>
                <a:latin typeface="Calibri"/>
              </a:rPr>
              <a:t> type="button" value="click" onclick="msg()"</a:t>
            </a:r>
            <a:r>
              <a:rPr lang="en-US" sz="2800" b="1">
                <a:solidFill>
                  <a:srgbClr val="000000"/>
                </a:solidFill>
                <a:latin typeface="Calibri"/>
              </a:rPr>
              <a:t>/&gt;</a:t>
            </a:r>
            <a:r>
              <a:rPr lang="en-US" sz="2800">
                <a:solidFill>
                  <a:srgbClr val="000000"/>
                </a:solidFill>
                <a:latin typeface="Calibri"/>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
</a:t>
            </a:r>
            <a:r>
              <a:rPr lang="en-US" sz="4000">
                <a:solidFill>
                  <a:srgbClr val="FF0000"/>
                </a:solidFill>
                <a:latin typeface="Calibri Light"/>
              </a:rPr>
              <a:t>Document Object Model</a:t>
            </a:r>
            <a:r>
              <a:rPr lang="en-US" sz="2800">
                <a:solidFill>
                  <a:srgbClr val="000000"/>
                </a:solidFill>
                <a:latin typeface="Calibri Light"/>
              </a:rPr>
              <a:t>
</a:t>
            </a:r>
            <a:r>
              <a:rPr lang="en-US" sz="3200">
                <a:solidFill>
                  <a:srgbClr val="000000"/>
                </a:solidFill>
                <a:latin typeface="Calibri Light"/>
              </a:rPr>
              <a:t>
</a:t>
            </a:r>
            <a:r>
              <a:rPr lang="en-US" sz="3600">
                <a:solidFill>
                  <a:srgbClr val="000000"/>
                </a:solidFill>
                <a:latin typeface="Calibri Light"/>
              </a:rPr>
              <a:t>
</a:t>
            </a:r>
            <a:endParaRPr/>
          </a:p>
        </p:txBody>
      </p:sp>
      <p:sp>
        <p:nvSpPr>
          <p:cNvPr id="164" name="TextShape 2"/>
          <p:cNvSpPr txBox="1"/>
          <p:nvPr/>
        </p:nvSpPr>
        <p:spPr>
          <a:xfrm>
            <a:off x="838080" y="1162440"/>
            <a:ext cx="11166120" cy="5525280"/>
          </a:xfrm>
          <a:prstGeom prst="rect">
            <a:avLst/>
          </a:prstGeom>
        </p:spPr>
        <p:txBody>
          <a:bodyPr/>
          <a:lstStyle/>
          <a:p>
            <a:pPr>
              <a:lnSpc>
                <a:spcPct val="90000"/>
              </a:lnSpc>
              <a:buFont typeface="Arial"/>
              <a:buChar char="•"/>
            </a:pPr>
            <a:r>
              <a:rPr lang="en-US" sz="2800">
                <a:solidFill>
                  <a:srgbClr val="000000"/>
                </a:solidFill>
                <a:latin typeface="Calibri"/>
              </a:rPr>
              <a:t>Every web page resides inside a browser window which can be considered as an object.</a:t>
            </a:r>
            <a:endParaRPr/>
          </a:p>
          <a:p>
            <a:pPr>
              <a:lnSpc>
                <a:spcPct val="90000"/>
              </a:lnSpc>
              <a:buFont typeface="Arial"/>
              <a:buChar char="•"/>
            </a:pPr>
            <a:r>
              <a:rPr lang="en-US" sz="2800">
                <a:solidFill>
                  <a:srgbClr val="000000"/>
                </a:solidFill>
                <a:latin typeface="Calibri"/>
              </a:rPr>
              <a:t>When html document is loaded in the browser, it becomes a document object.</a:t>
            </a:r>
            <a:endParaRPr/>
          </a:p>
          <a:p>
            <a:pPr>
              <a:lnSpc>
                <a:spcPct val="90000"/>
              </a:lnSpc>
              <a:buFont typeface="Arial"/>
              <a:buChar char="•"/>
            </a:pPr>
            <a:r>
              <a:rPr lang="en-US" sz="2800">
                <a:solidFill>
                  <a:srgbClr val="000000"/>
                </a:solidFill>
                <a:latin typeface="Calibri"/>
              </a:rPr>
              <a:t>The </a:t>
            </a:r>
            <a:r>
              <a:rPr lang="en-US" sz="2800" b="1">
                <a:solidFill>
                  <a:srgbClr val="000000"/>
                </a:solidFill>
                <a:latin typeface="Calibri"/>
              </a:rPr>
              <a:t>document object</a:t>
            </a:r>
            <a:r>
              <a:rPr lang="en-US" sz="2800">
                <a:solidFill>
                  <a:srgbClr val="000000"/>
                </a:solidFill>
                <a:latin typeface="Calibri"/>
              </a:rPr>
              <a:t> represents the whole html document.</a:t>
            </a:r>
            <a:endParaRPr/>
          </a:p>
          <a:p>
            <a:pPr>
              <a:lnSpc>
                <a:spcPct val="90000"/>
              </a:lnSpc>
              <a:buFont typeface="Arial"/>
              <a:buChar char="•"/>
            </a:pPr>
            <a:r>
              <a:rPr lang="en-US" sz="2800">
                <a:solidFill>
                  <a:srgbClr val="000000"/>
                </a:solidFill>
                <a:latin typeface="Calibri"/>
              </a:rPr>
              <a:t>The document object contains the contents of the web page.</a:t>
            </a:r>
            <a:endParaRPr/>
          </a:p>
          <a:p>
            <a:pPr>
              <a:lnSpc>
                <a:spcPct val="90000"/>
              </a:lnSpc>
              <a:buFont typeface="Arial"/>
              <a:buChar char="•"/>
            </a:pPr>
            <a:r>
              <a:rPr lang="en-US" sz="2800">
                <a:solidFill>
                  <a:srgbClr val="000000"/>
                </a:solidFill>
                <a:latin typeface="Calibri"/>
              </a:rPr>
              <a:t>By the help of document object, we can add dynamic content to our web page.</a:t>
            </a:r>
            <a:endParaRPr/>
          </a:p>
          <a:p>
            <a:pPr>
              <a:lnSpc>
                <a:spcPct val="90000"/>
              </a:lnSpc>
              <a:buFont typeface="Arial"/>
              <a:buChar char="•"/>
            </a:pPr>
            <a:r>
              <a:rPr lang="en-US" sz="2800">
                <a:solidFill>
                  <a:srgbClr val="000000"/>
                </a:solidFill>
                <a:latin typeface="Calibri"/>
              </a:rPr>
              <a:t>The DOM defines a standard for accessing documents.</a:t>
            </a:r>
            <a:endParaRPr/>
          </a:p>
          <a:p>
            <a:pPr>
              <a:lnSpc>
                <a:spcPct val="90000"/>
              </a:lnSpc>
              <a:buFont typeface="Arial"/>
              <a:buChar char="•"/>
            </a:pPr>
            <a:r>
              <a:rPr lang="en-US" sz="2800" i="1">
                <a:solidFill>
                  <a:srgbClr val="000000"/>
                </a:solidFill>
                <a:latin typeface="Calibri"/>
              </a:rPr>
              <a:t>DOM allows programs and scripts to dynamically access and update the content, structure, and style of a document."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
</a:t>
            </a:r>
            <a:r>
              <a:rPr lang="en-US" sz="4000">
                <a:solidFill>
                  <a:srgbClr val="FF0000"/>
                </a:solidFill>
                <a:latin typeface="Calibri Light"/>
              </a:rPr>
              <a:t>Document Object Model</a:t>
            </a:r>
            <a:r>
              <a:rPr lang="en-US" sz="2800">
                <a:solidFill>
                  <a:srgbClr val="000000"/>
                </a:solidFill>
                <a:latin typeface="Calibri Light"/>
              </a:rPr>
              <a:t>
</a:t>
            </a:r>
            <a:r>
              <a:rPr lang="en-US" sz="3200">
                <a:solidFill>
                  <a:srgbClr val="000000"/>
                </a:solidFill>
                <a:latin typeface="Calibri Light"/>
              </a:rPr>
              <a:t>
</a:t>
            </a:r>
            <a:r>
              <a:rPr lang="en-US" sz="3600">
                <a:solidFill>
                  <a:srgbClr val="000000"/>
                </a:solidFill>
                <a:latin typeface="Calibri Light"/>
              </a:rPr>
              <a:t>
</a:t>
            </a:r>
            <a:endParaRPr/>
          </a:p>
        </p:txBody>
      </p:sp>
      <p:sp>
        <p:nvSpPr>
          <p:cNvPr id="166" name="TextShape 2"/>
          <p:cNvSpPr txBox="1"/>
          <p:nvPr/>
        </p:nvSpPr>
        <p:spPr>
          <a:xfrm>
            <a:off x="838080" y="1162440"/>
            <a:ext cx="11166120" cy="5525280"/>
          </a:xfrm>
          <a:prstGeom prst="rect">
            <a:avLst/>
          </a:prstGeom>
        </p:spPr>
        <p:txBody>
          <a:bodyPr/>
          <a:lstStyle/>
          <a:p>
            <a:endParaRPr/>
          </a:p>
        </p:txBody>
      </p:sp>
      <p:sp>
        <p:nvSpPr>
          <p:cNvPr id="167" name="CustomShape 3"/>
          <p:cNvSpPr/>
          <p:nvPr/>
        </p:nvSpPr>
        <p:spPr>
          <a:xfrm>
            <a:off x="155520" y="-144360"/>
            <a:ext cx="304560" cy="304560"/>
          </a:xfrm>
          <a:prstGeom prst="rect">
            <a:avLst/>
          </a:prstGeom>
          <a:noFill/>
          <a:ln>
            <a:noFill/>
          </a:ln>
        </p:spPr>
      </p:sp>
      <p:pic>
        <p:nvPicPr>
          <p:cNvPr id="168" name="Picture 4"/>
          <p:cNvPicPr/>
          <p:nvPr/>
        </p:nvPicPr>
        <p:blipFill>
          <a:blip r:embed="rId2"/>
          <a:stretch>
            <a:fillRect/>
          </a:stretch>
        </p:blipFill>
        <p:spPr>
          <a:xfrm>
            <a:off x="888120" y="1071000"/>
            <a:ext cx="10776600" cy="551232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Methods of document object</a:t>
            </a:r>
            <a:endParaRPr/>
          </a:p>
        </p:txBody>
      </p:sp>
      <p:graphicFrame>
        <p:nvGraphicFramePr>
          <p:cNvPr id="170" name="Table 2"/>
          <p:cNvGraphicFramePr/>
          <p:nvPr/>
        </p:nvGraphicFramePr>
        <p:xfrm>
          <a:off x="613800" y="1397880"/>
          <a:ext cx="11207520" cy="3245760"/>
        </p:xfrm>
        <a:graphic>
          <a:graphicData uri="http://schemas.openxmlformats.org/drawingml/2006/table">
            <a:tbl>
              <a:tblPr/>
              <a:tblGrid>
                <a:gridCol w="4610880"/>
                <a:gridCol w="6596640"/>
              </a:tblGrid>
              <a:tr h="677160">
                <a:tc>
                  <a:txBody>
                    <a:bodyPr/>
                    <a:lstStyle/>
                    <a:p>
                      <a:pPr>
                        <a:lnSpc>
                          <a:spcPct val="100000"/>
                        </a:lnSpc>
                      </a:pPr>
                      <a:r>
                        <a:rPr lang="en-IN" sz="2800">
                          <a:solidFill>
                            <a:srgbClr val="000000"/>
                          </a:solidFill>
                          <a:latin typeface="Times New Roman"/>
                        </a:rPr>
                        <a:t>Method</a:t>
                      </a:r>
                      <a:endParaRPr/>
                    </a:p>
                  </a:txBody>
                  <a:tcPr/>
                </a:tc>
                <a:tc>
                  <a:txBody>
                    <a:bodyPr/>
                    <a:lstStyle/>
                    <a:p>
                      <a:pPr>
                        <a:lnSpc>
                          <a:spcPct val="100000"/>
                        </a:lnSpc>
                      </a:pPr>
                      <a:r>
                        <a:rPr lang="en-IN" sz="2800">
                          <a:solidFill>
                            <a:srgbClr val="000000"/>
                          </a:solidFill>
                          <a:latin typeface="Times New Roman"/>
                        </a:rPr>
                        <a:t>Description</a:t>
                      </a:r>
                      <a:endParaRPr/>
                    </a:p>
                  </a:txBody>
                  <a:tcPr/>
                </a:tc>
              </a:tr>
              <a:tr h="577800">
                <a:tc>
                  <a:txBody>
                    <a:bodyPr/>
                    <a:lstStyle/>
                    <a:p>
                      <a:pPr algn="just">
                        <a:lnSpc>
                          <a:spcPct val="100000"/>
                        </a:lnSpc>
                      </a:pPr>
                      <a:r>
                        <a:rPr lang="en-IN" sz="2800">
                          <a:solidFill>
                            <a:srgbClr val="000000"/>
                          </a:solidFill>
                          <a:latin typeface="Times New Roman"/>
                        </a:rPr>
                        <a:t>write("string")</a:t>
                      </a:r>
                      <a:endParaRPr/>
                    </a:p>
                  </a:txBody>
                  <a:tcPr/>
                </a:tc>
                <a:tc>
                  <a:txBody>
                    <a:bodyPr/>
                    <a:lstStyle/>
                    <a:p>
                      <a:pPr algn="just">
                        <a:lnSpc>
                          <a:spcPct val="100000"/>
                        </a:lnSpc>
                      </a:pPr>
                      <a:r>
                        <a:rPr lang="en-IN" sz="2800">
                          <a:solidFill>
                            <a:srgbClr val="000000"/>
                          </a:solidFill>
                          <a:latin typeface="Times New Roman"/>
                        </a:rPr>
                        <a:t>writes the given string on the doucment.</a:t>
                      </a:r>
                      <a:endParaRPr/>
                    </a:p>
                  </a:txBody>
                  <a:tcPr/>
                </a:tc>
              </a:tr>
              <a:tr h="995040">
                <a:tc>
                  <a:txBody>
                    <a:bodyPr/>
                    <a:lstStyle/>
                    <a:p>
                      <a:pPr algn="just">
                        <a:lnSpc>
                          <a:spcPct val="100000"/>
                        </a:lnSpc>
                      </a:pPr>
                      <a:r>
                        <a:rPr lang="en-IN" sz="2800">
                          <a:solidFill>
                            <a:srgbClr val="000000"/>
                          </a:solidFill>
                          <a:latin typeface="Times New Roman"/>
                        </a:rPr>
                        <a:t>writeln("string")</a:t>
                      </a:r>
                      <a:endParaRPr/>
                    </a:p>
                  </a:txBody>
                  <a:tcPr/>
                </a:tc>
                <a:tc>
                  <a:txBody>
                    <a:bodyPr/>
                    <a:lstStyle/>
                    <a:p>
                      <a:pPr algn="just">
                        <a:lnSpc>
                          <a:spcPct val="100000"/>
                        </a:lnSpc>
                      </a:pPr>
                      <a:r>
                        <a:rPr lang="en-IN" sz="2800">
                          <a:solidFill>
                            <a:srgbClr val="000000"/>
                          </a:solidFill>
                          <a:latin typeface="Times New Roman"/>
                        </a:rPr>
                        <a:t>writes the given string on the doucment with newline character at the end.</a:t>
                      </a:r>
                      <a:endParaRPr/>
                    </a:p>
                  </a:txBody>
                  <a:tcPr/>
                </a:tc>
              </a:tr>
              <a:tr h="995760">
                <a:tc>
                  <a:txBody>
                    <a:bodyPr/>
                    <a:lstStyle/>
                    <a:p>
                      <a:pPr algn="just">
                        <a:lnSpc>
                          <a:spcPct val="100000"/>
                        </a:lnSpc>
                      </a:pPr>
                      <a:r>
                        <a:rPr lang="en-IN" sz="2800">
                          <a:solidFill>
                            <a:srgbClr val="000000"/>
                          </a:solidFill>
                          <a:latin typeface="Times New Roman"/>
                        </a:rPr>
                        <a:t>getElementById()</a:t>
                      </a:r>
                      <a:endParaRPr/>
                    </a:p>
                  </a:txBody>
                  <a:tcPr/>
                </a:tc>
                <a:tc>
                  <a:txBody>
                    <a:bodyPr/>
                    <a:lstStyle/>
                    <a:p>
                      <a:pPr algn="just">
                        <a:lnSpc>
                          <a:spcPct val="100000"/>
                        </a:lnSpc>
                      </a:pPr>
                      <a:r>
                        <a:rPr lang="en-IN" sz="2800">
                          <a:solidFill>
                            <a:srgbClr val="000000"/>
                          </a:solidFill>
                          <a:latin typeface="Times New Roman"/>
                        </a:rPr>
                        <a:t>returns the element having the given id value.</a:t>
                      </a:r>
                      <a:endParaRPr/>
                    </a:p>
                  </a:txBody>
                  <a:tcPr/>
                </a:tc>
              </a:tr>
            </a:tbl>
          </a:graphicData>
        </a:graphic>
      </p:graphicFrame>
      <p:sp>
        <p:nvSpPr>
          <p:cNvPr id="171" name="CustomShape 3"/>
          <p:cNvSpPr/>
          <p:nvPr/>
        </p:nvSpPr>
        <p:spPr>
          <a:xfrm>
            <a:off x="155520" y="-144360"/>
            <a:ext cx="304560" cy="304560"/>
          </a:xfrm>
          <a:prstGeom prst="rect">
            <a:avLst/>
          </a:prstGeom>
          <a:noFill/>
          <a:ln>
            <a:noFill/>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Example</a:t>
            </a:r>
            <a:endParaRPr/>
          </a:p>
        </p:txBody>
      </p:sp>
      <p:sp>
        <p:nvSpPr>
          <p:cNvPr id="173" name="CustomShape 2"/>
          <p:cNvSpPr/>
          <p:nvPr/>
        </p:nvSpPr>
        <p:spPr>
          <a:xfrm>
            <a:off x="155520" y="-144360"/>
            <a:ext cx="304560" cy="304560"/>
          </a:xfrm>
          <a:prstGeom prst="rect">
            <a:avLst/>
          </a:prstGeom>
          <a:noFill/>
          <a:ln>
            <a:noFill/>
          </a:ln>
        </p:spPr>
      </p:sp>
      <p:sp>
        <p:nvSpPr>
          <p:cNvPr id="174" name="TextShape 3"/>
          <p:cNvSpPr txBox="1"/>
          <p:nvPr/>
        </p:nvSpPr>
        <p:spPr>
          <a:xfrm>
            <a:off x="838080" y="1032120"/>
            <a:ext cx="10515240" cy="5144760"/>
          </a:xfrm>
          <a:prstGeom prst="rect">
            <a:avLst/>
          </a:prstGeom>
        </p:spPr>
        <p:txBody>
          <a:bodyPr/>
          <a:lstStyle/>
          <a:p>
            <a:pPr>
              <a:lnSpc>
                <a:spcPct val="100000"/>
              </a:lnSpc>
            </a:pPr>
            <a:r>
              <a:rPr lang="en-US" sz="2800" b="1">
                <a:solidFill>
                  <a:srgbClr val="000000"/>
                </a:solidFill>
                <a:latin typeface="Calibri"/>
              </a:rPr>
              <a:t>&lt;script</a:t>
            </a:r>
            <a:r>
              <a:rPr lang="en-US" sz="2800">
                <a:solidFill>
                  <a:srgbClr val="000000"/>
                </a:solidFill>
                <a:latin typeface="Calibri"/>
              </a:rPr>
              <a:t> type="text/javascript"</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function getcube(){  </a:t>
            </a:r>
            <a:endParaRPr/>
          </a:p>
          <a:p>
            <a:pPr>
              <a:lnSpc>
                <a:spcPct val="100000"/>
              </a:lnSpc>
            </a:pPr>
            <a:r>
              <a:rPr lang="en-US" sz="2800">
                <a:solidFill>
                  <a:srgbClr val="000000"/>
                </a:solidFill>
                <a:latin typeface="Calibri"/>
              </a:rPr>
              <a:t>var n=document.getElementById("number").value;  </a:t>
            </a:r>
            <a:endParaRPr/>
          </a:p>
          <a:p>
            <a:pPr>
              <a:lnSpc>
                <a:spcPct val="100000"/>
              </a:lnSpc>
            </a:pPr>
            <a:r>
              <a:rPr lang="en-US" sz="2800">
                <a:solidFill>
                  <a:srgbClr val="000000"/>
                </a:solidFill>
                <a:latin typeface="Calibri"/>
              </a:rPr>
              <a:t>document.write(“n*n*n);  </a:t>
            </a:r>
            <a:endParaRPr/>
          </a:p>
          <a:p>
            <a:pPr>
              <a:lnSpc>
                <a:spcPct val="100000"/>
              </a:lnSpc>
            </a:pPr>
            <a:r>
              <a:rPr lang="en-US" sz="2800">
                <a:solidFill>
                  <a:srgbClr val="000000"/>
                </a:solidFill>
                <a:latin typeface="Calibri"/>
              </a:rPr>
              <a:t>}  </a:t>
            </a:r>
            <a:endParaRPr/>
          </a:p>
          <a:p>
            <a:pPr>
              <a:lnSpc>
                <a:spcPct val="100000"/>
              </a:lnSpc>
            </a:pPr>
            <a:r>
              <a:rPr lang="en-US" sz="2800" b="1">
                <a:solidFill>
                  <a:srgbClr val="000000"/>
                </a:solidFill>
                <a:latin typeface="Calibri"/>
              </a:rPr>
              <a:t>&lt;/script&gt;</a:t>
            </a:r>
            <a:r>
              <a:rPr lang="en-US" sz="2800">
                <a:solidFill>
                  <a:srgbClr val="000000"/>
                </a:solidFill>
                <a:latin typeface="Calibri"/>
              </a:rPr>
              <a:t>  </a:t>
            </a:r>
            <a:endParaRPr/>
          </a:p>
          <a:p>
            <a:pPr>
              <a:lnSpc>
                <a:spcPct val="100000"/>
              </a:lnSpc>
            </a:pPr>
            <a:r>
              <a:rPr lang="en-US" sz="2800" b="1">
                <a:solidFill>
                  <a:srgbClr val="000000"/>
                </a:solidFill>
                <a:latin typeface="Calibri"/>
              </a:rPr>
              <a:t>&lt;form&gt;</a:t>
            </a:r>
            <a:r>
              <a:rPr lang="en-US" sz="2800">
                <a:solidFill>
                  <a:srgbClr val="000000"/>
                </a:solidFill>
                <a:latin typeface="Calibri"/>
              </a:rPr>
              <a:t>  </a:t>
            </a:r>
            <a:endParaRPr/>
          </a:p>
          <a:p>
            <a:pPr>
              <a:lnSpc>
                <a:spcPct val="100000"/>
              </a:lnSpc>
            </a:pPr>
            <a:r>
              <a:rPr lang="en-US" sz="2800">
                <a:solidFill>
                  <a:srgbClr val="000000"/>
                </a:solidFill>
                <a:latin typeface="Calibri"/>
              </a:rPr>
              <a:t>Enter No:</a:t>
            </a:r>
            <a:r>
              <a:rPr lang="en-US" sz="2800" b="1">
                <a:solidFill>
                  <a:srgbClr val="000000"/>
                </a:solidFill>
                <a:latin typeface="Calibri"/>
              </a:rPr>
              <a:t>&lt;input</a:t>
            </a:r>
            <a:r>
              <a:rPr lang="en-US" sz="2800">
                <a:solidFill>
                  <a:srgbClr val="000000"/>
                </a:solidFill>
                <a:latin typeface="Calibri"/>
              </a:rPr>
              <a:t> type="text" id="number" name="number"</a:t>
            </a:r>
            <a:r>
              <a:rPr lang="en-US" sz="2800" b="1">
                <a:solidFill>
                  <a:srgbClr val="000000"/>
                </a:solidFill>
                <a:latin typeface="Calibri"/>
              </a:rPr>
              <a:t>/&gt;&lt;br/&gt;</a:t>
            </a:r>
            <a:r>
              <a:rPr lang="en-US" sz="2800">
                <a:solidFill>
                  <a:srgbClr val="000000"/>
                </a:solidFill>
                <a:latin typeface="Calibri"/>
              </a:rPr>
              <a:t>  </a:t>
            </a:r>
            <a:endParaRPr/>
          </a:p>
          <a:p>
            <a:pPr>
              <a:lnSpc>
                <a:spcPct val="100000"/>
              </a:lnSpc>
            </a:pPr>
            <a:r>
              <a:rPr lang="en-US" sz="2800" b="1">
                <a:solidFill>
                  <a:srgbClr val="000000"/>
                </a:solidFill>
                <a:latin typeface="Calibri"/>
              </a:rPr>
              <a:t>&lt;input</a:t>
            </a:r>
            <a:r>
              <a:rPr lang="en-US" sz="2800">
                <a:solidFill>
                  <a:srgbClr val="000000"/>
                </a:solidFill>
                <a:latin typeface="Calibri"/>
              </a:rPr>
              <a:t> type="button" value="cube" onclick="getcube()"</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b="1">
                <a:solidFill>
                  <a:srgbClr val="000000"/>
                </a:solidFill>
                <a:latin typeface="Calibri"/>
              </a:rPr>
              <a:t>&lt;/form&gt;</a:t>
            </a:r>
            <a:r>
              <a:rPr lang="en-US" sz="2800">
                <a:solidFill>
                  <a:srgbClr val="000000"/>
                </a:solidFill>
                <a:latin typeface="Calibri"/>
              </a:rPr>
              <a:t> </a:t>
            </a:r>
            <a:endParaRPr/>
          </a:p>
          <a:p>
            <a:pPr>
              <a:lnSpc>
                <a:spcPct val="90000"/>
              </a:lnSpc>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Accessing field value by document object</a:t>
            </a:r>
            <a:endParaRPr/>
          </a:p>
        </p:txBody>
      </p:sp>
      <p:sp>
        <p:nvSpPr>
          <p:cNvPr id="176" name="TextShape 2"/>
          <p:cNvSpPr txBox="1"/>
          <p:nvPr/>
        </p:nvSpPr>
        <p:spPr>
          <a:xfrm>
            <a:off x="838080" y="849240"/>
            <a:ext cx="11166120" cy="5838840"/>
          </a:xfrm>
          <a:prstGeom prst="rect">
            <a:avLst/>
          </a:prstGeom>
        </p:spPr>
        <p:txBody>
          <a:bodyPr/>
          <a:lstStyle/>
          <a:p>
            <a:pPr>
              <a:lnSpc>
                <a:spcPct val="90000"/>
              </a:lnSpc>
              <a:buFont typeface="Arial"/>
              <a:buChar char="•"/>
            </a:pPr>
            <a:r>
              <a:rPr lang="en-US" sz="2800" b="1">
                <a:solidFill>
                  <a:srgbClr val="000000"/>
                </a:solidFill>
                <a:latin typeface="Calibri"/>
              </a:rPr>
              <a:t>document.form1.name.value</a:t>
            </a:r>
            <a:r>
              <a:rPr lang="en-US" sz="2800">
                <a:solidFill>
                  <a:srgbClr val="000000"/>
                </a:solidFill>
                <a:latin typeface="Calibri"/>
              </a:rPr>
              <a:t> is used to get the value of name field.</a:t>
            </a:r>
            <a:endParaRPr/>
          </a:p>
          <a:p>
            <a:pPr>
              <a:lnSpc>
                <a:spcPct val="90000"/>
              </a:lnSpc>
              <a:buFont typeface="Arial"/>
              <a:buChar char="•"/>
            </a:pPr>
            <a:r>
              <a:rPr lang="en-US" sz="2800">
                <a:solidFill>
                  <a:srgbClr val="000000"/>
                </a:solidFill>
                <a:latin typeface="Calibri"/>
              </a:rPr>
              <a:t>Here, </a:t>
            </a:r>
            <a:r>
              <a:rPr lang="en-US" sz="2800" b="1">
                <a:solidFill>
                  <a:srgbClr val="000000"/>
                </a:solidFill>
                <a:latin typeface="Calibri"/>
              </a:rPr>
              <a:t>document</a:t>
            </a:r>
            <a:r>
              <a:rPr lang="en-US" sz="2800">
                <a:solidFill>
                  <a:srgbClr val="000000"/>
                </a:solidFill>
                <a:latin typeface="Calibri"/>
              </a:rPr>
              <a:t> is the root element that represents the html document.</a:t>
            </a:r>
            <a:endParaRPr/>
          </a:p>
          <a:p>
            <a:pPr>
              <a:lnSpc>
                <a:spcPct val="90000"/>
              </a:lnSpc>
              <a:buFont typeface="Arial"/>
              <a:buChar char="•"/>
            </a:pPr>
            <a:r>
              <a:rPr lang="en-US" sz="2800" b="1">
                <a:solidFill>
                  <a:srgbClr val="000000"/>
                </a:solidFill>
                <a:latin typeface="Calibri"/>
              </a:rPr>
              <a:t>form1</a:t>
            </a:r>
            <a:r>
              <a:rPr lang="en-US" sz="2800">
                <a:solidFill>
                  <a:srgbClr val="000000"/>
                </a:solidFill>
                <a:latin typeface="Calibri"/>
              </a:rPr>
              <a:t> is the name of the form.</a:t>
            </a:r>
            <a:endParaRPr/>
          </a:p>
          <a:p>
            <a:pPr>
              <a:lnSpc>
                <a:spcPct val="90000"/>
              </a:lnSpc>
              <a:buFont typeface="Arial"/>
              <a:buChar char="•"/>
            </a:pPr>
            <a:r>
              <a:rPr lang="en-US" sz="2800" b="1">
                <a:solidFill>
                  <a:srgbClr val="000000"/>
                </a:solidFill>
                <a:latin typeface="Calibri"/>
              </a:rPr>
              <a:t>name</a:t>
            </a:r>
            <a:r>
              <a:rPr lang="en-US" sz="2800">
                <a:solidFill>
                  <a:srgbClr val="000000"/>
                </a:solidFill>
                <a:latin typeface="Calibri"/>
              </a:rPr>
              <a:t> is the attribute name of the input text.</a:t>
            </a:r>
            <a:endParaRPr/>
          </a:p>
          <a:p>
            <a:pPr>
              <a:lnSpc>
                <a:spcPct val="90000"/>
              </a:lnSpc>
              <a:buFont typeface="Arial"/>
              <a:buChar char="•"/>
            </a:pPr>
            <a:r>
              <a:rPr lang="en-US" sz="2800" b="1">
                <a:solidFill>
                  <a:srgbClr val="000000"/>
                </a:solidFill>
                <a:latin typeface="Calibri"/>
              </a:rPr>
              <a:t>value</a:t>
            </a:r>
            <a:r>
              <a:rPr lang="en-US" sz="2800">
                <a:solidFill>
                  <a:srgbClr val="000000"/>
                </a:solidFill>
                <a:latin typeface="Calibri"/>
              </a:rPr>
              <a:t> is the property, that returns the value of the input text.</a:t>
            </a:r>
            <a:endParaRPr/>
          </a:p>
          <a:p>
            <a:pPr>
              <a:lnSpc>
                <a:spcPct val="100000"/>
              </a:lnSpc>
            </a:pPr>
            <a:r>
              <a:rPr lang="en-US" sz="2800" b="1">
                <a:solidFill>
                  <a:srgbClr val="000000"/>
                </a:solidFill>
                <a:latin typeface="Calibri"/>
              </a:rPr>
              <a:t>&lt;script</a:t>
            </a:r>
            <a:r>
              <a:rPr lang="en-US" sz="2800">
                <a:solidFill>
                  <a:srgbClr val="000000"/>
                </a:solidFill>
                <a:latin typeface="Calibri"/>
              </a:rPr>
              <a:t> </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function printvalue(){  </a:t>
            </a:r>
            <a:endParaRPr/>
          </a:p>
          <a:p>
            <a:pPr>
              <a:lnSpc>
                <a:spcPct val="100000"/>
              </a:lnSpc>
            </a:pPr>
            <a:r>
              <a:rPr lang="en-US" sz="2800">
                <a:solidFill>
                  <a:srgbClr val="000000"/>
                </a:solidFill>
                <a:latin typeface="Calibri"/>
              </a:rPr>
              <a:t>var name=document.form1.name.value;  </a:t>
            </a:r>
            <a:endParaRPr/>
          </a:p>
          <a:p>
            <a:pPr>
              <a:lnSpc>
                <a:spcPct val="100000"/>
              </a:lnSpc>
            </a:pPr>
            <a:r>
              <a:rPr lang="en-US" sz="2800">
                <a:solidFill>
                  <a:srgbClr val="000000"/>
                </a:solidFill>
                <a:latin typeface="Calibri"/>
              </a:rPr>
              <a:t>alert("Welcome: "+name);  </a:t>
            </a:r>
            <a:endParaRPr/>
          </a:p>
          <a:p>
            <a:pPr>
              <a:lnSpc>
                <a:spcPct val="100000"/>
              </a:lnSpc>
            </a:pPr>
            <a:r>
              <a:rPr lang="en-US" sz="2800">
                <a:solidFill>
                  <a:srgbClr val="000000"/>
                </a:solidFill>
                <a:latin typeface="Calibri"/>
              </a:rPr>
              <a:t>}  </a:t>
            </a:r>
            <a:endParaRPr/>
          </a:p>
          <a:p>
            <a:pPr>
              <a:lnSpc>
                <a:spcPct val="100000"/>
              </a:lnSpc>
            </a:pPr>
            <a:r>
              <a:rPr lang="en-US" sz="2800" b="1">
                <a:solidFill>
                  <a:srgbClr val="000000"/>
                </a:solidFill>
                <a:latin typeface="Calibri"/>
              </a:rPr>
              <a:t>&lt;/script&gt;</a:t>
            </a:r>
            <a:r>
              <a:rPr lang="en-US" sz="2800">
                <a:solidFill>
                  <a:srgbClr val="000000"/>
                </a:solidFill>
                <a:latin typeface="Calibri"/>
              </a:rPr>
              <a:t>  </a:t>
            </a:r>
            <a:endParaRPr/>
          </a:p>
          <a:p>
            <a:pPr>
              <a:lnSpc>
                <a:spcPct val="100000"/>
              </a:lnSpc>
            </a:pPr>
            <a:r>
              <a:rPr lang="en-US" sz="2800">
                <a:solidFill>
                  <a:srgbClr val="000000"/>
                </a:solidFill>
                <a:latin typeface="Calibri"/>
              </a:rPr>
              <a:t>  </a:t>
            </a:r>
            <a:r>
              <a:rPr lang="en-US" sz="2800" b="1">
                <a:solidFill>
                  <a:srgbClr val="000000"/>
                </a:solidFill>
                <a:latin typeface="Calibri"/>
              </a:rPr>
              <a:t>&lt;form</a:t>
            </a:r>
            <a:r>
              <a:rPr lang="en-US" sz="2800">
                <a:solidFill>
                  <a:srgbClr val="000000"/>
                </a:solidFill>
                <a:latin typeface="Calibri"/>
              </a:rPr>
              <a:t> name="</a:t>
            </a:r>
            <a:r>
              <a:rPr lang="en-US" sz="2800">
                <a:solidFill>
                  <a:srgbClr val="FF0000"/>
                </a:solidFill>
                <a:latin typeface="Calibri"/>
              </a:rPr>
              <a:t>form1</a:t>
            </a:r>
            <a:r>
              <a:rPr lang="en-US" sz="2800">
                <a:solidFill>
                  <a:srgbClr val="000000"/>
                </a:solidFill>
                <a:latin typeface="Calibri"/>
              </a:rPr>
              <a:t>"</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a:solidFill>
                  <a:srgbClr val="000000"/>
                </a:solidFill>
                <a:latin typeface="Calibri"/>
              </a:rPr>
              <a:t>Enter Name:</a:t>
            </a:r>
            <a:r>
              <a:rPr lang="en-US" sz="2800" b="1">
                <a:solidFill>
                  <a:srgbClr val="000000"/>
                </a:solidFill>
                <a:latin typeface="Calibri"/>
              </a:rPr>
              <a:t>&lt;input</a:t>
            </a:r>
            <a:r>
              <a:rPr lang="en-US" sz="2800">
                <a:solidFill>
                  <a:srgbClr val="000000"/>
                </a:solidFill>
                <a:latin typeface="Calibri"/>
              </a:rPr>
              <a:t> type="text" name="</a:t>
            </a:r>
            <a:r>
              <a:rPr lang="en-US" sz="2800">
                <a:solidFill>
                  <a:srgbClr val="FF0000"/>
                </a:solidFill>
                <a:latin typeface="Calibri"/>
              </a:rPr>
              <a:t>name</a:t>
            </a:r>
            <a:r>
              <a:rPr lang="en-US" sz="2800">
                <a:solidFill>
                  <a:srgbClr val="000000"/>
                </a:solidFill>
                <a:latin typeface="Calibri"/>
              </a:rPr>
              <a:t>"</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b="1">
                <a:solidFill>
                  <a:srgbClr val="000000"/>
                </a:solidFill>
                <a:latin typeface="Calibri"/>
              </a:rPr>
              <a:t>&lt;input</a:t>
            </a:r>
            <a:r>
              <a:rPr lang="en-US" sz="2800">
                <a:solidFill>
                  <a:srgbClr val="000000"/>
                </a:solidFill>
                <a:latin typeface="Calibri"/>
              </a:rPr>
              <a:t> type="button" onclick="printvalue()" value="print name"</a:t>
            </a:r>
            <a:r>
              <a:rPr lang="en-US" sz="2800" b="1">
                <a:solidFill>
                  <a:srgbClr val="000000"/>
                </a:solidFill>
                <a:latin typeface="Calibri"/>
              </a:rPr>
              <a:t>/&gt;</a:t>
            </a:r>
            <a:r>
              <a:rPr lang="en-US" sz="2800">
                <a:solidFill>
                  <a:srgbClr val="000000"/>
                </a:solidFill>
                <a:latin typeface="Calibri"/>
              </a:rPr>
              <a:t>  </a:t>
            </a:r>
            <a:endParaRPr/>
          </a:p>
          <a:p>
            <a:pPr>
              <a:lnSpc>
                <a:spcPct val="100000"/>
              </a:lnSpc>
            </a:pPr>
            <a:r>
              <a:rPr lang="en-US" sz="2800" b="1">
                <a:solidFill>
                  <a:srgbClr val="000000"/>
                </a:solidFill>
                <a:latin typeface="Calibri"/>
              </a:rPr>
              <a:t>&lt;/form&gt;</a:t>
            </a:r>
            <a:endParaRPr/>
          </a:p>
          <a:p>
            <a:pPr>
              <a:lnSpc>
                <a:spcPct val="90000"/>
              </a:lnSpc>
            </a:pPr>
            <a:endParaRPr/>
          </a:p>
        </p:txBody>
      </p:sp>
      <p:sp>
        <p:nvSpPr>
          <p:cNvPr id="177" name="CustomShape 3"/>
          <p:cNvSpPr/>
          <p:nvPr/>
        </p:nvSpPr>
        <p:spPr>
          <a:xfrm>
            <a:off x="155520" y="-144360"/>
            <a:ext cx="304560" cy="304560"/>
          </a:xfrm>
          <a:prstGeom prst="rect">
            <a:avLst/>
          </a:prstGeom>
          <a:no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613440"/>
          </a:xfrm>
          <a:prstGeom prst="rect">
            <a:avLst/>
          </a:prstGeom>
        </p:spPr>
        <p:txBody>
          <a:bodyPr anchor="ctr"/>
          <a:lstStyle/>
          <a:p>
            <a:pPr>
              <a:lnSpc>
                <a:spcPct val="90000"/>
              </a:lnSpc>
            </a:pPr>
            <a:r>
              <a:rPr lang="en-US" sz="3000">
                <a:solidFill>
                  <a:srgbClr val="FF0000"/>
                </a:solidFill>
                <a:latin typeface="Calibri Light"/>
              </a:rPr>
              <a:t>What Can JavaScript Do?</a:t>
            </a:r>
            <a:endParaRPr/>
          </a:p>
        </p:txBody>
      </p:sp>
      <p:sp>
        <p:nvSpPr>
          <p:cNvPr id="86" name="TextShape 2"/>
          <p:cNvSpPr txBox="1"/>
          <p:nvPr/>
        </p:nvSpPr>
        <p:spPr>
          <a:xfrm>
            <a:off x="412200" y="1094760"/>
            <a:ext cx="11590560" cy="5550480"/>
          </a:xfrm>
          <a:prstGeom prst="rect">
            <a:avLst/>
          </a:prstGeom>
        </p:spPr>
        <p:txBody>
          <a:bodyPr/>
          <a:lstStyle/>
          <a:p>
            <a:pPr algn="just">
              <a:lnSpc>
                <a:spcPct val="100000"/>
              </a:lnSpc>
              <a:buFont typeface="Arial"/>
              <a:buChar char="•"/>
            </a:pPr>
            <a:r>
              <a:rPr lang="en-US" sz="3200">
                <a:solidFill>
                  <a:srgbClr val="000000"/>
                </a:solidFill>
                <a:latin typeface="Calibri"/>
              </a:rPr>
              <a:t> validate form data</a:t>
            </a:r>
            <a:endParaRPr/>
          </a:p>
          <a:p>
            <a:pPr lvl="1" algn="just">
              <a:lnSpc>
                <a:spcPct val="100000"/>
              </a:lnSpc>
              <a:buFont typeface="Arial"/>
              <a:buChar char="•"/>
            </a:pPr>
            <a:r>
              <a:rPr lang="en-US" sz="3200">
                <a:solidFill>
                  <a:srgbClr val="000000"/>
                </a:solidFill>
                <a:latin typeface="Calibri"/>
              </a:rPr>
              <a:t>Performing complex calculations</a:t>
            </a:r>
            <a:endParaRPr/>
          </a:p>
          <a:p>
            <a:pPr lvl="1" algn="just">
              <a:lnSpc>
                <a:spcPct val="100000"/>
              </a:lnSpc>
              <a:buFont typeface="Arial"/>
              <a:buChar char="•"/>
            </a:pPr>
            <a:r>
              <a:rPr lang="en-US" sz="3200">
                <a:solidFill>
                  <a:srgbClr val="000000"/>
                </a:solidFill>
                <a:latin typeface="Calibri"/>
              </a:rPr>
              <a:t>Content loading and changing dynamically</a:t>
            </a:r>
            <a:endParaRPr/>
          </a:p>
          <a:p>
            <a:pPr algn="just">
              <a:lnSpc>
                <a:spcPct val="100000"/>
              </a:lnSpc>
              <a:buFont typeface="Arial"/>
              <a:buChar char="•"/>
            </a:pPr>
            <a:r>
              <a:rPr lang="en-US" sz="3200">
                <a:solidFill>
                  <a:srgbClr val="000000"/>
                </a:solidFill>
                <a:latin typeface="Calibri"/>
              </a:rPr>
              <a:t>handle events</a:t>
            </a:r>
            <a:endParaRPr/>
          </a:p>
          <a:p>
            <a:pPr algn="just">
              <a:lnSpc>
                <a:spcPct val="100000"/>
              </a:lnSpc>
              <a:buFont typeface="Arial"/>
              <a:buChar char="•"/>
            </a:pPr>
            <a:r>
              <a:rPr lang="en-US" sz="3200">
                <a:solidFill>
                  <a:srgbClr val="000000"/>
                </a:solidFill>
                <a:latin typeface="Calibri"/>
              </a:rPr>
              <a:t> read and write HTML elements</a:t>
            </a:r>
            <a:endParaRPr/>
          </a:p>
          <a:p>
            <a:pPr algn="just">
              <a:lnSpc>
                <a:spcPct val="100000"/>
              </a:lnSpc>
              <a:buFont typeface="Arial"/>
              <a:buChar char="•"/>
            </a:pPr>
            <a:r>
              <a:rPr lang="en-US" sz="3200">
                <a:solidFill>
                  <a:srgbClr val="000000"/>
                </a:solidFill>
                <a:latin typeface="Calibri"/>
              </a:rPr>
              <a:t>Changing the behaviour dynamically</a:t>
            </a:r>
            <a:endParaRPr/>
          </a:p>
          <a:p>
            <a:pPr lvl="1" algn="just">
              <a:lnSpc>
                <a:spcPct val="100000"/>
              </a:lnSpc>
              <a:buFont typeface="Arial"/>
              <a:buChar char="•"/>
            </a:pPr>
            <a:r>
              <a:rPr lang="en-US" sz="3200">
                <a:solidFill>
                  <a:srgbClr val="060B14"/>
                </a:solidFill>
                <a:latin typeface="Times New Roman"/>
              </a:rPr>
              <a:t>Reacting to user actions</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HTML Events</a:t>
            </a:r>
            <a:endParaRPr/>
          </a:p>
        </p:txBody>
      </p:sp>
      <p:sp>
        <p:nvSpPr>
          <p:cNvPr id="179" name="CustomShape 2"/>
          <p:cNvSpPr/>
          <p:nvPr/>
        </p:nvSpPr>
        <p:spPr>
          <a:xfrm>
            <a:off x="155520" y="-144360"/>
            <a:ext cx="304560" cy="304560"/>
          </a:xfrm>
          <a:prstGeom prst="rect">
            <a:avLst/>
          </a:prstGeom>
          <a:noFill/>
          <a:ln>
            <a:noFill/>
          </a:ln>
        </p:spPr>
      </p:sp>
      <p:sp>
        <p:nvSpPr>
          <p:cNvPr id="180" name="TextShape 3"/>
          <p:cNvSpPr txBox="1"/>
          <p:nvPr/>
        </p:nvSpPr>
        <p:spPr>
          <a:xfrm>
            <a:off x="838080" y="1032120"/>
            <a:ext cx="10515240" cy="5144760"/>
          </a:xfrm>
          <a:prstGeom prst="rect">
            <a:avLst/>
          </a:prstGeom>
        </p:spPr>
        <p:txBody>
          <a:bodyPr/>
          <a:lstStyle/>
          <a:p>
            <a:pPr>
              <a:lnSpc>
                <a:spcPct val="90000"/>
              </a:lnSpc>
              <a:buFont typeface="Arial"/>
              <a:buChar char="•"/>
            </a:pPr>
            <a:r>
              <a:rPr lang="en-US" sz="2800">
                <a:solidFill>
                  <a:srgbClr val="000000"/>
                </a:solidFill>
                <a:latin typeface="Calibri"/>
              </a:rPr>
              <a:t>JavaScript's interaction with HTML is handled through events.</a:t>
            </a:r>
            <a:endParaRPr/>
          </a:p>
          <a:p>
            <a:pPr>
              <a:lnSpc>
                <a:spcPct val="90000"/>
              </a:lnSpc>
              <a:buFont typeface="Arial"/>
              <a:buChar char="•"/>
            </a:pPr>
            <a:r>
              <a:rPr lang="en-US" sz="2800">
                <a:solidFill>
                  <a:srgbClr val="000000"/>
                </a:solidFill>
                <a:latin typeface="Calibri"/>
              </a:rPr>
              <a:t>An HTML event can be something the browser does, or something a user does.</a:t>
            </a:r>
            <a:endParaRPr/>
          </a:p>
          <a:p>
            <a:pPr>
              <a:lnSpc>
                <a:spcPct val="90000"/>
              </a:lnSpc>
              <a:buFont typeface="Arial"/>
              <a:buChar char="•"/>
            </a:pPr>
            <a:r>
              <a:rPr lang="en-US" sz="2800">
                <a:solidFill>
                  <a:srgbClr val="000000"/>
                </a:solidFill>
                <a:latin typeface="Calibri"/>
              </a:rPr>
              <a:t>A JavaScript can be executed when an event occurs, like when a user clicks on an HTML element.</a:t>
            </a:r>
            <a:endParaRPr/>
          </a:p>
          <a:p>
            <a:pPr>
              <a:lnSpc>
                <a:spcPct val="100000"/>
              </a:lnSpc>
            </a:pPr>
            <a:endParaRPr/>
          </a:p>
        </p:txBody>
      </p:sp>
      <p:graphicFrame>
        <p:nvGraphicFramePr>
          <p:cNvPr id="181" name="Table 4"/>
          <p:cNvGraphicFramePr/>
          <p:nvPr/>
        </p:nvGraphicFramePr>
        <p:xfrm>
          <a:off x="1169640" y="3683880"/>
          <a:ext cx="9489240" cy="1906920"/>
        </p:xfrm>
        <a:graphic>
          <a:graphicData uri="http://schemas.openxmlformats.org/drawingml/2006/table">
            <a:tbl>
              <a:tblPr/>
              <a:tblGrid>
                <a:gridCol w="2270880"/>
                <a:gridCol w="7218720"/>
              </a:tblGrid>
              <a:tr h="635760">
                <a:tc>
                  <a:txBody>
                    <a:bodyPr/>
                    <a:lstStyle/>
                    <a:p>
                      <a:pPr>
                        <a:lnSpc>
                          <a:spcPct val="100000"/>
                        </a:lnSpc>
                      </a:pPr>
                      <a:r>
                        <a:rPr lang="en-IN" sz="2800" b="1">
                          <a:solidFill>
                            <a:srgbClr val="FF0000"/>
                          </a:solidFill>
                          <a:latin typeface="Calibri"/>
                        </a:rPr>
                        <a:t>Event</a:t>
                      </a:r>
                      <a:endParaRPr/>
                    </a:p>
                  </a:txBody>
                  <a:tcPr/>
                </a:tc>
                <a:tc>
                  <a:txBody>
                    <a:bodyPr/>
                    <a:lstStyle/>
                    <a:p>
                      <a:pPr>
                        <a:lnSpc>
                          <a:spcPct val="100000"/>
                        </a:lnSpc>
                      </a:pPr>
                      <a:r>
                        <a:rPr lang="en-IN" sz="2800" b="1">
                          <a:solidFill>
                            <a:srgbClr val="FF0000"/>
                          </a:solidFill>
                          <a:latin typeface="Calibri"/>
                        </a:rPr>
                        <a:t>Description</a:t>
                      </a:r>
                      <a:endParaRPr/>
                    </a:p>
                  </a:txBody>
                  <a:tcPr/>
                </a:tc>
              </a:tr>
              <a:tr h="635760">
                <a:tc>
                  <a:txBody>
                    <a:bodyPr/>
                    <a:lstStyle/>
                    <a:p>
                      <a:pPr>
                        <a:lnSpc>
                          <a:spcPct val="100000"/>
                        </a:lnSpc>
                      </a:pPr>
                      <a:r>
                        <a:rPr lang="en-IN" sz="2400">
                          <a:solidFill>
                            <a:srgbClr val="000000"/>
                          </a:solidFill>
                          <a:latin typeface="Calibri"/>
                        </a:rPr>
                        <a:t>onclick</a:t>
                      </a:r>
                      <a:endParaRPr/>
                    </a:p>
                  </a:txBody>
                  <a:tcPr/>
                </a:tc>
                <a:tc>
                  <a:txBody>
                    <a:bodyPr/>
                    <a:lstStyle/>
                    <a:p>
                      <a:pPr>
                        <a:lnSpc>
                          <a:spcPct val="100000"/>
                        </a:lnSpc>
                      </a:pPr>
                      <a:r>
                        <a:rPr lang="en-IN" sz="2400">
                          <a:solidFill>
                            <a:srgbClr val="000000"/>
                          </a:solidFill>
                          <a:latin typeface="Calibri"/>
                        </a:rPr>
                        <a:t>The user clicks an HTML element</a:t>
                      </a:r>
                      <a:endParaRPr/>
                    </a:p>
                  </a:txBody>
                  <a:tcPr/>
                </a:tc>
              </a:tr>
              <a:tr h="635760">
                <a:tc>
                  <a:txBody>
                    <a:bodyPr/>
                    <a:lstStyle/>
                    <a:p>
                      <a:pPr algn="just">
                        <a:lnSpc>
                          <a:spcPct val="100000"/>
                        </a:lnSpc>
                      </a:pPr>
                      <a:r>
                        <a:rPr lang="en-IN" sz="2400">
                          <a:solidFill>
                            <a:srgbClr val="000000"/>
                          </a:solidFill>
                          <a:latin typeface="Calibri"/>
                        </a:rPr>
                        <a:t>onsubmit</a:t>
                      </a:r>
                      <a:endParaRPr/>
                    </a:p>
                  </a:txBody>
                  <a:tcPr/>
                </a:tc>
                <a:tc>
                  <a:txBody>
                    <a:bodyPr/>
                    <a:lstStyle/>
                    <a:p>
                      <a:pPr algn="just">
                        <a:lnSpc>
                          <a:spcPct val="100000"/>
                        </a:lnSpc>
                      </a:pPr>
                      <a:r>
                        <a:rPr lang="en-IN" sz="2400">
                          <a:solidFill>
                            <a:srgbClr val="000000"/>
                          </a:solidFill>
                          <a:latin typeface="Calibri"/>
                        </a:rPr>
                        <a:t>occurs when form is submitted.</a:t>
                      </a:r>
                      <a:endParaRPr/>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838080" y="248040"/>
            <a:ext cx="10515240" cy="535320"/>
          </a:xfrm>
          <a:prstGeom prst="rect">
            <a:avLst/>
          </a:prstGeom>
        </p:spPr>
        <p:txBody>
          <a:bodyPr anchor="ctr"/>
          <a:lstStyle/>
          <a:p>
            <a:pPr>
              <a:lnSpc>
                <a:spcPct val="90000"/>
              </a:lnSpc>
            </a:pPr>
            <a:r>
              <a:rPr lang="en-US" sz="3600">
                <a:solidFill>
                  <a:srgbClr val="FF0000"/>
                </a:solidFill>
                <a:latin typeface="Calibri Light"/>
              </a:rPr>
              <a:t>onclick Event Type</a:t>
            </a:r>
            <a:endParaRPr/>
          </a:p>
        </p:txBody>
      </p:sp>
      <p:sp>
        <p:nvSpPr>
          <p:cNvPr id="183" name="CustomShape 2"/>
          <p:cNvSpPr/>
          <p:nvPr/>
        </p:nvSpPr>
        <p:spPr>
          <a:xfrm>
            <a:off x="155520" y="-144360"/>
            <a:ext cx="304560" cy="304560"/>
          </a:xfrm>
          <a:prstGeom prst="rect">
            <a:avLst/>
          </a:prstGeom>
          <a:noFill/>
          <a:ln>
            <a:noFill/>
          </a:ln>
        </p:spPr>
      </p:sp>
      <p:sp>
        <p:nvSpPr>
          <p:cNvPr id="184" name="TextShape 3"/>
          <p:cNvSpPr txBox="1"/>
          <p:nvPr/>
        </p:nvSpPr>
        <p:spPr>
          <a:xfrm>
            <a:off x="838080" y="1450080"/>
            <a:ext cx="10515240" cy="4726800"/>
          </a:xfrm>
          <a:prstGeom prst="rect">
            <a:avLst/>
          </a:prstGeom>
        </p:spPr>
        <p:txBody>
          <a:bodyPr/>
          <a:lstStyle/>
          <a:p>
            <a:pPr>
              <a:lnSpc>
                <a:spcPct val="90000"/>
              </a:lnSpc>
              <a:buFont typeface="Arial"/>
              <a:buChar char="•"/>
            </a:pPr>
            <a:r>
              <a:rPr lang="en-US" sz="2800">
                <a:solidFill>
                  <a:srgbClr val="000000"/>
                </a:solidFill>
                <a:latin typeface="Calibri"/>
              </a:rPr>
              <a:t>This is the most frequently used event type which occurs when a user clicks the html element like button.</a:t>
            </a:r>
            <a:endParaRPr/>
          </a:p>
          <a:p>
            <a:pPr>
              <a:lnSpc>
                <a:spcPct val="100000"/>
              </a:lnSpc>
            </a:pPr>
            <a:r>
              <a:rPr lang="en-US" sz="2800">
                <a:solidFill>
                  <a:srgbClr val="FF0000"/>
                </a:solidFill>
                <a:latin typeface="Calibri"/>
              </a:rPr>
              <a:t>Syntax:</a:t>
            </a:r>
            <a:endParaRPr/>
          </a:p>
          <a:p>
            <a:pPr>
              <a:lnSpc>
                <a:spcPct val="100000"/>
              </a:lnSpc>
            </a:pPr>
            <a:r>
              <a:rPr lang="en-US" sz="2800">
                <a:solidFill>
                  <a:srgbClr val="000000"/>
                </a:solidFill>
                <a:latin typeface="Calibri"/>
              </a:rPr>
              <a:t>onclick= function() </a:t>
            </a:r>
            <a:endParaRPr/>
          </a:p>
          <a:p>
            <a:pPr>
              <a:lnSpc>
                <a:spcPct val="100000"/>
              </a:lnSpc>
            </a:pPr>
            <a:r>
              <a:rPr lang="en-US" sz="2800">
                <a:solidFill>
                  <a:srgbClr val="FF0000"/>
                </a:solidFill>
                <a:latin typeface="Calibri"/>
              </a:rPr>
              <a:t>Ex:</a:t>
            </a:r>
            <a:endParaRPr/>
          </a:p>
          <a:p>
            <a:pPr>
              <a:lnSpc>
                <a:spcPct val="100000"/>
              </a:lnSpc>
            </a:pPr>
            <a:r>
              <a:rPr lang="en-US" sz="2800" b="1">
                <a:solidFill>
                  <a:srgbClr val="000000"/>
                </a:solidFill>
                <a:latin typeface="Calibri"/>
              </a:rPr>
              <a:t>&lt;input</a:t>
            </a:r>
            <a:r>
              <a:rPr lang="en-US" sz="2800">
                <a:solidFill>
                  <a:srgbClr val="000000"/>
                </a:solidFill>
                <a:latin typeface="Calibri"/>
              </a:rPr>
              <a:t> type="button" onclick="printvalue()" value="print name"</a:t>
            </a:r>
            <a:r>
              <a:rPr lang="en-US" sz="2800" b="1">
                <a:solidFill>
                  <a:srgbClr val="000000"/>
                </a:solidFill>
                <a:latin typeface="Calibri"/>
              </a:rPr>
              <a:t>/&gt;</a:t>
            </a:r>
            <a:r>
              <a:rPr lang="en-US" sz="2800">
                <a:solidFill>
                  <a:srgbClr val="000000"/>
                </a:solidFill>
                <a:latin typeface="Calibri"/>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Example</a:t>
            </a:r>
            <a:endParaRPr/>
          </a:p>
        </p:txBody>
      </p:sp>
      <p:sp>
        <p:nvSpPr>
          <p:cNvPr id="186" name="CustomShape 2"/>
          <p:cNvSpPr/>
          <p:nvPr/>
        </p:nvSpPr>
        <p:spPr>
          <a:xfrm>
            <a:off x="155520" y="-144360"/>
            <a:ext cx="304560" cy="304560"/>
          </a:xfrm>
          <a:prstGeom prst="rect">
            <a:avLst/>
          </a:prstGeom>
          <a:noFill/>
          <a:ln>
            <a:noFill/>
          </a:ln>
        </p:spPr>
      </p:sp>
      <p:sp>
        <p:nvSpPr>
          <p:cNvPr id="187" name="TextShape 3"/>
          <p:cNvSpPr txBox="1"/>
          <p:nvPr/>
        </p:nvSpPr>
        <p:spPr>
          <a:xfrm>
            <a:off x="838080" y="1058040"/>
            <a:ext cx="10515240" cy="5551200"/>
          </a:xfrm>
          <a:prstGeom prst="rect">
            <a:avLst/>
          </a:prstGeom>
        </p:spPr>
        <p:txBody>
          <a:bodyPr/>
          <a:lstStyle/>
          <a:p>
            <a:pPr>
              <a:lnSpc>
                <a:spcPct val="100000"/>
              </a:lnSpc>
            </a:pPr>
            <a:r>
              <a:rPr lang="en-US" sz="2800">
                <a:solidFill>
                  <a:srgbClr val="000000"/>
                </a:solidFill>
                <a:latin typeface="Calibri"/>
              </a:rPr>
              <a:t>&lt;html&gt;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function displayDate() {</a:t>
            </a:r>
            <a:endParaRPr/>
          </a:p>
          <a:p>
            <a:pPr>
              <a:lnSpc>
                <a:spcPct val="100000"/>
              </a:lnSpc>
            </a:pPr>
            <a:r>
              <a:rPr lang="en-US" sz="2800">
                <a:solidFill>
                  <a:srgbClr val="000000"/>
                </a:solidFill>
                <a:latin typeface="Calibri"/>
              </a:rPr>
              <a:t>    document.write(Date());</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&lt;p&gt;Click the button to display the date.&lt;/p&gt;</a:t>
            </a:r>
            <a:endParaRPr/>
          </a:p>
          <a:p>
            <a:pPr>
              <a:lnSpc>
                <a:spcPct val="100000"/>
              </a:lnSpc>
            </a:pPr>
            <a:r>
              <a:rPr lang="en-US" sz="2800">
                <a:solidFill>
                  <a:srgbClr val="000000"/>
                </a:solidFill>
                <a:latin typeface="Calibri"/>
              </a:rPr>
              <a:t>&lt;input type="button" onclick="displayDate()" value=click&gt;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&lt;/html&gt;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248040"/>
            <a:ext cx="10515240" cy="535320"/>
          </a:xfrm>
          <a:prstGeom prst="rect">
            <a:avLst/>
          </a:prstGeom>
        </p:spPr>
        <p:txBody>
          <a:bodyPr anchor="ctr"/>
          <a:lstStyle/>
          <a:p>
            <a:pPr>
              <a:lnSpc>
                <a:spcPct val="90000"/>
              </a:lnSpc>
            </a:pPr>
            <a:r>
              <a:rPr lang="en-US" sz="2800">
                <a:solidFill>
                  <a:srgbClr val="FF0000"/>
                </a:solidFill>
                <a:latin typeface="Calibri Light"/>
              </a:rPr>
              <a:t>onsubmit Event type</a:t>
            </a:r>
            <a:endParaRPr/>
          </a:p>
        </p:txBody>
      </p:sp>
      <p:sp>
        <p:nvSpPr>
          <p:cNvPr id="189" name="CustomShape 2"/>
          <p:cNvSpPr/>
          <p:nvPr/>
        </p:nvSpPr>
        <p:spPr>
          <a:xfrm>
            <a:off x="155520" y="-144360"/>
            <a:ext cx="304560" cy="304560"/>
          </a:xfrm>
          <a:prstGeom prst="rect">
            <a:avLst/>
          </a:prstGeom>
          <a:noFill/>
          <a:ln>
            <a:noFill/>
          </a:ln>
        </p:spPr>
      </p:sp>
      <p:sp>
        <p:nvSpPr>
          <p:cNvPr id="190" name="TextShape 3"/>
          <p:cNvSpPr txBox="1"/>
          <p:nvPr/>
        </p:nvSpPr>
        <p:spPr>
          <a:xfrm>
            <a:off x="838080" y="810000"/>
            <a:ext cx="11074680" cy="5799600"/>
          </a:xfrm>
          <a:prstGeom prst="rect">
            <a:avLst/>
          </a:prstGeom>
        </p:spPr>
        <p:txBody>
          <a:bodyPr/>
          <a:lstStyle/>
          <a:p>
            <a:pPr>
              <a:lnSpc>
                <a:spcPct val="90000"/>
              </a:lnSpc>
              <a:buFont typeface="Arial"/>
              <a:buChar char="•"/>
            </a:pPr>
            <a:r>
              <a:rPr lang="en-US" sz="2800" b="1">
                <a:solidFill>
                  <a:srgbClr val="000000"/>
                </a:solidFill>
                <a:latin typeface="Calibri"/>
              </a:rPr>
              <a:t>onsubmit</a:t>
            </a:r>
            <a:r>
              <a:rPr lang="en-US" sz="2800">
                <a:solidFill>
                  <a:srgbClr val="000000"/>
                </a:solidFill>
                <a:latin typeface="Calibri"/>
              </a:rPr>
              <a:t> is an event that occurs when you try to submit a form. You can put your form validation against this event type.</a:t>
            </a:r>
            <a:endParaRPr/>
          </a:p>
          <a:p>
            <a:pPr>
              <a:lnSpc>
                <a:spcPct val="100000"/>
              </a:lnSpc>
            </a:pPr>
            <a:r>
              <a:rPr lang="en-US" sz="2800">
                <a:solidFill>
                  <a:srgbClr val="000000"/>
                </a:solidFill>
                <a:latin typeface="Calibri"/>
              </a:rPr>
              <a:t>&lt;html&gt;&lt;body&gt;</a:t>
            </a:r>
            <a:endParaRPr/>
          </a:p>
          <a:p>
            <a:pPr>
              <a:lnSpc>
                <a:spcPct val="100000"/>
              </a:lnSpc>
            </a:pPr>
            <a:r>
              <a:rPr lang="en-US" sz="2800">
                <a:solidFill>
                  <a:srgbClr val="000000"/>
                </a:solidFill>
                <a:latin typeface="Calibri"/>
              </a:rPr>
              <a:t>&lt;script&gt;  </a:t>
            </a:r>
            <a:endParaRPr/>
          </a:p>
          <a:p>
            <a:pPr>
              <a:lnSpc>
                <a:spcPct val="100000"/>
              </a:lnSpc>
            </a:pPr>
            <a:r>
              <a:rPr lang="en-US" sz="2800">
                <a:solidFill>
                  <a:srgbClr val="000000"/>
                </a:solidFill>
                <a:latin typeface="Calibri"/>
              </a:rPr>
              <a:t>function validateform(){ </a:t>
            </a:r>
            <a:endParaRPr/>
          </a:p>
          <a:p>
            <a:pPr>
              <a:lnSpc>
                <a:spcPct val="100000"/>
              </a:lnSpc>
            </a:pPr>
            <a:r>
              <a:rPr lang="en-US" sz="2800">
                <a:solidFill>
                  <a:srgbClr val="000000"/>
                </a:solidFill>
                <a:latin typeface="Calibri"/>
              </a:rPr>
              <a:t>var name=document.myform.name.value; </a:t>
            </a:r>
            <a:endParaRPr/>
          </a:p>
          <a:p>
            <a:pPr>
              <a:lnSpc>
                <a:spcPct val="100000"/>
              </a:lnSpc>
            </a:pPr>
            <a:r>
              <a:rPr lang="en-US" sz="2800">
                <a:solidFill>
                  <a:srgbClr val="000000"/>
                </a:solidFill>
                <a:latin typeface="Calibri"/>
              </a:rPr>
              <a:t>If(name==""){  </a:t>
            </a:r>
            <a:endParaRPr/>
          </a:p>
          <a:p>
            <a:pPr>
              <a:lnSpc>
                <a:spcPct val="100000"/>
              </a:lnSpc>
            </a:pPr>
            <a:r>
              <a:rPr lang="en-US" sz="2800">
                <a:solidFill>
                  <a:srgbClr val="000000"/>
                </a:solidFill>
                <a:latin typeface="Calibri"/>
              </a:rPr>
              <a:t>  alert("Name can't be blank");  </a:t>
            </a:r>
            <a:endParaRPr/>
          </a:p>
          <a:p>
            <a:pPr>
              <a:lnSpc>
                <a:spcPct val="100000"/>
              </a:lnSpc>
            </a:pPr>
            <a:r>
              <a:rPr lang="en-US" sz="2800">
                <a:solidFill>
                  <a:srgbClr val="000000"/>
                </a:solidFill>
                <a:latin typeface="Calibri"/>
              </a:rPr>
              <a:t>  return false;    }}</a:t>
            </a:r>
            <a:endParaRPr/>
          </a:p>
          <a:p>
            <a:pPr>
              <a:lnSpc>
                <a:spcPct val="100000"/>
              </a:lnSpc>
            </a:pPr>
            <a:r>
              <a:rPr lang="en-US" sz="2800">
                <a:solidFill>
                  <a:srgbClr val="000000"/>
                </a:solidFill>
                <a:latin typeface="Calibri"/>
              </a:rPr>
              <a:t>&lt;/script&gt;  </a:t>
            </a:r>
            <a:endParaRPr/>
          </a:p>
          <a:p>
            <a:pPr>
              <a:lnSpc>
                <a:spcPct val="100000"/>
              </a:lnSpc>
            </a:pPr>
            <a:r>
              <a:rPr lang="en-US" sz="2800">
                <a:solidFill>
                  <a:srgbClr val="000000"/>
                </a:solidFill>
                <a:latin typeface="Calibri"/>
              </a:rPr>
              <a:t>&lt;body&gt;  </a:t>
            </a:r>
            <a:endParaRPr/>
          </a:p>
          <a:p>
            <a:pPr>
              <a:lnSpc>
                <a:spcPct val="100000"/>
              </a:lnSpc>
            </a:pPr>
            <a:r>
              <a:rPr lang="en-US" sz="2800">
                <a:solidFill>
                  <a:srgbClr val="000000"/>
                </a:solidFill>
                <a:latin typeface="Calibri"/>
              </a:rPr>
              <a:t>&lt;form name="myform" method="post"  onsubmit="validateform()" &gt;  </a:t>
            </a:r>
            <a:endParaRPr/>
          </a:p>
          <a:p>
            <a:pPr>
              <a:lnSpc>
                <a:spcPct val="100000"/>
              </a:lnSpc>
            </a:pPr>
            <a:r>
              <a:rPr lang="en-US" sz="2800">
                <a:solidFill>
                  <a:srgbClr val="000000"/>
                </a:solidFill>
                <a:latin typeface="Calibri"/>
              </a:rPr>
              <a:t>Name: &lt;input type="text" name="name"&gt;&lt;br/&gt;  </a:t>
            </a:r>
            <a:endParaRPr/>
          </a:p>
          <a:p>
            <a:pPr>
              <a:lnSpc>
                <a:spcPct val="100000"/>
              </a:lnSpc>
            </a:pPr>
            <a:r>
              <a:rPr lang="en-US" sz="2800">
                <a:solidFill>
                  <a:srgbClr val="000000"/>
                </a:solidFill>
                <a:latin typeface="Calibri"/>
              </a:rPr>
              <a:t>&lt;input type="submit" value="Submit"&gt;  </a:t>
            </a:r>
            <a:endParaRPr/>
          </a:p>
          <a:p>
            <a:pPr>
              <a:lnSpc>
                <a:spcPct val="100000"/>
              </a:lnSpc>
            </a:pPr>
            <a:r>
              <a:rPr lang="en-US" sz="2800">
                <a:solidFill>
                  <a:srgbClr val="000000"/>
                </a:solidFill>
                <a:latin typeface="Calibri"/>
              </a:rPr>
              <a:t>&lt;/form&gt;  &lt;/body&gt;&lt;/html&gt;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JavaScript Form Validation</a:t>
            </a:r>
            <a:endParaRPr/>
          </a:p>
        </p:txBody>
      </p:sp>
      <p:sp>
        <p:nvSpPr>
          <p:cNvPr id="192" name="CustomShape 2"/>
          <p:cNvSpPr/>
          <p:nvPr/>
        </p:nvSpPr>
        <p:spPr>
          <a:xfrm>
            <a:off x="155520" y="-144360"/>
            <a:ext cx="304560" cy="304560"/>
          </a:xfrm>
          <a:prstGeom prst="rect">
            <a:avLst/>
          </a:prstGeom>
          <a:noFill/>
          <a:ln>
            <a:noFill/>
          </a:ln>
        </p:spPr>
      </p:sp>
      <p:sp>
        <p:nvSpPr>
          <p:cNvPr id="193" name="TextShape 3"/>
          <p:cNvSpPr txBox="1"/>
          <p:nvPr/>
        </p:nvSpPr>
        <p:spPr>
          <a:xfrm>
            <a:off x="838080" y="810000"/>
            <a:ext cx="11074680" cy="5799600"/>
          </a:xfrm>
          <a:prstGeom prst="rect">
            <a:avLst/>
          </a:prstGeom>
        </p:spPr>
        <p:txBody>
          <a:bodyPr/>
          <a:lstStyle/>
          <a:p>
            <a:pPr>
              <a:lnSpc>
                <a:spcPct val="90000"/>
              </a:lnSpc>
              <a:buFont typeface="Arial"/>
              <a:buChar char="•"/>
            </a:pPr>
            <a:r>
              <a:rPr lang="en-US" sz="2800">
                <a:solidFill>
                  <a:srgbClr val="000000"/>
                </a:solidFill>
                <a:latin typeface="Calibri"/>
              </a:rPr>
              <a:t>It is important to validate the form submitted by the user because it can have in appropriate values. So validation is must.</a:t>
            </a:r>
            <a:endParaRPr/>
          </a:p>
          <a:p>
            <a:pPr>
              <a:lnSpc>
                <a:spcPct val="90000"/>
              </a:lnSpc>
              <a:buFont typeface="Arial"/>
              <a:buChar char="•"/>
            </a:pPr>
            <a:r>
              <a:rPr lang="en-US" sz="2800">
                <a:solidFill>
                  <a:srgbClr val="000000"/>
                </a:solidFill>
                <a:latin typeface="Calibri"/>
              </a:rPr>
              <a:t>The JavaScript provides you the facility the validate the form on the client side so processing will be fast than server-side validation. </a:t>
            </a:r>
            <a:endParaRPr/>
          </a:p>
          <a:p>
            <a:pPr>
              <a:lnSpc>
                <a:spcPct val="90000"/>
              </a:lnSpc>
              <a:buFont typeface="Arial"/>
              <a:buChar char="•"/>
            </a:pPr>
            <a:r>
              <a:rPr lang="en-US" sz="2800">
                <a:solidFill>
                  <a:srgbClr val="000000"/>
                </a:solidFill>
                <a:latin typeface="Calibri"/>
              </a:rPr>
              <a:t>So, most of the web developers prefer JavaScript form validation.</a:t>
            </a:r>
            <a:endParaRPr/>
          </a:p>
          <a:p>
            <a:pPr>
              <a:lnSpc>
                <a:spcPct val="90000"/>
              </a:lnSpc>
              <a:buFont typeface="Arial"/>
              <a:buChar char="•"/>
            </a:pPr>
            <a:r>
              <a:rPr lang="en-US" sz="2800">
                <a:solidFill>
                  <a:srgbClr val="000000"/>
                </a:solidFill>
                <a:latin typeface="Calibri"/>
              </a:rPr>
              <a:t>Through JavaScript, we can validate name, password, email, date, mobile number etc fields.</a:t>
            </a:r>
            <a:endParaRPr/>
          </a:p>
          <a:p>
            <a:pPr>
              <a:lnSpc>
                <a:spcPct val="100000"/>
              </a:lnSpc>
            </a:pPr>
            <a:r>
              <a:rPr lang="en-US" sz="2800" b="1">
                <a:solidFill>
                  <a:srgbClr val="000000"/>
                </a:solidFill>
                <a:latin typeface="Calibri"/>
              </a:rPr>
              <a:t>What is form validation?</a:t>
            </a:r>
            <a:endParaRPr/>
          </a:p>
          <a:p>
            <a:pPr>
              <a:lnSpc>
                <a:spcPct val="90000"/>
              </a:lnSpc>
              <a:buFont typeface="Arial"/>
              <a:buChar char="•"/>
            </a:pPr>
            <a:r>
              <a:rPr lang="en-US" sz="2800">
                <a:solidFill>
                  <a:srgbClr val="000000"/>
                </a:solidFill>
                <a:latin typeface="Calibri"/>
              </a:rPr>
              <a:t>Form validation is the process of making sure that data supplied by the user using a form, meets the criteria set for collecting data from the user</a:t>
            </a:r>
            <a:endParaRPr/>
          </a:p>
          <a:p>
            <a:pPr>
              <a:lnSpc>
                <a:spcPct val="90000"/>
              </a:lnSpc>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User Name Validation</a:t>
            </a:r>
            <a:endParaRPr/>
          </a:p>
        </p:txBody>
      </p:sp>
      <p:sp>
        <p:nvSpPr>
          <p:cNvPr id="195" name="CustomShape 2"/>
          <p:cNvSpPr/>
          <p:nvPr/>
        </p:nvSpPr>
        <p:spPr>
          <a:xfrm>
            <a:off x="155520" y="-144360"/>
            <a:ext cx="304560" cy="304560"/>
          </a:xfrm>
          <a:prstGeom prst="rect">
            <a:avLst/>
          </a:prstGeom>
          <a:noFill/>
          <a:ln>
            <a:noFill/>
          </a:ln>
        </p:spPr>
      </p:sp>
      <p:sp>
        <p:nvSpPr>
          <p:cNvPr id="196" name="TextShape 3"/>
          <p:cNvSpPr txBox="1"/>
          <p:nvPr/>
        </p:nvSpPr>
        <p:spPr>
          <a:xfrm>
            <a:off x="838080" y="810000"/>
            <a:ext cx="11074680" cy="5799600"/>
          </a:xfrm>
          <a:prstGeom prst="rect">
            <a:avLst/>
          </a:prstGeom>
        </p:spPr>
        <p:txBody>
          <a:bodyPr/>
          <a:lstStyle/>
          <a:p>
            <a:pPr>
              <a:lnSpc>
                <a:spcPct val="100000"/>
              </a:lnSpc>
            </a:pPr>
            <a:r>
              <a:rPr lang="en-US" sz="2800" b="1">
                <a:solidFill>
                  <a:srgbClr val="FF0000"/>
                </a:solidFill>
                <a:latin typeface="Calibri"/>
              </a:rPr>
              <a:t>Rules: </a:t>
            </a:r>
            <a:endParaRPr/>
          </a:p>
          <a:p>
            <a:pPr>
              <a:lnSpc>
                <a:spcPct val="100000"/>
              </a:lnSpc>
              <a:buFont typeface="Arial"/>
              <a:buAutoNum type="arabicPeriod"/>
            </a:pPr>
            <a:r>
              <a:rPr lang="en-US" sz="2800">
                <a:solidFill>
                  <a:srgbClr val="7030A0"/>
                </a:solidFill>
                <a:latin typeface="Calibri"/>
              </a:rPr>
              <a:t>Name not empty</a:t>
            </a:r>
            <a:endParaRPr/>
          </a:p>
          <a:p>
            <a:pPr>
              <a:lnSpc>
                <a:spcPct val="100000"/>
              </a:lnSpc>
            </a:pPr>
            <a:r>
              <a:rPr lang="en-US" sz="2800">
                <a:solidFill>
                  <a:srgbClr val="7030A0"/>
                </a:solidFill>
                <a:latin typeface="Calibri"/>
              </a:rPr>
              <a:t>2. Only Characters.</a:t>
            </a:r>
            <a:endParaRPr/>
          </a:p>
          <a:p>
            <a:pPr>
              <a:lnSpc>
                <a:spcPct val="100000"/>
              </a:lnSpc>
            </a:pPr>
            <a:r>
              <a:rPr lang="en-US" sz="2800">
                <a:solidFill>
                  <a:srgbClr val="7030A0"/>
                </a:solidFill>
                <a:latin typeface="Calibri"/>
              </a:rPr>
              <a:t>3. Must be 5 to 15 Characters.</a:t>
            </a:r>
            <a:endParaRPr/>
          </a:p>
        </p:txBody>
      </p:sp>
      <p:sp>
        <p:nvSpPr>
          <p:cNvPr id="197" name="CustomShape 4"/>
          <p:cNvSpPr/>
          <p:nvPr/>
        </p:nvSpPr>
        <p:spPr>
          <a:xfrm>
            <a:off x="5421240" y="564120"/>
            <a:ext cx="6478920" cy="6417000"/>
          </a:xfrm>
          <a:prstGeom prst="rect">
            <a:avLst/>
          </a:prstGeom>
          <a:noFill/>
          <a:ln>
            <a:noFill/>
          </a:ln>
        </p:spPr>
        <p:txBody>
          <a:bodyPr lIns="90000" tIns="45000" rIns="90000" bIns="45000"/>
          <a:lstStyle/>
          <a:p>
            <a:pPr>
              <a:lnSpc>
                <a:spcPct val="100000"/>
              </a:lnSpc>
            </a:pPr>
            <a:r>
              <a:rPr lang="en-IN" sz="1600">
                <a:solidFill>
                  <a:srgbClr val="000000"/>
                </a:solidFill>
                <a:latin typeface="Calibri"/>
              </a:rPr>
              <a:t>&lt;html&gt;&lt;head&gt;</a:t>
            </a:r>
            <a:endParaRPr/>
          </a:p>
          <a:p>
            <a:pPr>
              <a:lnSpc>
                <a:spcPct val="100000"/>
              </a:lnSpc>
            </a:pPr>
            <a:r>
              <a:rPr lang="en-IN" sz="1600">
                <a:solidFill>
                  <a:srgbClr val="000000"/>
                </a:solidFill>
                <a:latin typeface="Calibri"/>
              </a:rPr>
              <a:t>&lt;script type="text/javascript"&gt;</a:t>
            </a:r>
            <a:endParaRPr/>
          </a:p>
          <a:p>
            <a:pPr>
              <a:lnSpc>
                <a:spcPct val="100000"/>
              </a:lnSpc>
            </a:pPr>
            <a:r>
              <a:rPr lang="en-IN" sz="1600">
                <a:solidFill>
                  <a:srgbClr val="000000"/>
                </a:solidFill>
                <a:latin typeface="Calibri"/>
              </a:rPr>
              <a:t>function validation()</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var a = document.form.name.value;</a:t>
            </a:r>
            <a:endParaRPr/>
          </a:p>
          <a:p>
            <a:pPr>
              <a:lnSpc>
                <a:spcPct val="100000"/>
              </a:lnSpc>
            </a:pPr>
            <a:r>
              <a:rPr lang="en-IN" sz="1600">
                <a:solidFill>
                  <a:srgbClr val="000000"/>
                </a:solidFill>
                <a:latin typeface="Calibri"/>
              </a:rPr>
              <a:t>if(a=="")</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alert("Please Enter Your Name");</a:t>
            </a:r>
            <a:endParaRPr/>
          </a:p>
          <a:p>
            <a:pPr>
              <a:lnSpc>
                <a:spcPct val="100000"/>
              </a:lnSpc>
            </a:pPr>
            <a:r>
              <a:rPr lang="en-IN" sz="1600">
                <a:solidFill>
                  <a:srgbClr val="000000"/>
                </a:solidFill>
                <a:latin typeface="Calibri"/>
              </a:rPr>
              <a:t>return false;</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if(!isNaN(a))</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alert("Please Enter Only Characters");</a:t>
            </a:r>
            <a:endParaRPr/>
          </a:p>
          <a:p>
            <a:pPr>
              <a:lnSpc>
                <a:spcPct val="100000"/>
              </a:lnSpc>
            </a:pPr>
            <a:r>
              <a:rPr lang="en-IN" sz="1600">
                <a:solidFill>
                  <a:srgbClr val="000000"/>
                </a:solidFill>
                <a:latin typeface="Calibri"/>
              </a:rPr>
              <a:t>return false;</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if ((a.length &lt; 5) || (a.length &gt; 15))</a:t>
            </a:r>
            <a:endParaRPr/>
          </a:p>
          <a:p>
            <a:pPr>
              <a:lnSpc>
                <a:spcPct val="100000"/>
              </a:lnSpc>
            </a:pPr>
            <a:r>
              <a:rPr lang="en-IN" sz="1600">
                <a:solidFill>
                  <a:srgbClr val="000000"/>
                </a:solidFill>
                <a:latin typeface="Calibri"/>
              </a:rPr>
              <a:t>{</a:t>
            </a:r>
            <a:endParaRPr/>
          </a:p>
          <a:p>
            <a:pPr>
              <a:lnSpc>
                <a:spcPct val="100000"/>
              </a:lnSpc>
            </a:pPr>
            <a:r>
              <a:rPr lang="en-IN" sz="1600">
                <a:solidFill>
                  <a:srgbClr val="000000"/>
                </a:solidFill>
                <a:latin typeface="Calibri"/>
              </a:rPr>
              <a:t>alert("Your Character must be 5 to 15 Character");</a:t>
            </a:r>
            <a:endParaRPr/>
          </a:p>
          <a:p>
            <a:pPr>
              <a:lnSpc>
                <a:spcPct val="100000"/>
              </a:lnSpc>
            </a:pPr>
            <a:r>
              <a:rPr lang="en-IN" sz="1600">
                <a:solidFill>
                  <a:srgbClr val="000000"/>
                </a:solidFill>
                <a:latin typeface="Calibri"/>
              </a:rPr>
              <a:t>return false;}}</a:t>
            </a:r>
            <a:endParaRPr/>
          </a:p>
          <a:p>
            <a:pPr>
              <a:lnSpc>
                <a:spcPct val="100000"/>
              </a:lnSpc>
            </a:pPr>
            <a:r>
              <a:rPr lang="en-IN" sz="1600">
                <a:solidFill>
                  <a:srgbClr val="000000"/>
                </a:solidFill>
                <a:latin typeface="Calibri"/>
              </a:rPr>
              <a:t>&lt;/script&gt;&lt;/head&gt;</a:t>
            </a:r>
            <a:endParaRPr/>
          </a:p>
          <a:p>
            <a:pPr>
              <a:lnSpc>
                <a:spcPct val="100000"/>
              </a:lnSpc>
            </a:pPr>
            <a:r>
              <a:rPr lang="en-IN" sz="1600">
                <a:solidFill>
                  <a:srgbClr val="000000"/>
                </a:solidFill>
                <a:latin typeface="Calibri"/>
              </a:rPr>
              <a:t>&lt;body&gt;</a:t>
            </a:r>
            <a:endParaRPr/>
          </a:p>
          <a:p>
            <a:pPr>
              <a:lnSpc>
                <a:spcPct val="100000"/>
              </a:lnSpc>
            </a:pPr>
            <a:r>
              <a:rPr lang="en-IN" sz="1600">
                <a:solidFill>
                  <a:srgbClr val="000000"/>
                </a:solidFill>
                <a:latin typeface="Calibri"/>
              </a:rPr>
              <a:t>&lt;form name="form" method="post" onsubmit="return validation()"&gt;</a:t>
            </a:r>
            <a:endParaRPr/>
          </a:p>
          <a:p>
            <a:pPr>
              <a:lnSpc>
                <a:spcPct val="100000"/>
              </a:lnSpc>
            </a:pPr>
            <a:r>
              <a:rPr lang="en-IN" sz="1600">
                <a:solidFill>
                  <a:srgbClr val="000000"/>
                </a:solidFill>
                <a:latin typeface="Calibri"/>
              </a:rPr>
              <a:t> Your Name:&lt;input type="text" name="name""&gt;</a:t>
            </a:r>
            <a:endParaRPr/>
          </a:p>
          <a:p>
            <a:pPr>
              <a:lnSpc>
                <a:spcPct val="100000"/>
              </a:lnSpc>
            </a:pPr>
            <a:r>
              <a:rPr lang="en-IN" sz="1600">
                <a:solidFill>
                  <a:srgbClr val="000000"/>
                </a:solidFill>
                <a:latin typeface="Calibri"/>
              </a:rPr>
              <a:t>&lt;input type="submit" name="sub" value="Submit"&gt;</a:t>
            </a:r>
            <a:endParaRPr/>
          </a:p>
          <a:p>
            <a:pPr>
              <a:lnSpc>
                <a:spcPct val="100000"/>
              </a:lnSpc>
            </a:pPr>
            <a:r>
              <a:rPr lang="en-IN" sz="1600">
                <a:solidFill>
                  <a:srgbClr val="000000"/>
                </a:solidFill>
                <a:latin typeface="Calibri"/>
              </a:rPr>
              <a:t>&lt;/form&gt;&lt;/body&gt;&lt;/html&gt;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Password Validation</a:t>
            </a:r>
            <a:endParaRPr/>
          </a:p>
        </p:txBody>
      </p:sp>
      <p:sp>
        <p:nvSpPr>
          <p:cNvPr id="199" name="CustomShape 2"/>
          <p:cNvSpPr/>
          <p:nvPr/>
        </p:nvSpPr>
        <p:spPr>
          <a:xfrm>
            <a:off x="155520" y="-144360"/>
            <a:ext cx="304560" cy="304560"/>
          </a:xfrm>
          <a:prstGeom prst="rect">
            <a:avLst/>
          </a:prstGeom>
          <a:noFill/>
          <a:ln>
            <a:noFill/>
          </a:ln>
        </p:spPr>
      </p:sp>
      <p:sp>
        <p:nvSpPr>
          <p:cNvPr id="200" name="TextShape 3"/>
          <p:cNvSpPr txBox="1"/>
          <p:nvPr/>
        </p:nvSpPr>
        <p:spPr>
          <a:xfrm>
            <a:off x="838080" y="810000"/>
            <a:ext cx="5026680" cy="5799600"/>
          </a:xfrm>
          <a:prstGeom prst="rect">
            <a:avLst/>
          </a:prstGeom>
        </p:spPr>
        <p:txBody>
          <a:bodyPr/>
          <a:lstStyle/>
          <a:p>
            <a:pPr>
              <a:lnSpc>
                <a:spcPct val="100000"/>
              </a:lnSpc>
            </a:pPr>
            <a:r>
              <a:rPr lang="en-US" sz="2000" b="1">
                <a:solidFill>
                  <a:srgbClr val="FF0000"/>
                </a:solidFill>
                <a:latin typeface="Calibri"/>
              </a:rPr>
              <a:t>Rules: </a:t>
            </a:r>
            <a:endParaRPr/>
          </a:p>
          <a:p>
            <a:pPr>
              <a:lnSpc>
                <a:spcPct val="100000"/>
              </a:lnSpc>
              <a:buFont typeface="Arial"/>
              <a:buAutoNum type="arabicPeriod"/>
            </a:pPr>
            <a:r>
              <a:rPr lang="en-US" sz="2400">
                <a:solidFill>
                  <a:srgbClr val="7030A0"/>
                </a:solidFill>
                <a:latin typeface="Calibri"/>
              </a:rPr>
              <a:t>6 to 20 characters which contain at least one numeric digit, one uppercase and one lowercase letter</a:t>
            </a:r>
            <a:endParaRPr/>
          </a:p>
          <a:p>
            <a:pPr>
              <a:lnSpc>
                <a:spcPct val="100000"/>
              </a:lnSpc>
            </a:pPr>
            <a:endParaRPr/>
          </a:p>
        </p:txBody>
      </p:sp>
      <p:sp>
        <p:nvSpPr>
          <p:cNvPr id="201" name="CustomShape 4"/>
          <p:cNvSpPr/>
          <p:nvPr/>
        </p:nvSpPr>
        <p:spPr>
          <a:xfrm>
            <a:off x="6204960" y="363960"/>
            <a:ext cx="5603760" cy="7347240"/>
          </a:xfrm>
          <a:prstGeom prst="rect">
            <a:avLst/>
          </a:prstGeom>
          <a:noFill/>
          <a:ln>
            <a:noFill/>
          </a:ln>
        </p:spPr>
        <p:txBody>
          <a:bodyPr lIns="90000" tIns="45000" rIns="90000" bIns="45000"/>
          <a:lstStyle/>
          <a:p>
            <a:pPr>
              <a:lnSpc>
                <a:spcPct val="100000"/>
              </a:lnSpc>
            </a:pPr>
            <a:r>
              <a:rPr lang="en-IN" sz="1700">
                <a:solidFill>
                  <a:srgbClr val="000000"/>
                </a:solidFill>
                <a:latin typeface="Calibri"/>
              </a:rPr>
              <a:t>&lt;html&gt;  &lt;head&gt;&lt;script&gt;</a:t>
            </a:r>
            <a:endParaRPr/>
          </a:p>
          <a:p>
            <a:pPr>
              <a:lnSpc>
                <a:spcPct val="100000"/>
              </a:lnSpc>
            </a:pPr>
            <a:r>
              <a:rPr lang="en-IN" sz="1700">
                <a:solidFill>
                  <a:srgbClr val="000000"/>
                </a:solidFill>
                <a:latin typeface="Calibri"/>
              </a:rPr>
              <a:t>function CheckPassword()   </a:t>
            </a:r>
            <a:endParaRPr/>
          </a:p>
          <a:p>
            <a:pPr>
              <a:lnSpc>
                <a:spcPct val="100000"/>
              </a:lnSpc>
            </a:pPr>
            <a:r>
              <a:rPr lang="en-IN" sz="1700">
                <a:solidFill>
                  <a:srgbClr val="000000"/>
                </a:solidFill>
                <a:latin typeface="Calibri"/>
              </a:rPr>
              <a:t>{ </a:t>
            </a:r>
            <a:endParaRPr/>
          </a:p>
          <a:p>
            <a:pPr>
              <a:lnSpc>
                <a:spcPct val="100000"/>
              </a:lnSpc>
            </a:pPr>
            <a:r>
              <a:rPr lang="en-IN" sz="1700">
                <a:solidFill>
                  <a:srgbClr val="000000"/>
                </a:solidFill>
                <a:latin typeface="Calibri"/>
              </a:rPr>
              <a:t>input=document.form1.text1.value; </a:t>
            </a:r>
            <a:endParaRPr/>
          </a:p>
          <a:p>
            <a:pPr>
              <a:lnSpc>
                <a:spcPct val="100000"/>
              </a:lnSpc>
            </a:pPr>
            <a:r>
              <a:rPr lang="en-IN" sz="1700">
                <a:solidFill>
                  <a:srgbClr val="000000"/>
                </a:solidFill>
                <a:latin typeface="Calibri"/>
              </a:rPr>
              <a:t>var pass= /^(?=.*\d)(?=.*[a-z])(?=.*[A-Z]).{6,20}$/;  </a:t>
            </a:r>
            <a:endParaRPr/>
          </a:p>
          <a:p>
            <a:pPr>
              <a:lnSpc>
                <a:spcPct val="100000"/>
              </a:lnSpc>
            </a:pPr>
            <a:r>
              <a:rPr lang="en-IN" sz="1700">
                <a:solidFill>
                  <a:srgbClr val="000000"/>
                </a:solidFill>
                <a:latin typeface="Calibri"/>
              </a:rPr>
              <a:t>if(input.match(pass))   </a:t>
            </a:r>
            <a:endParaRPr/>
          </a:p>
          <a:p>
            <a:pPr>
              <a:lnSpc>
                <a:spcPct val="100000"/>
              </a:lnSpc>
            </a:pPr>
            <a:r>
              <a:rPr lang="en-IN" sz="1700">
                <a:solidFill>
                  <a:srgbClr val="000000"/>
                </a:solidFill>
                <a:latin typeface="Calibri"/>
              </a:rPr>
              <a:t>{   </a:t>
            </a:r>
            <a:endParaRPr/>
          </a:p>
          <a:p>
            <a:pPr>
              <a:lnSpc>
                <a:spcPct val="100000"/>
              </a:lnSpc>
            </a:pPr>
            <a:r>
              <a:rPr lang="en-IN" sz="1700">
                <a:solidFill>
                  <a:srgbClr val="000000"/>
                </a:solidFill>
                <a:latin typeface="Calibri"/>
              </a:rPr>
              <a:t>alert("Correct")  </a:t>
            </a:r>
            <a:endParaRPr/>
          </a:p>
          <a:p>
            <a:pPr>
              <a:lnSpc>
                <a:spcPct val="100000"/>
              </a:lnSpc>
            </a:pPr>
            <a:r>
              <a:rPr lang="en-IN" sz="1700">
                <a:solidFill>
                  <a:srgbClr val="000000"/>
                </a:solidFill>
                <a:latin typeface="Calibri"/>
              </a:rPr>
              <a:t>return true;  </a:t>
            </a:r>
            <a:endParaRPr/>
          </a:p>
          <a:p>
            <a:pPr>
              <a:lnSpc>
                <a:spcPct val="100000"/>
              </a:lnSpc>
            </a:pPr>
            <a:r>
              <a:rPr lang="en-IN" sz="1700">
                <a:solidFill>
                  <a:srgbClr val="000000"/>
                </a:solidFill>
                <a:latin typeface="Calibri"/>
              </a:rPr>
              <a:t>}  </a:t>
            </a:r>
            <a:endParaRPr/>
          </a:p>
          <a:p>
            <a:pPr>
              <a:lnSpc>
                <a:spcPct val="100000"/>
              </a:lnSpc>
            </a:pPr>
            <a:r>
              <a:rPr lang="en-IN" sz="1700">
                <a:solidFill>
                  <a:srgbClr val="000000"/>
                </a:solidFill>
                <a:latin typeface="Calibri"/>
              </a:rPr>
              <a:t>else  </a:t>
            </a:r>
            <a:endParaRPr/>
          </a:p>
          <a:p>
            <a:pPr>
              <a:lnSpc>
                <a:spcPct val="100000"/>
              </a:lnSpc>
            </a:pPr>
            <a:r>
              <a:rPr lang="en-IN" sz="1700">
                <a:solidFill>
                  <a:srgbClr val="000000"/>
                </a:solidFill>
                <a:latin typeface="Calibri"/>
              </a:rPr>
              <a:t>{   </a:t>
            </a:r>
            <a:endParaRPr/>
          </a:p>
          <a:p>
            <a:pPr>
              <a:lnSpc>
                <a:spcPct val="100000"/>
              </a:lnSpc>
            </a:pPr>
            <a:r>
              <a:rPr lang="en-IN" sz="1700">
                <a:solidFill>
                  <a:srgbClr val="000000"/>
                </a:solidFill>
                <a:latin typeface="Calibri"/>
              </a:rPr>
              <a:t>alert('Wrong...!')  </a:t>
            </a:r>
            <a:endParaRPr/>
          </a:p>
          <a:p>
            <a:pPr>
              <a:lnSpc>
                <a:spcPct val="100000"/>
              </a:lnSpc>
            </a:pPr>
            <a:r>
              <a:rPr lang="en-IN" sz="1700">
                <a:solidFill>
                  <a:srgbClr val="000000"/>
                </a:solidFill>
                <a:latin typeface="Calibri"/>
              </a:rPr>
              <a:t>return false;  </a:t>
            </a:r>
            <a:endParaRPr/>
          </a:p>
          <a:p>
            <a:pPr>
              <a:lnSpc>
                <a:spcPct val="100000"/>
              </a:lnSpc>
            </a:pPr>
            <a:r>
              <a:rPr lang="en-IN" sz="1700">
                <a:solidFill>
                  <a:srgbClr val="000000"/>
                </a:solidFill>
                <a:latin typeface="Calibri"/>
              </a:rPr>
              <a:t>}  } </a:t>
            </a:r>
            <a:endParaRPr/>
          </a:p>
          <a:p>
            <a:pPr>
              <a:lnSpc>
                <a:spcPct val="100000"/>
              </a:lnSpc>
            </a:pPr>
            <a:r>
              <a:rPr lang="en-IN" sz="1700">
                <a:solidFill>
                  <a:srgbClr val="000000"/>
                </a:solidFill>
                <a:latin typeface="Calibri"/>
              </a:rPr>
              <a:t>&lt;/script&gt;  &lt;/head&gt;  </a:t>
            </a:r>
            <a:endParaRPr/>
          </a:p>
          <a:p>
            <a:pPr>
              <a:lnSpc>
                <a:spcPct val="100000"/>
              </a:lnSpc>
            </a:pPr>
            <a:r>
              <a:rPr lang="en-IN" sz="1700">
                <a:solidFill>
                  <a:srgbClr val="000000"/>
                </a:solidFill>
                <a:latin typeface="Calibri"/>
              </a:rPr>
              <a:t>&lt;body&gt;</a:t>
            </a:r>
            <a:endParaRPr/>
          </a:p>
          <a:p>
            <a:pPr>
              <a:lnSpc>
                <a:spcPct val="100000"/>
              </a:lnSpc>
            </a:pPr>
            <a:r>
              <a:rPr lang="en-IN" sz="1700">
                <a:solidFill>
                  <a:srgbClr val="000000"/>
                </a:solidFill>
                <a:latin typeface="Calibri"/>
              </a:rPr>
              <a:t>&lt;h2&gt;Input Password and Submit [6 to 20 characters which contain at least one numeric digit, one uppercase and one lowercase letter]&lt;/h2&gt;  </a:t>
            </a:r>
            <a:endParaRPr/>
          </a:p>
          <a:p>
            <a:pPr>
              <a:lnSpc>
                <a:spcPct val="100000"/>
              </a:lnSpc>
            </a:pPr>
            <a:r>
              <a:rPr lang="en-IN" sz="1700">
                <a:solidFill>
                  <a:srgbClr val="000000"/>
                </a:solidFill>
                <a:latin typeface="Calibri"/>
              </a:rPr>
              <a:t>&lt;form name="form1" action="#"&gt;  </a:t>
            </a:r>
            <a:endParaRPr/>
          </a:p>
          <a:p>
            <a:pPr>
              <a:lnSpc>
                <a:spcPct val="100000"/>
              </a:lnSpc>
            </a:pPr>
            <a:r>
              <a:rPr lang="en-IN" sz="1700">
                <a:solidFill>
                  <a:srgbClr val="000000"/>
                </a:solidFill>
                <a:latin typeface="Calibri"/>
              </a:rPr>
              <a:t>Enter Password &lt;input type="text" name="text1"/&gt; </a:t>
            </a:r>
            <a:endParaRPr/>
          </a:p>
          <a:p>
            <a:pPr>
              <a:lnSpc>
                <a:spcPct val="100000"/>
              </a:lnSpc>
            </a:pPr>
            <a:r>
              <a:rPr lang="en-IN" sz="1700">
                <a:solidFill>
                  <a:srgbClr val="000000"/>
                </a:solidFill>
                <a:latin typeface="Calibri"/>
              </a:rPr>
              <a:t> &lt;input type="submit" name="submit" value="Submit" onclick="CheckPassword()"/&gt;  </a:t>
            </a:r>
            <a:endParaRPr/>
          </a:p>
          <a:p>
            <a:pPr>
              <a:lnSpc>
                <a:spcPct val="100000"/>
              </a:lnSpc>
            </a:pPr>
            <a:r>
              <a:rPr lang="en-IN" sz="1700">
                <a:solidFill>
                  <a:srgbClr val="000000"/>
                </a:solidFill>
                <a:latin typeface="Calibri"/>
              </a:rPr>
              <a:t> &lt;/form&gt;  &lt;/body&gt;  &lt;/html&gt;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Retype Password  Validation</a:t>
            </a:r>
            <a:endParaRPr/>
          </a:p>
        </p:txBody>
      </p:sp>
      <p:sp>
        <p:nvSpPr>
          <p:cNvPr id="203" name="CustomShape 2"/>
          <p:cNvSpPr/>
          <p:nvPr/>
        </p:nvSpPr>
        <p:spPr>
          <a:xfrm>
            <a:off x="155520" y="-144360"/>
            <a:ext cx="304560" cy="304560"/>
          </a:xfrm>
          <a:prstGeom prst="rect">
            <a:avLst/>
          </a:prstGeom>
          <a:noFill/>
          <a:ln>
            <a:noFill/>
          </a:ln>
        </p:spPr>
      </p:sp>
      <p:sp>
        <p:nvSpPr>
          <p:cNvPr id="204" name="TextShape 3"/>
          <p:cNvSpPr txBox="1"/>
          <p:nvPr/>
        </p:nvSpPr>
        <p:spPr>
          <a:xfrm>
            <a:off x="838080" y="810000"/>
            <a:ext cx="11074680" cy="5799600"/>
          </a:xfrm>
          <a:prstGeom prst="rect">
            <a:avLst/>
          </a:prstGeom>
        </p:spPr>
        <p:txBody>
          <a:bodyPr/>
          <a:lstStyle/>
          <a:p>
            <a:pPr>
              <a:lnSpc>
                <a:spcPct val="100000"/>
              </a:lnSpc>
            </a:pPr>
            <a:r>
              <a:rPr lang="en-US" sz="2800">
                <a:solidFill>
                  <a:srgbClr val="000000"/>
                </a:solidFill>
                <a:latin typeface="Calibri"/>
              </a:rPr>
              <a:t>&lt;html&gt;&lt;head&gt;&lt;script&gt;</a:t>
            </a:r>
            <a:endParaRPr/>
          </a:p>
          <a:p>
            <a:pPr>
              <a:lnSpc>
                <a:spcPct val="100000"/>
              </a:lnSpc>
            </a:pPr>
            <a:r>
              <a:rPr lang="en-US" sz="2800">
                <a:solidFill>
                  <a:srgbClr val="000000"/>
                </a:solidFill>
                <a:latin typeface="Calibri"/>
              </a:rPr>
              <a:t>function matchpass(){</a:t>
            </a:r>
            <a:endParaRPr/>
          </a:p>
          <a:p>
            <a:pPr>
              <a:lnSpc>
                <a:spcPct val="100000"/>
              </a:lnSpc>
            </a:pPr>
            <a:r>
              <a:rPr lang="en-US" sz="2800">
                <a:solidFill>
                  <a:srgbClr val="000000"/>
                </a:solidFill>
                <a:latin typeface="Calibri"/>
              </a:rPr>
              <a:t>var firstpassword=document.f1.password.value;</a:t>
            </a:r>
            <a:endParaRPr/>
          </a:p>
          <a:p>
            <a:pPr>
              <a:lnSpc>
                <a:spcPct val="100000"/>
              </a:lnSpc>
            </a:pPr>
            <a:r>
              <a:rPr lang="en-US" sz="2800">
                <a:solidFill>
                  <a:srgbClr val="000000"/>
                </a:solidFill>
                <a:latin typeface="Calibri"/>
              </a:rPr>
              <a:t>var secondpassword=document.f1.password2.value;</a:t>
            </a:r>
            <a:endParaRPr/>
          </a:p>
          <a:p>
            <a:pPr>
              <a:lnSpc>
                <a:spcPct val="100000"/>
              </a:lnSpc>
            </a:pPr>
            <a:r>
              <a:rPr lang="en-US" sz="2800">
                <a:solidFill>
                  <a:srgbClr val="000000"/>
                </a:solidFill>
                <a:latin typeface="Calibri"/>
              </a:rPr>
              <a:t>if(firstpassword==secondpassword){</a:t>
            </a:r>
            <a:endParaRPr/>
          </a:p>
          <a:p>
            <a:pPr>
              <a:lnSpc>
                <a:spcPct val="100000"/>
              </a:lnSpc>
            </a:pPr>
            <a:r>
              <a:rPr lang="en-US" sz="2800">
                <a:solidFill>
                  <a:srgbClr val="000000"/>
                </a:solidFill>
                <a:latin typeface="Calibri"/>
              </a:rPr>
              <a:t>return true;</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else{</a:t>
            </a:r>
            <a:endParaRPr/>
          </a:p>
          <a:p>
            <a:pPr>
              <a:lnSpc>
                <a:spcPct val="100000"/>
              </a:lnSpc>
            </a:pPr>
            <a:r>
              <a:rPr lang="en-US" sz="2800">
                <a:solidFill>
                  <a:srgbClr val="000000"/>
                </a:solidFill>
                <a:latin typeface="Calibri"/>
              </a:rPr>
              <a:t>alert("password must be same!");</a:t>
            </a:r>
            <a:endParaRPr/>
          </a:p>
          <a:p>
            <a:pPr>
              <a:lnSpc>
                <a:spcPct val="100000"/>
              </a:lnSpc>
            </a:pPr>
            <a:r>
              <a:rPr lang="en-US" sz="2800">
                <a:solidFill>
                  <a:srgbClr val="000000"/>
                </a:solidFill>
                <a:latin typeface="Calibri"/>
              </a:rPr>
              <a:t>return false;}}</a:t>
            </a:r>
            <a:endParaRPr/>
          </a:p>
          <a:p>
            <a:pPr>
              <a:lnSpc>
                <a:spcPct val="100000"/>
              </a:lnSpc>
            </a:pPr>
            <a:r>
              <a:rPr lang="en-US" sz="2800">
                <a:solidFill>
                  <a:srgbClr val="000000"/>
                </a:solidFill>
                <a:latin typeface="Calibri"/>
              </a:rPr>
              <a:t>&lt;/script&gt;&lt;/head&gt;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&lt;form name="f1"  onsubmit="matchpass()"&gt;</a:t>
            </a:r>
            <a:endParaRPr/>
          </a:p>
          <a:p>
            <a:pPr>
              <a:lnSpc>
                <a:spcPct val="100000"/>
              </a:lnSpc>
            </a:pPr>
            <a:r>
              <a:rPr lang="en-US" sz="2800">
                <a:solidFill>
                  <a:srgbClr val="000000"/>
                </a:solidFill>
                <a:latin typeface="Calibri"/>
              </a:rPr>
              <a:t>Password:&lt;input type="password" name="password" /&gt;&lt;br/&gt;</a:t>
            </a:r>
            <a:endParaRPr/>
          </a:p>
          <a:p>
            <a:pPr>
              <a:lnSpc>
                <a:spcPct val="100000"/>
              </a:lnSpc>
            </a:pPr>
            <a:r>
              <a:rPr lang="en-US" sz="2800">
                <a:solidFill>
                  <a:srgbClr val="000000"/>
                </a:solidFill>
                <a:latin typeface="Calibri"/>
              </a:rPr>
              <a:t>Re-enter Password:&lt;input type="password" name="password2"/&gt;&lt;br/&gt;</a:t>
            </a:r>
            <a:endParaRPr/>
          </a:p>
          <a:p>
            <a:pPr>
              <a:lnSpc>
                <a:spcPct val="100000"/>
              </a:lnSpc>
            </a:pPr>
            <a:r>
              <a:rPr lang="en-US" sz="2800">
                <a:solidFill>
                  <a:srgbClr val="000000"/>
                </a:solidFill>
                <a:latin typeface="Calibri"/>
              </a:rPr>
              <a:t>&lt;input type="submit"&gt;</a:t>
            </a:r>
            <a:endParaRPr/>
          </a:p>
          <a:p>
            <a:pPr>
              <a:lnSpc>
                <a:spcPct val="100000"/>
              </a:lnSpc>
            </a:pPr>
            <a:r>
              <a:rPr lang="en-US" sz="2800">
                <a:solidFill>
                  <a:srgbClr val="000000"/>
                </a:solidFill>
                <a:latin typeface="Calibri"/>
              </a:rPr>
              <a:t>&lt;/form&gt;&lt;/body&gt;&lt;/html&gt;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Phone Number Validation</a:t>
            </a:r>
            <a:endParaRPr/>
          </a:p>
        </p:txBody>
      </p:sp>
      <p:sp>
        <p:nvSpPr>
          <p:cNvPr id="206" name="CustomShape 2"/>
          <p:cNvSpPr/>
          <p:nvPr/>
        </p:nvSpPr>
        <p:spPr>
          <a:xfrm>
            <a:off x="155520" y="-144360"/>
            <a:ext cx="304560" cy="304560"/>
          </a:xfrm>
          <a:prstGeom prst="rect">
            <a:avLst/>
          </a:prstGeom>
          <a:noFill/>
          <a:ln>
            <a:noFill/>
          </a:ln>
        </p:spPr>
      </p:sp>
      <p:sp>
        <p:nvSpPr>
          <p:cNvPr id="207" name="TextShape 3"/>
          <p:cNvSpPr txBox="1"/>
          <p:nvPr/>
        </p:nvSpPr>
        <p:spPr>
          <a:xfrm>
            <a:off x="6257160" y="535680"/>
            <a:ext cx="5655960" cy="6073920"/>
          </a:xfrm>
          <a:prstGeom prst="rect">
            <a:avLst/>
          </a:prstGeom>
        </p:spPr>
        <p:txBody>
          <a:bodyPr/>
          <a:lstStyle/>
          <a:p>
            <a:pPr>
              <a:lnSpc>
                <a:spcPct val="100000"/>
              </a:lnSpc>
            </a:pPr>
            <a:r>
              <a:rPr lang="en-US" sz="2800">
                <a:solidFill>
                  <a:srgbClr val="000000"/>
                </a:solidFill>
                <a:latin typeface="Calibri"/>
              </a:rPr>
              <a:t>&lt;html&gt;&lt;head&gt;&lt;script&gt;</a:t>
            </a:r>
            <a:endParaRPr/>
          </a:p>
          <a:p>
            <a:pPr>
              <a:lnSpc>
                <a:spcPct val="100000"/>
              </a:lnSpc>
            </a:pPr>
            <a:r>
              <a:rPr lang="en-US" sz="2800">
                <a:solidFill>
                  <a:srgbClr val="000000"/>
                </a:solidFill>
                <a:latin typeface="Calibri"/>
              </a:rPr>
              <a:t>function validate(){</a:t>
            </a:r>
            <a:endParaRPr/>
          </a:p>
          <a:p>
            <a:pPr>
              <a:lnSpc>
                <a:spcPct val="100000"/>
              </a:lnSpc>
            </a:pPr>
            <a:r>
              <a:rPr lang="en-US" sz="2800">
                <a:solidFill>
                  <a:srgbClr val="000000"/>
                </a:solidFill>
                <a:latin typeface="Calibri"/>
              </a:rPr>
              <a:t>var num=document.myform.num.value;</a:t>
            </a:r>
            <a:endParaRPr/>
          </a:p>
          <a:p>
            <a:pPr>
              <a:lnSpc>
                <a:spcPct val="100000"/>
              </a:lnSpc>
            </a:pPr>
            <a:r>
              <a:rPr lang="en-US" sz="2800">
                <a:solidFill>
                  <a:srgbClr val="000000"/>
                </a:solidFill>
                <a:latin typeface="Calibri"/>
              </a:rPr>
              <a:t>if (isNaN(num)){</a:t>
            </a:r>
            <a:endParaRPr/>
          </a:p>
          <a:p>
            <a:pPr>
              <a:lnSpc>
                <a:spcPct val="100000"/>
              </a:lnSpc>
            </a:pPr>
            <a:r>
              <a:rPr lang="en-US" sz="2800">
                <a:solidFill>
                  <a:srgbClr val="000000"/>
                </a:solidFill>
                <a:latin typeface="Calibri"/>
              </a:rPr>
              <a:t>  document.getElementById("numloc").innerHTML="Enter Numeric value only";</a:t>
            </a:r>
            <a:endParaRPr/>
          </a:p>
          <a:p>
            <a:pPr>
              <a:lnSpc>
                <a:spcPct val="100000"/>
              </a:lnSpc>
            </a:pPr>
            <a:r>
              <a:rPr lang="en-US" sz="2800">
                <a:solidFill>
                  <a:srgbClr val="000000"/>
                </a:solidFill>
                <a:latin typeface="Calibri"/>
              </a:rPr>
              <a:t>  return false;</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else if(num.length==10)</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 alert("Valid");</a:t>
            </a:r>
            <a:endParaRPr/>
          </a:p>
          <a:p>
            <a:pPr>
              <a:lnSpc>
                <a:spcPct val="100000"/>
              </a:lnSpc>
            </a:pPr>
            <a:r>
              <a:rPr lang="en-US" sz="2800">
                <a:solidFill>
                  <a:srgbClr val="000000"/>
                </a:solidFill>
                <a:latin typeface="Calibri"/>
              </a:rPr>
              <a:t>  }</a:t>
            </a:r>
            <a:endParaRPr/>
          </a:p>
          <a:p>
            <a:pPr>
              <a:lnSpc>
                <a:spcPct val="100000"/>
              </a:lnSpc>
            </a:pPr>
            <a:r>
              <a:rPr lang="en-US" sz="2800">
                <a:solidFill>
                  <a:srgbClr val="000000"/>
                </a:solidFill>
                <a:latin typeface="Calibri"/>
              </a:rPr>
              <a:t>else{</a:t>
            </a:r>
            <a:endParaRPr/>
          </a:p>
          <a:p>
            <a:pPr>
              <a:lnSpc>
                <a:spcPct val="100000"/>
              </a:lnSpc>
            </a:pPr>
            <a:r>
              <a:rPr lang="en-US" sz="2800">
                <a:solidFill>
                  <a:srgbClr val="000000"/>
                </a:solidFill>
                <a:latin typeface="Calibri"/>
              </a:rPr>
              <a:t> document.getElementById("numloc").innerHTML="Enter 10 digit phno only";</a:t>
            </a:r>
            <a:endParaRPr/>
          </a:p>
          <a:p>
            <a:pPr>
              <a:lnSpc>
                <a:spcPct val="100000"/>
              </a:lnSpc>
            </a:pPr>
            <a:r>
              <a:rPr lang="en-US" sz="2800">
                <a:solidFill>
                  <a:srgbClr val="000000"/>
                </a:solidFill>
                <a:latin typeface="Calibri"/>
              </a:rPr>
              <a:t>  return false;</a:t>
            </a:r>
            <a:endParaRPr/>
          </a:p>
          <a:p>
            <a:pPr>
              <a:lnSpc>
                <a:spcPct val="100000"/>
              </a:lnSpc>
            </a:pPr>
            <a:r>
              <a:rPr lang="en-US" sz="2800">
                <a:solidFill>
                  <a:srgbClr val="000000"/>
                </a:solidFill>
                <a:latin typeface="Calibri"/>
              </a:rPr>
              <a:t>}}</a:t>
            </a:r>
            <a:endParaRPr/>
          </a:p>
          <a:p>
            <a:pPr>
              <a:lnSpc>
                <a:spcPct val="100000"/>
              </a:lnSpc>
            </a:pPr>
            <a:r>
              <a:rPr lang="en-US" sz="2800">
                <a:solidFill>
                  <a:srgbClr val="000000"/>
                </a:solidFill>
                <a:latin typeface="Calibri"/>
              </a:rPr>
              <a:t>&lt;/script&lt;/head&gt;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&lt;form name="myform"       onsubmit="return validate()" &gt;</a:t>
            </a:r>
            <a:endParaRPr/>
          </a:p>
          <a:p>
            <a:pPr>
              <a:lnSpc>
                <a:spcPct val="100000"/>
              </a:lnSpc>
            </a:pPr>
            <a:r>
              <a:rPr lang="en-US" sz="2800">
                <a:solidFill>
                  <a:srgbClr val="000000"/>
                </a:solidFill>
                <a:latin typeface="Calibri"/>
              </a:rPr>
              <a:t>Number: &lt;input type="text" name="num"&gt;&lt;span id="numloc"&gt;&lt;/span&gt;&lt;br/&gt;</a:t>
            </a:r>
            <a:endParaRPr/>
          </a:p>
          <a:p>
            <a:pPr>
              <a:lnSpc>
                <a:spcPct val="100000"/>
              </a:lnSpc>
            </a:pPr>
            <a:r>
              <a:rPr lang="en-US" sz="2800">
                <a:solidFill>
                  <a:srgbClr val="000000"/>
                </a:solidFill>
                <a:latin typeface="Calibri"/>
              </a:rPr>
              <a:t>&lt;input type="submit" value="submit"&gt;</a:t>
            </a:r>
            <a:endParaRPr/>
          </a:p>
          <a:p>
            <a:pPr>
              <a:lnSpc>
                <a:spcPct val="100000"/>
              </a:lnSpc>
            </a:pPr>
            <a:r>
              <a:rPr lang="en-US" sz="2800">
                <a:solidFill>
                  <a:srgbClr val="000000"/>
                </a:solidFill>
                <a:latin typeface="Calibri"/>
              </a:rPr>
              <a:t>&lt;/form&gt;&lt;/body&gt;&lt;/html&gt;</a:t>
            </a:r>
            <a:endParaRPr/>
          </a:p>
        </p:txBody>
      </p:sp>
      <p:sp>
        <p:nvSpPr>
          <p:cNvPr id="208" name="CustomShape 4"/>
          <p:cNvSpPr/>
          <p:nvPr/>
        </p:nvSpPr>
        <p:spPr>
          <a:xfrm>
            <a:off x="700920" y="897120"/>
            <a:ext cx="5655960" cy="5799600"/>
          </a:xfrm>
          <a:prstGeom prst="rect">
            <a:avLst/>
          </a:prstGeom>
          <a:noFill/>
          <a:ln>
            <a:noFill/>
          </a:ln>
        </p:spPr>
      </p:sp>
      <p:sp>
        <p:nvSpPr>
          <p:cNvPr id="209" name="CustomShape 5"/>
          <p:cNvSpPr/>
          <p:nvPr/>
        </p:nvSpPr>
        <p:spPr>
          <a:xfrm>
            <a:off x="570240" y="1058040"/>
            <a:ext cx="5655960" cy="5799600"/>
          </a:xfrm>
          <a:prstGeom prst="rect">
            <a:avLst/>
          </a:prstGeom>
          <a:noFill/>
          <a:ln>
            <a:noFill/>
          </a:ln>
        </p:spPr>
        <p:txBody>
          <a:bodyPr/>
          <a:lstStyle/>
          <a:p>
            <a:pPr>
              <a:lnSpc>
                <a:spcPct val="90000"/>
              </a:lnSpc>
              <a:buFont typeface="Arial"/>
              <a:buAutoNum type="arabicPeriod"/>
            </a:pPr>
            <a:r>
              <a:rPr lang="en-IN" sz="2800">
                <a:solidFill>
                  <a:srgbClr val="7030A0"/>
                </a:solidFill>
                <a:latin typeface="Calibri"/>
              </a:rPr>
              <a:t>Numbers only</a:t>
            </a:r>
            <a:endParaRPr/>
          </a:p>
          <a:p>
            <a:pPr>
              <a:lnSpc>
                <a:spcPct val="90000"/>
              </a:lnSpc>
              <a:buFont typeface="Arial"/>
              <a:buAutoNum type="arabicPeriod"/>
            </a:pPr>
            <a:r>
              <a:rPr lang="en-IN" sz="2800">
                <a:solidFill>
                  <a:srgbClr val="7030A0"/>
                </a:solidFill>
                <a:latin typeface="Calibri"/>
              </a:rPr>
              <a:t>10 digit number only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248040"/>
            <a:ext cx="10515240" cy="535320"/>
          </a:xfrm>
          <a:prstGeom prst="rect">
            <a:avLst/>
          </a:prstGeom>
        </p:spPr>
        <p:txBody>
          <a:bodyPr anchor="ctr"/>
          <a:lstStyle/>
          <a:p>
            <a:pPr>
              <a:lnSpc>
                <a:spcPct val="90000"/>
              </a:lnSpc>
            </a:pPr>
            <a:r>
              <a:rPr lang="en-US" sz="3200">
                <a:solidFill>
                  <a:srgbClr val="FF0000"/>
                </a:solidFill>
                <a:latin typeface="Calibri Light"/>
              </a:rPr>
              <a:t>Email Validation</a:t>
            </a:r>
            <a:endParaRPr/>
          </a:p>
        </p:txBody>
      </p:sp>
      <p:sp>
        <p:nvSpPr>
          <p:cNvPr id="211" name="CustomShape 2"/>
          <p:cNvSpPr/>
          <p:nvPr/>
        </p:nvSpPr>
        <p:spPr>
          <a:xfrm>
            <a:off x="155520" y="-144360"/>
            <a:ext cx="304560" cy="304560"/>
          </a:xfrm>
          <a:prstGeom prst="rect">
            <a:avLst/>
          </a:prstGeom>
          <a:noFill/>
          <a:ln>
            <a:noFill/>
          </a:ln>
        </p:spPr>
      </p:sp>
      <p:sp>
        <p:nvSpPr>
          <p:cNvPr id="212" name="TextShape 3"/>
          <p:cNvSpPr txBox="1"/>
          <p:nvPr/>
        </p:nvSpPr>
        <p:spPr>
          <a:xfrm>
            <a:off x="6257160" y="444240"/>
            <a:ext cx="5655960" cy="6165360"/>
          </a:xfrm>
          <a:prstGeom prst="rect">
            <a:avLst/>
          </a:prstGeom>
        </p:spPr>
        <p:txBody>
          <a:bodyPr/>
          <a:lstStyle/>
          <a:p>
            <a:pPr>
              <a:lnSpc>
                <a:spcPct val="100000"/>
              </a:lnSpc>
            </a:pPr>
            <a:r>
              <a:rPr lang="en-US" sz="2800">
                <a:solidFill>
                  <a:srgbClr val="000000"/>
                </a:solidFill>
                <a:latin typeface="Calibri"/>
              </a:rPr>
              <a:t> </a:t>
            </a:r>
            <a:r>
              <a:rPr lang="en-US" sz="4300">
                <a:solidFill>
                  <a:srgbClr val="000000"/>
                </a:solidFill>
                <a:latin typeface="Calibri"/>
              </a:rPr>
              <a:t>&lt;html&gt;  &lt;head&gt;&lt;script&gt;</a:t>
            </a:r>
            <a:endParaRPr/>
          </a:p>
          <a:p>
            <a:pPr>
              <a:lnSpc>
                <a:spcPct val="100000"/>
              </a:lnSpc>
            </a:pPr>
            <a:r>
              <a:rPr lang="en-US" sz="4300">
                <a:solidFill>
                  <a:srgbClr val="000000"/>
                </a:solidFill>
                <a:latin typeface="Calibri"/>
              </a:rPr>
              <a:t>function CheckEmail()   </a:t>
            </a:r>
            <a:endParaRPr/>
          </a:p>
          <a:p>
            <a:pPr>
              <a:lnSpc>
                <a:spcPct val="100000"/>
              </a:lnSpc>
            </a:pPr>
            <a:r>
              <a:rPr lang="en-US" sz="4300">
                <a:solidFill>
                  <a:srgbClr val="000000"/>
                </a:solidFill>
                <a:latin typeface="Calibri"/>
              </a:rPr>
              <a:t>{ </a:t>
            </a:r>
            <a:endParaRPr/>
          </a:p>
          <a:p>
            <a:pPr>
              <a:lnSpc>
                <a:spcPct val="100000"/>
              </a:lnSpc>
            </a:pPr>
            <a:r>
              <a:rPr lang="en-US" sz="4300">
                <a:solidFill>
                  <a:srgbClr val="000000"/>
                </a:solidFill>
                <a:latin typeface="Calibri"/>
              </a:rPr>
              <a:t>input=document.form1.text1.value; </a:t>
            </a:r>
            <a:endParaRPr/>
          </a:p>
          <a:p>
            <a:pPr>
              <a:lnSpc>
                <a:spcPct val="100000"/>
              </a:lnSpc>
            </a:pPr>
            <a:r>
              <a:rPr lang="en-US" sz="4300">
                <a:solidFill>
                  <a:srgbClr val="000000"/>
                </a:solidFill>
                <a:latin typeface="Calibri"/>
              </a:rPr>
              <a:t>var email=/^\w+([\.-]?\w+)*@\w*(\.\w{2,3})$/;  </a:t>
            </a:r>
            <a:endParaRPr/>
          </a:p>
          <a:p>
            <a:pPr>
              <a:lnSpc>
                <a:spcPct val="100000"/>
              </a:lnSpc>
            </a:pPr>
            <a:r>
              <a:rPr lang="en-US" sz="4300">
                <a:solidFill>
                  <a:srgbClr val="000000"/>
                </a:solidFill>
                <a:latin typeface="Calibri"/>
              </a:rPr>
              <a:t>if(input.match(email))   </a:t>
            </a:r>
            <a:endParaRPr/>
          </a:p>
          <a:p>
            <a:pPr>
              <a:lnSpc>
                <a:spcPct val="100000"/>
              </a:lnSpc>
            </a:pPr>
            <a:r>
              <a:rPr lang="en-US" sz="4300">
                <a:solidFill>
                  <a:srgbClr val="000000"/>
                </a:solidFill>
                <a:latin typeface="Calibri"/>
              </a:rPr>
              <a:t>{   </a:t>
            </a:r>
            <a:endParaRPr/>
          </a:p>
          <a:p>
            <a:pPr>
              <a:lnSpc>
                <a:spcPct val="100000"/>
              </a:lnSpc>
            </a:pPr>
            <a:r>
              <a:rPr lang="en-US" sz="4300">
                <a:solidFill>
                  <a:srgbClr val="000000"/>
                </a:solidFill>
                <a:latin typeface="Calibri"/>
              </a:rPr>
              <a:t>alert("Correct")  </a:t>
            </a:r>
            <a:endParaRPr/>
          </a:p>
          <a:p>
            <a:pPr>
              <a:lnSpc>
                <a:spcPct val="100000"/>
              </a:lnSpc>
            </a:pPr>
            <a:r>
              <a:rPr lang="en-US" sz="4300">
                <a:solidFill>
                  <a:srgbClr val="000000"/>
                </a:solidFill>
                <a:latin typeface="Calibri"/>
              </a:rPr>
              <a:t>}  </a:t>
            </a:r>
            <a:endParaRPr/>
          </a:p>
          <a:p>
            <a:pPr>
              <a:lnSpc>
                <a:spcPct val="100000"/>
              </a:lnSpc>
            </a:pPr>
            <a:r>
              <a:rPr lang="en-US" sz="4300">
                <a:solidFill>
                  <a:srgbClr val="000000"/>
                </a:solidFill>
                <a:latin typeface="Calibri"/>
              </a:rPr>
              <a:t>else  </a:t>
            </a:r>
            <a:endParaRPr/>
          </a:p>
          <a:p>
            <a:pPr>
              <a:lnSpc>
                <a:spcPct val="100000"/>
              </a:lnSpc>
            </a:pPr>
            <a:r>
              <a:rPr lang="en-US" sz="4300">
                <a:solidFill>
                  <a:srgbClr val="000000"/>
                </a:solidFill>
                <a:latin typeface="Calibri"/>
              </a:rPr>
              <a:t>{   </a:t>
            </a:r>
            <a:endParaRPr/>
          </a:p>
          <a:p>
            <a:pPr>
              <a:lnSpc>
                <a:spcPct val="100000"/>
              </a:lnSpc>
            </a:pPr>
            <a:r>
              <a:rPr lang="en-US" sz="4300">
                <a:solidFill>
                  <a:srgbClr val="000000"/>
                </a:solidFill>
                <a:latin typeface="Calibri"/>
              </a:rPr>
              <a:t>alert('Wrong...!')  </a:t>
            </a:r>
            <a:endParaRPr/>
          </a:p>
          <a:p>
            <a:pPr>
              <a:lnSpc>
                <a:spcPct val="100000"/>
              </a:lnSpc>
            </a:pPr>
            <a:r>
              <a:rPr lang="en-US" sz="4300">
                <a:solidFill>
                  <a:srgbClr val="000000"/>
                </a:solidFill>
                <a:latin typeface="Calibri"/>
              </a:rPr>
              <a:t>}  } </a:t>
            </a:r>
            <a:endParaRPr/>
          </a:p>
          <a:p>
            <a:pPr>
              <a:lnSpc>
                <a:spcPct val="100000"/>
              </a:lnSpc>
            </a:pPr>
            <a:r>
              <a:rPr lang="en-US" sz="4300">
                <a:solidFill>
                  <a:srgbClr val="000000"/>
                </a:solidFill>
                <a:latin typeface="Calibri"/>
              </a:rPr>
              <a:t>&lt;/script&gt;&lt;/head&gt;  </a:t>
            </a:r>
            <a:endParaRPr/>
          </a:p>
          <a:p>
            <a:pPr>
              <a:lnSpc>
                <a:spcPct val="100000"/>
              </a:lnSpc>
            </a:pPr>
            <a:r>
              <a:rPr lang="en-US" sz="4300">
                <a:solidFill>
                  <a:srgbClr val="000000"/>
                </a:solidFill>
                <a:latin typeface="Calibri"/>
              </a:rPr>
              <a:t>&lt;body&gt;</a:t>
            </a:r>
            <a:endParaRPr/>
          </a:p>
          <a:p>
            <a:pPr>
              <a:lnSpc>
                <a:spcPct val="100000"/>
              </a:lnSpc>
            </a:pPr>
            <a:r>
              <a:rPr lang="en-US" sz="4300">
                <a:solidFill>
                  <a:srgbClr val="000000"/>
                </a:solidFill>
                <a:latin typeface="Calibri"/>
              </a:rPr>
              <a:t>&lt;form name="form1" action="#" onsubmit="CheckEmail()"&gt;  </a:t>
            </a:r>
            <a:endParaRPr/>
          </a:p>
          <a:p>
            <a:pPr>
              <a:lnSpc>
                <a:spcPct val="100000"/>
              </a:lnSpc>
            </a:pPr>
            <a:r>
              <a:rPr lang="en-US" sz="4300">
                <a:solidFill>
                  <a:srgbClr val="000000"/>
                </a:solidFill>
                <a:latin typeface="Calibri"/>
              </a:rPr>
              <a:t>Enter EMail &lt;input type="text" name="text1"/&gt; </a:t>
            </a:r>
            <a:endParaRPr/>
          </a:p>
          <a:p>
            <a:pPr>
              <a:lnSpc>
                <a:spcPct val="100000"/>
              </a:lnSpc>
            </a:pPr>
            <a:r>
              <a:rPr lang="en-US" sz="4300">
                <a:solidFill>
                  <a:srgbClr val="000000"/>
                </a:solidFill>
                <a:latin typeface="Calibri"/>
              </a:rPr>
              <a:t> &lt;input type="submit" name="submit" value="Submit" /&gt;  </a:t>
            </a:r>
            <a:endParaRPr/>
          </a:p>
          <a:p>
            <a:pPr>
              <a:lnSpc>
                <a:spcPct val="100000"/>
              </a:lnSpc>
            </a:pPr>
            <a:r>
              <a:rPr lang="en-US" sz="4300">
                <a:solidFill>
                  <a:srgbClr val="000000"/>
                </a:solidFill>
                <a:latin typeface="Calibri"/>
              </a:rPr>
              <a:t> &lt;/form&gt; &lt;/body&gt; &lt;/html&gt; </a:t>
            </a:r>
            <a:endParaRPr/>
          </a:p>
        </p:txBody>
      </p:sp>
      <p:sp>
        <p:nvSpPr>
          <p:cNvPr id="213" name="CustomShape 4"/>
          <p:cNvSpPr/>
          <p:nvPr/>
        </p:nvSpPr>
        <p:spPr>
          <a:xfrm>
            <a:off x="700920" y="897120"/>
            <a:ext cx="5655960" cy="5799600"/>
          </a:xfrm>
          <a:prstGeom prst="rect">
            <a:avLst/>
          </a:prstGeom>
          <a:noFill/>
          <a:ln>
            <a:noFill/>
          </a:ln>
        </p:spPr>
      </p:sp>
      <p:sp>
        <p:nvSpPr>
          <p:cNvPr id="214" name="CustomShape 5"/>
          <p:cNvSpPr/>
          <p:nvPr/>
        </p:nvSpPr>
        <p:spPr>
          <a:xfrm>
            <a:off x="570240" y="1058040"/>
            <a:ext cx="5655960" cy="5799600"/>
          </a:xfrm>
          <a:prstGeom prst="rect">
            <a:avLst/>
          </a:prstGeom>
          <a:noFill/>
          <a:ln>
            <a:noFill/>
          </a:ln>
        </p:spPr>
        <p:txBody>
          <a:bodyPr/>
          <a:lstStyle/>
          <a:p>
            <a:pPr>
              <a:lnSpc>
                <a:spcPct val="90000"/>
              </a:lnSpc>
              <a:buFont typeface="Arial"/>
              <a:buAutoNum type="arabicPeriod"/>
            </a:pPr>
            <a:r>
              <a:rPr lang="en-IN" sz="2800">
                <a:solidFill>
                  <a:srgbClr val="7030A0"/>
                </a:solidFill>
                <a:latin typeface="Calibri"/>
              </a:rPr>
              <a:t>Must have @ and . characters</a:t>
            </a:r>
            <a:endParaRPr/>
          </a:p>
          <a:p>
            <a:pPr>
              <a:lnSpc>
                <a:spcPct val="90000"/>
              </a:lnSpc>
              <a:buFont typeface="Arial"/>
              <a:buAutoNum type="arabicPeriod"/>
            </a:pPr>
            <a:r>
              <a:rPr lang="en-IN" sz="2800">
                <a:solidFill>
                  <a:srgbClr val="7030A0"/>
                </a:solidFill>
                <a:latin typeface="Calibri"/>
              </a:rPr>
              <a:t>Word before and after @ then . After  word with 2 to 3 characters.</a:t>
            </a:r>
            <a:endParaRPr/>
          </a:p>
          <a:p>
            <a:pPr>
              <a:lnSpc>
                <a:spcPct val="90000"/>
              </a:lnSpc>
            </a:pPr>
            <a:endParaRPr/>
          </a:p>
          <a:p>
            <a:pPr>
              <a:lnSpc>
                <a:spcPct val="90000"/>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FF0000"/>
                </a:solidFill>
                <a:latin typeface="Calibri Light"/>
              </a:rPr>
              <a:t>
History of JavaScript ?
</a:t>
            </a:r>
            <a:endParaRPr/>
          </a:p>
        </p:txBody>
      </p:sp>
      <p:sp>
        <p:nvSpPr>
          <p:cNvPr id="88"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3200">
                <a:solidFill>
                  <a:srgbClr val="000000"/>
                </a:solidFill>
                <a:latin typeface="Calibri"/>
              </a:rPr>
              <a:t>JavaScript was created by Brendan Eich in 1995 during his time at Netscape Communications. </a:t>
            </a:r>
            <a:endParaRPr/>
          </a:p>
          <a:p>
            <a:pPr algn="just">
              <a:lnSpc>
                <a:spcPct val="100000"/>
              </a:lnSpc>
              <a:buFont typeface="Arial"/>
              <a:buChar char="•"/>
            </a:pPr>
            <a:r>
              <a:rPr lang="en-US" sz="3200">
                <a:solidFill>
                  <a:srgbClr val="000000"/>
                </a:solidFill>
                <a:latin typeface="Calibri"/>
              </a:rPr>
              <a:t>JavaScript was first known as </a:t>
            </a:r>
            <a:r>
              <a:rPr lang="en-US" sz="3200" b="1">
                <a:solidFill>
                  <a:srgbClr val="000000"/>
                </a:solidFill>
                <a:latin typeface="Calibri"/>
              </a:rPr>
              <a:t>LiveScript,</a:t>
            </a:r>
            <a:r>
              <a:rPr lang="en-US" sz="3200">
                <a:solidFill>
                  <a:srgbClr val="000000"/>
                </a:solidFill>
                <a:latin typeface="Calibri"/>
              </a:rPr>
              <a:t> but Netscape changed its name to JavaScript, possibly because of the excitement being generated by Java</a:t>
            </a:r>
            <a:endParaRPr/>
          </a:p>
          <a:p>
            <a:pPr algn="just">
              <a:lnSpc>
                <a:spcPct val="100000"/>
              </a:lnSpc>
              <a:buFont typeface="Arial"/>
              <a:buChar char="•"/>
            </a:pPr>
            <a:r>
              <a:rPr lang="en-US" sz="3200">
                <a:solidFill>
                  <a:srgbClr val="000000"/>
                </a:solidFill>
                <a:latin typeface="Calibri"/>
              </a:rPr>
              <a:t>JavaScript made its first appearance in Netscape 2.0 in 1995 with the name </a:t>
            </a:r>
            <a:r>
              <a:rPr lang="en-US" sz="3200" b="1">
                <a:solidFill>
                  <a:srgbClr val="000000"/>
                </a:solidFill>
                <a:latin typeface="Calibri"/>
              </a:rPr>
              <a:t>LiveScript</a:t>
            </a:r>
            <a:r>
              <a:rPr lang="en-US" sz="3200">
                <a:solidFill>
                  <a:srgbClr val="000000"/>
                </a:solidFill>
                <a:latin typeface="Calibri"/>
              </a:rPr>
              <a:t>.</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182880"/>
            <a:ext cx="10515240" cy="613440"/>
          </a:xfrm>
          <a:prstGeom prst="rect">
            <a:avLst/>
          </a:prstGeom>
        </p:spPr>
        <p:txBody>
          <a:bodyPr anchor="ctr"/>
          <a:lstStyle/>
          <a:p>
            <a:pPr>
              <a:lnSpc>
                <a:spcPct val="90000"/>
              </a:lnSpc>
            </a:pPr>
            <a:r>
              <a:rPr lang="en-US" sz="4400">
                <a:solidFill>
                  <a:srgbClr val="FF0000"/>
                </a:solidFill>
                <a:latin typeface="Calibri Light"/>
              </a:rPr>
              <a:t>
JavaScript - Syntax
</a:t>
            </a:r>
            <a:endParaRPr/>
          </a:p>
        </p:txBody>
      </p:sp>
      <p:sp>
        <p:nvSpPr>
          <p:cNvPr id="90" name="TextShape 2"/>
          <p:cNvSpPr txBox="1"/>
          <p:nvPr/>
        </p:nvSpPr>
        <p:spPr>
          <a:xfrm>
            <a:off x="838080" y="875160"/>
            <a:ext cx="11166120" cy="5695200"/>
          </a:xfrm>
          <a:prstGeom prst="rect">
            <a:avLst/>
          </a:prstGeom>
        </p:spPr>
        <p:txBody>
          <a:bodyPr/>
          <a:lstStyle/>
          <a:p>
            <a:pPr algn="just">
              <a:lnSpc>
                <a:spcPct val="100000"/>
              </a:lnSpc>
              <a:buFont typeface="Arial"/>
              <a:buChar char="•"/>
            </a:pPr>
            <a:r>
              <a:rPr lang="en-US" sz="2800">
                <a:solidFill>
                  <a:srgbClr val="000000"/>
                </a:solidFill>
                <a:latin typeface="Calibri"/>
              </a:rPr>
              <a:t>JavaScript can be implemented using JavaScript statements that are placed within the </a:t>
            </a:r>
            <a:r>
              <a:rPr lang="en-US" sz="2800" b="1">
                <a:solidFill>
                  <a:srgbClr val="000000"/>
                </a:solidFill>
                <a:latin typeface="Calibri"/>
              </a:rPr>
              <a:t>&lt;script&gt;... &lt;/script&gt;</a:t>
            </a:r>
            <a:r>
              <a:rPr lang="en-US" sz="2800">
                <a:solidFill>
                  <a:srgbClr val="000000"/>
                </a:solidFill>
                <a:latin typeface="Calibri"/>
              </a:rPr>
              <a:t> HTML tags in a web page</a:t>
            </a:r>
            <a:endParaRPr/>
          </a:p>
          <a:p>
            <a:pPr algn="just">
              <a:lnSpc>
                <a:spcPct val="100000"/>
              </a:lnSpc>
            </a:pPr>
            <a:r>
              <a:rPr lang="en-US" sz="2800">
                <a:solidFill>
                  <a:srgbClr val="000000"/>
                </a:solidFill>
                <a:latin typeface="Calibri"/>
              </a:rPr>
              <a:t>You can place the </a:t>
            </a:r>
            <a:r>
              <a:rPr lang="en-US" sz="2800" b="1">
                <a:solidFill>
                  <a:srgbClr val="000000"/>
                </a:solidFill>
                <a:latin typeface="Calibri"/>
              </a:rPr>
              <a:t>&lt;script&gt;</a:t>
            </a:r>
            <a:r>
              <a:rPr lang="en-US" sz="2800">
                <a:solidFill>
                  <a:srgbClr val="000000"/>
                </a:solidFill>
                <a:latin typeface="Calibri"/>
              </a:rPr>
              <a:t> tags, containing your JavaScript, anywhere within your web page, but it is normally recommended that you should keep it within the </a:t>
            </a:r>
            <a:r>
              <a:rPr lang="en-US" sz="2800" b="1">
                <a:solidFill>
                  <a:srgbClr val="000000"/>
                </a:solidFill>
                <a:latin typeface="Calibri"/>
              </a:rPr>
              <a:t>&lt;head&gt;</a:t>
            </a:r>
            <a:r>
              <a:rPr lang="en-US" sz="2800">
                <a:solidFill>
                  <a:srgbClr val="000000"/>
                </a:solidFill>
                <a:latin typeface="Calibri"/>
              </a:rPr>
              <a:t> tags.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800">
                <a:solidFill>
                  <a:srgbClr val="000000"/>
                </a:solidFill>
                <a:latin typeface="Calibri"/>
              </a:rPr>
              <a:t>The script tag takes two important attributes :</a:t>
            </a:r>
            <a:endParaRPr/>
          </a:p>
          <a:p>
            <a:pPr algn="just">
              <a:lnSpc>
                <a:spcPct val="100000"/>
              </a:lnSpc>
            </a:pPr>
            <a:r>
              <a:rPr lang="en-US" sz="2800" b="1">
                <a:solidFill>
                  <a:srgbClr val="44546A"/>
                </a:solidFill>
                <a:latin typeface="Calibri"/>
              </a:rPr>
              <a:t>Language</a:t>
            </a:r>
            <a:r>
              <a:rPr lang="en-US" sz="2800">
                <a:solidFill>
                  <a:srgbClr val="000000"/>
                </a:solidFill>
                <a:latin typeface="Calibri"/>
              </a:rPr>
              <a:t> − This attribute specifies what scripting language you are using. Typically, its value will be javascript. </a:t>
            </a:r>
            <a:endParaRPr/>
          </a:p>
          <a:p>
            <a:pPr algn="just">
              <a:lnSpc>
                <a:spcPct val="100000"/>
              </a:lnSpc>
            </a:pPr>
            <a:r>
              <a:rPr lang="en-US" sz="2800" b="1">
                <a:solidFill>
                  <a:srgbClr val="44546A"/>
                </a:solidFill>
                <a:latin typeface="Calibri"/>
              </a:rPr>
              <a:t>Type</a:t>
            </a:r>
            <a:r>
              <a:rPr lang="en-US" sz="2800">
                <a:solidFill>
                  <a:srgbClr val="000000"/>
                </a:solidFill>
                <a:latin typeface="Calibri"/>
              </a:rPr>
              <a:t> − The value assigned to this attribute specifies the scripting language </a:t>
            </a:r>
            <a:endParaRPr/>
          </a:p>
          <a:p>
            <a:pPr algn="just">
              <a:lnSpc>
                <a:spcPct val="100000"/>
              </a:lnSpc>
            </a:pPr>
            <a:endParaRPr/>
          </a:p>
          <a:p>
            <a:pPr algn="just">
              <a:lnSpc>
                <a:spcPct val="100000"/>
              </a:lnSpc>
            </a:pPr>
            <a:endParaRPr/>
          </a:p>
        </p:txBody>
      </p:sp>
      <p:pic>
        <p:nvPicPr>
          <p:cNvPr id="91" name="Picture 6"/>
          <p:cNvPicPr/>
          <p:nvPr/>
        </p:nvPicPr>
        <p:blipFill>
          <a:blip r:embed="rId2"/>
          <a:stretch>
            <a:fillRect/>
          </a:stretch>
        </p:blipFill>
        <p:spPr>
          <a:xfrm>
            <a:off x="1118880" y="2984760"/>
            <a:ext cx="9147960" cy="149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627120"/>
          </a:xfrm>
          <a:prstGeom prst="rect">
            <a:avLst/>
          </a:prstGeom>
        </p:spPr>
        <p:txBody>
          <a:bodyPr anchor="ctr"/>
          <a:lstStyle/>
          <a:p>
            <a:pPr>
              <a:lnSpc>
                <a:spcPct val="90000"/>
              </a:lnSpc>
            </a:pPr>
            <a:r>
              <a:rPr lang="en-US" sz="4400">
                <a:solidFill>
                  <a:srgbClr val="FF0000"/>
                </a:solidFill>
                <a:latin typeface="Calibri Light"/>
              </a:rPr>
              <a:t>First JavaScript Program</a:t>
            </a:r>
            <a:endParaRPr/>
          </a:p>
        </p:txBody>
      </p:sp>
      <p:sp>
        <p:nvSpPr>
          <p:cNvPr id="93" name="CustomShape 2"/>
          <p:cNvSpPr/>
          <p:nvPr/>
        </p:nvSpPr>
        <p:spPr>
          <a:xfrm>
            <a:off x="1345680" y="5839200"/>
            <a:ext cx="10410480" cy="516960"/>
          </a:xfrm>
          <a:prstGeom prst="rect">
            <a:avLst/>
          </a:prstGeom>
          <a:noFill/>
          <a:ln>
            <a:noFill/>
          </a:ln>
        </p:spPr>
        <p:txBody>
          <a:bodyPr lIns="90000" tIns="45000" rIns="90000" bIns="45000"/>
          <a:lstStyle/>
          <a:p>
            <a:pPr>
              <a:lnSpc>
                <a:spcPct val="100000"/>
              </a:lnSpc>
            </a:pPr>
            <a:r>
              <a:rPr lang="en-IN" sz="2800" b="1">
                <a:solidFill>
                  <a:srgbClr val="000000"/>
                </a:solidFill>
                <a:latin typeface="Verdana"/>
              </a:rPr>
              <a:t>document.write </a:t>
            </a:r>
            <a:r>
              <a:rPr lang="en-IN" sz="2800">
                <a:solidFill>
                  <a:srgbClr val="000000"/>
                </a:solidFill>
                <a:latin typeface="Verdana"/>
              </a:rPr>
              <a:t> writes a string into  HTML document.</a:t>
            </a:r>
            <a:endParaRPr/>
          </a:p>
        </p:txBody>
      </p:sp>
      <p:sp>
        <p:nvSpPr>
          <p:cNvPr id="94" name="TextShape 3"/>
          <p:cNvSpPr txBox="1"/>
          <p:nvPr/>
        </p:nvSpPr>
        <p:spPr>
          <a:xfrm>
            <a:off x="838080" y="1018800"/>
            <a:ext cx="10515240" cy="4898160"/>
          </a:xfrm>
          <a:prstGeom prst="rect">
            <a:avLst/>
          </a:prstGeom>
        </p:spPr>
        <p:txBody>
          <a:bodyPr/>
          <a:lstStyle/>
          <a:p>
            <a:pPr>
              <a:lnSpc>
                <a:spcPct val="100000"/>
              </a:lnSpc>
            </a:pPr>
            <a:r>
              <a:rPr lang="en-US" sz="2800">
                <a:solidFill>
                  <a:srgbClr val="000000"/>
                </a:solidFill>
                <a:latin typeface="Calibri"/>
              </a:rPr>
              <a:t>&lt;html&gt;</a:t>
            </a:r>
            <a:endParaRPr/>
          </a:p>
          <a:p>
            <a:pPr>
              <a:lnSpc>
                <a:spcPct val="100000"/>
              </a:lnSpc>
            </a:pPr>
            <a:r>
              <a:rPr lang="en-US" sz="2800">
                <a:solidFill>
                  <a:srgbClr val="000000"/>
                </a:solidFill>
                <a:latin typeface="Calibri"/>
              </a:rPr>
              <a:t>&lt;head&gt;</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document.write("hi");</a:t>
            </a:r>
            <a:endParaRPr/>
          </a:p>
          <a:p>
            <a:pPr>
              <a:lnSpc>
                <a:spcPct val="100000"/>
              </a:lnSpc>
            </a:pPr>
            <a:r>
              <a:rPr lang="en-US" sz="2800">
                <a:solidFill>
                  <a:srgbClr val="000000"/>
                </a:solidFill>
                <a:latin typeface="Calibri"/>
              </a:rPr>
              <a:t>&lt;/script&gt;</a:t>
            </a:r>
            <a:endParaRPr/>
          </a:p>
          <a:p>
            <a:pPr>
              <a:lnSpc>
                <a:spcPct val="100000"/>
              </a:lnSpc>
            </a:pPr>
            <a:r>
              <a:rPr lang="en-US" sz="2800">
                <a:solidFill>
                  <a:srgbClr val="000000"/>
                </a:solidFill>
                <a:latin typeface="Calibri"/>
              </a:rPr>
              <a:t>&lt;/head&gt;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&lt;h2&gt;JavaScript Example&lt;/h2&gt;</a:t>
            </a:r>
            <a:endParaRPr/>
          </a:p>
          <a:p>
            <a:pPr>
              <a:lnSpc>
                <a:spcPct val="100000"/>
              </a:lnSpc>
            </a:pPr>
            <a:r>
              <a:rPr lang="en-US" sz="2800">
                <a:solidFill>
                  <a:srgbClr val="000000"/>
                </a:solidFill>
                <a:latin typeface="Calibri"/>
              </a:rPr>
              <a:t>&lt;/body&gt;</a:t>
            </a:r>
            <a:endParaRPr/>
          </a:p>
          <a:p>
            <a:pPr>
              <a:lnSpc>
                <a:spcPct val="100000"/>
              </a:lnSpc>
            </a:pPr>
            <a:r>
              <a:rPr lang="en-US" sz="2800">
                <a:solidFill>
                  <a:srgbClr val="000000"/>
                </a:solidFill>
                <a:latin typeface="Calibri"/>
              </a:rPr>
              <a:t>&lt;/html&gt;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806400"/>
          </a:xfrm>
          <a:prstGeom prst="rect">
            <a:avLst/>
          </a:prstGeom>
        </p:spPr>
        <p:txBody>
          <a:bodyPr anchor="ctr"/>
          <a:lstStyle/>
          <a:p>
            <a:pPr>
              <a:lnSpc>
                <a:spcPct val="90000"/>
              </a:lnSpc>
            </a:pPr>
            <a:r>
              <a:rPr lang="en-US" sz="3200">
                <a:solidFill>
                  <a:srgbClr val="C00000"/>
                </a:solidFill>
                <a:latin typeface="Times New Roman"/>
              </a:rPr>
              <a:t>Variables in java script</a:t>
            </a:r>
            <a:endParaRPr/>
          </a:p>
        </p:txBody>
      </p:sp>
      <p:sp>
        <p:nvSpPr>
          <p:cNvPr id="96" name="TextShape 2"/>
          <p:cNvSpPr txBox="1"/>
          <p:nvPr/>
        </p:nvSpPr>
        <p:spPr>
          <a:xfrm>
            <a:off x="838080" y="1262160"/>
            <a:ext cx="10515240" cy="5331600"/>
          </a:xfrm>
          <a:prstGeom prst="rect">
            <a:avLst/>
          </a:prstGeom>
        </p:spPr>
        <p:txBody>
          <a:bodyPr/>
          <a:lstStyle/>
          <a:p>
            <a:pPr algn="just">
              <a:lnSpc>
                <a:spcPct val="100000"/>
              </a:lnSpc>
              <a:buFont typeface="Arial"/>
              <a:buChar char="•"/>
            </a:pPr>
            <a:r>
              <a:rPr lang="en-US" sz="2800">
                <a:solidFill>
                  <a:srgbClr val="000000"/>
                </a:solidFill>
                <a:latin typeface="Times New Roman"/>
              </a:rPr>
              <a:t>Variables are used to hold data. </a:t>
            </a:r>
            <a:endParaRPr/>
          </a:p>
          <a:p>
            <a:pPr algn="just">
              <a:lnSpc>
                <a:spcPct val="100000"/>
              </a:lnSpc>
              <a:buFont typeface="Arial"/>
              <a:buChar char="•"/>
            </a:pPr>
            <a:r>
              <a:rPr lang="en-US" sz="2800">
                <a:solidFill>
                  <a:srgbClr val="000000"/>
                </a:solidFill>
                <a:latin typeface="Times New Roman"/>
              </a:rPr>
              <a:t>JavaScript is a case-sensitive language </a:t>
            </a:r>
            <a:endParaRPr/>
          </a:p>
          <a:p>
            <a:pPr>
              <a:lnSpc>
                <a:spcPct val="150000"/>
              </a:lnSpc>
            </a:pPr>
            <a:r>
              <a:rPr lang="en-US" sz="2400" b="1">
                <a:solidFill>
                  <a:srgbClr val="060B14"/>
                </a:solidFill>
                <a:latin typeface="Times New Roman"/>
              </a:rPr>
              <a:t>Syntax:</a:t>
            </a:r>
            <a:endParaRPr/>
          </a:p>
          <a:p>
            <a:pPr>
              <a:lnSpc>
                <a:spcPct val="150000"/>
              </a:lnSpc>
            </a:pPr>
            <a:r>
              <a:rPr lang="en-US" sz="2400" b="1">
                <a:solidFill>
                  <a:srgbClr val="060B14"/>
                </a:solidFill>
                <a:latin typeface="Times New Roman"/>
              </a:rPr>
              <a:t>var  varname;</a:t>
            </a:r>
            <a:endParaRPr/>
          </a:p>
          <a:p>
            <a:pPr>
              <a:lnSpc>
                <a:spcPct val="150000"/>
              </a:lnSpc>
            </a:pPr>
            <a:endParaRPr/>
          </a:p>
          <a:p>
            <a:pPr algn="just">
              <a:lnSpc>
                <a:spcPct val="100000"/>
              </a:lnSpc>
            </a:pPr>
            <a:r>
              <a:rPr lang="en-US" sz="2800">
                <a:solidFill>
                  <a:srgbClr val="000000"/>
                </a:solidFill>
                <a:latin typeface="Times New Roman"/>
              </a:rPr>
              <a:t>&lt;body&gt;</a:t>
            </a:r>
            <a:endParaRPr/>
          </a:p>
          <a:p>
            <a:pPr algn="just">
              <a:lnSpc>
                <a:spcPct val="100000"/>
              </a:lnSpc>
            </a:pPr>
            <a:r>
              <a:rPr lang="en-US" sz="2800">
                <a:solidFill>
                  <a:srgbClr val="000000"/>
                </a:solidFill>
                <a:latin typeface="Times New Roman"/>
              </a:rPr>
              <a:t>&lt;script&gt;</a:t>
            </a:r>
            <a:endParaRPr/>
          </a:p>
          <a:p>
            <a:pPr algn="just">
              <a:lnSpc>
                <a:spcPct val="100000"/>
              </a:lnSpc>
            </a:pPr>
            <a:r>
              <a:rPr lang="en-US" sz="2800">
                <a:solidFill>
                  <a:srgbClr val="000000"/>
                </a:solidFill>
                <a:latin typeface="Times New Roman"/>
              </a:rPr>
              <a:t>var x = 5;</a:t>
            </a:r>
            <a:endParaRPr/>
          </a:p>
          <a:p>
            <a:pPr algn="just">
              <a:lnSpc>
                <a:spcPct val="100000"/>
              </a:lnSpc>
            </a:pPr>
            <a:r>
              <a:rPr lang="en-US" sz="2800">
                <a:solidFill>
                  <a:srgbClr val="000000"/>
                </a:solidFill>
                <a:latin typeface="Times New Roman"/>
              </a:rPr>
              <a:t>var y = 6;</a:t>
            </a:r>
            <a:endParaRPr/>
          </a:p>
          <a:p>
            <a:pPr algn="just">
              <a:lnSpc>
                <a:spcPct val="100000"/>
              </a:lnSpc>
            </a:pPr>
            <a:r>
              <a:rPr lang="en-US" sz="2800">
                <a:solidFill>
                  <a:srgbClr val="000000"/>
                </a:solidFill>
                <a:latin typeface="Times New Roman"/>
              </a:rPr>
              <a:t>var z = x + y;</a:t>
            </a:r>
            <a:endParaRPr/>
          </a:p>
          <a:p>
            <a:pPr algn="just">
              <a:lnSpc>
                <a:spcPct val="100000"/>
              </a:lnSpc>
            </a:pPr>
            <a:r>
              <a:rPr lang="en-US" sz="2800">
                <a:solidFill>
                  <a:srgbClr val="000000"/>
                </a:solidFill>
                <a:latin typeface="Times New Roman"/>
              </a:rPr>
              <a:t>document.write("value of z is" +z);</a:t>
            </a:r>
            <a:endParaRPr/>
          </a:p>
          <a:p>
            <a:pPr algn="just">
              <a:lnSpc>
                <a:spcPct val="100000"/>
              </a:lnSpc>
            </a:pPr>
            <a:r>
              <a:rPr lang="en-US" sz="2800">
                <a:solidFill>
                  <a:srgbClr val="000000"/>
                </a:solidFill>
                <a:latin typeface="Times New Roman"/>
              </a:rPr>
              <a:t>&lt;/script&gt;</a:t>
            </a:r>
            <a:endParaRPr/>
          </a:p>
          <a:p>
            <a:pPr algn="just">
              <a:lnSpc>
                <a:spcPct val="100000"/>
              </a:lnSpc>
            </a:pPr>
            <a:r>
              <a:rPr lang="en-US" sz="2800">
                <a:solidFill>
                  <a:srgbClr val="000000"/>
                </a:solidFill>
                <a:latin typeface="Times New Roman"/>
              </a:rPr>
              <a:t>&lt;/body&gt; &lt;/html&gt;</a:t>
            </a:r>
            <a:endParaRPr/>
          </a:p>
          <a:p>
            <a:pPr>
              <a:lnSpc>
                <a:spcPct val="100000"/>
              </a:lnSpc>
            </a:pPr>
            <a:endParaRPr/>
          </a:p>
        </p:txBody>
      </p:sp>
      <p:sp>
        <p:nvSpPr>
          <p:cNvPr id="97" name="CustomShape 3"/>
          <p:cNvSpPr/>
          <p:nvPr/>
        </p:nvSpPr>
        <p:spPr>
          <a:xfrm>
            <a:off x="7093080" y="1414440"/>
            <a:ext cx="4702320" cy="46461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3028</Words>
  <PresentationFormat>Custom</PresentationFormat>
  <Paragraphs>680</Paragraphs>
  <Slides>59</Slides>
  <Notes>1</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kamma</cp:lastModifiedBy>
  <cp:revision>5</cp:revision>
  <dcterms:modified xsi:type="dcterms:W3CDTF">2018-08-09T00:10:51Z</dcterms:modified>
</cp:coreProperties>
</file>