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366" r:id="rId3"/>
    <p:sldId id="371" r:id="rId4"/>
    <p:sldId id="368" r:id="rId5"/>
    <p:sldId id="369" r:id="rId6"/>
    <p:sldId id="372" r:id="rId7"/>
    <p:sldId id="373" r:id="rId8"/>
    <p:sldId id="374" r:id="rId9"/>
    <p:sldId id="375" r:id="rId10"/>
    <p:sldId id="381" r:id="rId11"/>
    <p:sldId id="377" r:id="rId12"/>
    <p:sldId id="378" r:id="rId13"/>
    <p:sldId id="379" r:id="rId14"/>
    <p:sldId id="385" r:id="rId15"/>
    <p:sldId id="382" r:id="rId16"/>
    <p:sldId id="383" r:id="rId17"/>
    <p:sldId id="386" r:id="rId18"/>
    <p:sldId id="387" r:id="rId19"/>
    <p:sldId id="388" r:id="rId20"/>
    <p:sldId id="389" r:id="rId21"/>
    <p:sldId id="390" r:id="rId22"/>
    <p:sldId id="391" r:id="rId23"/>
    <p:sldId id="392" r:id="rId24"/>
    <p:sldId id="394" r:id="rId25"/>
    <p:sldId id="395" r:id="rId26"/>
    <p:sldId id="396" r:id="rId27"/>
    <p:sldId id="397" r:id="rId28"/>
    <p:sldId id="398" r:id="rId29"/>
    <p:sldId id="399" r:id="rId30"/>
    <p:sldId id="400" r:id="rId31"/>
    <p:sldId id="401" r:id="rId32"/>
    <p:sldId id="402" r:id="rId33"/>
    <p:sldId id="403" r:id="rId34"/>
    <p:sldId id="405" r:id="rId35"/>
    <p:sldId id="404" r:id="rId36"/>
    <p:sldId id="408" r:id="rId37"/>
    <p:sldId id="406" r:id="rId38"/>
    <p:sldId id="409" r:id="rId39"/>
    <p:sldId id="410" r:id="rId40"/>
    <p:sldId id="411" r:id="rId41"/>
    <p:sldId id="412" r:id="rId42"/>
    <p:sldId id="413" r:id="rId43"/>
    <p:sldId id="423" r:id="rId44"/>
    <p:sldId id="424" r:id="rId45"/>
    <p:sldId id="425" r:id="rId46"/>
    <p:sldId id="426" r:id="rId47"/>
    <p:sldId id="427" r:id="rId48"/>
    <p:sldId id="422" r:id="rId49"/>
    <p:sldId id="414" r:id="rId50"/>
    <p:sldId id="415" r:id="rId51"/>
    <p:sldId id="416" r:id="rId52"/>
    <p:sldId id="417" r:id="rId53"/>
    <p:sldId id="418" r:id="rId54"/>
    <p:sldId id="419" r:id="rId55"/>
    <p:sldId id="420" r:id="rId56"/>
    <p:sldId id="42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5" d="100"/>
          <a:sy n="75" d="100"/>
        </p:scale>
        <p:origin x="-1134" y="-450"/>
      </p:cViewPr>
      <p:guideLst>
        <p:guide orient="horz" pos="2160"/>
        <p:guide pos="3840"/>
      </p:guideLst>
    </p:cSldViewPr>
  </p:slideViewPr>
  <p:notesTextViewPr>
    <p:cViewPr>
      <p:scale>
        <a:sx n="1" d="1"/>
        <a:sy n="1" d="1"/>
      </p:scale>
      <p:origin x="0" y="0"/>
    </p:cViewPr>
  </p:notesTextViewPr>
  <p:sorterViewPr>
    <p:cViewPr>
      <p:scale>
        <a:sx n="66" d="100"/>
        <a:sy n="66" d="100"/>
      </p:scale>
      <p:origin x="0" y="98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3889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78714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4651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4015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1365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5909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3880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192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92088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5197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8600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896881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eginnersbook.com/2013/11/jsp-implicit-object-response-with-examp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HP" TargetMode="External"/><Relationship Id="rId2" Type="http://schemas.openxmlformats.org/officeDocument/2006/relationships/hyperlink" Target="https://en.wikipedia.org/wiki/Sun_Microsystems" TargetMode="External"/><Relationship Id="rId1" Type="http://schemas.openxmlformats.org/officeDocument/2006/relationships/slideLayout" Target="../slideLayouts/slideLayout2.xml"/><Relationship Id="rId5" Type="http://schemas.openxmlformats.org/officeDocument/2006/relationships/hyperlink" Target="https://en.wikipedia.org/wiki/Java_(programming_language)" TargetMode="External"/><Relationship Id="rId4" Type="http://schemas.openxmlformats.org/officeDocument/2006/relationships/hyperlink" Target="https://en.wikipedia.org/wiki/Active_Server_Pag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Graphical_user_interface" TargetMode="External"/><Relationship Id="rId2" Type="http://schemas.openxmlformats.org/officeDocument/2006/relationships/hyperlink" Target="https://en.wikipedia.org/wiki/Model%E2%80%93view%E2%80%93controller" TargetMode="External"/><Relationship Id="rId1" Type="http://schemas.openxmlformats.org/officeDocument/2006/relationships/slideLayout" Target="../slideLayouts/slideLayout2.xml"/><Relationship Id="rId4" Type="http://schemas.openxmlformats.org/officeDocument/2006/relationships/hyperlink" Target="https://en.wikipedia.org/wiki/Xerox_Parc"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900" y="1122363"/>
            <a:ext cx="9817100" cy="2903537"/>
          </a:xfrm>
        </p:spPr>
        <p:txBody>
          <a:bodyPr>
            <a:normAutofit/>
          </a:bodyPr>
          <a:lstStyle/>
          <a:p>
            <a:r>
              <a:rPr lang="en-US" b="1" dirty="0" smtClean="0">
                <a:solidFill>
                  <a:srgbClr val="FF0000"/>
                </a:solidFill>
              </a:rPr>
              <a:t>JSP</a:t>
            </a:r>
            <a:br>
              <a:rPr lang="en-US" b="1" dirty="0" smtClean="0">
                <a:solidFill>
                  <a:srgbClr val="FF0000"/>
                </a:solidFill>
              </a:rPr>
            </a:br>
            <a:r>
              <a:rPr lang="en-US" sz="4400" b="1" dirty="0" smtClean="0">
                <a:solidFill>
                  <a:srgbClr val="00B050"/>
                </a:solidFill>
              </a:rPr>
              <a:t>(</a:t>
            </a:r>
            <a:r>
              <a:rPr lang="en-US" sz="4400" dirty="0" smtClean="0">
                <a:solidFill>
                  <a:srgbClr val="00B050"/>
                </a:solidFill>
              </a:rPr>
              <a:t>Java Server Pages)</a:t>
            </a:r>
            <a:endParaRPr lang="en-IN" sz="4400" i="1" dirty="0">
              <a:solidFill>
                <a:srgbClr val="00B050"/>
              </a:solidFill>
            </a:endParaRPr>
          </a:p>
        </p:txBody>
      </p:sp>
    </p:spTree>
    <p:extLst>
      <p:ext uri="{BB962C8B-B14F-4D97-AF65-F5344CB8AC3E}">
        <p14:creationId xmlns="" xmlns:p14="http://schemas.microsoft.com/office/powerpoint/2010/main" val="40372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b="1" dirty="0" smtClean="0"/>
              <a:t>Architecture of a JSP Application</a:t>
            </a:r>
            <a:r>
              <a:rPr lang="en-US" sz="3200" dirty="0" smtClean="0">
                <a:solidFill>
                  <a:srgbClr val="FF0000"/>
                </a:solidFill>
              </a:rPr>
              <a:t>…</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 name="Picture 2" descr="JSP Architecture Model 1"/>
          <p:cNvPicPr>
            <a:picLocks noChangeAspect="1" noChangeArrowheads="1"/>
          </p:cNvPicPr>
          <p:nvPr/>
        </p:nvPicPr>
        <p:blipFill>
          <a:blip r:embed="rId2"/>
          <a:srcRect/>
          <a:stretch>
            <a:fillRect/>
          </a:stretch>
        </p:blipFill>
        <p:spPr bwMode="auto">
          <a:xfrm>
            <a:off x="1016000" y="1206500"/>
            <a:ext cx="10299700" cy="4864100"/>
          </a:xfrm>
          <a:prstGeom prst="rect">
            <a:avLst/>
          </a:prstGeom>
          <a:noFill/>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The Anatomy of a JSP Page</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838200"/>
            <a:ext cx="11569700" cy="5867400"/>
          </a:xfrm>
        </p:spPr>
        <p:txBody>
          <a:bodyPr>
            <a:noAutofit/>
          </a:bodyPr>
          <a:lstStyle/>
          <a:p>
            <a:pPr marL="514350" indent="-514350" algn="just">
              <a:buNone/>
            </a:pPr>
            <a:endParaRPr lang="en-US" sz="2500" dirty="0"/>
          </a:p>
        </p:txBody>
      </p:sp>
      <p:pic>
        <p:nvPicPr>
          <p:cNvPr id="7" name="Picture 2" descr="C:\Users\Dell\Downloads\tagoreillycom20070305oreillyimages152920.png"/>
          <p:cNvPicPr>
            <a:picLocks noChangeAspect="1" noChangeArrowheads="1"/>
          </p:cNvPicPr>
          <p:nvPr/>
        </p:nvPicPr>
        <p:blipFill>
          <a:blip r:embed="rId2"/>
          <a:srcRect/>
          <a:stretch>
            <a:fillRect/>
          </a:stretch>
        </p:blipFill>
        <p:spPr bwMode="auto">
          <a:xfrm>
            <a:off x="558801" y="901700"/>
            <a:ext cx="10502900" cy="5956300"/>
          </a:xfrm>
          <a:prstGeom prst="rect">
            <a:avLst/>
          </a:prstGeom>
          <a:noFill/>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Cont …</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41400"/>
            <a:ext cx="11569700" cy="5664200"/>
          </a:xfrm>
        </p:spPr>
        <p:txBody>
          <a:bodyPr>
            <a:noAutofit/>
          </a:bodyPr>
          <a:lstStyle/>
          <a:p>
            <a:pPr marL="514350" indent="-514350" algn="just"/>
            <a:r>
              <a:rPr lang="en-US" sz="3000" dirty="0" smtClean="0"/>
              <a:t>A JSP page is simply a regular web page with JSP elements for generating the parts of the page that differ for each request</a:t>
            </a:r>
          </a:p>
          <a:p>
            <a:pPr marL="514350" indent="-514350" algn="just"/>
            <a:r>
              <a:rPr lang="en-US" sz="3000" dirty="0" smtClean="0"/>
              <a:t>Everything in the page that is not a JSP element is called </a:t>
            </a:r>
            <a:r>
              <a:rPr lang="en-US" sz="3000" i="1" dirty="0" smtClean="0"/>
              <a:t>template text</a:t>
            </a:r>
            <a:r>
              <a:rPr lang="en-US" sz="3000" dirty="0" smtClean="0"/>
              <a:t> . </a:t>
            </a:r>
          </a:p>
          <a:p>
            <a:pPr marL="514350" indent="-514350" algn="just"/>
            <a:r>
              <a:rPr lang="en-US" sz="3000" dirty="0" smtClean="0"/>
              <a:t>Template text can really be any text: HTML, XML, or even plain text. </a:t>
            </a:r>
          </a:p>
          <a:p>
            <a:pPr marL="514350" indent="-514350" algn="just"/>
            <a:r>
              <a:rPr lang="en-US" sz="3000" dirty="0" smtClean="0"/>
              <a:t>When a JSP page request is processed, the template text and the dynamic content generated by the JSP elements are merged, and the result is sent as the response to the browser.</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Cont …</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marL="514350" indent="-514350" algn="just"/>
            <a:r>
              <a:rPr lang="en-US" dirty="0" smtClean="0"/>
              <a:t>The </a:t>
            </a:r>
            <a:r>
              <a:rPr lang="en-US" dirty="0" err="1" smtClean="0"/>
              <a:t>jsp:useBean</a:t>
            </a:r>
            <a:r>
              <a:rPr lang="en-US" dirty="0" smtClean="0"/>
              <a:t> action instantiates an instance of the bean class</a:t>
            </a:r>
          </a:p>
          <a:p>
            <a:pPr marL="514350" indent="-514350" algn="just"/>
            <a:r>
              <a:rPr lang="en-US" dirty="0" smtClean="0"/>
              <a:t>The id is the access name of this bean.</a:t>
            </a:r>
          </a:p>
          <a:p>
            <a:pPr marL="514350" indent="-514350" algn="just"/>
            <a:r>
              <a:rPr lang="en-US" dirty="0" smtClean="0"/>
              <a:t>&lt;</a:t>
            </a:r>
            <a:r>
              <a:rPr lang="en-US" dirty="0" err="1" smtClean="0"/>
              <a:t>jsp:setProperty</a:t>
            </a:r>
            <a:r>
              <a:rPr lang="en-US" dirty="0" smtClean="0"/>
              <a:t> is used to assign values to properties of a bean.</a:t>
            </a:r>
          </a:p>
          <a:p>
            <a:pPr marL="514350" indent="-514350" algn="just">
              <a:buNone/>
            </a:pPr>
            <a:r>
              <a:rPr lang="en-US" dirty="0" smtClean="0">
                <a:solidFill>
                  <a:srgbClr val="FF0000"/>
                </a:solidFill>
              </a:rPr>
              <a:t>Ex:</a:t>
            </a:r>
          </a:p>
          <a:p>
            <a:pPr marL="514350" indent="-514350" algn="just">
              <a:buNone/>
            </a:pPr>
            <a:r>
              <a:rPr lang="en-US" dirty="0" smtClean="0"/>
              <a:t>&lt;</a:t>
            </a:r>
            <a:r>
              <a:rPr lang="en-US" dirty="0" err="1" smtClean="0"/>
              <a:t>jsp:setProperty</a:t>
            </a:r>
            <a:r>
              <a:rPr lang="en-US" dirty="0" smtClean="0"/>
              <a:t> name="</a:t>
            </a:r>
            <a:r>
              <a:rPr lang="en-US" dirty="0" err="1" smtClean="0"/>
              <a:t>myBook</a:t>
            </a:r>
            <a:r>
              <a:rPr lang="en-US" dirty="0" smtClean="0"/>
              <a:t>"  property="price"  value=30 /&gt;</a:t>
            </a:r>
          </a:p>
          <a:p>
            <a:pPr marL="514350" indent="-514350" algn="just"/>
            <a:r>
              <a:rPr lang="en-US" dirty="0" err="1" smtClean="0"/>
              <a:t>jsp:getProperty</a:t>
            </a:r>
            <a:r>
              <a:rPr lang="en-US" dirty="0" smtClean="0"/>
              <a:t> Action Element retrieves the value of a bean property, converts it to a string, and inserts it into the JSP outputs.</a:t>
            </a:r>
          </a:p>
          <a:p>
            <a:pPr marL="514350" indent="-514350" algn="just">
              <a:buNone/>
            </a:pPr>
            <a:r>
              <a:rPr lang="en-US" dirty="0" smtClean="0">
                <a:solidFill>
                  <a:srgbClr val="FF0000"/>
                </a:solidFill>
              </a:rPr>
              <a:t>Ex:</a:t>
            </a:r>
          </a:p>
          <a:p>
            <a:pPr marL="514350" indent="-514350" algn="just"/>
            <a:r>
              <a:rPr lang="en-US" dirty="0" smtClean="0"/>
              <a:t>&lt;</a:t>
            </a:r>
            <a:r>
              <a:rPr lang="en-US" dirty="0" err="1" smtClean="0"/>
              <a:t>jsp:getProperty</a:t>
            </a:r>
            <a:r>
              <a:rPr lang="en-US" dirty="0" smtClean="0"/>
              <a:t> name="</a:t>
            </a:r>
            <a:r>
              <a:rPr lang="en-US" dirty="0" err="1" smtClean="0"/>
              <a:t>myBook</a:t>
            </a:r>
            <a:r>
              <a:rPr lang="en-US" dirty="0" smtClean="0"/>
              <a:t>"  property="price“/&gt;</a:t>
            </a:r>
          </a:p>
          <a:p>
            <a:pPr marL="514350" indent="-514350" algn="just"/>
            <a:endParaRPr lang="en-US" dirty="0" smtClean="0"/>
          </a:p>
          <a:p>
            <a:pPr marL="514350" indent="-514350" algn="just"/>
            <a:endParaRPr lang="en-US" dirty="0" smtClean="0"/>
          </a:p>
          <a:p>
            <a:pPr marL="514350" indent="-514350" algn="just"/>
            <a:endParaRPr lang="en-US" dirty="0" smtClean="0"/>
          </a:p>
          <a:p>
            <a:pPr marL="514350" indent="-514350" algn="just"/>
            <a:endParaRPr lang="en-US" dirty="0" smtClean="0"/>
          </a:p>
          <a:p>
            <a:pPr marL="514350" indent="-514350" algn="just"/>
            <a:endParaRPr lang="en-US" dirty="0" smtClean="0"/>
          </a:p>
          <a:p>
            <a:pPr marL="514350" indent="-514350" algn="just"/>
            <a:endParaRPr lang="en-US" dirty="0" smtClean="0"/>
          </a:p>
          <a:p>
            <a:pPr marL="514350" indent="-514350" algn="just"/>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Directory structure of JSP</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marL="514350" indent="-514350" algn="just"/>
            <a:r>
              <a:rPr lang="en-US" dirty="0" smtClean="0"/>
              <a:t>The directory structure of JSP page is same as servlet. We contains the jsp page outside the WEB-INF folder or in any directory.</a:t>
            </a:r>
          </a:p>
          <a:p>
            <a:pPr marL="514350" indent="-514350" algn="just"/>
            <a:r>
              <a:rPr lang="en-US" dirty="0" smtClean="0"/>
              <a:t>Localhost:8080/</a:t>
            </a:r>
            <a:r>
              <a:rPr lang="en-US" dirty="0" err="1" smtClean="0"/>
              <a:t>Dirname</a:t>
            </a:r>
            <a:r>
              <a:rPr lang="en-US" dirty="0" smtClean="0"/>
              <a:t>/name.jsp</a:t>
            </a:r>
            <a:endParaRPr lang="en-US" dirty="0"/>
          </a:p>
        </p:txBody>
      </p:sp>
      <p:pic>
        <p:nvPicPr>
          <p:cNvPr id="26626" name="Picture 2" descr="directory structure of jsp"/>
          <p:cNvPicPr>
            <a:picLocks noChangeAspect="1" noChangeArrowheads="1"/>
          </p:cNvPicPr>
          <p:nvPr/>
        </p:nvPicPr>
        <p:blipFill>
          <a:blip r:embed="rId2"/>
          <a:srcRect/>
          <a:stretch>
            <a:fillRect/>
          </a:stretch>
        </p:blipFill>
        <p:spPr bwMode="auto">
          <a:xfrm>
            <a:off x="2311401" y="2824162"/>
            <a:ext cx="7239000" cy="4033838"/>
          </a:xfrm>
          <a:prstGeom prst="rect">
            <a:avLst/>
          </a:prstGeom>
          <a:noFill/>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JSP Scripting Elements</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r>
              <a:rPr lang="en-US" dirty="0" smtClean="0"/>
              <a:t>The scripting elements are used to insert java code inside the jsp.</a:t>
            </a:r>
          </a:p>
          <a:p>
            <a:r>
              <a:rPr lang="en-US" dirty="0" smtClean="0"/>
              <a:t> There are three types of scripting elements:</a:t>
            </a:r>
          </a:p>
          <a:p>
            <a:pPr marL="971550" lvl="1" indent="-514350">
              <a:buFont typeface="+mj-lt"/>
              <a:buAutoNum type="arabicPeriod"/>
            </a:pPr>
            <a:r>
              <a:rPr lang="en-US" sz="2800" dirty="0" smtClean="0"/>
              <a:t>scriptlet tag</a:t>
            </a:r>
          </a:p>
          <a:p>
            <a:pPr marL="971550" lvl="1" indent="-514350">
              <a:buFont typeface="+mj-lt"/>
              <a:buAutoNum type="arabicPeriod"/>
            </a:pPr>
            <a:r>
              <a:rPr lang="en-US" sz="2800" dirty="0" smtClean="0"/>
              <a:t>expression tag</a:t>
            </a:r>
          </a:p>
          <a:p>
            <a:pPr marL="971550" lvl="1" indent="-514350">
              <a:buFont typeface="+mj-lt"/>
              <a:buAutoNum type="arabicPeriod"/>
            </a:pPr>
            <a:r>
              <a:rPr lang="en-US" sz="2800" dirty="0" smtClean="0"/>
              <a:t>declaration tag</a:t>
            </a:r>
            <a:endParaRPr lang="en-US" sz="28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JSP scriptlet tag</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r>
              <a:rPr lang="en-US" dirty="0" smtClean="0"/>
              <a:t>In JSP, java code can be written inside the jsp page using the scriptlet tag</a:t>
            </a:r>
          </a:p>
          <a:p>
            <a:r>
              <a:rPr lang="en-US" dirty="0" smtClean="0"/>
              <a:t>Scriptlet Tag allows you to write java code inside JSP page</a:t>
            </a:r>
          </a:p>
          <a:p>
            <a:pPr>
              <a:buNone/>
            </a:pPr>
            <a:r>
              <a:rPr lang="en-US" dirty="0" smtClean="0">
                <a:solidFill>
                  <a:srgbClr val="FF0000"/>
                </a:solidFill>
              </a:rPr>
              <a:t>Syntax:</a:t>
            </a:r>
          </a:p>
          <a:p>
            <a:pPr>
              <a:buNone/>
            </a:pPr>
            <a:r>
              <a:rPr lang="en-US" i="1" dirty="0" smtClean="0"/>
              <a:t>&lt;%     java source code    %&gt; </a:t>
            </a:r>
            <a:r>
              <a:rPr lang="en-US" dirty="0" smtClean="0"/>
              <a:t> </a:t>
            </a:r>
          </a:p>
          <a:p>
            <a:pPr>
              <a:buNone/>
            </a:pPr>
            <a:r>
              <a:rPr lang="en-US" dirty="0" smtClean="0">
                <a:solidFill>
                  <a:srgbClr val="FF0000"/>
                </a:solidFill>
              </a:rPr>
              <a:t>Ex:</a:t>
            </a:r>
          </a:p>
          <a:p>
            <a:pPr>
              <a:buNone/>
            </a:pPr>
            <a:r>
              <a:rPr lang="en-US" dirty="0" smtClean="0"/>
              <a:t>&lt;html&gt;  </a:t>
            </a:r>
          </a:p>
          <a:p>
            <a:pPr>
              <a:buNone/>
            </a:pPr>
            <a:r>
              <a:rPr lang="en-US" dirty="0" smtClean="0"/>
              <a:t>&lt;body&gt;  </a:t>
            </a:r>
          </a:p>
          <a:p>
            <a:pPr>
              <a:buNone/>
            </a:pPr>
            <a:r>
              <a:rPr lang="en-US" dirty="0" smtClean="0"/>
              <a:t>&lt;% </a:t>
            </a:r>
            <a:r>
              <a:rPr lang="en-US" dirty="0" err="1" smtClean="0"/>
              <a:t>out.print</a:t>
            </a:r>
            <a:r>
              <a:rPr lang="en-US" dirty="0" smtClean="0"/>
              <a:t>("welcome to jsp"); %&gt;  </a:t>
            </a:r>
          </a:p>
          <a:p>
            <a:pPr>
              <a:buNone/>
            </a:pPr>
            <a:r>
              <a:rPr lang="en-US" dirty="0" smtClean="0"/>
              <a:t>&lt;/body&gt;  </a:t>
            </a:r>
          </a:p>
          <a:p>
            <a:pPr>
              <a:buNone/>
            </a:pPr>
            <a:r>
              <a:rPr lang="en-US" dirty="0" smtClean="0"/>
              <a:t>&lt;/html&gt; </a:t>
            </a:r>
          </a:p>
          <a:p>
            <a:pPr>
              <a:buNone/>
            </a:pPr>
            <a:endParaRPr lang="en-US" dirty="0" smtClean="0"/>
          </a:p>
          <a:p>
            <a:endParaRPr lang="en-US" sz="28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Index.html				welcome.jsp</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355600" y="1117600"/>
            <a:ext cx="5334000" cy="4152900"/>
          </a:xfrm>
        </p:spPr>
        <p:txBody>
          <a:bodyPr>
            <a:noAutofit/>
          </a:bodyPr>
          <a:lstStyle/>
          <a:p>
            <a:pPr>
              <a:buNone/>
            </a:pPr>
            <a:r>
              <a:rPr lang="en-US" sz="2400" dirty="0" smtClean="0"/>
              <a:t>&lt;html&gt;  </a:t>
            </a:r>
          </a:p>
          <a:p>
            <a:pPr>
              <a:buNone/>
            </a:pPr>
            <a:r>
              <a:rPr lang="en-US" sz="2400" dirty="0" smtClean="0"/>
              <a:t>&lt;body&gt;  </a:t>
            </a:r>
          </a:p>
          <a:p>
            <a:pPr>
              <a:buNone/>
            </a:pPr>
            <a:r>
              <a:rPr lang="en-US" sz="2400" dirty="0" smtClean="0"/>
              <a:t>&lt;form action="welcome.jsp"&gt;  </a:t>
            </a:r>
          </a:p>
          <a:p>
            <a:pPr>
              <a:buNone/>
            </a:pPr>
            <a:r>
              <a:rPr lang="en-US" sz="2400" dirty="0" smtClean="0"/>
              <a:t>&lt;input type="text" name="</a:t>
            </a:r>
            <a:r>
              <a:rPr lang="en-US" sz="2400" dirty="0" err="1" smtClean="0"/>
              <a:t>uname</a:t>
            </a:r>
            <a:r>
              <a:rPr lang="en-US" sz="2400" dirty="0" smtClean="0"/>
              <a:t>"&gt;  </a:t>
            </a:r>
          </a:p>
          <a:p>
            <a:pPr>
              <a:buNone/>
            </a:pPr>
            <a:r>
              <a:rPr lang="en-US" sz="2400" dirty="0" smtClean="0"/>
              <a:t>&lt;input type="submit" value="go"&gt;&lt;</a:t>
            </a:r>
            <a:r>
              <a:rPr lang="en-US" sz="2400" dirty="0" err="1" smtClean="0"/>
              <a:t>br</a:t>
            </a:r>
            <a:r>
              <a:rPr lang="en-US" sz="2400" dirty="0" smtClean="0"/>
              <a:t>/&gt;  </a:t>
            </a:r>
          </a:p>
          <a:p>
            <a:pPr>
              <a:buNone/>
            </a:pPr>
            <a:r>
              <a:rPr lang="en-US" sz="2400" dirty="0" smtClean="0"/>
              <a:t>&lt;/form&gt;  </a:t>
            </a:r>
          </a:p>
          <a:p>
            <a:pPr>
              <a:buNone/>
            </a:pPr>
            <a:r>
              <a:rPr lang="en-US" sz="2400" dirty="0" smtClean="0"/>
              <a:t>&lt;/body&gt;  </a:t>
            </a:r>
          </a:p>
          <a:p>
            <a:pPr>
              <a:buNone/>
            </a:pPr>
            <a:r>
              <a:rPr lang="en-US" sz="2400" dirty="0" smtClean="0"/>
              <a:t>&lt;/html&gt;</a:t>
            </a:r>
          </a:p>
          <a:p>
            <a:pPr>
              <a:buNone/>
            </a:pPr>
            <a:endParaRPr lang="en-US" sz="2400" dirty="0" smtClean="0"/>
          </a:p>
          <a:p>
            <a:pPr>
              <a:buNone/>
            </a:pPr>
            <a:r>
              <a:rPr lang="en-US" sz="2400" dirty="0" smtClean="0">
                <a:solidFill>
                  <a:srgbClr val="FF0000"/>
                </a:solidFill>
              </a:rPr>
              <a:t>Out put: </a:t>
            </a:r>
            <a:r>
              <a:rPr lang="en-US" sz="2400" dirty="0" smtClean="0"/>
              <a:t>welcome </a:t>
            </a:r>
            <a:r>
              <a:rPr lang="en-US" sz="2400" dirty="0" err="1" smtClean="0"/>
              <a:t>Devansh</a:t>
            </a:r>
            <a:endParaRPr lang="en-US" sz="2400" dirty="0" smtClean="0"/>
          </a:p>
          <a:p>
            <a:pPr>
              <a:buNone/>
            </a:pPr>
            <a:endParaRPr lang="en-US" sz="2400" dirty="0" smtClean="0"/>
          </a:p>
          <a:p>
            <a:endParaRPr lang="en-US" sz="2400" dirty="0"/>
          </a:p>
        </p:txBody>
      </p:sp>
      <p:sp>
        <p:nvSpPr>
          <p:cNvPr id="7" name="Content Placeholder 7"/>
          <p:cNvSpPr txBox="1">
            <a:spLocks/>
          </p:cNvSpPr>
          <p:nvPr/>
        </p:nvSpPr>
        <p:spPr>
          <a:xfrm>
            <a:off x="5829300" y="1270000"/>
            <a:ext cx="6019800" cy="4965700"/>
          </a:xfrm>
          <a:prstGeom prst="rect">
            <a:avLst/>
          </a:prstGeom>
        </p:spPr>
        <p:txBody>
          <a:bodyPr vert="horz" lIns="91440" tIns="45720" rIns="91440" bIns="45720" rtlCol="0">
            <a:noAutofit/>
          </a:bodyPr>
          <a:lstStyle/>
          <a:p>
            <a:r>
              <a:rPr lang="en-US" sz="2400" dirty="0" smtClean="0"/>
              <a:t>&lt;html&gt;  </a:t>
            </a:r>
          </a:p>
          <a:p>
            <a:r>
              <a:rPr lang="en-US" sz="2400" dirty="0" smtClean="0"/>
              <a:t>&lt;body&gt;  </a:t>
            </a:r>
          </a:p>
          <a:p>
            <a:r>
              <a:rPr lang="en-US" sz="2400" dirty="0" smtClean="0"/>
              <a:t>&lt;%  </a:t>
            </a:r>
          </a:p>
          <a:p>
            <a:r>
              <a:rPr lang="en-US" sz="2400" dirty="0" smtClean="0"/>
              <a:t>String name=</a:t>
            </a:r>
            <a:r>
              <a:rPr lang="en-US" sz="2400" dirty="0" err="1" smtClean="0"/>
              <a:t>request.getParameter</a:t>
            </a:r>
            <a:r>
              <a:rPr lang="en-US" sz="2400" dirty="0" smtClean="0"/>
              <a:t>("</a:t>
            </a:r>
            <a:r>
              <a:rPr lang="en-US" sz="2400" dirty="0" err="1" smtClean="0"/>
              <a:t>uname</a:t>
            </a:r>
            <a:r>
              <a:rPr lang="en-US" sz="2400" dirty="0" smtClean="0"/>
              <a:t>");  </a:t>
            </a:r>
            <a:r>
              <a:rPr lang="en-US" sz="2400" dirty="0" err="1" smtClean="0"/>
              <a:t>out.print</a:t>
            </a:r>
            <a:r>
              <a:rPr lang="en-US" sz="2400" dirty="0" smtClean="0"/>
              <a:t>("welcome "+name);  %&gt;  </a:t>
            </a:r>
          </a:p>
          <a:p>
            <a:r>
              <a:rPr lang="en-US" sz="2400" dirty="0" smtClean="0"/>
              <a:t>&lt;/body&gt;  </a:t>
            </a:r>
          </a:p>
          <a:p>
            <a:r>
              <a:rPr lang="en-US" sz="2400" dirty="0" smtClean="0"/>
              <a:t>&lt;/html&gt;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marL="971550" lvl="1" indent="-514350"/>
            <a:r>
              <a:rPr lang="en-US" sz="2800" dirty="0" smtClean="0">
                <a:solidFill>
                  <a:srgbClr val="FF0000"/>
                </a:solidFill>
              </a:rPr>
              <a:t>JSP Expression tag</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lgn="just"/>
            <a:r>
              <a:rPr lang="en-US" dirty="0" smtClean="0"/>
              <a:t>Expression tag evaluates the expression placed in it, converts the result into String and send the result back to the client through </a:t>
            </a:r>
            <a:r>
              <a:rPr lang="en-US" dirty="0" smtClean="0">
                <a:hlinkClick r:id="rId2" tooltip="Response implicit object"/>
              </a:rPr>
              <a:t>response object</a:t>
            </a:r>
            <a:r>
              <a:rPr lang="en-US" dirty="0" smtClean="0"/>
              <a:t>.</a:t>
            </a:r>
          </a:p>
          <a:p>
            <a:pPr algn="just"/>
            <a:r>
              <a:rPr lang="en-US" dirty="0" smtClean="0"/>
              <a:t>Basically it writes the result to the client(browser).</a:t>
            </a:r>
          </a:p>
          <a:p>
            <a:pPr algn="just"/>
            <a:r>
              <a:rPr lang="en-US" dirty="0" smtClean="0"/>
              <a:t>So you need not write </a:t>
            </a:r>
            <a:r>
              <a:rPr lang="en-US" dirty="0" err="1" smtClean="0"/>
              <a:t>out.print</a:t>
            </a:r>
            <a:r>
              <a:rPr lang="en-US" dirty="0" smtClean="0"/>
              <a:t>() to write data. </a:t>
            </a:r>
          </a:p>
          <a:p>
            <a:pPr algn="just"/>
            <a:r>
              <a:rPr lang="en-US" dirty="0" smtClean="0"/>
              <a:t>It is mainly used to print the values of variable or method.</a:t>
            </a:r>
          </a:p>
          <a:p>
            <a:pPr algn="just"/>
            <a:r>
              <a:rPr lang="en-US" sz="2800" dirty="0" smtClean="0"/>
              <a:t>&lt;%= used to specify the </a:t>
            </a:r>
            <a:r>
              <a:rPr lang="en-US" dirty="0" smtClean="0"/>
              <a:t>Expression tag </a:t>
            </a:r>
          </a:p>
          <a:p>
            <a:pPr>
              <a:buNone/>
            </a:pPr>
            <a:r>
              <a:rPr lang="en-US" dirty="0" smtClean="0">
                <a:solidFill>
                  <a:srgbClr val="FF0000"/>
                </a:solidFill>
              </a:rPr>
              <a:t>Syntax</a:t>
            </a:r>
          </a:p>
          <a:p>
            <a:pPr>
              <a:buNone/>
            </a:pPr>
            <a:r>
              <a:rPr lang="en-US" b="1" i="1" dirty="0" smtClean="0"/>
              <a:t>&lt;</a:t>
            </a:r>
            <a:r>
              <a:rPr lang="en-US" i="1" dirty="0" smtClean="0"/>
              <a:t>%=  statement %</a:t>
            </a:r>
            <a:r>
              <a:rPr lang="en-US" b="1" i="1" dirty="0" smtClean="0"/>
              <a:t>&gt;</a:t>
            </a:r>
            <a:r>
              <a:rPr lang="en-US" dirty="0" smtClean="0"/>
              <a:t>  </a:t>
            </a:r>
          </a:p>
          <a:p>
            <a:pPr>
              <a:buNone/>
            </a:pPr>
            <a:r>
              <a:rPr lang="en-US" dirty="0" smtClean="0">
                <a:solidFill>
                  <a:srgbClr val="FF0000"/>
                </a:solidFill>
              </a:rPr>
              <a:t>Ex:</a:t>
            </a:r>
          </a:p>
          <a:p>
            <a:pPr>
              <a:spcBef>
                <a:spcPts val="0"/>
              </a:spcBef>
              <a:buNone/>
            </a:pPr>
            <a:r>
              <a:rPr lang="en-US" sz="2400" dirty="0" smtClean="0"/>
              <a:t>&lt;html&gt;  &lt;body&gt;  </a:t>
            </a:r>
          </a:p>
          <a:p>
            <a:pPr>
              <a:spcBef>
                <a:spcPts val="0"/>
              </a:spcBef>
              <a:buNone/>
            </a:pPr>
            <a:r>
              <a:rPr lang="en-US" sz="2400" dirty="0" smtClean="0"/>
              <a:t>&lt;%= "welcome to jsp" %&gt;  </a:t>
            </a:r>
          </a:p>
          <a:p>
            <a:pPr>
              <a:spcBef>
                <a:spcPts val="0"/>
              </a:spcBef>
              <a:buNone/>
            </a:pPr>
            <a:r>
              <a:rPr lang="en-US" sz="2400" dirty="0" smtClean="0"/>
              <a:t>&lt;/body&gt;  &lt;/html&gt; </a:t>
            </a:r>
            <a:r>
              <a:rPr lang="en-US" dirty="0" smtClean="0"/>
              <a:t> </a:t>
            </a:r>
          </a:p>
          <a:p>
            <a:pPr>
              <a:buNone/>
            </a:pPr>
            <a:endParaRPr lang="en-US" dirty="0" smtClean="0"/>
          </a:p>
          <a:p>
            <a:pPr>
              <a:buNone/>
            </a:pPr>
            <a:r>
              <a:rPr lang="en-US" dirty="0" smtClean="0"/>
              <a:t/>
            </a:r>
            <a:br>
              <a:rPr lang="en-US" dirty="0" smtClean="0"/>
            </a:br>
            <a:endParaRPr lang="en-US" sz="28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dirty="0" smtClean="0">
                <a:solidFill>
                  <a:srgbClr val="FF0000"/>
                </a:solidFill>
              </a:rPr>
              <a:t>Example of JSP expression tag that prints current time &amp; date</a:t>
            </a:r>
            <a:endParaRPr lang="en-US" sz="28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lgn="just">
              <a:buNone/>
            </a:pPr>
            <a:r>
              <a:rPr lang="en-US" dirty="0" smtClean="0"/>
              <a:t>&lt;HTML&gt;</a:t>
            </a:r>
          </a:p>
          <a:p>
            <a:pPr algn="just">
              <a:buNone/>
            </a:pPr>
            <a:r>
              <a:rPr lang="en-US" dirty="0" smtClean="0"/>
              <a:t>&lt;BODY&gt;</a:t>
            </a:r>
          </a:p>
          <a:p>
            <a:pPr algn="just">
              <a:buNone/>
            </a:pPr>
            <a:r>
              <a:rPr lang="en-US" dirty="0" smtClean="0"/>
              <a:t>Hello ! CSE Students</a:t>
            </a:r>
          </a:p>
          <a:p>
            <a:pPr algn="just">
              <a:buNone/>
            </a:pPr>
            <a:r>
              <a:rPr lang="en-US" dirty="0" smtClean="0"/>
              <a:t>&lt;</a:t>
            </a:r>
            <a:r>
              <a:rPr lang="en-US" dirty="0" err="1" smtClean="0"/>
              <a:t>br</a:t>
            </a:r>
            <a:r>
              <a:rPr lang="en-US" dirty="0" smtClean="0"/>
              <a:t>&gt;</a:t>
            </a:r>
          </a:p>
          <a:p>
            <a:pPr algn="just">
              <a:buNone/>
            </a:pPr>
            <a:r>
              <a:rPr lang="en-US" dirty="0" smtClean="0"/>
              <a:t>Current time is: &lt;%=new </a:t>
            </a:r>
            <a:r>
              <a:rPr lang="en-US" dirty="0" err="1" smtClean="0"/>
              <a:t>java.util.Date</a:t>
            </a:r>
            <a:r>
              <a:rPr lang="en-US" dirty="0" smtClean="0"/>
              <a:t>()%&gt;</a:t>
            </a:r>
          </a:p>
          <a:p>
            <a:pPr algn="just">
              <a:buNone/>
            </a:pPr>
            <a:r>
              <a:rPr lang="en-US" dirty="0" smtClean="0"/>
              <a:t>&lt;/BODY&gt;</a:t>
            </a:r>
          </a:p>
          <a:p>
            <a:pPr algn="just">
              <a:buNone/>
            </a:pPr>
            <a:r>
              <a:rPr lang="en-US" dirty="0" smtClean="0"/>
              <a:t>&lt;/HTML&gt;</a:t>
            </a:r>
          </a:p>
          <a:p>
            <a:pPr algn="just">
              <a:buNone/>
            </a:pPr>
            <a:endParaRPr lang="en-US" sz="2800" dirty="0" smtClean="0"/>
          </a:p>
          <a:p>
            <a:pPr algn="just">
              <a:buNone/>
            </a:pPr>
            <a:r>
              <a:rPr lang="en-US" dirty="0" smtClean="0">
                <a:solidFill>
                  <a:srgbClr val="FF0000"/>
                </a:solidFill>
              </a:rPr>
              <a:t>Output:</a:t>
            </a:r>
          </a:p>
          <a:p>
            <a:pPr>
              <a:buNone/>
            </a:pPr>
            <a:r>
              <a:rPr lang="en-US" dirty="0" smtClean="0"/>
              <a:t>Hello ! CSE Students </a:t>
            </a:r>
            <a:br>
              <a:rPr lang="en-US" dirty="0" smtClean="0"/>
            </a:br>
            <a:r>
              <a:rPr lang="en-US" dirty="0" smtClean="0"/>
              <a:t>Current time is: Sun Oct 29 10:50:04 IST 2017</a:t>
            </a:r>
            <a:endParaRPr lang="en-US" sz="28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dirty="0" smtClean="0">
                <a:solidFill>
                  <a:schemeClr val="accent1">
                    <a:lumMod val="50000"/>
                  </a:schemeClr>
                </a:solidFill>
              </a:rPr>
              <a:t>Contents</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838200" y="965200"/>
            <a:ext cx="11022874" cy="5740400"/>
          </a:xfrm>
        </p:spPr>
        <p:txBody>
          <a:bodyPr>
            <a:normAutofit fontScale="92500" lnSpcReduction="20000"/>
          </a:bodyPr>
          <a:lstStyle/>
          <a:p>
            <a:pPr algn="just">
              <a:spcBef>
                <a:spcPts val="1200"/>
              </a:spcBef>
              <a:defRPr/>
            </a:pPr>
            <a:r>
              <a:rPr lang="en-US" sz="3200" dirty="0" smtClean="0"/>
              <a:t>The Problem with Servlet</a:t>
            </a:r>
          </a:p>
          <a:p>
            <a:pPr algn="just">
              <a:spcBef>
                <a:spcPts val="1200"/>
              </a:spcBef>
              <a:defRPr/>
            </a:pPr>
            <a:r>
              <a:rPr lang="en-US" sz="3200" dirty="0" smtClean="0"/>
              <a:t>The Anatomy of a JSP Page</a:t>
            </a:r>
          </a:p>
          <a:p>
            <a:pPr algn="just">
              <a:spcBef>
                <a:spcPts val="1200"/>
              </a:spcBef>
              <a:defRPr/>
            </a:pPr>
            <a:r>
              <a:rPr lang="en-US" sz="3200" dirty="0" smtClean="0"/>
              <a:t>JSP Processing</a:t>
            </a:r>
          </a:p>
          <a:p>
            <a:pPr algn="just">
              <a:spcBef>
                <a:spcPts val="1200"/>
              </a:spcBef>
              <a:defRPr/>
            </a:pPr>
            <a:r>
              <a:rPr lang="en-US" sz="3200" dirty="0" smtClean="0"/>
              <a:t>JSP Application Development</a:t>
            </a:r>
          </a:p>
          <a:p>
            <a:pPr algn="just">
              <a:spcBef>
                <a:spcPts val="1200"/>
              </a:spcBef>
              <a:defRPr/>
            </a:pPr>
            <a:r>
              <a:rPr lang="en-US" sz="3200" dirty="0" smtClean="0"/>
              <a:t>Generating Dynamic Content</a:t>
            </a:r>
          </a:p>
          <a:p>
            <a:pPr algn="just">
              <a:spcBef>
                <a:spcPts val="1200"/>
              </a:spcBef>
              <a:defRPr/>
            </a:pPr>
            <a:r>
              <a:rPr lang="en-US" sz="3200" dirty="0" smtClean="0"/>
              <a:t>Using Scripting Elements</a:t>
            </a:r>
          </a:p>
          <a:p>
            <a:pPr algn="just">
              <a:spcBef>
                <a:spcPts val="1200"/>
              </a:spcBef>
              <a:defRPr/>
            </a:pPr>
            <a:r>
              <a:rPr lang="en-US" sz="3200" dirty="0" smtClean="0"/>
              <a:t>Implicit JSP Objects</a:t>
            </a:r>
          </a:p>
          <a:p>
            <a:pPr algn="just">
              <a:spcBef>
                <a:spcPts val="1200"/>
              </a:spcBef>
              <a:defRPr/>
            </a:pPr>
            <a:r>
              <a:rPr lang="en-US" sz="3200" dirty="0" smtClean="0"/>
              <a:t>Declaring Variables and Methods </a:t>
            </a:r>
          </a:p>
          <a:p>
            <a:pPr algn="just">
              <a:spcBef>
                <a:spcPts val="1200"/>
              </a:spcBef>
              <a:defRPr/>
            </a:pPr>
            <a:r>
              <a:rPr lang="en-US" sz="3200" dirty="0" smtClean="0"/>
              <a:t>Sharing Data Between JSP pages</a:t>
            </a:r>
          </a:p>
          <a:p>
            <a:pPr algn="just">
              <a:spcBef>
                <a:spcPts val="1200"/>
              </a:spcBef>
              <a:defRPr/>
            </a:pPr>
            <a:r>
              <a:rPr lang="en-US" sz="3200" dirty="0" smtClean="0"/>
              <a:t>Users Passing Control and Data between Pages</a:t>
            </a:r>
          </a:p>
          <a:p>
            <a:pPr algn="just">
              <a:spcBef>
                <a:spcPts val="1200"/>
              </a:spcBef>
              <a:defRPr/>
            </a:pPr>
            <a:r>
              <a:rPr lang="en-US" sz="3200" dirty="0" smtClean="0"/>
              <a:t>JSP application design with JDBC</a:t>
            </a:r>
          </a:p>
          <a:p>
            <a:pPr algn="just">
              <a:spcBef>
                <a:spcPts val="1200"/>
              </a:spcBef>
              <a:defRPr/>
            </a:pPr>
            <a:r>
              <a:rPr lang="en-US" sz="3200" dirty="0" smtClean="0"/>
              <a:t>JSP Application Design with MVC.</a:t>
            </a:r>
          </a:p>
          <a:p>
            <a:pPr algn="just">
              <a:spcBef>
                <a:spcPts val="1200"/>
              </a:spcBef>
              <a:buFontTx/>
              <a:buNone/>
              <a:defRPr/>
            </a:pPr>
            <a:endParaRPr lang="en-US" sz="3200" dirty="0" smtClean="0"/>
          </a:p>
          <a:p>
            <a:pPr marL="533400" indent="-533400" algn="just">
              <a:spcBef>
                <a:spcPts val="1200"/>
              </a:spcBef>
              <a:buFontTx/>
              <a:buNone/>
              <a:defRPr/>
            </a:pPr>
            <a:endParaRPr lang="en-US" sz="3200"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Example of JSP expression tag that prints the user name</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5219700" cy="3962400"/>
          </a:xfrm>
        </p:spPr>
        <p:txBody>
          <a:bodyPr>
            <a:noAutofit/>
          </a:bodyPr>
          <a:lstStyle/>
          <a:p>
            <a:pPr>
              <a:buNone/>
            </a:pPr>
            <a:r>
              <a:rPr lang="en-US" sz="2400" dirty="0" smtClean="0"/>
              <a:t>&lt;html&gt;  </a:t>
            </a:r>
          </a:p>
          <a:p>
            <a:pPr>
              <a:buNone/>
            </a:pPr>
            <a:r>
              <a:rPr lang="en-US" sz="2400" dirty="0" smtClean="0"/>
              <a:t>&lt;body&gt;  </a:t>
            </a:r>
          </a:p>
          <a:p>
            <a:pPr>
              <a:buNone/>
            </a:pPr>
            <a:r>
              <a:rPr lang="en-US" sz="2400" dirty="0" smtClean="0"/>
              <a:t>&lt;form action="welcome.jsp"&gt;  </a:t>
            </a:r>
          </a:p>
          <a:p>
            <a:pPr>
              <a:buNone/>
            </a:pPr>
            <a:r>
              <a:rPr lang="en-US" sz="2400" dirty="0" smtClean="0"/>
              <a:t>&lt;input type="text" name="</a:t>
            </a:r>
            <a:r>
              <a:rPr lang="en-US" sz="2400" dirty="0" err="1" smtClean="0"/>
              <a:t>uname</a:t>
            </a:r>
            <a:r>
              <a:rPr lang="en-US" sz="2400" dirty="0" smtClean="0"/>
              <a:t>"&gt;  </a:t>
            </a:r>
          </a:p>
          <a:p>
            <a:pPr>
              <a:buNone/>
            </a:pPr>
            <a:r>
              <a:rPr lang="en-US" sz="2400" dirty="0" smtClean="0"/>
              <a:t>&lt;input type="submit" value="go"&gt;&lt;</a:t>
            </a:r>
            <a:r>
              <a:rPr lang="en-US" sz="2400" dirty="0" err="1" smtClean="0"/>
              <a:t>br</a:t>
            </a:r>
            <a:r>
              <a:rPr lang="en-US" sz="2400" dirty="0" smtClean="0"/>
              <a:t>/&gt;&lt;/form&gt;  </a:t>
            </a:r>
          </a:p>
          <a:p>
            <a:pPr>
              <a:buNone/>
            </a:pPr>
            <a:r>
              <a:rPr lang="en-US" sz="2400" dirty="0" smtClean="0"/>
              <a:t>&lt;/body&gt;  </a:t>
            </a:r>
          </a:p>
          <a:p>
            <a:pPr>
              <a:buNone/>
            </a:pPr>
            <a:r>
              <a:rPr lang="en-US" sz="2400" dirty="0" smtClean="0"/>
              <a:t>&lt;/html&gt;</a:t>
            </a:r>
          </a:p>
          <a:p>
            <a:pPr>
              <a:buNone/>
            </a:pPr>
            <a:endParaRPr lang="en-US" sz="2400" dirty="0" smtClean="0"/>
          </a:p>
          <a:p>
            <a:pPr>
              <a:buNone/>
            </a:pPr>
            <a:r>
              <a:rPr lang="en-US" sz="2400" dirty="0" smtClean="0">
                <a:solidFill>
                  <a:srgbClr val="FF0000"/>
                </a:solidFill>
              </a:rPr>
              <a:t>Out put: </a:t>
            </a:r>
            <a:r>
              <a:rPr lang="en-US" sz="2400" dirty="0" smtClean="0"/>
              <a:t>welcome </a:t>
            </a:r>
            <a:r>
              <a:rPr lang="en-US" sz="2400" dirty="0" err="1" smtClean="0"/>
              <a:t>Devansh</a:t>
            </a:r>
            <a:endParaRPr lang="en-US" sz="2400" dirty="0" smtClean="0"/>
          </a:p>
          <a:p>
            <a:pPr>
              <a:buNone/>
            </a:pPr>
            <a:endParaRPr lang="en-US" sz="2400" dirty="0" smtClean="0"/>
          </a:p>
          <a:p>
            <a:pPr>
              <a:buNone/>
            </a:pPr>
            <a:endParaRPr lang="en-US" sz="2400" dirty="0" smtClean="0"/>
          </a:p>
          <a:p>
            <a:endParaRPr lang="en-US" sz="2400" dirty="0"/>
          </a:p>
        </p:txBody>
      </p:sp>
      <p:sp>
        <p:nvSpPr>
          <p:cNvPr id="7" name="Content Placeholder 7"/>
          <p:cNvSpPr txBox="1">
            <a:spLocks/>
          </p:cNvSpPr>
          <p:nvPr/>
        </p:nvSpPr>
        <p:spPr>
          <a:xfrm>
            <a:off x="5829300" y="1270000"/>
            <a:ext cx="6362700" cy="2413000"/>
          </a:xfrm>
          <a:prstGeom prst="rect">
            <a:avLst/>
          </a:prstGeom>
        </p:spPr>
        <p:txBody>
          <a:bodyPr vert="horz" lIns="91440" tIns="45720" rIns="91440" bIns="45720" rtlCol="0">
            <a:noAutofit/>
          </a:bodyPr>
          <a:lstStyle/>
          <a:p>
            <a:r>
              <a:rPr lang="en-US" sz="2200" dirty="0" smtClean="0"/>
              <a:t>&lt;html&gt;  </a:t>
            </a:r>
          </a:p>
          <a:p>
            <a:r>
              <a:rPr lang="en-US" sz="2200" dirty="0" smtClean="0"/>
              <a:t>&lt;body&gt;  </a:t>
            </a:r>
          </a:p>
          <a:p>
            <a:r>
              <a:rPr lang="en-US" sz="2200" dirty="0" smtClean="0"/>
              <a:t>&lt;%= "Welcome "+</a:t>
            </a:r>
            <a:r>
              <a:rPr lang="en-US" sz="2200" dirty="0" err="1" smtClean="0"/>
              <a:t>request.getParameter</a:t>
            </a:r>
            <a:r>
              <a:rPr lang="en-US" sz="2200" dirty="0" smtClean="0"/>
              <a:t>("</a:t>
            </a:r>
            <a:r>
              <a:rPr lang="en-US" sz="2200" dirty="0" err="1" smtClean="0"/>
              <a:t>uname</a:t>
            </a:r>
            <a:r>
              <a:rPr lang="en-US" sz="2200" dirty="0" smtClean="0"/>
              <a:t>") %&gt;  &lt;/body&gt;  </a:t>
            </a:r>
          </a:p>
          <a:p>
            <a:r>
              <a:rPr lang="en-US" sz="2200" dirty="0" smtClean="0"/>
              <a:t>&lt;/html&gt;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dirty="0" smtClean="0">
                <a:solidFill>
                  <a:srgbClr val="FF0000"/>
                </a:solidFill>
              </a:rPr>
              <a:t>Declaration </a:t>
            </a:r>
            <a:r>
              <a:rPr lang="en-US" sz="2800" smtClean="0">
                <a:solidFill>
                  <a:srgbClr val="FF0000"/>
                </a:solidFill>
              </a:rPr>
              <a:t>Tag (or) </a:t>
            </a:r>
            <a:r>
              <a:rPr lang="en-US" sz="2800" dirty="0" smtClean="0">
                <a:solidFill>
                  <a:srgbClr val="FF0000"/>
                </a:solidFill>
              </a:rPr>
              <a:t>Declaring Variables and </a:t>
            </a:r>
            <a:r>
              <a:rPr lang="en-US" sz="2800" smtClean="0">
                <a:solidFill>
                  <a:srgbClr val="FF0000"/>
                </a:solidFill>
              </a:rPr>
              <a:t>Methods </a:t>
            </a:r>
            <a:endParaRPr lang="en-US" sz="28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914400"/>
            <a:ext cx="11569700" cy="5791200"/>
          </a:xfrm>
        </p:spPr>
        <p:txBody>
          <a:bodyPr>
            <a:noAutofit/>
          </a:bodyPr>
          <a:lstStyle/>
          <a:p>
            <a:pPr algn="just"/>
            <a:r>
              <a:rPr lang="en-US" sz="2700" dirty="0" smtClean="0"/>
              <a:t>Declaration tag is a block of java code for declaring class wide variables, methods. </a:t>
            </a:r>
          </a:p>
          <a:p>
            <a:pPr algn="just"/>
            <a:r>
              <a:rPr lang="en-US" sz="2700" dirty="0" smtClean="0"/>
              <a:t>The JSP declaration tag is used </a:t>
            </a:r>
            <a:r>
              <a:rPr lang="en-US" sz="2700" i="1" dirty="0" smtClean="0"/>
              <a:t>to declare variables and methods</a:t>
            </a:r>
            <a:r>
              <a:rPr lang="en-US" sz="2700" dirty="0" smtClean="0"/>
              <a:t>.</a:t>
            </a:r>
          </a:p>
          <a:p>
            <a:pPr algn="just"/>
            <a:r>
              <a:rPr lang="en-US" sz="2700" dirty="0" smtClean="0"/>
              <a:t>&lt;%! Is used to specify declaration.</a:t>
            </a:r>
          </a:p>
          <a:p>
            <a:pPr algn="just">
              <a:buNone/>
            </a:pPr>
            <a:r>
              <a:rPr lang="en-US" sz="2700" dirty="0" smtClean="0">
                <a:solidFill>
                  <a:srgbClr val="FF0000"/>
                </a:solidFill>
              </a:rPr>
              <a:t>Syntax</a:t>
            </a:r>
          </a:p>
          <a:p>
            <a:pPr algn="just">
              <a:buNone/>
            </a:pPr>
            <a:r>
              <a:rPr lang="en-US" sz="2700" i="1" dirty="0" smtClean="0"/>
              <a:t>&lt;%!  field or method declaration %&gt;</a:t>
            </a:r>
            <a:r>
              <a:rPr lang="en-US" i="1" dirty="0" smtClean="0"/>
              <a:t> </a:t>
            </a:r>
            <a:r>
              <a:rPr lang="en-US" dirty="0" smtClean="0"/>
              <a:t> </a:t>
            </a:r>
          </a:p>
          <a:p>
            <a:pPr>
              <a:buNone/>
            </a:pPr>
            <a:r>
              <a:rPr lang="en-US" dirty="0" smtClean="0">
                <a:solidFill>
                  <a:srgbClr val="FF0000"/>
                </a:solidFill>
              </a:rPr>
              <a:t>Ex:</a:t>
            </a:r>
          </a:p>
          <a:p>
            <a:pPr>
              <a:buNone/>
            </a:pPr>
            <a:r>
              <a:rPr lang="en-US" sz="2400" dirty="0" smtClean="0"/>
              <a:t>&lt;html&gt; &lt;body&gt; </a:t>
            </a:r>
          </a:p>
          <a:p>
            <a:pPr>
              <a:buNone/>
            </a:pPr>
            <a:r>
              <a:rPr lang="en-US" sz="2400" dirty="0" smtClean="0"/>
              <a:t>&lt;%! String name="</a:t>
            </a:r>
            <a:r>
              <a:rPr lang="en-US" sz="2400" dirty="0" err="1" smtClean="0"/>
              <a:t>Neha</a:t>
            </a:r>
            <a:r>
              <a:rPr lang="en-US" sz="2400" dirty="0" smtClean="0"/>
              <a:t>"; %&gt; </a:t>
            </a:r>
          </a:p>
          <a:p>
            <a:pPr>
              <a:buNone/>
            </a:pPr>
            <a:r>
              <a:rPr lang="en-US" sz="2400" dirty="0" smtClean="0"/>
              <a:t>&lt;%! </a:t>
            </a:r>
            <a:r>
              <a:rPr lang="en-US" sz="2400" dirty="0" err="1" smtClean="0"/>
              <a:t>int</a:t>
            </a:r>
            <a:r>
              <a:rPr lang="en-US" sz="2400" dirty="0" smtClean="0"/>
              <a:t> age=5; %&gt;</a:t>
            </a:r>
          </a:p>
          <a:p>
            <a:pPr>
              <a:buNone/>
            </a:pPr>
            <a:r>
              <a:rPr lang="en-US" sz="2400" dirty="0" smtClean="0"/>
              <a:t> &lt;%= "Name is: "+ name %&gt;&lt;</a:t>
            </a:r>
            <a:r>
              <a:rPr lang="en-US" sz="2400" dirty="0" err="1" smtClean="0"/>
              <a:t>br</a:t>
            </a:r>
            <a:r>
              <a:rPr lang="en-US" sz="2400" dirty="0" smtClean="0"/>
              <a:t>&gt;</a:t>
            </a:r>
          </a:p>
          <a:p>
            <a:pPr>
              <a:buNone/>
            </a:pPr>
            <a:r>
              <a:rPr lang="en-US" sz="2400" dirty="0" smtClean="0"/>
              <a:t> &lt;%= "AGE: "+ age %&gt; </a:t>
            </a:r>
          </a:p>
          <a:p>
            <a:pPr>
              <a:buNone/>
            </a:pPr>
            <a:r>
              <a:rPr lang="en-US" sz="2400" dirty="0" smtClean="0"/>
              <a:t>&lt;/body&gt; &lt;/html&gt;</a:t>
            </a:r>
            <a:endParaRPr lang="en-US" sz="28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dirty="0" smtClean="0">
                <a:solidFill>
                  <a:srgbClr val="FF0000"/>
                </a:solidFill>
              </a:rPr>
              <a:t>Example of JSP declaration tag that declares method</a:t>
            </a:r>
            <a:endParaRPr lang="en-US" sz="28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dirty="0" smtClean="0"/>
              <a:t>&lt;html&gt;  </a:t>
            </a:r>
          </a:p>
          <a:p>
            <a:pPr>
              <a:buNone/>
            </a:pPr>
            <a:r>
              <a:rPr lang="en-US" dirty="0" smtClean="0"/>
              <a:t>&lt;body&gt;  </a:t>
            </a:r>
          </a:p>
          <a:p>
            <a:pPr>
              <a:buNone/>
            </a:pPr>
            <a:r>
              <a:rPr lang="en-US" dirty="0" smtClean="0"/>
              <a:t>&lt;%!   </a:t>
            </a:r>
          </a:p>
          <a:p>
            <a:pPr>
              <a:buNone/>
            </a:pPr>
            <a:r>
              <a:rPr lang="en-US" dirty="0" err="1" smtClean="0"/>
              <a:t>int</a:t>
            </a:r>
            <a:r>
              <a:rPr lang="en-US" dirty="0" smtClean="0"/>
              <a:t> cube(</a:t>
            </a:r>
            <a:r>
              <a:rPr lang="en-US" dirty="0" err="1" smtClean="0"/>
              <a:t>int</a:t>
            </a:r>
            <a:r>
              <a:rPr lang="en-US" dirty="0" smtClean="0"/>
              <a:t> n){  </a:t>
            </a:r>
          </a:p>
          <a:p>
            <a:pPr>
              <a:buNone/>
            </a:pPr>
            <a:r>
              <a:rPr lang="en-US" dirty="0" smtClean="0"/>
              <a:t>return  n*n*n;  </a:t>
            </a:r>
          </a:p>
          <a:p>
            <a:pPr>
              <a:buNone/>
            </a:pPr>
            <a:r>
              <a:rPr lang="en-US" dirty="0" smtClean="0"/>
              <a:t>}  </a:t>
            </a:r>
          </a:p>
          <a:p>
            <a:pPr>
              <a:buNone/>
            </a:pPr>
            <a:r>
              <a:rPr lang="en-US" dirty="0" smtClean="0"/>
              <a:t>%&gt;  </a:t>
            </a:r>
          </a:p>
          <a:p>
            <a:pPr>
              <a:buNone/>
            </a:pPr>
            <a:r>
              <a:rPr lang="en-US" dirty="0" smtClean="0"/>
              <a:t>&lt;%= "Cube of 3 is:" +cube(3) %&gt;  </a:t>
            </a:r>
          </a:p>
          <a:p>
            <a:pPr>
              <a:buNone/>
            </a:pPr>
            <a:r>
              <a:rPr lang="en-US" dirty="0" smtClean="0"/>
              <a:t>&lt;/body&gt;  </a:t>
            </a:r>
          </a:p>
          <a:p>
            <a:pPr>
              <a:buNone/>
            </a:pPr>
            <a:r>
              <a:rPr lang="en-US" dirty="0" smtClean="0"/>
              <a:t>&lt;/html&gt;</a:t>
            </a:r>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Jsp Implicit Objects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dirty="0" smtClean="0"/>
              <a:t>Jsp  objects are created by JSP Engine during translation phase (while translating JSP to Servlet). </a:t>
            </a:r>
          </a:p>
          <a:p>
            <a:pPr>
              <a:buNone/>
            </a:pPr>
            <a:r>
              <a:rPr lang="en-US" dirty="0" smtClean="0"/>
              <a:t>There are total 9 implicit objects available in JSP.</a:t>
            </a:r>
          </a:p>
          <a:p>
            <a:pPr marL="514350" indent="-514350" algn="just">
              <a:lnSpc>
                <a:spcPct val="100000"/>
              </a:lnSpc>
              <a:spcBef>
                <a:spcPts val="0"/>
              </a:spcBef>
              <a:buFont typeface="+mj-lt"/>
              <a:buAutoNum type="arabicPeriod"/>
            </a:pPr>
            <a:r>
              <a:rPr lang="fr-FR" dirty="0" smtClean="0"/>
              <a:t>out</a:t>
            </a:r>
          </a:p>
          <a:p>
            <a:pPr marL="514350" indent="-514350" algn="just">
              <a:lnSpc>
                <a:spcPct val="100000"/>
              </a:lnSpc>
              <a:spcBef>
                <a:spcPts val="0"/>
              </a:spcBef>
              <a:buFont typeface="+mj-lt"/>
              <a:buAutoNum type="arabicPeriod"/>
            </a:pPr>
            <a:r>
              <a:rPr lang="fr-FR" dirty="0" err="1" smtClean="0"/>
              <a:t>request</a:t>
            </a:r>
            <a:endParaRPr lang="fr-FR" dirty="0" smtClean="0"/>
          </a:p>
          <a:p>
            <a:pPr marL="514350" indent="-514350" algn="just">
              <a:lnSpc>
                <a:spcPct val="100000"/>
              </a:lnSpc>
              <a:spcBef>
                <a:spcPts val="0"/>
              </a:spcBef>
              <a:buFont typeface="+mj-lt"/>
              <a:buAutoNum type="arabicPeriod"/>
            </a:pPr>
            <a:r>
              <a:rPr lang="fr-FR" dirty="0" err="1" smtClean="0"/>
              <a:t>response</a:t>
            </a:r>
            <a:endParaRPr lang="fr-FR" dirty="0" smtClean="0"/>
          </a:p>
          <a:p>
            <a:pPr marL="514350" indent="-514350" algn="just">
              <a:lnSpc>
                <a:spcPct val="100000"/>
              </a:lnSpc>
              <a:spcBef>
                <a:spcPts val="0"/>
              </a:spcBef>
              <a:buFont typeface="+mj-lt"/>
              <a:buAutoNum type="arabicPeriod"/>
            </a:pPr>
            <a:r>
              <a:rPr lang="fr-FR" dirty="0" smtClean="0"/>
              <a:t>config</a:t>
            </a:r>
          </a:p>
          <a:p>
            <a:pPr marL="514350" indent="-514350" algn="just">
              <a:lnSpc>
                <a:spcPct val="100000"/>
              </a:lnSpc>
              <a:spcBef>
                <a:spcPts val="0"/>
              </a:spcBef>
              <a:buFont typeface="+mj-lt"/>
              <a:buAutoNum type="arabicPeriod"/>
            </a:pPr>
            <a:r>
              <a:rPr lang="fr-FR" dirty="0" smtClean="0"/>
              <a:t>application</a:t>
            </a:r>
          </a:p>
          <a:p>
            <a:pPr marL="514350" indent="-514350" algn="just">
              <a:lnSpc>
                <a:spcPct val="100000"/>
              </a:lnSpc>
              <a:spcBef>
                <a:spcPts val="0"/>
              </a:spcBef>
              <a:buFont typeface="+mj-lt"/>
              <a:buAutoNum type="arabicPeriod"/>
            </a:pPr>
            <a:r>
              <a:rPr lang="fr-FR" dirty="0" smtClean="0"/>
              <a:t>session</a:t>
            </a:r>
          </a:p>
          <a:p>
            <a:pPr marL="514350" indent="-514350" algn="just">
              <a:lnSpc>
                <a:spcPct val="100000"/>
              </a:lnSpc>
              <a:spcBef>
                <a:spcPts val="0"/>
              </a:spcBef>
              <a:buFont typeface="+mj-lt"/>
              <a:buAutoNum type="arabicPeriod"/>
            </a:pPr>
            <a:r>
              <a:rPr lang="fr-FR" dirty="0" err="1" smtClean="0"/>
              <a:t>pageContext</a:t>
            </a:r>
            <a:endParaRPr lang="fr-FR" dirty="0" smtClean="0"/>
          </a:p>
          <a:p>
            <a:pPr marL="514350" indent="-514350" algn="just">
              <a:lnSpc>
                <a:spcPct val="100000"/>
              </a:lnSpc>
              <a:spcBef>
                <a:spcPts val="0"/>
              </a:spcBef>
              <a:buFont typeface="+mj-lt"/>
              <a:buAutoNum type="arabicPeriod"/>
            </a:pPr>
            <a:r>
              <a:rPr lang="fr-FR" dirty="0" smtClean="0"/>
              <a:t>page</a:t>
            </a:r>
          </a:p>
          <a:p>
            <a:pPr marL="514350" indent="-514350" algn="just">
              <a:lnSpc>
                <a:spcPct val="100000"/>
              </a:lnSpc>
              <a:spcBef>
                <a:spcPts val="0"/>
              </a:spcBef>
              <a:buFont typeface="+mj-lt"/>
              <a:buAutoNum type="arabicPeriod"/>
            </a:pPr>
            <a:r>
              <a:rPr lang="fr-FR" dirty="0" smtClean="0"/>
              <a:t>exception</a:t>
            </a:r>
          </a:p>
          <a:p>
            <a:pPr>
              <a:buNone/>
            </a:pPr>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Jsp Implicit Objects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sz="3400" dirty="0" smtClean="0">
                <a:solidFill>
                  <a:srgbClr val="FF0000"/>
                </a:solidFill>
              </a:rPr>
              <a:t>Out:</a:t>
            </a:r>
          </a:p>
          <a:p>
            <a:r>
              <a:rPr lang="en-US" dirty="0" smtClean="0"/>
              <a:t>Out is one of the implicit objects to write the data to the buffer and send output to the client in response</a:t>
            </a:r>
          </a:p>
          <a:p>
            <a:r>
              <a:rPr lang="en-US" dirty="0" smtClean="0"/>
              <a:t>Out is object of  </a:t>
            </a:r>
            <a:r>
              <a:rPr lang="en-US" dirty="0" err="1" smtClean="0"/>
              <a:t>jspWriter</a:t>
            </a:r>
            <a:r>
              <a:rPr lang="en-US" dirty="0" smtClean="0"/>
              <a:t> class</a:t>
            </a:r>
          </a:p>
          <a:p>
            <a:pPr>
              <a:buNone/>
            </a:pPr>
            <a:r>
              <a:rPr lang="en-US" sz="3400" dirty="0" smtClean="0">
                <a:solidFill>
                  <a:srgbClr val="FF0000"/>
                </a:solidFill>
              </a:rPr>
              <a:t>Request:</a:t>
            </a:r>
          </a:p>
          <a:p>
            <a:r>
              <a:rPr lang="en-US" dirty="0" smtClean="0"/>
              <a:t>The request object is an instance of </a:t>
            </a:r>
            <a:r>
              <a:rPr lang="en-US" dirty="0" err="1" smtClean="0"/>
              <a:t>java.servlet.http.HttpServletRequest</a:t>
            </a:r>
            <a:r>
              <a:rPr lang="en-US" dirty="0" smtClean="0"/>
              <a:t>.</a:t>
            </a:r>
          </a:p>
          <a:p>
            <a:r>
              <a:rPr lang="en-US" dirty="0" smtClean="0"/>
              <a:t>It will be created by container for every request.</a:t>
            </a:r>
          </a:p>
          <a:p>
            <a:r>
              <a:rPr lang="en-US" dirty="0" smtClean="0"/>
              <a:t>It will be used to request the information like parameter, header information , server name, etc.</a:t>
            </a:r>
          </a:p>
          <a:p>
            <a:r>
              <a:rPr lang="en-US" dirty="0" smtClean="0"/>
              <a:t>It uses </a:t>
            </a:r>
            <a:r>
              <a:rPr lang="en-US" dirty="0" err="1" smtClean="0"/>
              <a:t>getParameter</a:t>
            </a:r>
            <a:r>
              <a:rPr lang="en-US" dirty="0" smtClean="0"/>
              <a:t>() to access the request parameter.</a:t>
            </a:r>
          </a:p>
          <a:p>
            <a:pPr>
              <a:buNone/>
            </a:pPr>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Jsp Implicit Objects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sz="3400" dirty="0" smtClean="0">
                <a:solidFill>
                  <a:srgbClr val="FF0000"/>
                </a:solidFill>
              </a:rPr>
              <a:t>Response:</a:t>
            </a:r>
          </a:p>
          <a:p>
            <a:r>
              <a:rPr lang="en-US" dirty="0" smtClean="0"/>
              <a:t>"Response" is an instance of class which implements </a:t>
            </a:r>
            <a:r>
              <a:rPr lang="en-US" dirty="0" err="1" smtClean="0"/>
              <a:t>HttpServletResponse</a:t>
            </a:r>
            <a:r>
              <a:rPr lang="en-US" dirty="0" smtClean="0"/>
              <a:t> interface</a:t>
            </a:r>
          </a:p>
          <a:p>
            <a:r>
              <a:rPr lang="en-US" dirty="0" smtClean="0"/>
              <a:t>"Response object" will be created by the container for each request.</a:t>
            </a:r>
          </a:p>
          <a:p>
            <a:r>
              <a:rPr lang="en-US" dirty="0" smtClean="0"/>
              <a:t>It represents the response that can be given to the client</a:t>
            </a:r>
          </a:p>
          <a:p>
            <a:r>
              <a:rPr lang="en-US" dirty="0" smtClean="0"/>
              <a:t>The response implicit object is used to content type, add cookie and redirect to response page</a:t>
            </a:r>
          </a:p>
          <a:p>
            <a:r>
              <a:rPr lang="en-US" b="1" dirty="0" smtClean="0"/>
              <a:t>void </a:t>
            </a:r>
            <a:r>
              <a:rPr lang="en-US" b="1" dirty="0" err="1" smtClean="0"/>
              <a:t>sendRedirect</a:t>
            </a:r>
            <a:r>
              <a:rPr lang="en-US" b="1" dirty="0" smtClean="0"/>
              <a:t>(String address) – </a:t>
            </a:r>
            <a:r>
              <a:rPr lang="en-US" dirty="0" smtClean="0"/>
              <a:t>It redirects the control to a new JSP page</a:t>
            </a:r>
          </a:p>
          <a:p>
            <a:r>
              <a:rPr lang="en-US" dirty="0" err="1" smtClean="0"/>
              <a:t>response.sendRedirect</a:t>
            </a:r>
            <a:r>
              <a:rPr lang="en-US" dirty="0" smtClean="0"/>
              <a:t>("http://beginnersbook.com");</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Jsp Implicit Objects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sz="3400" dirty="0" smtClean="0">
                <a:solidFill>
                  <a:srgbClr val="FF0000"/>
                </a:solidFill>
              </a:rPr>
              <a:t>Config:</a:t>
            </a:r>
          </a:p>
          <a:p>
            <a:r>
              <a:rPr lang="en-US" dirty="0" smtClean="0"/>
              <a:t>Config is of the type </a:t>
            </a:r>
            <a:r>
              <a:rPr lang="en-US" dirty="0" err="1" smtClean="0"/>
              <a:t>java.servlet.servletConfig</a:t>
            </a:r>
            <a:endParaRPr lang="en-US" dirty="0" smtClean="0"/>
          </a:p>
          <a:p>
            <a:r>
              <a:rPr lang="en-US" dirty="0" smtClean="0"/>
              <a:t>It is created by the container for each jsp page</a:t>
            </a:r>
          </a:p>
          <a:p>
            <a:r>
              <a:rPr lang="en-US" dirty="0" smtClean="0"/>
              <a:t>It is used to get the initialization parameter in web.xml</a:t>
            </a:r>
          </a:p>
          <a:p>
            <a:pPr>
              <a:buNone/>
            </a:pPr>
            <a:r>
              <a:rPr lang="en-US" sz="3400" dirty="0" smtClean="0">
                <a:solidFill>
                  <a:srgbClr val="FF0000"/>
                </a:solidFill>
              </a:rPr>
              <a:t>Application :</a:t>
            </a:r>
          </a:p>
          <a:p>
            <a:r>
              <a:rPr lang="en-US" dirty="0" smtClean="0"/>
              <a:t>Application object is an instance of </a:t>
            </a:r>
            <a:r>
              <a:rPr lang="en-US" dirty="0" err="1" smtClean="0"/>
              <a:t>javax.servlet.ServletContext</a:t>
            </a:r>
            <a:endParaRPr lang="en-US" dirty="0" smtClean="0"/>
          </a:p>
          <a:p>
            <a:r>
              <a:rPr lang="en-US" dirty="0" smtClean="0"/>
              <a:t>This is used for getting application-wide initialization parameters and to maintain useful data across whole JSP application.</a:t>
            </a:r>
          </a:p>
          <a:p>
            <a:r>
              <a:rPr lang="en-US" dirty="0" smtClean="0"/>
              <a:t>Application object is created by container one per application, when the application gets deployed.</a:t>
            </a:r>
          </a:p>
          <a:p>
            <a:endParaRPr lang="en-US" dirty="0" smtClean="0"/>
          </a:p>
          <a:p>
            <a:pPr>
              <a:buNone/>
            </a:pPr>
            <a:r>
              <a:rPr lang="en-US" dirty="0" smtClean="0"/>
              <a:t/>
            </a:r>
            <a:br>
              <a:rPr lang="en-US" dirty="0" smtClean="0"/>
            </a:br>
            <a:endParaRPr lang="en-US" b="1"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Jsp Implicit Objects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sz="3400" dirty="0" smtClean="0">
                <a:solidFill>
                  <a:srgbClr val="FF0000"/>
                </a:solidFill>
              </a:rPr>
              <a:t>Session</a:t>
            </a:r>
          </a:p>
          <a:p>
            <a:r>
              <a:rPr lang="en-US" dirty="0" smtClean="0"/>
              <a:t>The session is holding "</a:t>
            </a:r>
            <a:r>
              <a:rPr lang="en-US" dirty="0" err="1" smtClean="0"/>
              <a:t>httpsession</a:t>
            </a:r>
            <a:r>
              <a:rPr lang="en-US" dirty="0" smtClean="0"/>
              <a:t>" object</a:t>
            </a:r>
          </a:p>
          <a:p>
            <a:r>
              <a:rPr lang="en-US" dirty="0" smtClean="0"/>
              <a:t>Session object is used to get, set and remove attributes to session scope and also used to get session information</a:t>
            </a:r>
          </a:p>
          <a:p>
            <a:pPr>
              <a:buNone/>
            </a:pPr>
            <a:r>
              <a:rPr lang="en-US" sz="3400" dirty="0" err="1" smtClean="0">
                <a:solidFill>
                  <a:srgbClr val="FF0000"/>
                </a:solidFill>
              </a:rPr>
              <a:t>pageContext</a:t>
            </a:r>
            <a:r>
              <a:rPr lang="en-US" sz="3400" dirty="0" smtClean="0">
                <a:solidFill>
                  <a:srgbClr val="FF0000"/>
                </a:solidFill>
              </a:rPr>
              <a:t>:</a:t>
            </a:r>
            <a:endParaRPr lang="en-US" dirty="0" smtClean="0">
              <a:solidFill>
                <a:srgbClr val="FF0000"/>
              </a:solidFill>
            </a:endParaRPr>
          </a:p>
          <a:p>
            <a:r>
              <a:rPr lang="en-US" dirty="0" smtClean="0"/>
              <a:t>It is an instance of </a:t>
            </a:r>
            <a:r>
              <a:rPr lang="en-US" b="1" dirty="0" err="1" smtClean="0"/>
              <a:t>javax.servlet.jsp.PageContext</a:t>
            </a:r>
            <a:endParaRPr lang="en-US" dirty="0" smtClean="0">
              <a:solidFill>
                <a:srgbClr val="FF0000"/>
              </a:solidFill>
            </a:endParaRPr>
          </a:p>
          <a:p>
            <a:r>
              <a:rPr lang="en-US" dirty="0" smtClean="0"/>
              <a:t> It is used for accessing page, request, application and session attributes.</a:t>
            </a:r>
          </a:p>
          <a:p>
            <a:pPr>
              <a:buNone/>
            </a:pPr>
            <a:r>
              <a:rPr lang="en-US" sz="3400" dirty="0" smtClean="0">
                <a:solidFill>
                  <a:srgbClr val="FF0000"/>
                </a:solidFill>
              </a:rPr>
              <a:t>Exception: </a:t>
            </a:r>
          </a:p>
          <a:p>
            <a:r>
              <a:rPr lang="en-US" dirty="0" smtClean="0"/>
              <a:t>Exception implicit object is used in exception handling for displaying the error messages</a:t>
            </a:r>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Index.html				     check.jsp</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4902200" cy="5588000"/>
          </a:xfrm>
        </p:spPr>
        <p:txBody>
          <a:bodyPr>
            <a:noAutofit/>
          </a:bodyPr>
          <a:lstStyle/>
          <a:p>
            <a:pPr>
              <a:buNone/>
            </a:pPr>
            <a:r>
              <a:rPr lang="en-US" sz="2000" dirty="0" smtClean="0"/>
              <a:t>&lt;html&gt;</a:t>
            </a:r>
          </a:p>
          <a:p>
            <a:pPr>
              <a:buNone/>
            </a:pPr>
            <a:r>
              <a:rPr lang="en-US" sz="2000" dirty="0" smtClean="0"/>
              <a:t>&lt;head&gt;</a:t>
            </a:r>
          </a:p>
          <a:p>
            <a:pPr>
              <a:buNone/>
            </a:pPr>
            <a:r>
              <a:rPr lang="en-US" sz="2000" dirty="0" smtClean="0"/>
              <a:t>&lt;title&gt;Login Page&lt;/title&gt;</a:t>
            </a:r>
          </a:p>
          <a:p>
            <a:pPr>
              <a:buNone/>
            </a:pPr>
            <a:r>
              <a:rPr lang="en-US" sz="2000" dirty="0" smtClean="0"/>
              <a:t>&lt;/head&gt;</a:t>
            </a:r>
          </a:p>
          <a:p>
            <a:pPr>
              <a:buNone/>
            </a:pPr>
            <a:r>
              <a:rPr lang="en-US" sz="2000" dirty="0" smtClean="0"/>
              <a:t>&lt;body&gt;</a:t>
            </a:r>
          </a:p>
          <a:p>
            <a:pPr>
              <a:buNone/>
            </a:pPr>
            <a:r>
              <a:rPr lang="en-US" sz="2000" dirty="0" smtClean="0"/>
              <a:t>&lt;form action="check.jsp"&gt; </a:t>
            </a:r>
          </a:p>
          <a:p>
            <a:pPr>
              <a:buNone/>
            </a:pPr>
            <a:r>
              <a:rPr lang="en-US" sz="2000" dirty="0" err="1" smtClean="0"/>
              <a:t>UserId</a:t>
            </a:r>
            <a:r>
              <a:rPr lang="en-US" sz="2000" dirty="0" smtClean="0"/>
              <a:t>: &lt;input type="text" name="id" /&gt; &lt;</a:t>
            </a:r>
            <a:r>
              <a:rPr lang="en-US" sz="2000" dirty="0" err="1" smtClean="0"/>
              <a:t>br</a:t>
            </a:r>
            <a:r>
              <a:rPr lang="en-US" sz="2000" dirty="0" smtClean="0"/>
              <a:t>&gt;</a:t>
            </a:r>
          </a:p>
          <a:p>
            <a:pPr>
              <a:buNone/>
            </a:pPr>
            <a:r>
              <a:rPr lang="en-US" sz="2000" dirty="0" smtClean="0"/>
              <a:t>Password: &lt;input type="text" name="pass" /&gt; &lt;</a:t>
            </a:r>
            <a:r>
              <a:rPr lang="en-US" sz="2000" dirty="0" err="1" smtClean="0"/>
              <a:t>br</a:t>
            </a:r>
            <a:r>
              <a:rPr lang="en-US" sz="2000" dirty="0" smtClean="0"/>
              <a:t>&gt;</a:t>
            </a:r>
          </a:p>
          <a:p>
            <a:pPr>
              <a:buNone/>
            </a:pPr>
            <a:r>
              <a:rPr lang="en-US" sz="2000" dirty="0" smtClean="0"/>
              <a:t>&lt;input type="submit" value="Sign In!!"/&gt; </a:t>
            </a:r>
          </a:p>
          <a:p>
            <a:pPr>
              <a:buNone/>
            </a:pPr>
            <a:r>
              <a:rPr lang="en-US" sz="2000" dirty="0" smtClean="0"/>
              <a:t>&lt;/form&gt;</a:t>
            </a:r>
          </a:p>
          <a:p>
            <a:pPr>
              <a:buNone/>
            </a:pPr>
            <a:r>
              <a:rPr lang="en-US" sz="2000" dirty="0" smtClean="0"/>
              <a:t>&lt;/body&gt;</a:t>
            </a:r>
          </a:p>
          <a:p>
            <a:pPr>
              <a:buNone/>
            </a:pPr>
            <a:r>
              <a:rPr lang="en-US" sz="2000" dirty="0" smtClean="0"/>
              <a:t>&lt;/html&gt;</a:t>
            </a:r>
            <a:endParaRPr lang="en-US" sz="2000" dirty="0"/>
          </a:p>
        </p:txBody>
      </p:sp>
      <p:sp>
        <p:nvSpPr>
          <p:cNvPr id="7" name="Content Placeholder 7"/>
          <p:cNvSpPr txBox="1">
            <a:spLocks/>
          </p:cNvSpPr>
          <p:nvPr/>
        </p:nvSpPr>
        <p:spPr>
          <a:xfrm>
            <a:off x="5588000" y="901700"/>
            <a:ext cx="6070600" cy="5753100"/>
          </a:xfrm>
          <a:prstGeom prst="rect">
            <a:avLst/>
          </a:prstGeom>
        </p:spPr>
        <p:txBody>
          <a:bodyPr vert="horz" lIns="91440" tIns="45720" rIns="91440" bIns="45720" rtlCol="0">
            <a:noAutofit/>
          </a:bodyPr>
          <a:lstStyle/>
          <a:p>
            <a:pPr marL="228600" lvl="0" indent="-228600" defTabSz="914400">
              <a:lnSpc>
                <a:spcPct val="90000"/>
              </a:lnSpc>
              <a:spcBef>
                <a:spcPts val="600"/>
              </a:spcBef>
            </a:pPr>
            <a:r>
              <a:rPr lang="en-US" sz="2000" dirty="0" smtClean="0"/>
              <a:t>&lt;html&gt; </a:t>
            </a:r>
          </a:p>
          <a:p>
            <a:pPr marL="228600" lvl="0" indent="-228600" defTabSz="914400">
              <a:lnSpc>
                <a:spcPct val="90000"/>
              </a:lnSpc>
              <a:spcBef>
                <a:spcPts val="600"/>
              </a:spcBef>
            </a:pPr>
            <a:r>
              <a:rPr lang="en-US" sz="2000" dirty="0" smtClean="0"/>
              <a:t>&lt;body&gt; </a:t>
            </a:r>
          </a:p>
          <a:p>
            <a:pPr marL="228600" lvl="0" indent="-228600" defTabSz="914400">
              <a:lnSpc>
                <a:spcPct val="90000"/>
              </a:lnSpc>
              <a:spcBef>
                <a:spcPts val="600"/>
              </a:spcBef>
            </a:pPr>
            <a:r>
              <a:rPr lang="en-US" sz="2000" dirty="0" smtClean="0"/>
              <a:t>&lt;% </a:t>
            </a:r>
          </a:p>
          <a:p>
            <a:pPr marL="228600" lvl="0" indent="-228600" defTabSz="914400">
              <a:lnSpc>
                <a:spcPct val="90000"/>
              </a:lnSpc>
              <a:spcBef>
                <a:spcPts val="600"/>
              </a:spcBef>
            </a:pPr>
            <a:r>
              <a:rPr lang="en-US" sz="2000" dirty="0" smtClean="0"/>
              <a:t>String </a:t>
            </a:r>
            <a:r>
              <a:rPr lang="en-US" sz="2000" dirty="0" err="1" smtClean="0"/>
              <a:t>uid</a:t>
            </a:r>
            <a:r>
              <a:rPr lang="en-US" sz="2000" dirty="0" smtClean="0"/>
              <a:t>=</a:t>
            </a:r>
            <a:r>
              <a:rPr lang="en-US" sz="2000" dirty="0" err="1" smtClean="0"/>
              <a:t>request.getParameter</a:t>
            </a:r>
            <a:r>
              <a:rPr lang="en-US" sz="2000" dirty="0" smtClean="0"/>
              <a:t>("id"); </a:t>
            </a:r>
          </a:p>
          <a:p>
            <a:pPr marL="228600" lvl="0" indent="-228600" defTabSz="914400">
              <a:lnSpc>
                <a:spcPct val="90000"/>
              </a:lnSpc>
              <a:spcBef>
                <a:spcPts val="600"/>
              </a:spcBef>
            </a:pPr>
            <a:r>
              <a:rPr lang="en-US" sz="2000" dirty="0" smtClean="0"/>
              <a:t>String password=</a:t>
            </a:r>
            <a:r>
              <a:rPr lang="en-US" sz="2000" dirty="0" err="1" smtClean="0"/>
              <a:t>request.getParameter</a:t>
            </a:r>
            <a:r>
              <a:rPr lang="en-US" sz="2000" dirty="0" smtClean="0"/>
              <a:t>("pass"); </a:t>
            </a:r>
          </a:p>
          <a:p>
            <a:pPr marL="228600" lvl="0" indent="-228600" defTabSz="914400">
              <a:lnSpc>
                <a:spcPct val="90000"/>
              </a:lnSpc>
              <a:spcBef>
                <a:spcPts val="600"/>
              </a:spcBef>
            </a:pPr>
            <a:r>
              <a:rPr lang="en-US" sz="2000" dirty="0" err="1" smtClean="0"/>
              <a:t>session.setAttribute</a:t>
            </a:r>
            <a:r>
              <a:rPr lang="en-US" sz="2000" dirty="0" smtClean="0"/>
              <a:t>("session-</a:t>
            </a:r>
            <a:r>
              <a:rPr lang="en-US" sz="2000" dirty="0" err="1" smtClean="0"/>
              <a:t>uid</a:t>
            </a:r>
            <a:r>
              <a:rPr lang="en-US" sz="2000" dirty="0" smtClean="0"/>
              <a:t>", </a:t>
            </a:r>
            <a:r>
              <a:rPr lang="en-US" sz="2000" dirty="0" err="1" smtClean="0"/>
              <a:t>uid</a:t>
            </a:r>
            <a:r>
              <a:rPr lang="en-US" sz="2000" dirty="0" smtClean="0"/>
              <a:t>);</a:t>
            </a:r>
          </a:p>
          <a:p>
            <a:pPr marL="228600" lvl="0" indent="-228600" defTabSz="914400">
              <a:lnSpc>
                <a:spcPct val="90000"/>
              </a:lnSpc>
              <a:spcBef>
                <a:spcPts val="600"/>
              </a:spcBef>
            </a:pPr>
            <a:r>
              <a:rPr lang="en-US" sz="2000" dirty="0" smtClean="0"/>
              <a:t>if(</a:t>
            </a:r>
            <a:r>
              <a:rPr lang="en-US" sz="2000" dirty="0" err="1" smtClean="0"/>
              <a:t>uid.equals</a:t>
            </a:r>
            <a:r>
              <a:rPr lang="en-US" sz="2000" dirty="0" smtClean="0"/>
              <a:t>("</a:t>
            </a:r>
            <a:r>
              <a:rPr lang="en-US" sz="2000" dirty="0" err="1" smtClean="0"/>
              <a:t>devansh</a:t>
            </a:r>
            <a:r>
              <a:rPr lang="en-US" sz="2000" dirty="0" smtClean="0"/>
              <a:t>") &amp;&amp; </a:t>
            </a:r>
            <a:r>
              <a:rPr lang="en-US" sz="2000" dirty="0" err="1" smtClean="0"/>
              <a:t>password.equals</a:t>
            </a:r>
            <a:r>
              <a:rPr lang="en-US" sz="2000" dirty="0" smtClean="0"/>
              <a:t>("</a:t>
            </a:r>
            <a:r>
              <a:rPr lang="en-US" sz="2000" dirty="0" err="1" smtClean="0"/>
              <a:t>Harshi</a:t>
            </a:r>
            <a:r>
              <a:rPr lang="en-US" sz="2000" dirty="0" smtClean="0"/>
              <a:t>"))</a:t>
            </a:r>
          </a:p>
          <a:p>
            <a:pPr marL="228600" lvl="0" indent="-228600" defTabSz="914400">
              <a:lnSpc>
                <a:spcPct val="90000"/>
              </a:lnSpc>
              <a:spcBef>
                <a:spcPts val="600"/>
              </a:spcBef>
            </a:pPr>
            <a:r>
              <a:rPr lang="en-US" sz="2000" dirty="0" smtClean="0"/>
              <a:t>{</a:t>
            </a:r>
          </a:p>
          <a:p>
            <a:pPr marL="228600" lvl="0" indent="-228600" defTabSz="914400">
              <a:lnSpc>
                <a:spcPct val="90000"/>
              </a:lnSpc>
              <a:spcBef>
                <a:spcPts val="600"/>
              </a:spcBef>
            </a:pPr>
            <a:r>
              <a:rPr lang="en-US" sz="2000" dirty="0" smtClean="0"/>
              <a:t> </a:t>
            </a:r>
            <a:r>
              <a:rPr lang="en-US" sz="2000" dirty="0" err="1" smtClean="0"/>
              <a:t>response.sendRedirect</a:t>
            </a:r>
            <a:r>
              <a:rPr lang="en-US" sz="2000" dirty="0" smtClean="0"/>
              <a:t>("success.jsp");</a:t>
            </a:r>
          </a:p>
          <a:p>
            <a:pPr marL="228600" lvl="0" indent="-228600" defTabSz="914400">
              <a:lnSpc>
                <a:spcPct val="90000"/>
              </a:lnSpc>
              <a:spcBef>
                <a:spcPts val="600"/>
              </a:spcBef>
            </a:pPr>
            <a:r>
              <a:rPr lang="en-US" sz="2000" dirty="0" smtClean="0"/>
              <a:t>}</a:t>
            </a:r>
          </a:p>
          <a:p>
            <a:pPr marL="228600" lvl="0" indent="-228600" defTabSz="914400">
              <a:lnSpc>
                <a:spcPct val="90000"/>
              </a:lnSpc>
              <a:spcBef>
                <a:spcPts val="600"/>
              </a:spcBef>
            </a:pPr>
            <a:r>
              <a:rPr lang="en-US" sz="2000" dirty="0" smtClean="0"/>
              <a:t>else</a:t>
            </a:r>
          </a:p>
          <a:p>
            <a:pPr marL="228600" lvl="0" indent="-228600" defTabSz="914400">
              <a:lnSpc>
                <a:spcPct val="90000"/>
              </a:lnSpc>
              <a:spcBef>
                <a:spcPts val="600"/>
              </a:spcBef>
            </a:pPr>
            <a:r>
              <a:rPr lang="en-US" sz="2000" dirty="0" smtClean="0"/>
              <a:t>{</a:t>
            </a:r>
          </a:p>
          <a:p>
            <a:pPr marL="228600" lvl="0" indent="-228600" defTabSz="914400">
              <a:lnSpc>
                <a:spcPct val="90000"/>
              </a:lnSpc>
              <a:spcBef>
                <a:spcPts val="600"/>
              </a:spcBef>
            </a:pPr>
            <a:r>
              <a:rPr lang="en-US" sz="2000" dirty="0" smtClean="0"/>
              <a:t> </a:t>
            </a:r>
            <a:r>
              <a:rPr lang="en-US" sz="2000" dirty="0" err="1" smtClean="0"/>
              <a:t>response.sendRedirect</a:t>
            </a:r>
            <a:r>
              <a:rPr lang="en-US" sz="2000" dirty="0" smtClean="0"/>
              <a:t>("failed.jsp");</a:t>
            </a:r>
          </a:p>
          <a:p>
            <a:pPr marL="228600" lvl="0" indent="-228600" defTabSz="914400">
              <a:lnSpc>
                <a:spcPct val="90000"/>
              </a:lnSpc>
              <a:spcBef>
                <a:spcPts val="600"/>
              </a:spcBef>
            </a:pPr>
            <a:r>
              <a:rPr lang="en-US" sz="2000" dirty="0" smtClean="0"/>
              <a:t>}</a:t>
            </a:r>
          </a:p>
          <a:p>
            <a:pPr marL="228600" lvl="0" indent="-228600" defTabSz="914400">
              <a:lnSpc>
                <a:spcPct val="90000"/>
              </a:lnSpc>
              <a:spcBef>
                <a:spcPts val="600"/>
              </a:spcBef>
            </a:pPr>
            <a:r>
              <a:rPr lang="en-US" sz="2000" dirty="0" smtClean="0"/>
              <a:t>%&gt; </a:t>
            </a:r>
          </a:p>
          <a:p>
            <a:pPr marL="228600" lvl="0" indent="-228600" defTabSz="914400">
              <a:lnSpc>
                <a:spcPct val="90000"/>
              </a:lnSpc>
              <a:spcBef>
                <a:spcPts val="600"/>
              </a:spcBef>
            </a:pPr>
            <a:r>
              <a:rPr lang="en-US" sz="2000" dirty="0" smtClean="0"/>
              <a:t>&lt;/body&gt; &lt;/html&gt;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success.jsp				     failed.jsp</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6350000" y="1270000"/>
            <a:ext cx="5422900" cy="5588000"/>
          </a:xfrm>
        </p:spPr>
        <p:txBody>
          <a:bodyPr>
            <a:noAutofit/>
          </a:bodyPr>
          <a:lstStyle/>
          <a:p>
            <a:pPr>
              <a:spcBef>
                <a:spcPts val="1200"/>
              </a:spcBef>
              <a:buNone/>
            </a:pPr>
            <a:r>
              <a:rPr lang="en-US" sz="2000" dirty="0" smtClean="0"/>
              <a:t>&lt;%@page </a:t>
            </a:r>
            <a:r>
              <a:rPr lang="en-US" sz="2000" dirty="0" err="1" smtClean="0"/>
              <a:t>contentType</a:t>
            </a:r>
            <a:r>
              <a:rPr lang="en-US" sz="2000" dirty="0" smtClean="0"/>
              <a:t>="text/html" </a:t>
            </a:r>
            <a:r>
              <a:rPr lang="en-US" sz="2000" dirty="0" err="1" smtClean="0"/>
              <a:t>pageEncoding</a:t>
            </a:r>
            <a:r>
              <a:rPr lang="en-US" sz="2000" dirty="0" smtClean="0"/>
              <a:t>="UTF-8"%&gt;</a:t>
            </a:r>
          </a:p>
          <a:p>
            <a:pPr>
              <a:spcBef>
                <a:spcPts val="1200"/>
              </a:spcBef>
              <a:buNone/>
            </a:pPr>
            <a:r>
              <a:rPr lang="en-US" sz="2000" dirty="0" smtClean="0"/>
              <a:t>&lt;html&gt;</a:t>
            </a:r>
          </a:p>
          <a:p>
            <a:pPr>
              <a:spcBef>
                <a:spcPts val="1200"/>
              </a:spcBef>
              <a:buNone/>
            </a:pPr>
            <a:r>
              <a:rPr lang="en-US" sz="2000" dirty="0" smtClean="0"/>
              <a:t>    &lt;body&gt;</a:t>
            </a:r>
          </a:p>
          <a:p>
            <a:pPr>
              <a:spcBef>
                <a:spcPts val="1200"/>
              </a:spcBef>
              <a:buNone/>
            </a:pPr>
            <a:r>
              <a:rPr lang="en-US" sz="2000" dirty="0" smtClean="0"/>
              <a:t>        &lt;h1&gt;U have Failed!&lt;/h1&gt;</a:t>
            </a:r>
          </a:p>
          <a:p>
            <a:pPr>
              <a:spcBef>
                <a:spcPts val="1200"/>
              </a:spcBef>
              <a:buNone/>
            </a:pPr>
            <a:r>
              <a:rPr lang="en-US" sz="2000" dirty="0" smtClean="0"/>
              <a:t>    &lt;/body&gt;</a:t>
            </a:r>
          </a:p>
          <a:p>
            <a:pPr>
              <a:spcBef>
                <a:spcPts val="1200"/>
              </a:spcBef>
              <a:buNone/>
            </a:pPr>
            <a:r>
              <a:rPr lang="en-US" sz="2000" dirty="0" smtClean="0"/>
              <a:t>&lt;/html&gt;</a:t>
            </a:r>
          </a:p>
          <a:p>
            <a:pPr>
              <a:spcBef>
                <a:spcPts val="1200"/>
              </a:spcBef>
              <a:buNone/>
            </a:pPr>
            <a:endParaRPr lang="en-US" sz="2000" dirty="0"/>
          </a:p>
        </p:txBody>
      </p:sp>
      <p:sp>
        <p:nvSpPr>
          <p:cNvPr id="7" name="Content Placeholder 7"/>
          <p:cNvSpPr txBox="1">
            <a:spLocks/>
          </p:cNvSpPr>
          <p:nvPr/>
        </p:nvSpPr>
        <p:spPr>
          <a:xfrm>
            <a:off x="508000" y="1104900"/>
            <a:ext cx="4572000" cy="5753100"/>
          </a:xfrm>
          <a:prstGeom prst="rect">
            <a:avLst/>
          </a:prstGeom>
        </p:spPr>
        <p:txBody>
          <a:bodyPr vert="horz" lIns="91440" tIns="45720" rIns="91440" bIns="45720" rtlCol="0">
            <a:noAutofit/>
          </a:bodyPr>
          <a:lstStyle/>
          <a:p>
            <a:pPr marL="228600" lvl="0" indent="-228600" defTabSz="914400">
              <a:lnSpc>
                <a:spcPct val="90000"/>
              </a:lnSpc>
              <a:spcBef>
                <a:spcPts val="1200"/>
              </a:spcBef>
            </a:pPr>
            <a:r>
              <a:rPr lang="en-US" sz="2000" dirty="0" smtClean="0"/>
              <a:t>&lt;%@page </a:t>
            </a:r>
            <a:r>
              <a:rPr lang="en-US" sz="2000" dirty="0" err="1" smtClean="0"/>
              <a:t>contentType</a:t>
            </a:r>
            <a:r>
              <a:rPr lang="en-US" sz="2000" dirty="0" smtClean="0"/>
              <a:t>="text/html" </a:t>
            </a:r>
            <a:r>
              <a:rPr lang="en-US" sz="2000" dirty="0" err="1" smtClean="0"/>
              <a:t>pageEncoding</a:t>
            </a:r>
            <a:r>
              <a:rPr lang="en-US" sz="2000" dirty="0" smtClean="0"/>
              <a:t>="UTF-8"%&gt;</a:t>
            </a:r>
          </a:p>
          <a:p>
            <a:pPr marL="228600" lvl="0" indent="-228600" defTabSz="914400">
              <a:lnSpc>
                <a:spcPct val="90000"/>
              </a:lnSpc>
              <a:spcBef>
                <a:spcPts val="1200"/>
              </a:spcBef>
            </a:pPr>
            <a:r>
              <a:rPr lang="en-US" sz="2000" dirty="0" smtClean="0"/>
              <a:t>&lt;html&gt;</a:t>
            </a:r>
          </a:p>
          <a:p>
            <a:pPr marL="228600" lvl="0" indent="-228600" defTabSz="914400">
              <a:lnSpc>
                <a:spcPct val="90000"/>
              </a:lnSpc>
              <a:spcBef>
                <a:spcPts val="1200"/>
              </a:spcBef>
            </a:pPr>
            <a:r>
              <a:rPr lang="en-US" sz="2000" dirty="0" smtClean="0"/>
              <a:t>        &lt;body&gt;</a:t>
            </a:r>
          </a:p>
          <a:p>
            <a:pPr marL="228600" lvl="0" indent="-228600" defTabSz="914400">
              <a:lnSpc>
                <a:spcPct val="90000"/>
              </a:lnSpc>
              <a:spcBef>
                <a:spcPts val="1200"/>
              </a:spcBef>
            </a:pPr>
            <a:r>
              <a:rPr lang="en-US" sz="2000" dirty="0" smtClean="0"/>
              <a:t>        &lt;h1 style=</a:t>
            </a:r>
            <a:r>
              <a:rPr lang="en-US" sz="2000" dirty="0" err="1" smtClean="0"/>
              <a:t>color:blue</a:t>
            </a:r>
            <a:r>
              <a:rPr lang="en-US" sz="2000" dirty="0" smtClean="0"/>
              <a:t>&gt;Hey </a:t>
            </a:r>
            <a:r>
              <a:rPr lang="en-US" sz="2000" dirty="0" err="1" smtClean="0"/>
              <a:t>Devansh</a:t>
            </a:r>
            <a:r>
              <a:rPr lang="en-US" sz="2000" dirty="0" smtClean="0"/>
              <a:t> U have Successfully login on &lt;/h1&gt;</a:t>
            </a:r>
          </a:p>
          <a:p>
            <a:pPr marL="228600" lvl="0" indent="-228600" defTabSz="914400">
              <a:lnSpc>
                <a:spcPct val="90000"/>
              </a:lnSpc>
              <a:spcBef>
                <a:spcPts val="1200"/>
              </a:spcBef>
            </a:pPr>
            <a:r>
              <a:rPr lang="en-US" sz="2000" dirty="0" smtClean="0"/>
              <a:t>        &lt;h2 style=</a:t>
            </a:r>
            <a:r>
              <a:rPr lang="en-US" sz="2000" dirty="0" err="1" smtClean="0"/>
              <a:t>color:red</a:t>
            </a:r>
            <a:r>
              <a:rPr lang="en-US" sz="2000" dirty="0" smtClean="0"/>
              <a:t>&gt; &lt;%=new </a:t>
            </a:r>
            <a:r>
              <a:rPr lang="en-US" sz="2000" dirty="0" err="1" smtClean="0"/>
              <a:t>java.util.Date</a:t>
            </a:r>
            <a:r>
              <a:rPr lang="en-US" sz="2000" dirty="0" smtClean="0"/>
              <a:t>()%&gt;&lt;/h2&gt;</a:t>
            </a:r>
          </a:p>
          <a:p>
            <a:pPr marL="228600" lvl="0" indent="-228600" defTabSz="914400">
              <a:lnSpc>
                <a:spcPct val="90000"/>
              </a:lnSpc>
              <a:spcBef>
                <a:spcPts val="1200"/>
              </a:spcBef>
            </a:pPr>
            <a:r>
              <a:rPr lang="en-US" sz="2000" dirty="0" smtClean="0"/>
              <a:t>    &lt;/body&gt;</a:t>
            </a:r>
          </a:p>
          <a:p>
            <a:pPr marL="228600" lvl="0" indent="-228600" defTabSz="914400">
              <a:lnSpc>
                <a:spcPct val="90000"/>
              </a:lnSpc>
              <a:spcBef>
                <a:spcPts val="1200"/>
              </a:spcBef>
            </a:pPr>
            <a:r>
              <a:rPr lang="en-US" sz="2000" dirty="0" smtClean="0"/>
              <a:t>&lt;/html&gt;</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pPr>
              <a:spcBef>
                <a:spcPts val="1200"/>
              </a:spcBef>
              <a:defRPr/>
            </a:pPr>
            <a:r>
              <a:rPr lang="en-US" sz="3400" dirty="0" smtClean="0">
                <a:solidFill>
                  <a:srgbClr val="FF0000"/>
                </a:solidFill>
              </a:rPr>
              <a:t>The Problem with Servlet</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838200" y="965200"/>
            <a:ext cx="11022874" cy="5740400"/>
          </a:xfrm>
        </p:spPr>
        <p:txBody>
          <a:bodyPr>
            <a:normAutofit fontScale="85000" lnSpcReduction="10000"/>
          </a:bodyPr>
          <a:lstStyle/>
          <a:p>
            <a:pPr algn="just">
              <a:spcBef>
                <a:spcPts val="1600"/>
              </a:spcBef>
              <a:defRPr/>
            </a:pPr>
            <a:r>
              <a:rPr lang="en-US" sz="3200" dirty="0" smtClean="0"/>
              <a:t>In many Java servlet-based applications, processing the request and generating the response are both handled by a single servlet class</a:t>
            </a:r>
          </a:p>
          <a:p>
            <a:pPr algn="just">
              <a:spcBef>
                <a:spcPts val="1600"/>
              </a:spcBef>
              <a:defRPr/>
            </a:pPr>
            <a:r>
              <a:rPr lang="en-US" sz="3200" dirty="0" smtClean="0"/>
              <a:t>Using servlets, Java programming is required to develop and maintain all aspects of the application</a:t>
            </a:r>
          </a:p>
          <a:p>
            <a:pPr lvl="0" algn="just">
              <a:spcBef>
                <a:spcPts val="1600"/>
              </a:spcBef>
              <a:defRPr/>
            </a:pPr>
            <a:r>
              <a:rPr lang="en-US" sz="3200" dirty="0" smtClean="0"/>
              <a:t>Changing the look and feel of the application by adding modifications to the existing servlet requires the servlet code to be recompiled.</a:t>
            </a:r>
          </a:p>
          <a:p>
            <a:pPr algn="just">
              <a:spcBef>
                <a:spcPts val="1600"/>
              </a:spcBef>
              <a:defRPr/>
            </a:pPr>
            <a:r>
              <a:rPr lang="en-US" sz="3200" dirty="0" smtClean="0"/>
              <a:t>Writing complex business logic makes the application difficult to understand</a:t>
            </a:r>
          </a:p>
          <a:p>
            <a:pPr algn="just">
              <a:spcBef>
                <a:spcPts val="1600"/>
              </a:spcBef>
              <a:defRPr/>
            </a:pPr>
            <a:r>
              <a:rPr lang="en-US" sz="3200" dirty="0" smtClean="0"/>
              <a:t>Both </a:t>
            </a:r>
            <a:r>
              <a:rPr lang="en-US" sz="3200" b="1" dirty="0" smtClean="0"/>
              <a:t>presentation layer</a:t>
            </a:r>
            <a:r>
              <a:rPr lang="en-US" sz="3200" dirty="0" smtClean="0"/>
              <a:t> and </a:t>
            </a:r>
            <a:r>
              <a:rPr lang="en-US" sz="3200" b="1" dirty="0" smtClean="0"/>
              <a:t>business logic layer</a:t>
            </a:r>
            <a:r>
              <a:rPr lang="en-US" sz="3200" dirty="0" smtClean="0"/>
              <a:t> put together in Servlets. </a:t>
            </a:r>
          </a:p>
          <a:p>
            <a:pPr algn="just">
              <a:spcBef>
                <a:spcPts val="1600"/>
              </a:spcBef>
              <a:defRPr/>
            </a:pPr>
            <a:r>
              <a:rPr lang="en-US" sz="3200" b="1" dirty="0" smtClean="0"/>
              <a:t>web.xml</a:t>
            </a:r>
            <a:r>
              <a:rPr lang="en-US" sz="3200" dirty="0" smtClean="0"/>
              <a:t> is</a:t>
            </a:r>
            <a:r>
              <a:rPr lang="en-US" sz="3200" b="1" dirty="0" smtClean="0"/>
              <a:t> </a:t>
            </a:r>
            <a:r>
              <a:rPr lang="en-US" sz="3200" dirty="0" smtClean="0"/>
              <a:t>mandatory in Servlets.</a:t>
            </a:r>
          </a:p>
          <a:p>
            <a:pPr algn="just">
              <a:spcBef>
                <a:spcPts val="1600"/>
              </a:spcBef>
              <a:defRPr/>
            </a:pPr>
            <a:r>
              <a:rPr lang="en-US" sz="3200" dirty="0" smtClean="0"/>
              <a:t>JSP needs </a:t>
            </a:r>
            <a:r>
              <a:rPr lang="en-US" sz="3200" b="1" dirty="0" smtClean="0"/>
              <a:t>no compilation </a:t>
            </a:r>
            <a:r>
              <a:rPr lang="en-US" sz="3200" dirty="0" smtClean="0"/>
              <a:t>by the Programmer.</a:t>
            </a:r>
          </a:p>
          <a:p>
            <a:pPr algn="just">
              <a:spcBef>
                <a:spcPts val="1600"/>
              </a:spcBef>
              <a:defRPr/>
            </a:pPr>
            <a:r>
              <a:rPr lang="en-US" sz="3200" dirty="0" smtClean="0"/>
              <a:t> Incase of Servlets, the Programmer compiles manually a Servlet file and deploys a</a:t>
            </a:r>
            <a:r>
              <a:rPr lang="en-US" sz="3200" b="1" dirty="0" smtClean="0"/>
              <a:t> .class</a:t>
            </a:r>
            <a:r>
              <a:rPr lang="en-US" sz="3200" dirty="0" smtClean="0"/>
              <a:t> file in server.</a:t>
            </a:r>
          </a:p>
          <a:p>
            <a:pPr algn="just">
              <a:spcBef>
                <a:spcPts val="1600"/>
              </a:spcBef>
              <a:defRPr/>
            </a:pPr>
            <a:endParaRPr lang="en-US" sz="3200"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dirty="0" smtClean="0">
                <a:solidFill>
                  <a:srgbClr val="FF0000"/>
                </a:solidFill>
              </a:rPr>
              <a:t>JSP directives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262563"/>
          </a:xfrm>
        </p:spPr>
        <p:txBody>
          <a:bodyPr/>
          <a:lstStyle/>
          <a:p>
            <a:r>
              <a:rPr lang="en-US" dirty="0" smtClean="0"/>
              <a:t>Directives control the processing of an entire JSP page. </a:t>
            </a:r>
          </a:p>
          <a:p>
            <a:r>
              <a:rPr lang="en-US" dirty="0" smtClean="0"/>
              <a:t>It gives directions to the server regarding processing of a page.</a:t>
            </a:r>
          </a:p>
          <a:p>
            <a:pPr>
              <a:buNone/>
            </a:pPr>
            <a:r>
              <a:rPr lang="en-US" dirty="0" smtClean="0">
                <a:solidFill>
                  <a:srgbClr val="FF0000"/>
                </a:solidFill>
              </a:rPr>
              <a:t>Syntax of Directives:</a:t>
            </a:r>
          </a:p>
          <a:p>
            <a:pPr>
              <a:buNone/>
            </a:pPr>
            <a:r>
              <a:rPr lang="en-US" dirty="0" smtClean="0"/>
              <a:t>&lt;%@ directive name [attribute name=“value” attribute name=“value” ........]%&gt;</a:t>
            </a:r>
          </a:p>
          <a:p>
            <a:r>
              <a:rPr lang="en-US" b="1" dirty="0" smtClean="0"/>
              <a:t>There are three types of Directives in JSP:</a:t>
            </a:r>
          </a:p>
          <a:p>
            <a:pPr>
              <a:buNone/>
            </a:pPr>
            <a:r>
              <a:rPr lang="en-US" dirty="0" smtClean="0"/>
              <a:t/>
            </a:r>
            <a:br>
              <a:rPr lang="en-US" dirty="0" smtClean="0"/>
            </a:br>
            <a:r>
              <a:rPr lang="en-US" dirty="0" smtClean="0"/>
              <a:t>1) Page Directive</a:t>
            </a:r>
            <a:br>
              <a:rPr lang="en-US" dirty="0" smtClean="0"/>
            </a:br>
            <a:r>
              <a:rPr lang="en-US" dirty="0" smtClean="0"/>
              <a:t>2) Include Directive</a:t>
            </a:r>
            <a:br>
              <a:rPr lang="en-US" dirty="0" smtClean="0"/>
            </a:br>
            <a:r>
              <a:rPr lang="en-US" dirty="0" smtClean="0"/>
              <a:t>3) </a:t>
            </a:r>
            <a:r>
              <a:rPr lang="en-US" dirty="0" err="1" smtClean="0"/>
              <a:t>TagLib</a:t>
            </a:r>
            <a:r>
              <a:rPr lang="en-US" dirty="0" smtClean="0"/>
              <a:t> Directive</a:t>
            </a:r>
          </a:p>
          <a:p>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000" b="1" dirty="0" smtClean="0">
                <a:solidFill>
                  <a:srgbClr val="FF0000"/>
                </a:solidFill>
              </a:rPr>
              <a:t>Page Directive</a:t>
            </a:r>
            <a:endParaRPr lang="en-US" sz="30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262563"/>
          </a:xfrm>
        </p:spPr>
        <p:txBody>
          <a:bodyPr>
            <a:normAutofit/>
          </a:bodyPr>
          <a:lstStyle/>
          <a:p>
            <a:r>
              <a:rPr lang="en-US" dirty="0" smtClean="0"/>
              <a:t>The </a:t>
            </a:r>
            <a:r>
              <a:rPr lang="en-US" b="1" dirty="0" smtClean="0"/>
              <a:t>Page directive</a:t>
            </a:r>
            <a:r>
              <a:rPr lang="en-US" dirty="0" smtClean="0"/>
              <a:t> defines a number of page dependent properties which communicates with the Web Container at the time of translation. </a:t>
            </a:r>
          </a:p>
          <a:p>
            <a:pPr>
              <a:buNone/>
            </a:pPr>
            <a:r>
              <a:rPr lang="en-US" dirty="0" smtClean="0"/>
              <a:t>Basic syntax of using the page directive is</a:t>
            </a:r>
          </a:p>
          <a:p>
            <a:pPr>
              <a:buNone/>
            </a:pPr>
            <a:r>
              <a:rPr lang="en-US" dirty="0" smtClean="0"/>
              <a:t> &lt;%@ page attribute="value" %&gt;</a:t>
            </a:r>
          </a:p>
          <a:p>
            <a:pPr>
              <a:buNone/>
            </a:pPr>
            <a:r>
              <a:rPr lang="en-US" dirty="0" smtClean="0"/>
              <a:t>Some of the attributes are</a:t>
            </a:r>
          </a:p>
          <a:p>
            <a:r>
              <a:rPr lang="en-US" i="1" dirty="0" smtClean="0"/>
              <a:t>import</a:t>
            </a:r>
            <a:r>
              <a:rPr lang="en-US" dirty="0" smtClean="0"/>
              <a:t> attribute</a:t>
            </a:r>
          </a:p>
          <a:p>
            <a:r>
              <a:rPr lang="en-US" i="1" dirty="0" smtClean="0"/>
              <a:t>language</a:t>
            </a:r>
            <a:r>
              <a:rPr lang="en-US" dirty="0" smtClean="0"/>
              <a:t> attribute</a:t>
            </a:r>
          </a:p>
          <a:p>
            <a:r>
              <a:rPr lang="en-US" i="1" dirty="0" err="1" smtClean="0"/>
              <a:t>contentType</a:t>
            </a:r>
            <a:r>
              <a:rPr lang="en-US" dirty="0" smtClean="0"/>
              <a:t> attribute</a:t>
            </a:r>
          </a:p>
          <a:p>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000" b="1" dirty="0" smtClean="0">
                <a:solidFill>
                  <a:srgbClr val="FF0000"/>
                </a:solidFill>
              </a:rPr>
              <a:t>Page Directive</a:t>
            </a:r>
            <a:endParaRPr lang="en-US" sz="30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262563"/>
          </a:xfrm>
        </p:spPr>
        <p:txBody>
          <a:bodyPr>
            <a:normAutofit/>
          </a:bodyPr>
          <a:lstStyle/>
          <a:p>
            <a:pPr>
              <a:buNone/>
            </a:pPr>
            <a:r>
              <a:rPr lang="en-US" b="1" dirty="0" smtClean="0"/>
              <a:t> </a:t>
            </a:r>
            <a:r>
              <a:rPr lang="en-US" sz="3000" dirty="0" smtClean="0">
                <a:solidFill>
                  <a:srgbClr val="FF0000"/>
                </a:solidFill>
              </a:rPr>
              <a:t>import:</a:t>
            </a:r>
          </a:p>
          <a:p>
            <a:r>
              <a:rPr lang="en-US" dirty="0" smtClean="0"/>
              <a:t>This attribute is used to import packages.</a:t>
            </a:r>
          </a:p>
          <a:p>
            <a:pPr>
              <a:buNone/>
            </a:pPr>
            <a:r>
              <a:rPr lang="en-US" dirty="0" smtClean="0">
                <a:solidFill>
                  <a:srgbClr val="FF0000"/>
                </a:solidFill>
              </a:rPr>
              <a:t>Syntax  : </a:t>
            </a:r>
            <a:r>
              <a:rPr lang="en-US" dirty="0" smtClean="0"/>
              <a:t>&lt;%@page import="value"%&gt;</a:t>
            </a:r>
          </a:p>
          <a:p>
            <a:pPr>
              <a:buNone/>
            </a:pPr>
            <a:r>
              <a:rPr lang="en-US" sz="3000" i="1" dirty="0" smtClean="0">
                <a:solidFill>
                  <a:srgbClr val="FF0000"/>
                </a:solidFill>
              </a:rPr>
              <a:t>language</a:t>
            </a:r>
            <a:r>
              <a:rPr lang="en-US" sz="3000" dirty="0" smtClean="0">
                <a:solidFill>
                  <a:srgbClr val="FF0000"/>
                </a:solidFill>
              </a:rPr>
              <a:t> :</a:t>
            </a:r>
          </a:p>
          <a:p>
            <a:r>
              <a:rPr lang="en-US" dirty="0" smtClean="0"/>
              <a:t>language attribute defines scripting language to be used in the page.</a:t>
            </a:r>
          </a:p>
          <a:p>
            <a:pPr>
              <a:buNone/>
            </a:pPr>
            <a:r>
              <a:rPr lang="en-US" dirty="0" smtClean="0">
                <a:solidFill>
                  <a:srgbClr val="FF0000"/>
                </a:solidFill>
              </a:rPr>
              <a:t>Syntax : </a:t>
            </a:r>
            <a:r>
              <a:rPr lang="en-US" dirty="0" smtClean="0"/>
              <a:t>&lt;%@ page language="value"%&gt;</a:t>
            </a:r>
          </a:p>
          <a:p>
            <a:pPr>
              <a:buNone/>
            </a:pPr>
            <a:r>
              <a:rPr lang="en-US" dirty="0" err="1" smtClean="0">
                <a:solidFill>
                  <a:srgbClr val="FF0000"/>
                </a:solidFill>
              </a:rPr>
              <a:t>contentType</a:t>
            </a:r>
            <a:r>
              <a:rPr lang="en-US" dirty="0" smtClean="0">
                <a:solidFill>
                  <a:srgbClr val="FF0000"/>
                </a:solidFill>
              </a:rPr>
              <a:t>:</a:t>
            </a:r>
          </a:p>
          <a:p>
            <a:r>
              <a:rPr lang="en-US" dirty="0" smtClean="0"/>
              <a:t>This attribute is used to set the content type of a JSP page.</a:t>
            </a:r>
          </a:p>
          <a:p>
            <a:pPr>
              <a:buNone/>
            </a:pPr>
            <a:r>
              <a:rPr lang="en-US" dirty="0" smtClean="0">
                <a:solidFill>
                  <a:srgbClr val="FF0000"/>
                </a:solidFill>
              </a:rPr>
              <a:t>Default value: </a:t>
            </a:r>
            <a:r>
              <a:rPr lang="en-US" dirty="0" smtClean="0"/>
              <a:t>text/html</a:t>
            </a:r>
          </a:p>
          <a:p>
            <a:pPr>
              <a:buNone/>
            </a:pPr>
            <a:endParaRPr lang="en-US"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b="1" dirty="0" smtClean="0">
                <a:solidFill>
                  <a:srgbClr val="FF0000"/>
                </a:solidFill>
              </a:rPr>
              <a:t>2) Include Directive</a:t>
            </a:r>
            <a:endParaRPr lang="en-US" sz="32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262563"/>
          </a:xfrm>
        </p:spPr>
        <p:txBody>
          <a:bodyPr>
            <a:normAutofit/>
          </a:bodyPr>
          <a:lstStyle/>
          <a:p>
            <a:pPr algn="just"/>
            <a:r>
              <a:rPr lang="en-US" dirty="0" smtClean="0"/>
              <a:t>Include directive is used to copy the content of one JSP page to another. </a:t>
            </a:r>
          </a:p>
          <a:p>
            <a:pPr algn="just"/>
            <a:r>
              <a:rPr lang="en-US" dirty="0" smtClean="0"/>
              <a:t>It’s like including the code of one file into another.</a:t>
            </a:r>
          </a:p>
          <a:p>
            <a:pPr algn="just">
              <a:buNone/>
            </a:pPr>
            <a:r>
              <a:rPr lang="en-US" dirty="0" smtClean="0"/>
              <a:t>&lt;%@include file ="value"%&gt;</a:t>
            </a:r>
          </a:p>
          <a:p>
            <a:pPr algn="just"/>
            <a:r>
              <a:rPr lang="en-US" dirty="0" smtClean="0"/>
              <a:t>here value is the JSP file name which needs to be included. </a:t>
            </a:r>
          </a:p>
          <a:p>
            <a:pPr algn="just"/>
            <a:r>
              <a:rPr lang="en-US" dirty="0" smtClean="0"/>
              <a:t>If the file is in the same directory then just specify the file name otherwise complete URL(or path) needs to be mentioned in the value field.</a:t>
            </a:r>
          </a:p>
          <a:p>
            <a:pPr algn="just"/>
            <a:r>
              <a:rPr lang="en-US" b="1" dirty="0" smtClean="0"/>
              <a:t>Note: It can be used anywhere in the page.</a:t>
            </a:r>
            <a:endParaRPr lang="en-US" dirty="0" smtClean="0"/>
          </a:p>
          <a:p>
            <a:pPr algn="just">
              <a:buNone/>
            </a:pPr>
            <a:r>
              <a:rPr lang="en-US" b="1" dirty="0" smtClean="0"/>
              <a:t>Example:</a:t>
            </a:r>
            <a:endParaRPr lang="en-US" dirty="0" smtClean="0"/>
          </a:p>
          <a:p>
            <a:pPr algn="just"/>
            <a:r>
              <a:rPr lang="en-US" dirty="0" smtClean="0"/>
              <a:t>&lt;%@include file="myJSP.jsp"%&gt;</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include.jsp				     declaration.jsp</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7289800" y="1270000"/>
            <a:ext cx="4483100" cy="5588000"/>
          </a:xfrm>
        </p:spPr>
        <p:txBody>
          <a:bodyPr>
            <a:noAutofit/>
          </a:bodyPr>
          <a:lstStyle/>
          <a:p>
            <a:pPr>
              <a:spcBef>
                <a:spcPts val="1200"/>
              </a:spcBef>
              <a:buNone/>
            </a:pPr>
            <a:r>
              <a:rPr lang="en-US" dirty="0" smtClean="0"/>
              <a:t>&lt;html&gt; &lt;body&gt; </a:t>
            </a:r>
          </a:p>
          <a:p>
            <a:pPr>
              <a:spcBef>
                <a:spcPts val="1200"/>
              </a:spcBef>
              <a:buNone/>
            </a:pPr>
            <a:r>
              <a:rPr lang="en-US" dirty="0" smtClean="0"/>
              <a:t>&lt;%! String name="</a:t>
            </a:r>
            <a:r>
              <a:rPr lang="en-US" dirty="0" err="1" smtClean="0"/>
              <a:t>Neha</a:t>
            </a:r>
            <a:r>
              <a:rPr lang="en-US" dirty="0" smtClean="0"/>
              <a:t>"; %&gt; </a:t>
            </a:r>
          </a:p>
          <a:p>
            <a:pPr>
              <a:spcBef>
                <a:spcPts val="1200"/>
              </a:spcBef>
              <a:buNone/>
            </a:pPr>
            <a:r>
              <a:rPr lang="en-US" dirty="0" smtClean="0"/>
              <a:t>&lt;%! </a:t>
            </a:r>
            <a:r>
              <a:rPr lang="en-US" dirty="0" err="1" smtClean="0"/>
              <a:t>int</a:t>
            </a:r>
            <a:r>
              <a:rPr lang="en-US" dirty="0" smtClean="0"/>
              <a:t> age=5; %&gt;</a:t>
            </a:r>
          </a:p>
          <a:p>
            <a:pPr>
              <a:spcBef>
                <a:spcPts val="1200"/>
              </a:spcBef>
              <a:buNone/>
            </a:pPr>
            <a:r>
              <a:rPr lang="en-US" dirty="0" smtClean="0"/>
              <a:t>&lt;/body&gt; &lt;/html&gt;</a:t>
            </a:r>
          </a:p>
        </p:txBody>
      </p:sp>
      <p:sp>
        <p:nvSpPr>
          <p:cNvPr id="7" name="Content Placeholder 7"/>
          <p:cNvSpPr txBox="1">
            <a:spLocks/>
          </p:cNvSpPr>
          <p:nvPr/>
        </p:nvSpPr>
        <p:spPr>
          <a:xfrm>
            <a:off x="508000" y="1104900"/>
            <a:ext cx="6057900" cy="5753100"/>
          </a:xfrm>
          <a:prstGeom prst="rect">
            <a:avLst/>
          </a:prstGeom>
        </p:spPr>
        <p:txBody>
          <a:bodyPr vert="horz" lIns="91440" tIns="45720" rIns="91440" bIns="45720" rtlCol="0">
            <a:noAutofit/>
          </a:bodyPr>
          <a:lstStyle/>
          <a:p>
            <a:pPr marL="228600" lvl="0" indent="-228600" defTabSz="914400">
              <a:lnSpc>
                <a:spcPct val="90000"/>
              </a:lnSpc>
              <a:spcBef>
                <a:spcPts val="1200"/>
              </a:spcBef>
            </a:pPr>
            <a:r>
              <a:rPr lang="en-US" sz="2800" dirty="0" smtClean="0"/>
              <a:t>&lt;html&gt;  </a:t>
            </a:r>
          </a:p>
          <a:p>
            <a:pPr marL="228600" lvl="0" indent="-228600" defTabSz="914400">
              <a:lnSpc>
                <a:spcPct val="90000"/>
              </a:lnSpc>
              <a:spcBef>
                <a:spcPts val="1200"/>
              </a:spcBef>
            </a:pPr>
            <a:r>
              <a:rPr lang="en-US" sz="2800" dirty="0" smtClean="0"/>
              <a:t>&lt;body&gt;  </a:t>
            </a:r>
          </a:p>
          <a:p>
            <a:pPr marL="228600" lvl="0" indent="-228600" defTabSz="914400">
              <a:lnSpc>
                <a:spcPct val="90000"/>
              </a:lnSpc>
              <a:spcBef>
                <a:spcPts val="1200"/>
              </a:spcBef>
            </a:pPr>
            <a:r>
              <a:rPr lang="en-US" sz="2800" dirty="0" smtClean="0"/>
              <a:t>  &lt;%@ include file="declaration.jsp" %&gt;</a:t>
            </a:r>
          </a:p>
          <a:p>
            <a:pPr marL="228600" lvl="0" indent="-228600" defTabSz="914400">
              <a:lnSpc>
                <a:spcPct val="90000"/>
              </a:lnSpc>
              <a:spcBef>
                <a:spcPts val="1200"/>
              </a:spcBef>
            </a:pPr>
            <a:r>
              <a:rPr lang="en-US" sz="2800" dirty="0" smtClean="0"/>
              <a:t>&lt;%=name %&gt;</a:t>
            </a:r>
          </a:p>
          <a:p>
            <a:pPr marL="228600" lvl="0" indent="-228600" defTabSz="914400">
              <a:lnSpc>
                <a:spcPct val="90000"/>
              </a:lnSpc>
              <a:spcBef>
                <a:spcPts val="1200"/>
              </a:spcBef>
            </a:pPr>
            <a:r>
              <a:rPr lang="en-US" sz="2800" dirty="0" smtClean="0"/>
              <a:t>Use this page on : &lt;%=new </a:t>
            </a:r>
            <a:r>
              <a:rPr lang="en-US" sz="2800" dirty="0" err="1" smtClean="0"/>
              <a:t>java.util.Date</a:t>
            </a:r>
            <a:r>
              <a:rPr lang="en-US" sz="2800" dirty="0" smtClean="0"/>
              <a:t>()%&gt;  </a:t>
            </a:r>
          </a:p>
          <a:p>
            <a:pPr marL="228600" lvl="0" indent="-228600" defTabSz="914400">
              <a:lnSpc>
                <a:spcPct val="90000"/>
              </a:lnSpc>
              <a:spcBef>
                <a:spcPts val="1200"/>
              </a:spcBef>
            </a:pPr>
            <a:r>
              <a:rPr lang="en-US" sz="2800" dirty="0" smtClean="0"/>
              <a:t>&lt;/body&gt;  </a:t>
            </a:r>
          </a:p>
          <a:p>
            <a:pPr marL="228600" lvl="0" indent="-228600" defTabSz="914400">
              <a:lnSpc>
                <a:spcPct val="90000"/>
              </a:lnSpc>
              <a:spcBef>
                <a:spcPts val="1200"/>
              </a:spcBef>
            </a:pPr>
            <a:r>
              <a:rPr lang="en-US" sz="2800" dirty="0" smtClean="0"/>
              <a:t>&lt;/html&gt;</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JSP </a:t>
            </a:r>
            <a:r>
              <a:rPr lang="en-US" sz="3200" dirty="0" err="1" smtClean="0">
                <a:solidFill>
                  <a:srgbClr val="FF0000"/>
                </a:solidFill>
              </a:rPr>
              <a:t>Taglib</a:t>
            </a:r>
            <a:endParaRPr lang="en-US" sz="32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765800"/>
          </a:xfrm>
        </p:spPr>
        <p:txBody>
          <a:bodyPr>
            <a:normAutofit fontScale="92500" lnSpcReduction="10000"/>
          </a:bodyPr>
          <a:lstStyle/>
          <a:p>
            <a:pPr algn="just"/>
            <a:r>
              <a:rPr lang="en-US" dirty="0" smtClean="0"/>
              <a:t>The JSP </a:t>
            </a:r>
            <a:r>
              <a:rPr lang="en-US" dirty="0" err="1" smtClean="0"/>
              <a:t>taglib</a:t>
            </a:r>
            <a:r>
              <a:rPr lang="en-US" dirty="0" smtClean="0"/>
              <a:t> directive is used to define a tag library that defines many tags. </a:t>
            </a:r>
          </a:p>
          <a:p>
            <a:pPr algn="just"/>
            <a:r>
              <a:rPr lang="en-US" dirty="0" smtClean="0"/>
              <a:t>We use the TLD (Tag Library Descriptor) file to define the tags</a:t>
            </a:r>
          </a:p>
          <a:p>
            <a:pPr>
              <a:buNone/>
            </a:pPr>
            <a:r>
              <a:rPr lang="en-US" dirty="0" smtClean="0">
                <a:solidFill>
                  <a:srgbClr val="FF0000"/>
                </a:solidFill>
              </a:rPr>
              <a:t>Syntax JSP </a:t>
            </a:r>
            <a:r>
              <a:rPr lang="en-US" dirty="0" err="1" smtClean="0">
                <a:solidFill>
                  <a:srgbClr val="FF0000"/>
                </a:solidFill>
              </a:rPr>
              <a:t>Taglib</a:t>
            </a:r>
            <a:r>
              <a:rPr lang="en-US" dirty="0" smtClean="0">
                <a:solidFill>
                  <a:srgbClr val="FF0000"/>
                </a:solidFill>
              </a:rPr>
              <a:t> directive</a:t>
            </a:r>
          </a:p>
          <a:p>
            <a:r>
              <a:rPr lang="it-IT" dirty="0" smtClean="0"/>
              <a:t>%@taglib uri ="taglibURI" prefix="tag prefix"%&gt;</a:t>
            </a:r>
          </a:p>
          <a:p>
            <a:r>
              <a:rPr lang="en-US" dirty="0" smtClean="0"/>
              <a:t>Where URI is uniform resource locator, which is used to identify the location of custom tag and tag prefix is a string which can identify the custom tag in the location identified by </a:t>
            </a:r>
            <a:r>
              <a:rPr lang="en-US" dirty="0" err="1" smtClean="0"/>
              <a:t>uri</a:t>
            </a:r>
            <a:r>
              <a:rPr lang="en-US" dirty="0" smtClean="0"/>
              <a:t>.</a:t>
            </a:r>
          </a:p>
          <a:p>
            <a:pPr>
              <a:buNone/>
            </a:pPr>
            <a:r>
              <a:rPr lang="en-US" dirty="0" smtClean="0">
                <a:solidFill>
                  <a:srgbClr val="FF0000"/>
                </a:solidFill>
              </a:rPr>
              <a:t>Example:</a:t>
            </a:r>
          </a:p>
          <a:p>
            <a:pPr>
              <a:buNone/>
            </a:pPr>
            <a:r>
              <a:rPr lang="en-US" dirty="0" smtClean="0"/>
              <a:t>&lt;%@ </a:t>
            </a:r>
            <a:r>
              <a:rPr lang="en-US" dirty="0" err="1" smtClean="0"/>
              <a:t>taglib</a:t>
            </a:r>
            <a:r>
              <a:rPr lang="en-US" dirty="0" smtClean="0"/>
              <a:t> </a:t>
            </a:r>
            <a:r>
              <a:rPr lang="en-US" dirty="0" err="1" smtClean="0"/>
              <a:t>uri</a:t>
            </a:r>
            <a:r>
              <a:rPr lang="en-US" dirty="0" smtClean="0"/>
              <a:t>="http://www.sample.com/mycustomlib" prefix="</a:t>
            </a:r>
            <a:r>
              <a:rPr lang="en-US" dirty="0" err="1" smtClean="0"/>
              <a:t>demotag</a:t>
            </a:r>
            <a:r>
              <a:rPr lang="en-US" dirty="0" smtClean="0"/>
              <a:t>" %&gt; </a:t>
            </a:r>
          </a:p>
          <a:p>
            <a:pPr>
              <a:buNone/>
            </a:pPr>
            <a:r>
              <a:rPr lang="en-US" dirty="0" smtClean="0"/>
              <a:t>&lt;html&gt; &lt;body&gt; </a:t>
            </a:r>
          </a:p>
          <a:p>
            <a:pPr>
              <a:buNone/>
            </a:pPr>
            <a:r>
              <a:rPr lang="en-US" dirty="0" smtClean="0"/>
              <a:t>&lt;</a:t>
            </a:r>
            <a:r>
              <a:rPr lang="en-US" dirty="0" err="1" smtClean="0"/>
              <a:t>demotag:welcome</a:t>
            </a:r>
            <a:r>
              <a:rPr lang="en-US" dirty="0" smtClean="0"/>
              <a:t>/&gt;</a:t>
            </a:r>
          </a:p>
          <a:p>
            <a:pPr>
              <a:buNone/>
            </a:pPr>
            <a:r>
              <a:rPr lang="en-US" dirty="0" smtClean="0"/>
              <a:t>&lt;/body&gt; &lt;/html&gt;</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Sharing Data Between JSP Pages</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765800"/>
          </a:xfrm>
        </p:spPr>
        <p:txBody>
          <a:bodyPr>
            <a:normAutofit/>
          </a:bodyPr>
          <a:lstStyle/>
          <a:p>
            <a:pPr algn="just"/>
            <a:r>
              <a:rPr lang="en-US" dirty="0" smtClean="0"/>
              <a:t>Any real application consists of more than a single page, and multiple pages often need access to the same information and server-side resources.</a:t>
            </a:r>
          </a:p>
          <a:p>
            <a:pPr algn="just"/>
            <a:r>
              <a:rPr lang="en-US" dirty="0" smtClean="0"/>
              <a:t>When multiple pages process the same request (e.g., one page that retrieves the data the user asked for and another that displays it), there must be a way to pass data from one page to another.</a:t>
            </a:r>
          </a:p>
          <a:p>
            <a:pPr algn="just"/>
            <a:r>
              <a:rPr lang="en-US" dirty="0" smtClean="0"/>
              <a:t>To make this happen, you need to be able to do two things:</a:t>
            </a:r>
          </a:p>
          <a:p>
            <a:pPr marL="514350" indent="-514350" algn="just">
              <a:buFont typeface="+mj-lt"/>
              <a:buAutoNum type="arabicPeriod"/>
            </a:pPr>
            <a:r>
              <a:rPr lang="en-US" dirty="0" smtClean="0"/>
              <a:t>Pass control from one page to another</a:t>
            </a:r>
          </a:p>
          <a:p>
            <a:pPr marL="514350" indent="-514350" algn="just">
              <a:buFont typeface="+mj-lt"/>
              <a:buAutoNum type="arabicPeriod"/>
            </a:pPr>
            <a:r>
              <a:rPr lang="en-US" dirty="0" smtClean="0"/>
              <a:t> Pass data from one page to another</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Passing Control between Pages</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765800"/>
          </a:xfrm>
        </p:spPr>
        <p:txBody>
          <a:bodyPr>
            <a:normAutofit/>
          </a:bodyPr>
          <a:lstStyle/>
          <a:p>
            <a:pPr algn="just"/>
            <a:r>
              <a:rPr lang="en-US" dirty="0" smtClean="0"/>
              <a:t>&lt;</a:t>
            </a:r>
            <a:r>
              <a:rPr lang="en-US" dirty="0" err="1" smtClean="0"/>
              <a:t>jsp:forward</a:t>
            </a:r>
            <a:r>
              <a:rPr lang="en-US" dirty="0" smtClean="0"/>
              <a:t>&gt; action tag is used for forwarding a request or control to the another resource (It can be a JSP, html or Servlet). </a:t>
            </a:r>
          </a:p>
          <a:p>
            <a:pPr algn="just"/>
            <a:r>
              <a:rPr lang="en-US" dirty="0" smtClean="0"/>
              <a:t>Request can be forwarded with or without parameter. </a:t>
            </a:r>
          </a:p>
          <a:p>
            <a:pPr algn="just"/>
            <a:r>
              <a:rPr lang="en-US" dirty="0" smtClean="0"/>
              <a:t>The &lt;</a:t>
            </a:r>
            <a:r>
              <a:rPr lang="en-US" dirty="0" err="1" smtClean="0"/>
              <a:t>jsp:forward</a:t>
            </a:r>
            <a:r>
              <a:rPr lang="en-US" dirty="0" smtClean="0"/>
              <a:t>&gt; action stops processing of one page and starts processing the page specified by the page attribute instead, called the </a:t>
            </a:r>
            <a:r>
              <a:rPr lang="en-US" i="1" dirty="0" smtClean="0"/>
              <a:t>target page.</a:t>
            </a:r>
          </a:p>
          <a:p>
            <a:pPr algn="just"/>
            <a:r>
              <a:rPr lang="en-US" i="1" dirty="0" smtClean="0"/>
              <a:t> The control </a:t>
            </a:r>
            <a:r>
              <a:rPr lang="en-US" dirty="0" smtClean="0"/>
              <a:t>never returns to the original page.</a:t>
            </a:r>
          </a:p>
          <a:p>
            <a:pPr algn="just"/>
            <a:r>
              <a:rPr lang="en-US" dirty="0" smtClean="0"/>
              <a:t>The target page has access to all information about the request, including all request parameters. </a:t>
            </a:r>
          </a:p>
          <a:p>
            <a:pPr algn="just"/>
            <a:r>
              <a:rPr lang="en-US" dirty="0" smtClean="0"/>
              <a:t>You can also add additional request parameters when you pass control to another page by using &lt;</a:t>
            </a:r>
            <a:r>
              <a:rPr lang="en-US" dirty="0" err="1" smtClean="0"/>
              <a:t>jsp:param</a:t>
            </a:r>
            <a:r>
              <a:rPr lang="en-US" dirty="0" smtClean="0"/>
              <a:t>&gt; action elements</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Cont …</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1117600"/>
            <a:ext cx="10515600" cy="5562600"/>
          </a:xfrm>
        </p:spPr>
        <p:txBody>
          <a:bodyPr>
            <a:normAutofit/>
          </a:bodyPr>
          <a:lstStyle/>
          <a:p>
            <a:pPr marL="514350" indent="-514350">
              <a:buNone/>
            </a:pPr>
            <a:r>
              <a:rPr lang="en-US" dirty="0" smtClean="0">
                <a:solidFill>
                  <a:srgbClr val="FF0000"/>
                </a:solidFill>
              </a:rPr>
              <a:t>Forwarding along with parameters:</a:t>
            </a:r>
          </a:p>
          <a:p>
            <a:pPr>
              <a:buNone/>
            </a:pPr>
            <a:r>
              <a:rPr lang="en-US" dirty="0" smtClean="0"/>
              <a:t>&lt;</a:t>
            </a:r>
            <a:r>
              <a:rPr lang="en-US" dirty="0" err="1" smtClean="0"/>
              <a:t>jsp:forward</a:t>
            </a:r>
            <a:r>
              <a:rPr lang="en-US" dirty="0" smtClean="0"/>
              <a:t>   page="</a:t>
            </a:r>
            <a:r>
              <a:rPr lang="en-US" dirty="0" err="1" smtClean="0"/>
              <a:t>URL_of_Page</a:t>
            </a:r>
            <a:r>
              <a:rPr lang="en-US" dirty="0" smtClean="0"/>
              <a:t>" /&gt;</a:t>
            </a:r>
          </a:p>
          <a:p>
            <a:pPr>
              <a:buNone/>
            </a:pPr>
            <a:r>
              <a:rPr lang="en-US" dirty="0" smtClean="0"/>
              <a:t>&lt;</a:t>
            </a:r>
            <a:r>
              <a:rPr lang="en-US" dirty="0" err="1" smtClean="0"/>
              <a:t>jsp:param</a:t>
            </a:r>
            <a:r>
              <a:rPr lang="en-US" dirty="0" smtClean="0"/>
              <a:t>  name=“ ”  value=“ ” /&gt; </a:t>
            </a:r>
          </a:p>
          <a:p>
            <a:pPr>
              <a:buNone/>
            </a:pPr>
            <a:r>
              <a:rPr lang="en-US" dirty="0" smtClean="0"/>
              <a:t>&lt;</a:t>
            </a:r>
            <a:r>
              <a:rPr lang="en-US" dirty="0" err="1" smtClean="0"/>
              <a:t>jsp:param</a:t>
            </a:r>
            <a:r>
              <a:rPr lang="en-US" dirty="0" smtClean="0"/>
              <a:t>  name=“ ”  value=“ ” /&gt; </a:t>
            </a:r>
          </a:p>
          <a:p>
            <a:pPr>
              <a:buNone/>
            </a:pPr>
            <a:r>
              <a:rPr lang="en-US" dirty="0" smtClean="0"/>
              <a:t>&lt;/</a:t>
            </a:r>
            <a:r>
              <a:rPr lang="en-US" dirty="0" err="1" smtClean="0"/>
              <a:t>jsp:forward</a:t>
            </a:r>
            <a:r>
              <a:rPr lang="en-US" dirty="0" smtClean="0"/>
              <a:t>&gt;</a:t>
            </a:r>
          </a:p>
          <a:p>
            <a:pPr>
              <a:buNone/>
            </a:pPr>
            <a:endParaRPr lang="en-US" dirty="0" smtClean="0"/>
          </a:p>
          <a:p>
            <a:pPr>
              <a:buNone/>
            </a:pPr>
            <a:r>
              <a:rPr lang="en-US" dirty="0" smtClean="0"/>
              <a:t> </a:t>
            </a:r>
            <a:r>
              <a:rPr lang="en-US" dirty="0" smtClean="0">
                <a:solidFill>
                  <a:srgbClr val="FF0000"/>
                </a:solidFill>
              </a:rPr>
              <a:t>Forwarding without parameters:</a:t>
            </a:r>
          </a:p>
          <a:p>
            <a:pPr>
              <a:buNone/>
            </a:pPr>
            <a:r>
              <a:rPr lang="en-US" dirty="0" smtClean="0"/>
              <a:t>&lt;</a:t>
            </a:r>
            <a:r>
              <a:rPr lang="en-US" dirty="0" err="1" smtClean="0"/>
              <a:t>jsp:forward</a:t>
            </a:r>
            <a:r>
              <a:rPr lang="en-US" dirty="0" smtClean="0"/>
              <a:t>   page="</a:t>
            </a:r>
            <a:r>
              <a:rPr lang="en-US" dirty="0" err="1" smtClean="0"/>
              <a:t>URL_of_Page</a:t>
            </a:r>
            <a:r>
              <a:rPr lang="en-US" dirty="0" smtClean="0"/>
              <a:t>" /&gt;</a:t>
            </a:r>
            <a:endParaRPr lang="en-US" dirty="0">
              <a:solidFill>
                <a:srgbClr val="FF0000"/>
              </a:solidFill>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index.jsp					display.jsp</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4394200" cy="5765800"/>
          </a:xfrm>
        </p:spPr>
        <p:txBody>
          <a:bodyPr>
            <a:normAutofit/>
          </a:bodyPr>
          <a:lstStyle/>
          <a:p>
            <a:pPr marL="514350" indent="-514350">
              <a:buNone/>
            </a:pPr>
            <a:r>
              <a:rPr lang="en-US" sz="2400" dirty="0" smtClean="0"/>
              <a:t>&lt;html&gt; </a:t>
            </a:r>
          </a:p>
          <a:p>
            <a:pPr marL="514350" indent="-514350">
              <a:buNone/>
            </a:pPr>
            <a:r>
              <a:rPr lang="en-US" sz="2400" dirty="0" smtClean="0"/>
              <a:t>&lt;body&gt; </a:t>
            </a:r>
          </a:p>
          <a:p>
            <a:pPr marL="514350" indent="-514350">
              <a:buNone/>
            </a:pPr>
            <a:r>
              <a:rPr lang="en-US" sz="2400" dirty="0" smtClean="0"/>
              <a:t>&lt;</a:t>
            </a:r>
            <a:r>
              <a:rPr lang="en-US" sz="2400" dirty="0" err="1" smtClean="0"/>
              <a:t>jsp:forward</a:t>
            </a:r>
            <a:r>
              <a:rPr lang="en-US" sz="2400" dirty="0" smtClean="0"/>
              <a:t> page="display.jsp"&gt; </a:t>
            </a:r>
          </a:p>
          <a:p>
            <a:pPr marL="514350" indent="-514350">
              <a:buNone/>
            </a:pPr>
            <a:r>
              <a:rPr lang="en-US" sz="2400" dirty="0" smtClean="0"/>
              <a:t>&lt;</a:t>
            </a:r>
            <a:r>
              <a:rPr lang="en-US" sz="2400" dirty="0" err="1" smtClean="0"/>
              <a:t>jsp:param</a:t>
            </a:r>
            <a:r>
              <a:rPr lang="en-US" sz="2400" dirty="0" smtClean="0"/>
              <a:t>  name="name" value="</a:t>
            </a:r>
            <a:r>
              <a:rPr lang="en-US" sz="2400" dirty="0" err="1" smtClean="0"/>
              <a:t>Chvrr</a:t>
            </a:r>
            <a:r>
              <a:rPr lang="en-US" sz="2400" dirty="0" smtClean="0"/>
              <a:t>" /&gt; </a:t>
            </a:r>
          </a:p>
          <a:p>
            <a:pPr marL="514350" indent="-514350">
              <a:buNone/>
            </a:pPr>
            <a:r>
              <a:rPr lang="en-US" sz="2400" dirty="0" smtClean="0"/>
              <a:t>&lt;/</a:t>
            </a:r>
            <a:r>
              <a:rPr lang="en-US" sz="2400" dirty="0" err="1" smtClean="0"/>
              <a:t>jsp:forward</a:t>
            </a:r>
            <a:r>
              <a:rPr lang="en-US" sz="2400" dirty="0" smtClean="0"/>
              <a:t>&gt; </a:t>
            </a:r>
          </a:p>
          <a:p>
            <a:pPr marL="514350" indent="-514350">
              <a:buNone/>
            </a:pPr>
            <a:r>
              <a:rPr lang="en-US" sz="2400" dirty="0" smtClean="0"/>
              <a:t>&lt;/body&gt; </a:t>
            </a:r>
          </a:p>
          <a:p>
            <a:pPr marL="514350" indent="-514350">
              <a:buNone/>
            </a:pPr>
            <a:r>
              <a:rPr lang="en-US" sz="2400" dirty="0" smtClean="0"/>
              <a:t>&lt;/html&gt;</a:t>
            </a:r>
            <a:endParaRPr lang="en-US" sz="2400" dirty="0"/>
          </a:p>
        </p:txBody>
      </p:sp>
      <p:sp>
        <p:nvSpPr>
          <p:cNvPr id="7" name="Content Placeholder 8"/>
          <p:cNvSpPr txBox="1">
            <a:spLocks/>
          </p:cNvSpPr>
          <p:nvPr/>
        </p:nvSpPr>
        <p:spPr>
          <a:xfrm>
            <a:off x="5575300" y="914400"/>
            <a:ext cx="6286500" cy="5765800"/>
          </a:xfrm>
          <a:prstGeom prst="rect">
            <a:avLst/>
          </a:prstGeom>
        </p:spPr>
        <p:txBody>
          <a:bodyPr vert="horz" lIns="91440" tIns="45720" rIns="91440" bIns="45720" rtlCol="0">
            <a:normAutofit/>
          </a:bodyPr>
          <a:lstStyle/>
          <a:p>
            <a:pPr marL="514350" indent="-514350">
              <a:buNone/>
            </a:pPr>
            <a:r>
              <a:rPr lang="en-US" sz="2400" dirty="0" smtClean="0"/>
              <a:t>&lt;html&gt;</a:t>
            </a:r>
          </a:p>
          <a:p>
            <a:pPr marL="514350" indent="-514350">
              <a:buNone/>
            </a:pPr>
            <a:r>
              <a:rPr lang="en-US" sz="2400" dirty="0" smtClean="0"/>
              <a:t>&lt;body&gt;</a:t>
            </a:r>
          </a:p>
          <a:p>
            <a:pPr marL="514350" indent="-514350">
              <a:buNone/>
            </a:pPr>
            <a:r>
              <a:rPr lang="en-US" sz="2400" dirty="0" smtClean="0"/>
              <a:t>&lt;h2&gt;Hello this is a display.jsp Page&lt;/h2&gt;</a:t>
            </a:r>
          </a:p>
          <a:p>
            <a:pPr marL="514350" indent="-514350">
              <a:buNone/>
            </a:pPr>
            <a:r>
              <a:rPr lang="en-US" sz="2400" dirty="0" smtClean="0"/>
              <a:t>My name is: &lt;%=</a:t>
            </a:r>
            <a:r>
              <a:rPr lang="en-US" sz="2400" dirty="0" err="1" smtClean="0"/>
              <a:t>request.getParameter</a:t>
            </a:r>
            <a:r>
              <a:rPr lang="en-US" sz="2400" dirty="0" smtClean="0"/>
              <a:t>("name") %&gt;&lt;</a:t>
            </a:r>
            <a:r>
              <a:rPr lang="en-US" sz="2400" dirty="0" err="1" smtClean="0"/>
              <a:t>br</a:t>
            </a:r>
            <a:r>
              <a:rPr lang="en-US" sz="2400" dirty="0" smtClean="0"/>
              <a:t>&gt;</a:t>
            </a:r>
          </a:p>
          <a:p>
            <a:pPr marL="514350" indent="-514350">
              <a:buNone/>
            </a:pPr>
            <a:r>
              <a:rPr lang="en-US" sz="2400" dirty="0" smtClean="0"/>
              <a:t>&lt;/body&gt;</a:t>
            </a:r>
          </a:p>
          <a:p>
            <a:pPr marL="514350" indent="-514350">
              <a:buNone/>
            </a:pPr>
            <a:r>
              <a:rPr lang="en-US" sz="2400" dirty="0" smtClean="0"/>
              <a:t>&lt;/html&gt;</a:t>
            </a: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Introduction to JSP</a:t>
            </a:r>
            <a:endParaRPr lang="en-US" sz="36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lnSpcReduction="10000"/>
          </a:bodyPr>
          <a:lstStyle/>
          <a:p>
            <a:pPr marL="533400" indent="-533400" algn="just"/>
            <a:r>
              <a:rPr lang="en-US" sz="3200" b="1" dirty="0" smtClean="0"/>
              <a:t>JSP</a:t>
            </a:r>
            <a:r>
              <a:rPr lang="en-US" sz="3200" dirty="0" smtClean="0"/>
              <a:t> is a server side technology that does all the processing at server.</a:t>
            </a:r>
          </a:p>
          <a:p>
            <a:pPr marL="533400" indent="-533400" algn="just"/>
            <a:r>
              <a:rPr lang="en-US" sz="3200" dirty="0" smtClean="0"/>
              <a:t> JSP is used for creating dynamic web applications, using java as programming language.</a:t>
            </a:r>
          </a:p>
          <a:p>
            <a:pPr marL="533400" indent="-533400" algn="just"/>
            <a:r>
              <a:rPr lang="en-US" sz="3200" dirty="0" smtClean="0"/>
              <a:t>A JSP page consists of HTML tags and JSP tags. </a:t>
            </a:r>
          </a:p>
          <a:p>
            <a:pPr marL="533400" indent="-533400" algn="just"/>
            <a:r>
              <a:rPr lang="en-US" sz="3200" dirty="0" smtClean="0"/>
              <a:t>JSP has both presentation logic  as well as business logic.</a:t>
            </a:r>
          </a:p>
          <a:p>
            <a:pPr marL="533400" indent="-533400" algn="just"/>
            <a:r>
              <a:rPr lang="en-US" sz="3200" dirty="0" smtClean="0"/>
              <a:t>In JSP, you can embed Java code in HTML using JSP tags</a:t>
            </a:r>
          </a:p>
          <a:p>
            <a:pPr marL="533400" indent="-533400" algn="just"/>
            <a:r>
              <a:rPr lang="en-US" sz="3200" dirty="0" smtClean="0"/>
              <a:t>most of which start with &lt;%  an ends with ( here java code)%&gt;.</a:t>
            </a:r>
          </a:p>
          <a:p>
            <a:pPr marL="533400" indent="-533400" algn="just"/>
            <a:r>
              <a:rPr lang="en-US" sz="3200" dirty="0" smtClean="0"/>
              <a:t>Released in 1999 by </a:t>
            </a:r>
            <a:r>
              <a:rPr lang="en-US" sz="3200" dirty="0" smtClean="0">
                <a:hlinkClick r:id="rId2" tooltip="Sun Microsystems"/>
              </a:rPr>
              <a:t>Sun Microsystems</a:t>
            </a:r>
            <a:r>
              <a:rPr lang="en-US" sz="3200" dirty="0" smtClean="0"/>
              <a:t>,</a:t>
            </a:r>
            <a:endParaRPr lang="en-US" sz="3200" baseline="30000" dirty="0" smtClean="0"/>
          </a:p>
          <a:p>
            <a:pPr marL="533400" indent="-533400" algn="just"/>
            <a:r>
              <a:rPr lang="en-US" sz="3200" dirty="0" smtClean="0"/>
              <a:t> JSP is similar to </a:t>
            </a:r>
            <a:r>
              <a:rPr lang="en-US" sz="3200" dirty="0" smtClean="0">
                <a:hlinkClick r:id="rId3" tooltip="PHP"/>
              </a:rPr>
              <a:t>PHP</a:t>
            </a:r>
            <a:r>
              <a:rPr lang="en-US" sz="3200" dirty="0" smtClean="0"/>
              <a:t> and </a:t>
            </a:r>
            <a:r>
              <a:rPr lang="en-US" sz="3200" dirty="0" smtClean="0">
                <a:hlinkClick r:id="rId4" tooltip="Active Server Pages"/>
              </a:rPr>
              <a:t>ASP</a:t>
            </a:r>
            <a:r>
              <a:rPr lang="en-US" sz="3200" dirty="0" smtClean="0"/>
              <a:t>, but it uses the </a:t>
            </a:r>
            <a:r>
              <a:rPr lang="en-US" sz="3200" dirty="0" smtClean="0">
                <a:hlinkClick r:id="rId5" tooltip="Java (programming language)"/>
              </a:rPr>
              <a:t>Java programming language</a:t>
            </a:r>
            <a:endParaRPr lang="en-US" sz="3000"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Pass data from one page to another</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1117600"/>
            <a:ext cx="10515600" cy="5562600"/>
          </a:xfrm>
        </p:spPr>
        <p:txBody>
          <a:bodyPr>
            <a:normAutofit/>
          </a:bodyPr>
          <a:lstStyle/>
          <a:p>
            <a:pPr marL="514350" indent="-514350" algn="just"/>
            <a:r>
              <a:rPr lang="en-US" dirty="0" smtClean="0"/>
              <a:t>Session object is used to pass the data from one jsp page to other .</a:t>
            </a:r>
          </a:p>
          <a:p>
            <a:pPr algn="just">
              <a:buNone/>
            </a:pPr>
            <a:r>
              <a:rPr lang="en-US" dirty="0" err="1" smtClean="0">
                <a:solidFill>
                  <a:srgbClr val="FF0000"/>
                </a:solidFill>
              </a:rPr>
              <a:t>setAttribute</a:t>
            </a:r>
            <a:r>
              <a:rPr lang="en-US" dirty="0" smtClean="0">
                <a:solidFill>
                  <a:srgbClr val="FF0000"/>
                </a:solidFill>
              </a:rPr>
              <a:t>(String, object) :</a:t>
            </a:r>
          </a:p>
          <a:p>
            <a:pPr algn="just"/>
            <a:r>
              <a:rPr lang="en-US" dirty="0" smtClean="0"/>
              <a:t>This method is used to save an object in session by assigning a unique string to the object. </a:t>
            </a:r>
          </a:p>
          <a:p>
            <a:pPr algn="just">
              <a:buNone/>
            </a:pPr>
            <a:r>
              <a:rPr lang="en-US" dirty="0" err="1" smtClean="0">
                <a:solidFill>
                  <a:srgbClr val="FF0000"/>
                </a:solidFill>
              </a:rPr>
              <a:t>getAttribute</a:t>
            </a:r>
            <a:r>
              <a:rPr lang="en-US" dirty="0" smtClean="0">
                <a:solidFill>
                  <a:srgbClr val="FF0000"/>
                </a:solidFill>
              </a:rPr>
              <a:t>(String name):</a:t>
            </a:r>
          </a:p>
          <a:p>
            <a:pPr algn="just"/>
            <a:r>
              <a:rPr lang="en-US" b="1" dirty="0" smtClean="0"/>
              <a:t> </a:t>
            </a:r>
            <a:r>
              <a:rPr lang="en-US" dirty="0" smtClean="0"/>
              <a:t>The object stored by </a:t>
            </a:r>
            <a:r>
              <a:rPr lang="en-US" dirty="0" err="1" smtClean="0"/>
              <a:t>setAttribute</a:t>
            </a:r>
            <a:r>
              <a:rPr lang="en-US" dirty="0" smtClean="0"/>
              <a:t> method is fetched from session using </a:t>
            </a:r>
            <a:r>
              <a:rPr lang="en-US" dirty="0" err="1" smtClean="0"/>
              <a:t>getAttribute</a:t>
            </a:r>
            <a:r>
              <a:rPr lang="en-US" dirty="0" smtClean="0"/>
              <a:t> method. </a:t>
            </a:r>
          </a:p>
          <a:p>
            <a:pPr marL="514350" indent="-514350" algn="just"/>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index.html		one.jsp			two.jsp</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279400" y="914400"/>
            <a:ext cx="3238500" cy="5765800"/>
          </a:xfrm>
        </p:spPr>
        <p:txBody>
          <a:bodyPr>
            <a:normAutofit/>
          </a:bodyPr>
          <a:lstStyle/>
          <a:p>
            <a:pPr marL="514350" indent="-514350">
              <a:buNone/>
            </a:pPr>
            <a:r>
              <a:rPr lang="en-US" sz="1600" dirty="0" smtClean="0"/>
              <a:t>&lt;html&gt;</a:t>
            </a:r>
          </a:p>
          <a:p>
            <a:pPr marL="514350" indent="-514350">
              <a:buNone/>
            </a:pPr>
            <a:r>
              <a:rPr lang="en-US" sz="1600" dirty="0" smtClean="0"/>
              <a:t>      &lt;body&gt;</a:t>
            </a:r>
          </a:p>
          <a:p>
            <a:pPr marL="514350" indent="-514350">
              <a:buNone/>
            </a:pPr>
            <a:r>
              <a:rPr lang="en-US" sz="1600" dirty="0" smtClean="0"/>
              <a:t>        &lt;form action="one.jsp"&gt; </a:t>
            </a:r>
          </a:p>
          <a:p>
            <a:pPr marL="514350" indent="-514350">
              <a:buNone/>
            </a:pPr>
            <a:r>
              <a:rPr lang="en-US" sz="1600" dirty="0" smtClean="0"/>
              <a:t> Name: &lt;input type="text" name="name"&gt;</a:t>
            </a:r>
          </a:p>
          <a:p>
            <a:pPr marL="514350" indent="-514350">
              <a:buNone/>
            </a:pPr>
            <a:r>
              <a:rPr lang="en-US" sz="1600" dirty="0" smtClean="0"/>
              <a:t>Age:&lt;input type="text" name="age"/&gt;</a:t>
            </a:r>
          </a:p>
          <a:p>
            <a:pPr marL="514350" indent="-514350">
              <a:buNone/>
            </a:pPr>
            <a:r>
              <a:rPr lang="en-US" sz="1600" dirty="0" smtClean="0"/>
              <a:t>&lt;input type="submit" value="Go"/&gt; </a:t>
            </a:r>
          </a:p>
          <a:p>
            <a:pPr marL="514350" indent="-514350">
              <a:buNone/>
            </a:pPr>
            <a:r>
              <a:rPr lang="en-US" sz="1600" dirty="0" smtClean="0"/>
              <a:t>&lt;/form&gt;</a:t>
            </a:r>
          </a:p>
          <a:p>
            <a:pPr marL="514350" indent="-514350">
              <a:buNone/>
            </a:pPr>
            <a:r>
              <a:rPr lang="en-US" sz="1600" dirty="0" smtClean="0"/>
              <a:t>    &lt;/body&gt;</a:t>
            </a:r>
          </a:p>
          <a:p>
            <a:pPr marL="514350" indent="-514350">
              <a:buNone/>
            </a:pPr>
            <a:r>
              <a:rPr lang="en-US" sz="1600" dirty="0" smtClean="0"/>
              <a:t>&lt;/html&gt;</a:t>
            </a:r>
            <a:endParaRPr lang="en-US" sz="1600" dirty="0"/>
          </a:p>
        </p:txBody>
      </p:sp>
      <p:sp>
        <p:nvSpPr>
          <p:cNvPr id="7" name="Content Placeholder 8"/>
          <p:cNvSpPr txBox="1">
            <a:spLocks/>
          </p:cNvSpPr>
          <p:nvPr/>
        </p:nvSpPr>
        <p:spPr>
          <a:xfrm>
            <a:off x="3949700" y="825500"/>
            <a:ext cx="4089400" cy="5765800"/>
          </a:xfrm>
          <a:prstGeom prst="rect">
            <a:avLst/>
          </a:prstGeom>
        </p:spPr>
        <p:txBody>
          <a:bodyPr vert="horz" lIns="91440" tIns="45720" rIns="91440" bIns="45720" rtlCol="0">
            <a:normAutofit/>
          </a:bodyPr>
          <a:lstStyle/>
          <a:p>
            <a:pPr marL="514350" lvl="0" indent="-514350" defTabSz="914400">
              <a:lnSpc>
                <a:spcPct val="90000"/>
              </a:lnSpc>
              <a:spcBef>
                <a:spcPts val="1000"/>
              </a:spcBef>
            </a:pPr>
            <a:r>
              <a:rPr lang="en-US" sz="1600" dirty="0" smtClean="0"/>
              <a:t>&lt;html&gt;</a:t>
            </a:r>
          </a:p>
          <a:p>
            <a:pPr marL="514350" lvl="0" indent="-514350" defTabSz="914400">
              <a:lnSpc>
                <a:spcPct val="90000"/>
              </a:lnSpc>
              <a:spcBef>
                <a:spcPts val="1000"/>
              </a:spcBef>
            </a:pPr>
            <a:r>
              <a:rPr lang="en-US" sz="1600" dirty="0" smtClean="0"/>
              <a:t>    &lt;body&gt;</a:t>
            </a:r>
          </a:p>
          <a:p>
            <a:pPr marL="514350" lvl="0" indent="-514350" defTabSz="914400">
              <a:lnSpc>
                <a:spcPct val="90000"/>
              </a:lnSpc>
              <a:spcBef>
                <a:spcPts val="1000"/>
              </a:spcBef>
            </a:pPr>
            <a:r>
              <a:rPr lang="en-US" sz="1600" dirty="0" smtClean="0"/>
              <a:t>&lt;% </a:t>
            </a:r>
          </a:p>
          <a:p>
            <a:pPr marL="514350" lvl="0" indent="-514350" defTabSz="914400">
              <a:lnSpc>
                <a:spcPct val="90000"/>
              </a:lnSpc>
              <a:spcBef>
                <a:spcPts val="1000"/>
              </a:spcBef>
            </a:pPr>
            <a:r>
              <a:rPr lang="en-US" sz="1600" dirty="0" smtClean="0"/>
              <a:t>    String NAME=</a:t>
            </a:r>
            <a:r>
              <a:rPr lang="en-US" sz="1600" dirty="0" err="1" smtClean="0"/>
              <a:t>request.getParameter</a:t>
            </a:r>
            <a:r>
              <a:rPr lang="en-US" sz="1600" dirty="0" smtClean="0"/>
              <a:t>("name");</a:t>
            </a:r>
          </a:p>
          <a:p>
            <a:pPr marL="514350" lvl="0" indent="-514350" defTabSz="914400">
              <a:lnSpc>
                <a:spcPct val="90000"/>
              </a:lnSpc>
              <a:spcBef>
                <a:spcPts val="1000"/>
              </a:spcBef>
            </a:pPr>
            <a:r>
              <a:rPr lang="en-US" sz="1600" dirty="0" smtClean="0"/>
              <a:t>String AGE=</a:t>
            </a:r>
            <a:r>
              <a:rPr lang="en-US" sz="1600" dirty="0" err="1" smtClean="0"/>
              <a:t>request.getParameter</a:t>
            </a:r>
            <a:r>
              <a:rPr lang="en-US" sz="1600" dirty="0" smtClean="0"/>
              <a:t>("age");</a:t>
            </a:r>
          </a:p>
          <a:p>
            <a:pPr marL="514350" lvl="0" indent="-514350" defTabSz="914400">
              <a:lnSpc>
                <a:spcPct val="90000"/>
              </a:lnSpc>
              <a:spcBef>
                <a:spcPts val="1000"/>
              </a:spcBef>
            </a:pPr>
            <a:r>
              <a:rPr lang="en-US" sz="1600" dirty="0" err="1" smtClean="0"/>
              <a:t>session.setAttribute</a:t>
            </a:r>
            <a:r>
              <a:rPr lang="en-US" sz="1600" dirty="0" smtClean="0"/>
              <a:t>("SES_NAME",NAME);</a:t>
            </a:r>
          </a:p>
          <a:p>
            <a:pPr marL="514350" lvl="0" indent="-514350" defTabSz="914400">
              <a:lnSpc>
                <a:spcPct val="90000"/>
              </a:lnSpc>
              <a:spcBef>
                <a:spcPts val="1000"/>
              </a:spcBef>
            </a:pPr>
            <a:r>
              <a:rPr lang="en-US" sz="1600" dirty="0" err="1" smtClean="0"/>
              <a:t>session.setAttribute</a:t>
            </a:r>
            <a:r>
              <a:rPr lang="en-US" sz="1600" dirty="0" smtClean="0"/>
              <a:t>("SES_AGE",AGE);</a:t>
            </a:r>
          </a:p>
          <a:p>
            <a:pPr marL="514350" lvl="0" indent="-514350" defTabSz="914400">
              <a:lnSpc>
                <a:spcPct val="90000"/>
              </a:lnSpc>
              <a:spcBef>
                <a:spcPts val="1000"/>
              </a:spcBef>
            </a:pPr>
            <a:r>
              <a:rPr lang="en-US" sz="1600" dirty="0" smtClean="0"/>
              <a:t>%&gt;</a:t>
            </a:r>
          </a:p>
          <a:p>
            <a:pPr marL="514350" lvl="0" indent="-514350" defTabSz="914400">
              <a:lnSpc>
                <a:spcPct val="90000"/>
              </a:lnSpc>
              <a:spcBef>
                <a:spcPts val="1000"/>
              </a:spcBef>
            </a:pPr>
            <a:r>
              <a:rPr lang="en-US" sz="1600" dirty="0" smtClean="0"/>
              <a:t>&lt;</a:t>
            </a:r>
            <a:r>
              <a:rPr lang="en-US" sz="1600" dirty="0" err="1" smtClean="0"/>
              <a:t>jsp:forward</a:t>
            </a:r>
            <a:r>
              <a:rPr lang="en-US" sz="1600" dirty="0" smtClean="0"/>
              <a:t> page="two.jsp"/&gt;</a:t>
            </a:r>
          </a:p>
          <a:p>
            <a:pPr marL="514350" lvl="0" indent="-514350" defTabSz="914400">
              <a:lnSpc>
                <a:spcPct val="90000"/>
              </a:lnSpc>
              <a:spcBef>
                <a:spcPts val="1000"/>
              </a:spcBef>
            </a:pPr>
            <a:r>
              <a:rPr lang="en-US" sz="1600" dirty="0" smtClean="0"/>
              <a:t>    &lt;/body&gt;</a:t>
            </a:r>
          </a:p>
          <a:p>
            <a:pPr marL="514350" lvl="0" indent="-514350" defTabSz="914400">
              <a:lnSpc>
                <a:spcPct val="90000"/>
              </a:lnSpc>
              <a:spcBef>
                <a:spcPts val="1000"/>
              </a:spcBef>
            </a:pPr>
            <a:r>
              <a:rPr lang="en-US" sz="1600" dirty="0" smtClean="0"/>
              <a:t>&lt;/html&gt;</a:t>
            </a:r>
            <a:endParaRPr kumimoji="0" lang="en-US" sz="1600" b="0" i="0" u="none" strike="noStrike" kern="1200" cap="none" spc="0" normalizeH="0" baseline="0" noProof="0" dirty="0">
              <a:ln>
                <a:noFill/>
              </a:ln>
              <a:effectLst/>
              <a:uLnTx/>
              <a:uFillTx/>
              <a:latin typeface="+mn-lt"/>
              <a:ea typeface="+mn-ea"/>
              <a:cs typeface="+mn-cs"/>
            </a:endParaRPr>
          </a:p>
        </p:txBody>
      </p:sp>
      <p:sp>
        <p:nvSpPr>
          <p:cNvPr id="8" name="Content Placeholder 8"/>
          <p:cNvSpPr txBox="1">
            <a:spLocks/>
          </p:cNvSpPr>
          <p:nvPr/>
        </p:nvSpPr>
        <p:spPr>
          <a:xfrm>
            <a:off x="7988300" y="927100"/>
            <a:ext cx="4000500" cy="5765800"/>
          </a:xfrm>
          <a:prstGeom prst="rect">
            <a:avLst/>
          </a:prstGeom>
        </p:spPr>
        <p:txBody>
          <a:bodyPr vert="horz" lIns="91440" tIns="45720" rIns="91440" bIns="45720" rtlCol="0">
            <a:normAutofit/>
          </a:bodyPr>
          <a:lstStyle/>
          <a:p>
            <a:pPr marL="514350" lvl="0" indent="-514350" defTabSz="914400">
              <a:lnSpc>
                <a:spcPct val="90000"/>
              </a:lnSpc>
              <a:spcBef>
                <a:spcPts val="1000"/>
              </a:spcBef>
            </a:pPr>
            <a:r>
              <a:rPr lang="en-US" sz="1600" dirty="0" smtClean="0"/>
              <a:t>  &lt;html&gt;</a:t>
            </a:r>
          </a:p>
          <a:p>
            <a:pPr marL="514350" lvl="0" indent="-514350" defTabSz="914400">
              <a:lnSpc>
                <a:spcPct val="90000"/>
              </a:lnSpc>
              <a:spcBef>
                <a:spcPts val="1000"/>
              </a:spcBef>
            </a:pPr>
            <a:r>
              <a:rPr lang="en-US" sz="1600" dirty="0" smtClean="0"/>
              <a:t>        &lt;body&gt;</a:t>
            </a:r>
          </a:p>
          <a:p>
            <a:pPr marL="514350" lvl="0" indent="-514350" defTabSz="914400">
              <a:lnSpc>
                <a:spcPct val="90000"/>
              </a:lnSpc>
              <a:spcBef>
                <a:spcPts val="1000"/>
              </a:spcBef>
            </a:pPr>
            <a:r>
              <a:rPr lang="en-US" sz="1600" dirty="0" smtClean="0"/>
              <a:t>        &lt;%</a:t>
            </a:r>
          </a:p>
          <a:p>
            <a:pPr marL="514350" lvl="0" indent="-514350" defTabSz="914400">
              <a:lnSpc>
                <a:spcPct val="90000"/>
              </a:lnSpc>
              <a:spcBef>
                <a:spcPts val="1000"/>
              </a:spcBef>
            </a:pPr>
            <a:r>
              <a:rPr lang="en-US" sz="1600" dirty="0" smtClean="0"/>
              <a:t> String name=(String)</a:t>
            </a:r>
            <a:r>
              <a:rPr lang="en-US" sz="1600" dirty="0" err="1" smtClean="0"/>
              <a:t>session.getAttribute</a:t>
            </a:r>
            <a:r>
              <a:rPr lang="en-US" sz="1600" dirty="0" smtClean="0"/>
              <a:t>("SES_NAME");</a:t>
            </a:r>
          </a:p>
          <a:p>
            <a:pPr marL="514350" lvl="0" indent="-514350" defTabSz="914400">
              <a:lnSpc>
                <a:spcPct val="90000"/>
              </a:lnSpc>
              <a:spcBef>
                <a:spcPts val="1000"/>
              </a:spcBef>
            </a:pPr>
            <a:r>
              <a:rPr lang="en-US" sz="1600" dirty="0" smtClean="0"/>
              <a:t> String age=(String)</a:t>
            </a:r>
            <a:r>
              <a:rPr lang="en-US" sz="1600" dirty="0" err="1" smtClean="0"/>
              <a:t>session.getAttribute</a:t>
            </a:r>
            <a:r>
              <a:rPr lang="en-US" sz="1600" dirty="0" smtClean="0"/>
              <a:t>("SES_AGE");</a:t>
            </a:r>
          </a:p>
          <a:p>
            <a:pPr marL="514350" lvl="0" indent="-514350" defTabSz="914400">
              <a:lnSpc>
                <a:spcPct val="90000"/>
              </a:lnSpc>
              <a:spcBef>
                <a:spcPts val="1000"/>
              </a:spcBef>
            </a:pPr>
            <a:r>
              <a:rPr lang="en-US" sz="1600" dirty="0" smtClean="0"/>
              <a:t>      %&gt;</a:t>
            </a:r>
          </a:p>
          <a:p>
            <a:pPr marL="514350" lvl="0" indent="-514350" defTabSz="914400">
              <a:lnSpc>
                <a:spcPct val="90000"/>
              </a:lnSpc>
              <a:spcBef>
                <a:spcPts val="1000"/>
              </a:spcBef>
            </a:pPr>
            <a:r>
              <a:rPr lang="en-US" sz="1600" dirty="0" smtClean="0"/>
              <a:t>      &lt;h1&gt;&lt;%="name is:"+name %&gt;&lt;/h1&gt;</a:t>
            </a:r>
          </a:p>
          <a:p>
            <a:pPr marL="514350" lvl="0" indent="-514350" defTabSz="914400">
              <a:lnSpc>
                <a:spcPct val="90000"/>
              </a:lnSpc>
              <a:spcBef>
                <a:spcPts val="1000"/>
              </a:spcBef>
            </a:pPr>
            <a:r>
              <a:rPr lang="en-US" sz="1600" dirty="0" smtClean="0"/>
              <a:t>      &lt;h1&gt;&lt;%="age is:"+age%&gt;&lt;/h1&gt;</a:t>
            </a:r>
          </a:p>
          <a:p>
            <a:pPr marL="514350" lvl="0" indent="-514350" defTabSz="914400">
              <a:lnSpc>
                <a:spcPct val="90000"/>
              </a:lnSpc>
              <a:spcBef>
                <a:spcPts val="1000"/>
              </a:spcBef>
            </a:pPr>
            <a:r>
              <a:rPr lang="en-US" sz="1600" dirty="0" smtClean="0"/>
              <a:t>    &lt;/body&gt;</a:t>
            </a:r>
          </a:p>
          <a:p>
            <a:pPr marL="514350" lvl="0" indent="-514350" defTabSz="914400">
              <a:lnSpc>
                <a:spcPct val="90000"/>
              </a:lnSpc>
              <a:spcBef>
                <a:spcPts val="1000"/>
              </a:spcBef>
            </a:pPr>
            <a:r>
              <a:rPr lang="en-US" sz="1600" dirty="0" smtClean="0"/>
              <a:t>&lt;/html&gt;</a:t>
            </a:r>
            <a:endParaRPr kumimoji="0" lang="en-US" sz="1600" b="0" i="0" u="none" strike="noStrike" kern="1200" cap="none" spc="0" normalizeH="0" baseline="0" noProof="0" dirty="0">
              <a:ln>
                <a:noFill/>
              </a:ln>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JSP application design with JDBC</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5143500" cy="5651500"/>
          </a:xfrm>
        </p:spPr>
        <p:txBody>
          <a:bodyPr>
            <a:noAutofit/>
          </a:bodyPr>
          <a:lstStyle/>
          <a:p>
            <a:pPr>
              <a:buNone/>
            </a:pPr>
            <a:r>
              <a:rPr lang="en-US" sz="2400" u="sng" dirty="0" smtClean="0">
                <a:solidFill>
                  <a:srgbClr val="FF0000"/>
                </a:solidFill>
              </a:rPr>
              <a:t>Signup.html</a:t>
            </a:r>
          </a:p>
          <a:p>
            <a:pPr>
              <a:buNone/>
            </a:pPr>
            <a:r>
              <a:rPr lang="en-US" sz="2000" dirty="0" smtClean="0"/>
              <a:t>&lt;html&gt;</a:t>
            </a:r>
          </a:p>
          <a:p>
            <a:pPr>
              <a:buNone/>
            </a:pPr>
            <a:r>
              <a:rPr lang="en-US" sz="2000" dirty="0" smtClean="0"/>
              <a:t>&lt;body </a:t>
            </a:r>
            <a:r>
              <a:rPr lang="en-US" sz="2000" dirty="0" err="1" smtClean="0"/>
              <a:t>bgcolor</a:t>
            </a:r>
            <a:r>
              <a:rPr lang="en-US" sz="2000" dirty="0" smtClean="0"/>
              <a:t>=pink&gt;</a:t>
            </a:r>
          </a:p>
          <a:p>
            <a:pPr>
              <a:buNone/>
            </a:pPr>
            <a:r>
              <a:rPr lang="en-US" sz="2000" dirty="0" smtClean="0"/>
              <a:t>&lt;table align=center&gt;</a:t>
            </a:r>
          </a:p>
          <a:p>
            <a:pPr>
              <a:buNone/>
            </a:pPr>
            <a:r>
              <a:rPr lang="en-US" sz="2000" dirty="0" smtClean="0"/>
              <a:t>&lt;form method="POST" action="Signupjsp.jsp"&gt;</a:t>
            </a:r>
          </a:p>
          <a:p>
            <a:pPr>
              <a:buNone/>
            </a:pPr>
            <a:r>
              <a:rPr lang="en-US" sz="2000" dirty="0" smtClean="0"/>
              <a:t>&lt;</a:t>
            </a:r>
            <a:r>
              <a:rPr lang="en-US" sz="2000" dirty="0" err="1" smtClean="0"/>
              <a:t>tr</a:t>
            </a:r>
            <a:r>
              <a:rPr lang="en-US" sz="2000" dirty="0" smtClean="0"/>
              <a:t>&gt;</a:t>
            </a:r>
          </a:p>
          <a:p>
            <a:pPr>
              <a:buNone/>
            </a:pPr>
            <a:r>
              <a:rPr lang="en-US" sz="2000" dirty="0" smtClean="0"/>
              <a:t>&lt;td&gt;Name&lt;/td&gt;&lt;td&gt;&lt;input type="text" name="name"/&gt;&lt;/td&gt;</a:t>
            </a:r>
          </a:p>
          <a:p>
            <a:pPr>
              <a:buNone/>
            </a:pPr>
            <a:r>
              <a:rPr lang="en-US" sz="2000" dirty="0" smtClean="0"/>
              <a:t>&lt;/</a:t>
            </a:r>
            <a:r>
              <a:rPr lang="en-US" sz="2000" dirty="0" err="1" smtClean="0"/>
              <a:t>tr</a:t>
            </a:r>
            <a:r>
              <a:rPr lang="en-US" sz="2000" dirty="0" smtClean="0"/>
              <a:t>&gt;</a:t>
            </a:r>
          </a:p>
          <a:p>
            <a:pPr>
              <a:buNone/>
            </a:pPr>
            <a:r>
              <a:rPr lang="en-US" sz="2000" dirty="0" smtClean="0"/>
              <a:t>&lt;</a:t>
            </a:r>
            <a:r>
              <a:rPr lang="en-US" sz="2000" dirty="0" err="1" smtClean="0"/>
              <a:t>tr</a:t>
            </a:r>
            <a:r>
              <a:rPr lang="en-US" sz="2000" dirty="0" smtClean="0"/>
              <a:t>&gt;</a:t>
            </a:r>
          </a:p>
          <a:p>
            <a:pPr>
              <a:buNone/>
            </a:pPr>
            <a:r>
              <a:rPr lang="en-US" sz="2000" dirty="0" smtClean="0"/>
              <a:t>&lt;td&gt;</a:t>
            </a:r>
            <a:r>
              <a:rPr lang="en-US" sz="2000" dirty="0" err="1" smtClean="0"/>
              <a:t>UserName</a:t>
            </a:r>
            <a:r>
              <a:rPr lang="en-US" sz="2000" dirty="0" smtClean="0"/>
              <a:t>&lt;/td&gt;&lt;td&gt;&lt;input type="text" name="</a:t>
            </a:r>
            <a:r>
              <a:rPr lang="en-US" sz="2000" dirty="0" err="1" smtClean="0"/>
              <a:t>uname</a:t>
            </a:r>
            <a:r>
              <a:rPr lang="en-US" sz="2000" dirty="0" smtClean="0"/>
              <a:t>"/&gt;&lt;/td&gt;</a:t>
            </a:r>
          </a:p>
          <a:p>
            <a:pPr>
              <a:buNone/>
            </a:pPr>
            <a:r>
              <a:rPr lang="en-US" sz="2000" dirty="0" smtClean="0"/>
              <a:t>&lt;/</a:t>
            </a:r>
            <a:r>
              <a:rPr lang="en-US" sz="2000" dirty="0" err="1" smtClean="0"/>
              <a:t>tr</a:t>
            </a:r>
            <a:r>
              <a:rPr lang="en-US" sz="2000" dirty="0" smtClean="0"/>
              <a:t>&gt;&lt;</a:t>
            </a:r>
            <a:r>
              <a:rPr lang="en-US" sz="2000" dirty="0" err="1" smtClean="0"/>
              <a:t>tr</a:t>
            </a:r>
            <a:r>
              <a:rPr lang="en-US" sz="2000" dirty="0" smtClean="0"/>
              <a:t>&gt;</a:t>
            </a:r>
          </a:p>
          <a:p>
            <a:pPr>
              <a:buNone/>
            </a:pPr>
            <a:r>
              <a:rPr lang="en-US" sz="2000" dirty="0" smtClean="0"/>
              <a:t>&lt;td&gt;Password&lt;/td&gt;&lt;td&gt;&lt;input type="password" name="</a:t>
            </a:r>
            <a:r>
              <a:rPr lang="en-US" sz="2000" dirty="0" err="1" smtClean="0"/>
              <a:t>pword</a:t>
            </a:r>
            <a:r>
              <a:rPr lang="en-US" sz="2000" dirty="0" smtClean="0"/>
              <a:t>"/&gt;&lt;td&gt;</a:t>
            </a:r>
          </a:p>
          <a:p>
            <a:pPr>
              <a:buNone/>
            </a:pPr>
            <a:r>
              <a:rPr lang="en-US" sz="2000" dirty="0" smtClean="0"/>
              <a:t>&lt;/</a:t>
            </a:r>
            <a:r>
              <a:rPr lang="en-US" sz="2000" dirty="0" err="1" smtClean="0"/>
              <a:t>tr</a:t>
            </a:r>
            <a:r>
              <a:rPr lang="en-US" sz="2000" dirty="0" smtClean="0"/>
              <a:t>&gt;</a:t>
            </a:r>
          </a:p>
          <a:p>
            <a:pPr>
              <a:buNone/>
            </a:pPr>
            <a:endParaRPr lang="en-US" sz="2000" dirty="0"/>
          </a:p>
        </p:txBody>
      </p:sp>
      <p:sp>
        <p:nvSpPr>
          <p:cNvPr id="11" name="Content Placeholder 9"/>
          <p:cNvSpPr txBox="1">
            <a:spLocks/>
          </p:cNvSpPr>
          <p:nvPr/>
        </p:nvSpPr>
        <p:spPr>
          <a:xfrm>
            <a:off x="5778500" y="977900"/>
            <a:ext cx="5905500" cy="5651500"/>
          </a:xfrm>
          <a:prstGeom prst="rect">
            <a:avLst/>
          </a:prstGeom>
        </p:spPr>
        <p:txBody>
          <a:bodyPr vert="horz" lIns="91440" tIns="45720" rIns="91440" bIns="45720" rtlCol="0">
            <a:noAutofit/>
          </a:bodyPr>
          <a:lstStyle/>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&lt;td&gt;email&lt;/td&gt;&lt;td&gt;&lt;input type="text" name="email"/&gt;&lt;td&gt;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&lt;td&gt;mobile&lt;/td&gt;&lt;td&gt;&lt;input type="text" name="mobile"/&gt;&lt;/td&gt;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&lt;td&gt;&lt;/td&gt;&lt;td&gt;&lt;input type="submit" value="submit"/&gt;&lt;/td&gt;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&lt;/table&gt;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&lt;/form&gt;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&lt;/body&gt;&lt;/html&gt;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Signup.jsp</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5143500" cy="5651500"/>
          </a:xfrm>
        </p:spPr>
        <p:txBody>
          <a:bodyPr>
            <a:noAutofit/>
          </a:bodyPr>
          <a:lstStyle/>
          <a:p>
            <a:pPr>
              <a:buNone/>
            </a:pPr>
            <a:r>
              <a:rPr lang="en-US" sz="2000" dirty="0" smtClean="0"/>
              <a:t>&lt;html&gt;</a:t>
            </a:r>
          </a:p>
          <a:p>
            <a:pPr>
              <a:buNone/>
            </a:pPr>
            <a:r>
              <a:rPr lang="en-US" sz="2000" dirty="0" smtClean="0"/>
              <a:t>&lt;body&gt;</a:t>
            </a:r>
          </a:p>
          <a:p>
            <a:pPr>
              <a:buNone/>
            </a:pPr>
            <a:r>
              <a:rPr lang="en-US" sz="2000" dirty="0" smtClean="0"/>
              <a:t>&lt;table&gt;</a:t>
            </a:r>
          </a:p>
          <a:p>
            <a:pPr>
              <a:buNone/>
            </a:pPr>
            <a:r>
              <a:rPr lang="en-US" sz="2000" dirty="0" smtClean="0"/>
              <a:t>&lt;%@ page import="</a:t>
            </a:r>
            <a:r>
              <a:rPr lang="en-US" sz="2000" dirty="0" err="1" smtClean="0"/>
              <a:t>java.util</a:t>
            </a:r>
            <a:r>
              <a:rPr lang="en-US" sz="2000" dirty="0" smtClean="0"/>
              <a:t>.*" %&gt;</a:t>
            </a:r>
          </a:p>
          <a:p>
            <a:pPr>
              <a:buNone/>
            </a:pPr>
            <a:r>
              <a:rPr lang="en-US" sz="2000" dirty="0" smtClean="0"/>
              <a:t>&lt;%@ page import="java.sql.*;" %&gt;</a:t>
            </a:r>
          </a:p>
          <a:p>
            <a:pPr>
              <a:buNone/>
            </a:pPr>
            <a:r>
              <a:rPr lang="en-US" sz="2000" dirty="0" smtClean="0"/>
              <a:t>&lt;%@ page import="java.io.*;" %&gt;</a:t>
            </a:r>
          </a:p>
          <a:p>
            <a:pPr>
              <a:buNone/>
            </a:pPr>
            <a:r>
              <a:rPr lang="en-US" sz="2000" dirty="0" smtClean="0"/>
              <a:t>&lt;% </a:t>
            </a:r>
          </a:p>
          <a:p>
            <a:pPr>
              <a:buNone/>
            </a:pPr>
            <a:r>
              <a:rPr lang="en-US" sz="2000" dirty="0" err="1" smtClean="0"/>
              <a:t>response.setContentType</a:t>
            </a:r>
            <a:r>
              <a:rPr lang="en-US" sz="2000" dirty="0" smtClean="0"/>
              <a:t>("text/html");</a:t>
            </a:r>
          </a:p>
          <a:p>
            <a:pPr>
              <a:buNone/>
            </a:pPr>
            <a:r>
              <a:rPr lang="en-US" sz="2000" dirty="0" smtClean="0"/>
              <a:t>String name=</a:t>
            </a:r>
            <a:r>
              <a:rPr lang="en-US" sz="2000" dirty="0" err="1" smtClean="0"/>
              <a:t>request.getParameter</a:t>
            </a:r>
            <a:r>
              <a:rPr lang="en-US" sz="2000" dirty="0" smtClean="0"/>
              <a:t>("name");</a:t>
            </a:r>
          </a:p>
          <a:p>
            <a:pPr>
              <a:buNone/>
            </a:pPr>
            <a:r>
              <a:rPr lang="en-US" sz="2000" dirty="0" smtClean="0"/>
              <a:t>String </a:t>
            </a:r>
            <a:r>
              <a:rPr lang="en-US" sz="2000" dirty="0" err="1" smtClean="0"/>
              <a:t>uname</a:t>
            </a:r>
            <a:r>
              <a:rPr lang="en-US" sz="2000" dirty="0" smtClean="0"/>
              <a:t>=</a:t>
            </a:r>
            <a:r>
              <a:rPr lang="en-US" sz="2000" dirty="0" err="1" smtClean="0"/>
              <a:t>request.getParameter</a:t>
            </a:r>
            <a:r>
              <a:rPr lang="en-US" sz="2000" dirty="0" smtClean="0"/>
              <a:t>("</a:t>
            </a:r>
            <a:r>
              <a:rPr lang="en-US" sz="2000" dirty="0" err="1" smtClean="0"/>
              <a:t>uname</a:t>
            </a:r>
            <a:r>
              <a:rPr lang="en-US" sz="2000" dirty="0" smtClean="0"/>
              <a:t>");</a:t>
            </a:r>
          </a:p>
          <a:p>
            <a:pPr>
              <a:buNone/>
            </a:pPr>
            <a:r>
              <a:rPr lang="en-US" sz="2000" dirty="0" smtClean="0"/>
              <a:t>String pass=</a:t>
            </a:r>
            <a:r>
              <a:rPr lang="en-US" sz="2000" dirty="0" err="1" smtClean="0"/>
              <a:t>request.getParameter</a:t>
            </a:r>
            <a:r>
              <a:rPr lang="en-US" sz="2000" dirty="0" smtClean="0"/>
              <a:t>("</a:t>
            </a:r>
            <a:r>
              <a:rPr lang="en-US" sz="2000" dirty="0" err="1" smtClean="0"/>
              <a:t>pword</a:t>
            </a:r>
            <a:r>
              <a:rPr lang="en-US" sz="2000" dirty="0" smtClean="0"/>
              <a:t>");</a:t>
            </a:r>
          </a:p>
          <a:p>
            <a:pPr>
              <a:buNone/>
            </a:pPr>
            <a:r>
              <a:rPr lang="en-US" sz="2000" dirty="0" smtClean="0"/>
              <a:t>String email=</a:t>
            </a:r>
            <a:r>
              <a:rPr lang="en-US" sz="2000" dirty="0" err="1" smtClean="0"/>
              <a:t>request.getParameter</a:t>
            </a:r>
            <a:r>
              <a:rPr lang="en-US" sz="2000" dirty="0" smtClean="0"/>
              <a:t>("email");</a:t>
            </a:r>
          </a:p>
          <a:p>
            <a:pPr>
              <a:buNone/>
            </a:pPr>
            <a:r>
              <a:rPr lang="en-US" sz="2000" dirty="0" smtClean="0"/>
              <a:t>long mobile=</a:t>
            </a:r>
            <a:r>
              <a:rPr lang="en-US" sz="2000" dirty="0" err="1" smtClean="0"/>
              <a:t>Long.parseLong</a:t>
            </a:r>
            <a:endParaRPr lang="en-US" sz="2000" dirty="0" smtClean="0"/>
          </a:p>
          <a:p>
            <a:pPr>
              <a:buNone/>
            </a:pPr>
            <a:r>
              <a:rPr lang="en-US" sz="2000" dirty="0" smtClean="0"/>
              <a:t>        (</a:t>
            </a:r>
            <a:r>
              <a:rPr lang="en-US" sz="2000" dirty="0" err="1" smtClean="0"/>
              <a:t>request.getParameter</a:t>
            </a:r>
            <a:r>
              <a:rPr lang="en-US" sz="2000" dirty="0" smtClean="0"/>
              <a:t>("mobile"));</a:t>
            </a:r>
          </a:p>
        </p:txBody>
      </p:sp>
      <p:sp>
        <p:nvSpPr>
          <p:cNvPr id="11" name="Content Placeholder 9"/>
          <p:cNvSpPr txBox="1">
            <a:spLocks/>
          </p:cNvSpPr>
          <p:nvPr/>
        </p:nvSpPr>
        <p:spPr>
          <a:xfrm>
            <a:off x="5778500" y="977900"/>
            <a:ext cx="5905500" cy="5651500"/>
          </a:xfrm>
          <a:prstGeom prst="rect">
            <a:avLst/>
          </a:prstGeom>
        </p:spPr>
        <p:txBody>
          <a:bodyPr vert="horz" lIns="91440" tIns="45720" rIns="91440" bIns="45720" rtlCol="0">
            <a:noAutofit/>
          </a:bodyPr>
          <a:lstStyle/>
          <a:p>
            <a:r>
              <a:rPr lang="en-US" sz="2000" dirty="0" smtClean="0"/>
              <a:t>try{</a:t>
            </a:r>
          </a:p>
          <a:p>
            <a:pPr>
              <a:buNone/>
            </a:pPr>
            <a:r>
              <a:rPr lang="en-US" sz="2000" dirty="0" err="1" smtClean="0"/>
              <a:t>Class.forName</a:t>
            </a:r>
            <a:r>
              <a:rPr lang="en-US" sz="2000" dirty="0" smtClean="0"/>
              <a:t>("</a:t>
            </a:r>
            <a:r>
              <a:rPr lang="en-US" sz="2000" dirty="0" err="1" smtClean="0"/>
              <a:t>com.mysql.jdbc.Driver</a:t>
            </a:r>
            <a:r>
              <a:rPr lang="en-US" sz="2000" dirty="0" smtClean="0"/>
              <a:t>");</a:t>
            </a:r>
          </a:p>
          <a:p>
            <a:pPr>
              <a:buNone/>
            </a:pPr>
            <a:r>
              <a:rPr lang="en-US" sz="2000" dirty="0" smtClean="0"/>
              <a:t>Connection con=</a:t>
            </a:r>
            <a:r>
              <a:rPr lang="en-US" sz="2000" dirty="0" err="1" smtClean="0"/>
              <a:t>DriverManager.getConnection</a:t>
            </a:r>
            <a:endParaRPr lang="en-US" sz="2000" dirty="0" smtClean="0"/>
          </a:p>
          <a:p>
            <a:pPr>
              <a:buNone/>
            </a:pPr>
            <a:r>
              <a:rPr lang="en-US" sz="2000" dirty="0" smtClean="0"/>
              <a:t>        ("</a:t>
            </a:r>
            <a:r>
              <a:rPr lang="en-US" sz="2000" dirty="0" err="1" smtClean="0"/>
              <a:t>jdbc:mysql</a:t>
            </a:r>
            <a:r>
              <a:rPr lang="en-US" sz="2000" dirty="0" smtClean="0"/>
              <a:t>://</a:t>
            </a:r>
            <a:r>
              <a:rPr lang="en-US" sz="2000" dirty="0" err="1" smtClean="0"/>
              <a:t>localhost</a:t>
            </a:r>
            <a:r>
              <a:rPr lang="en-US" sz="2000" dirty="0" smtClean="0"/>
              <a:t>/</a:t>
            </a:r>
            <a:r>
              <a:rPr lang="en-US" sz="2000" dirty="0" err="1" smtClean="0"/>
              <a:t>IIICSE","root","root</a:t>
            </a:r>
            <a:r>
              <a:rPr lang="en-US" sz="2000" dirty="0" smtClean="0"/>
              <a:t>");          </a:t>
            </a:r>
          </a:p>
          <a:p>
            <a:pPr>
              <a:buNone/>
            </a:pPr>
            <a:r>
              <a:rPr lang="en-US" sz="2000" dirty="0" smtClean="0"/>
              <a:t>Statement stmt=</a:t>
            </a:r>
            <a:r>
              <a:rPr lang="en-US" sz="2000" dirty="0" err="1" smtClean="0"/>
              <a:t>con.createStatement</a:t>
            </a:r>
            <a:r>
              <a:rPr lang="en-US" sz="2000" dirty="0" smtClean="0"/>
              <a:t>();</a:t>
            </a:r>
          </a:p>
          <a:p>
            <a:pPr>
              <a:buNone/>
            </a:pPr>
            <a:r>
              <a:rPr lang="en-US" sz="2000" dirty="0" err="1" smtClean="0"/>
              <a:t>int</a:t>
            </a:r>
            <a:r>
              <a:rPr lang="en-US" sz="2000" dirty="0" smtClean="0"/>
              <a:t> </a:t>
            </a:r>
            <a:r>
              <a:rPr lang="en-US" sz="2000" dirty="0" err="1" smtClean="0"/>
              <a:t>i</a:t>
            </a:r>
            <a:r>
              <a:rPr lang="en-US" sz="2000" dirty="0" smtClean="0"/>
              <a:t>=</a:t>
            </a:r>
            <a:r>
              <a:rPr lang="en-US" sz="2000" dirty="0" err="1" smtClean="0"/>
              <a:t>stmt.executeUpdate</a:t>
            </a:r>
            <a:r>
              <a:rPr lang="en-US" sz="2000" dirty="0" smtClean="0"/>
              <a:t>(</a:t>
            </a:r>
          </a:p>
          <a:p>
            <a:pPr>
              <a:buNone/>
            </a:pPr>
            <a:r>
              <a:rPr lang="en-US" sz="2000" dirty="0" smtClean="0"/>
              <a:t>"insert into signup values('"+name+"','"+</a:t>
            </a:r>
            <a:r>
              <a:rPr lang="en-US" sz="2000" dirty="0" err="1" smtClean="0"/>
              <a:t>uname</a:t>
            </a:r>
            <a:r>
              <a:rPr lang="en-US" sz="2000" dirty="0" smtClean="0"/>
              <a:t>+"',"</a:t>
            </a:r>
          </a:p>
          <a:p>
            <a:pPr>
              <a:buNone/>
            </a:pPr>
            <a:r>
              <a:rPr lang="en-US" sz="2000" dirty="0" smtClean="0"/>
              <a:t>        + "'"+pass+"','"+email+"',"+mobile+")");         </a:t>
            </a:r>
          </a:p>
          <a:p>
            <a:pPr>
              <a:buNone/>
            </a:pPr>
            <a:r>
              <a:rPr lang="en-US" sz="2000" dirty="0" smtClean="0"/>
              <a:t>if(</a:t>
            </a:r>
            <a:r>
              <a:rPr lang="en-US" sz="2000" dirty="0" err="1" smtClean="0"/>
              <a:t>i</a:t>
            </a:r>
            <a:r>
              <a:rPr lang="en-US" sz="2000" dirty="0" smtClean="0"/>
              <a:t>&gt;0)                </a:t>
            </a:r>
          </a:p>
          <a:p>
            <a:pPr>
              <a:buNone/>
            </a:pPr>
            <a:r>
              <a:rPr lang="en-US" sz="2000" dirty="0" err="1" smtClean="0"/>
              <a:t>response.sendRedirect</a:t>
            </a:r>
            <a:r>
              <a:rPr lang="en-US" sz="2000" dirty="0" smtClean="0"/>
              <a:t>("login.html");</a:t>
            </a:r>
          </a:p>
          <a:p>
            <a:pPr>
              <a:buNone/>
            </a:pPr>
            <a:endParaRPr lang="en-US" sz="2000" dirty="0" smtClean="0"/>
          </a:p>
          <a:p>
            <a:pPr>
              <a:buNone/>
            </a:pPr>
            <a:r>
              <a:rPr lang="en-US" sz="2000" dirty="0" smtClean="0"/>
              <a:t>else                </a:t>
            </a:r>
          </a:p>
          <a:p>
            <a:pPr>
              <a:buNone/>
            </a:pPr>
            <a:r>
              <a:rPr lang="en-US" sz="2000" dirty="0" err="1" smtClean="0"/>
              <a:t>out.print</a:t>
            </a:r>
            <a:r>
              <a:rPr lang="en-US" sz="2000" dirty="0" smtClean="0"/>
              <a:t>("Insert Unsuccessful");            </a:t>
            </a:r>
          </a:p>
          <a:p>
            <a:pPr>
              <a:buNone/>
            </a:pPr>
            <a:r>
              <a:rPr lang="en-US" sz="2000" dirty="0" smtClean="0"/>
              <a:t>}</a:t>
            </a:r>
          </a:p>
          <a:p>
            <a:pPr>
              <a:buNone/>
            </a:pPr>
            <a:r>
              <a:rPr lang="en-US" sz="2000" dirty="0" smtClean="0"/>
              <a:t>catch (Exception e) {</a:t>
            </a:r>
          </a:p>
          <a:p>
            <a:pPr>
              <a:buNone/>
            </a:pPr>
            <a:r>
              <a:rPr lang="en-US" sz="2000" dirty="0" err="1" smtClean="0"/>
              <a:t>out.print</a:t>
            </a:r>
            <a:r>
              <a:rPr lang="en-US" sz="2000" dirty="0" smtClean="0"/>
              <a:t>(e);</a:t>
            </a:r>
          </a:p>
          <a:p>
            <a:pPr>
              <a:buNone/>
            </a:pPr>
            <a:r>
              <a:rPr lang="en-US" sz="2000" dirty="0" smtClean="0"/>
              <a:t>}</a:t>
            </a:r>
          </a:p>
          <a:p>
            <a:pPr>
              <a:buNone/>
            </a:pPr>
            <a:r>
              <a:rPr lang="en-US" sz="2000" dirty="0" err="1" smtClean="0"/>
              <a:t>out.close</a:t>
            </a:r>
            <a:r>
              <a:rPr lang="en-US" sz="2000" dirty="0" smtClean="0"/>
              <a:t>();</a:t>
            </a:r>
          </a:p>
          <a:p>
            <a:pPr>
              <a:buNone/>
            </a:pPr>
            <a:r>
              <a:rPr lang="en-US" sz="2000" dirty="0" smtClean="0"/>
              <a:t>%&gt;</a:t>
            </a:r>
            <a:endParaRPr lang="en-US" sz="2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Login.html</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10960100" cy="5651500"/>
          </a:xfrm>
        </p:spPr>
        <p:txBody>
          <a:bodyPr>
            <a:noAutofit/>
          </a:bodyPr>
          <a:lstStyle/>
          <a:p>
            <a:pPr>
              <a:lnSpc>
                <a:spcPct val="100000"/>
              </a:lnSpc>
              <a:spcBef>
                <a:spcPts val="0"/>
              </a:spcBef>
              <a:buNone/>
            </a:pPr>
            <a:r>
              <a:rPr lang="en-US" sz="2400" dirty="0" smtClean="0"/>
              <a:t>&lt;html&gt;</a:t>
            </a:r>
          </a:p>
          <a:p>
            <a:pPr>
              <a:lnSpc>
                <a:spcPct val="100000"/>
              </a:lnSpc>
              <a:spcBef>
                <a:spcPts val="0"/>
              </a:spcBef>
              <a:buNone/>
            </a:pPr>
            <a:r>
              <a:rPr lang="en-US" sz="2400" dirty="0" smtClean="0"/>
              <a:t>&lt;body </a:t>
            </a:r>
            <a:r>
              <a:rPr lang="en-US" sz="2400" dirty="0" err="1" smtClean="0"/>
              <a:t>bgcolor</a:t>
            </a:r>
            <a:r>
              <a:rPr lang="en-US" sz="2400" dirty="0" smtClean="0"/>
              <a:t>=pink&gt;</a:t>
            </a:r>
          </a:p>
          <a:p>
            <a:pPr>
              <a:lnSpc>
                <a:spcPct val="100000"/>
              </a:lnSpc>
              <a:spcBef>
                <a:spcPts val="0"/>
              </a:spcBef>
              <a:buNone/>
            </a:pPr>
            <a:r>
              <a:rPr lang="en-US" sz="2400" dirty="0" smtClean="0"/>
              <a:t>&lt;table align=center&gt;</a:t>
            </a:r>
          </a:p>
          <a:p>
            <a:pPr>
              <a:lnSpc>
                <a:spcPct val="100000"/>
              </a:lnSpc>
              <a:spcBef>
                <a:spcPts val="0"/>
              </a:spcBef>
              <a:buNone/>
            </a:pPr>
            <a:r>
              <a:rPr lang="en-US" sz="2400" dirty="0" smtClean="0"/>
              <a:t>&lt;form method="POST" action="loginjsp.jsp"&gt;</a:t>
            </a:r>
          </a:p>
          <a:p>
            <a:pPr>
              <a:lnSpc>
                <a:spcPct val="100000"/>
              </a:lnSpc>
              <a:spcBef>
                <a:spcPts val="0"/>
              </a:spcBef>
              <a:buNone/>
            </a:pPr>
            <a:r>
              <a:rPr lang="en-US" sz="2400" dirty="0" smtClean="0"/>
              <a:t>&lt;td&gt;</a:t>
            </a:r>
            <a:r>
              <a:rPr lang="en-US" sz="2400" dirty="0" err="1" smtClean="0"/>
              <a:t>UserName</a:t>
            </a:r>
            <a:r>
              <a:rPr lang="en-US" sz="2400" dirty="0" smtClean="0"/>
              <a:t>&lt;/td&gt;&lt;td&gt;&lt;input type="text" name="</a:t>
            </a:r>
            <a:r>
              <a:rPr lang="en-US" sz="2400" dirty="0" err="1" smtClean="0"/>
              <a:t>uname</a:t>
            </a:r>
            <a:r>
              <a:rPr lang="en-US" sz="2400" dirty="0" smtClean="0"/>
              <a:t>"/&gt;&lt;/td&gt;</a:t>
            </a:r>
          </a:p>
          <a:p>
            <a:pPr>
              <a:lnSpc>
                <a:spcPct val="100000"/>
              </a:lnSpc>
              <a:spcBef>
                <a:spcPts val="0"/>
              </a:spcBef>
              <a:buNone/>
            </a:pPr>
            <a:r>
              <a:rPr lang="en-US" sz="2400" dirty="0" smtClean="0"/>
              <a:t>&lt;/</a:t>
            </a:r>
            <a:r>
              <a:rPr lang="en-US" sz="2400" dirty="0" err="1" smtClean="0"/>
              <a:t>tr</a:t>
            </a:r>
            <a:r>
              <a:rPr lang="en-US" sz="2400" dirty="0" smtClean="0"/>
              <a:t>&gt;</a:t>
            </a:r>
          </a:p>
          <a:p>
            <a:pPr>
              <a:lnSpc>
                <a:spcPct val="100000"/>
              </a:lnSpc>
              <a:spcBef>
                <a:spcPts val="0"/>
              </a:spcBef>
              <a:buNone/>
            </a:pPr>
            <a:r>
              <a:rPr lang="en-US" sz="2400" dirty="0" smtClean="0"/>
              <a:t>&lt;</a:t>
            </a:r>
            <a:r>
              <a:rPr lang="en-US" sz="2400" dirty="0" err="1" smtClean="0"/>
              <a:t>tr</a:t>
            </a:r>
            <a:r>
              <a:rPr lang="en-US" sz="2400" dirty="0" smtClean="0"/>
              <a:t>&gt;</a:t>
            </a:r>
          </a:p>
          <a:p>
            <a:pPr>
              <a:lnSpc>
                <a:spcPct val="100000"/>
              </a:lnSpc>
              <a:spcBef>
                <a:spcPts val="0"/>
              </a:spcBef>
              <a:buNone/>
            </a:pPr>
            <a:r>
              <a:rPr lang="en-US" sz="2400" dirty="0" smtClean="0"/>
              <a:t>&lt;td&gt;Password&lt;/td&gt;&lt;td&gt;&lt;input type="password" name="</a:t>
            </a:r>
            <a:r>
              <a:rPr lang="en-US" sz="2400" dirty="0" err="1" smtClean="0"/>
              <a:t>pword</a:t>
            </a:r>
            <a:r>
              <a:rPr lang="en-US" sz="2400" dirty="0" smtClean="0"/>
              <a:t>"/&gt;&lt;td&gt;</a:t>
            </a:r>
          </a:p>
          <a:p>
            <a:pPr>
              <a:lnSpc>
                <a:spcPct val="100000"/>
              </a:lnSpc>
              <a:spcBef>
                <a:spcPts val="0"/>
              </a:spcBef>
              <a:buNone/>
            </a:pPr>
            <a:r>
              <a:rPr lang="en-US" sz="2400" dirty="0" smtClean="0"/>
              <a:t>&lt;/</a:t>
            </a:r>
            <a:r>
              <a:rPr lang="en-US" sz="2400" dirty="0" err="1" smtClean="0"/>
              <a:t>tr</a:t>
            </a:r>
            <a:r>
              <a:rPr lang="en-US" sz="2400" dirty="0" smtClean="0"/>
              <a:t>&gt;</a:t>
            </a:r>
          </a:p>
          <a:p>
            <a:pPr>
              <a:lnSpc>
                <a:spcPct val="100000"/>
              </a:lnSpc>
              <a:spcBef>
                <a:spcPts val="0"/>
              </a:spcBef>
              <a:buNone/>
            </a:pPr>
            <a:r>
              <a:rPr lang="en-US" sz="2400" dirty="0" smtClean="0"/>
              <a:t>&lt;</a:t>
            </a:r>
            <a:r>
              <a:rPr lang="en-US" sz="2400" dirty="0" err="1" smtClean="0"/>
              <a:t>tr</a:t>
            </a:r>
            <a:r>
              <a:rPr lang="en-US" sz="2400" dirty="0" smtClean="0"/>
              <a:t>&gt;</a:t>
            </a:r>
          </a:p>
          <a:p>
            <a:pPr>
              <a:lnSpc>
                <a:spcPct val="100000"/>
              </a:lnSpc>
              <a:spcBef>
                <a:spcPts val="0"/>
              </a:spcBef>
              <a:buNone/>
            </a:pPr>
            <a:r>
              <a:rPr lang="en-US" sz="2400" dirty="0" smtClean="0"/>
              <a:t>&lt;td&gt;&lt;/td&gt;&lt;td&gt;&lt;input type="submit" value="Login"/&gt;&lt;/td&gt;</a:t>
            </a:r>
          </a:p>
          <a:p>
            <a:pPr>
              <a:lnSpc>
                <a:spcPct val="100000"/>
              </a:lnSpc>
              <a:spcBef>
                <a:spcPts val="0"/>
              </a:spcBef>
              <a:buNone/>
            </a:pPr>
            <a:r>
              <a:rPr lang="en-US" sz="2400" dirty="0" smtClean="0"/>
              <a:t>&lt;/</a:t>
            </a:r>
            <a:r>
              <a:rPr lang="en-US" sz="2400" dirty="0" err="1" smtClean="0"/>
              <a:t>tr</a:t>
            </a:r>
            <a:r>
              <a:rPr lang="en-US" sz="2400" dirty="0" smtClean="0"/>
              <a:t>&gt;</a:t>
            </a:r>
          </a:p>
          <a:p>
            <a:pPr>
              <a:lnSpc>
                <a:spcPct val="100000"/>
              </a:lnSpc>
              <a:spcBef>
                <a:spcPts val="0"/>
              </a:spcBef>
              <a:buNone/>
            </a:pPr>
            <a:r>
              <a:rPr lang="en-US" sz="2400" dirty="0" smtClean="0"/>
              <a:t>&lt;/table&gt;</a:t>
            </a:r>
          </a:p>
          <a:p>
            <a:pPr>
              <a:lnSpc>
                <a:spcPct val="100000"/>
              </a:lnSpc>
              <a:spcBef>
                <a:spcPts val="0"/>
              </a:spcBef>
              <a:buNone/>
            </a:pPr>
            <a:r>
              <a:rPr lang="en-US" sz="2400" dirty="0" smtClean="0"/>
              <a:t>&lt;/form&gt;</a:t>
            </a:r>
          </a:p>
          <a:p>
            <a:pPr>
              <a:lnSpc>
                <a:spcPct val="100000"/>
              </a:lnSpc>
              <a:spcBef>
                <a:spcPts val="0"/>
              </a:spcBef>
              <a:buNone/>
            </a:pPr>
            <a:r>
              <a:rPr lang="en-US" sz="2400" dirty="0" smtClean="0"/>
              <a:t>&lt;/body&gt;</a:t>
            </a:r>
          </a:p>
          <a:p>
            <a:pPr>
              <a:lnSpc>
                <a:spcPct val="100000"/>
              </a:lnSpc>
              <a:spcBef>
                <a:spcPts val="0"/>
              </a:spcBef>
              <a:buNone/>
            </a:pPr>
            <a:r>
              <a:rPr lang="en-US" sz="2400" dirty="0" smtClean="0"/>
              <a:t>&lt;/html&gt;</a:t>
            </a:r>
          </a:p>
          <a:p>
            <a:pPr>
              <a:lnSpc>
                <a:spcPct val="100000"/>
              </a:lnSpc>
              <a:spcBef>
                <a:spcPts val="0"/>
              </a:spcBef>
              <a:buNone/>
            </a:pPr>
            <a:endParaRPr lang="en-US" sz="2400"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login.jsp</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5143500" cy="5651500"/>
          </a:xfrm>
        </p:spPr>
        <p:txBody>
          <a:bodyPr>
            <a:noAutofit/>
          </a:bodyPr>
          <a:lstStyle/>
          <a:p>
            <a:pPr>
              <a:buNone/>
            </a:pPr>
            <a:r>
              <a:rPr lang="en-US" sz="2000" dirty="0" smtClean="0"/>
              <a:t>&lt;html&gt;</a:t>
            </a:r>
          </a:p>
          <a:p>
            <a:pPr>
              <a:buNone/>
            </a:pPr>
            <a:r>
              <a:rPr lang="en-US" sz="2000" dirty="0" smtClean="0"/>
              <a:t>&lt;body&gt;</a:t>
            </a:r>
          </a:p>
          <a:p>
            <a:pPr>
              <a:buNone/>
            </a:pPr>
            <a:r>
              <a:rPr lang="en-US" sz="2000" dirty="0" smtClean="0"/>
              <a:t>&lt;table&gt;</a:t>
            </a:r>
          </a:p>
          <a:p>
            <a:pPr>
              <a:buNone/>
            </a:pPr>
            <a:r>
              <a:rPr lang="en-US" sz="2000" dirty="0" smtClean="0"/>
              <a:t>&lt;%@ page import="</a:t>
            </a:r>
            <a:r>
              <a:rPr lang="en-US" sz="2000" dirty="0" err="1" smtClean="0"/>
              <a:t>java.util</a:t>
            </a:r>
            <a:r>
              <a:rPr lang="en-US" sz="2000" dirty="0" smtClean="0"/>
              <a:t>.*" %&gt;</a:t>
            </a:r>
          </a:p>
          <a:p>
            <a:pPr>
              <a:buNone/>
            </a:pPr>
            <a:r>
              <a:rPr lang="en-US" sz="2000" dirty="0" smtClean="0"/>
              <a:t>&lt;%@ page import="java.sql.*" %&gt;</a:t>
            </a:r>
          </a:p>
          <a:p>
            <a:pPr>
              <a:buNone/>
            </a:pPr>
            <a:r>
              <a:rPr lang="en-US" sz="2000" dirty="0" smtClean="0"/>
              <a:t>&lt;%@ page import="java.io.*;" %&gt;</a:t>
            </a:r>
          </a:p>
          <a:p>
            <a:pPr>
              <a:buNone/>
            </a:pPr>
            <a:r>
              <a:rPr lang="en-US" sz="2000" dirty="0" smtClean="0"/>
              <a:t>&lt;% </a:t>
            </a:r>
          </a:p>
          <a:p>
            <a:pPr>
              <a:buNone/>
            </a:pPr>
            <a:r>
              <a:rPr lang="en-US" sz="2000" dirty="0" err="1" smtClean="0"/>
              <a:t>response.setContentType</a:t>
            </a:r>
            <a:r>
              <a:rPr lang="en-US" sz="2000" dirty="0" smtClean="0"/>
              <a:t>("text/html");</a:t>
            </a:r>
          </a:p>
          <a:p>
            <a:pPr>
              <a:buNone/>
            </a:pPr>
            <a:r>
              <a:rPr lang="en-US" sz="2000" dirty="0" smtClean="0"/>
              <a:t>String </a:t>
            </a:r>
            <a:r>
              <a:rPr lang="en-US" sz="2000" dirty="0" err="1" smtClean="0"/>
              <a:t>uname</a:t>
            </a:r>
            <a:r>
              <a:rPr lang="en-US" sz="2000" dirty="0" smtClean="0"/>
              <a:t>=</a:t>
            </a:r>
            <a:r>
              <a:rPr lang="en-US" sz="2000" dirty="0" err="1" smtClean="0"/>
              <a:t>request.getParameter</a:t>
            </a:r>
            <a:r>
              <a:rPr lang="en-US" sz="2000" dirty="0" smtClean="0"/>
              <a:t>("</a:t>
            </a:r>
            <a:r>
              <a:rPr lang="en-US" sz="2000" dirty="0" err="1" smtClean="0"/>
              <a:t>uname</a:t>
            </a:r>
            <a:r>
              <a:rPr lang="en-US" sz="2000" dirty="0" smtClean="0"/>
              <a:t>");</a:t>
            </a:r>
          </a:p>
          <a:p>
            <a:pPr>
              <a:buNone/>
            </a:pPr>
            <a:r>
              <a:rPr lang="en-US" sz="2000" dirty="0" smtClean="0"/>
              <a:t>String pass=</a:t>
            </a:r>
            <a:r>
              <a:rPr lang="en-US" sz="2000" dirty="0" err="1" smtClean="0"/>
              <a:t>request.getParameter</a:t>
            </a:r>
            <a:r>
              <a:rPr lang="en-US" sz="2000" dirty="0" smtClean="0"/>
              <a:t>("</a:t>
            </a:r>
            <a:r>
              <a:rPr lang="en-US" sz="2000" dirty="0" err="1" smtClean="0"/>
              <a:t>pword</a:t>
            </a:r>
            <a:r>
              <a:rPr lang="en-US" sz="2000" dirty="0" smtClean="0"/>
              <a:t>");</a:t>
            </a:r>
          </a:p>
          <a:p>
            <a:pPr>
              <a:buNone/>
            </a:pPr>
            <a:r>
              <a:rPr lang="en-US" sz="2000" dirty="0" smtClean="0"/>
              <a:t>try{</a:t>
            </a:r>
          </a:p>
          <a:p>
            <a:pPr>
              <a:buNone/>
            </a:pPr>
            <a:r>
              <a:rPr lang="en-US" sz="2000" dirty="0" err="1" smtClean="0"/>
              <a:t>Class.forName</a:t>
            </a:r>
            <a:r>
              <a:rPr lang="en-US" sz="2000" dirty="0" smtClean="0"/>
              <a:t>("</a:t>
            </a:r>
            <a:r>
              <a:rPr lang="en-US" sz="2000" dirty="0" err="1" smtClean="0"/>
              <a:t>com.mysql.jdbc.Driver</a:t>
            </a:r>
            <a:r>
              <a:rPr lang="en-US" sz="2000" dirty="0" smtClean="0"/>
              <a:t>");</a:t>
            </a:r>
          </a:p>
          <a:p>
            <a:pPr>
              <a:buNone/>
            </a:pPr>
            <a:r>
              <a:rPr lang="en-US" sz="2000" dirty="0" smtClean="0"/>
              <a:t>Connection con=</a:t>
            </a:r>
            <a:r>
              <a:rPr lang="en-US" sz="2000" dirty="0" err="1" smtClean="0"/>
              <a:t>DriverManager.getConnection</a:t>
            </a:r>
            <a:r>
              <a:rPr lang="en-US" sz="2000" dirty="0" smtClean="0"/>
              <a:t>("</a:t>
            </a:r>
            <a:r>
              <a:rPr lang="en-US" sz="2000" dirty="0" err="1" smtClean="0"/>
              <a:t>jdbc:mysql</a:t>
            </a:r>
            <a:r>
              <a:rPr lang="en-US" sz="2000" dirty="0" smtClean="0"/>
              <a:t>://</a:t>
            </a:r>
            <a:r>
              <a:rPr lang="en-US" sz="2000" dirty="0" err="1" smtClean="0"/>
              <a:t>localhost</a:t>
            </a:r>
            <a:r>
              <a:rPr lang="en-US" sz="2000" dirty="0" smtClean="0"/>
              <a:t>/</a:t>
            </a:r>
            <a:r>
              <a:rPr lang="en-US" sz="2000" dirty="0" err="1" smtClean="0"/>
              <a:t>IIICSE","root","root</a:t>
            </a:r>
            <a:r>
              <a:rPr lang="en-US" sz="2000" dirty="0" smtClean="0"/>
              <a:t>");</a:t>
            </a:r>
          </a:p>
          <a:p>
            <a:pPr>
              <a:buNone/>
            </a:pPr>
            <a:r>
              <a:rPr lang="en-US" sz="2000" dirty="0" smtClean="0"/>
              <a:t>            </a:t>
            </a:r>
          </a:p>
        </p:txBody>
      </p:sp>
      <p:sp>
        <p:nvSpPr>
          <p:cNvPr id="11" name="Content Placeholder 9"/>
          <p:cNvSpPr txBox="1">
            <a:spLocks/>
          </p:cNvSpPr>
          <p:nvPr/>
        </p:nvSpPr>
        <p:spPr>
          <a:xfrm>
            <a:off x="5778500" y="977900"/>
            <a:ext cx="5905500" cy="5651500"/>
          </a:xfrm>
          <a:prstGeom prst="rect">
            <a:avLst/>
          </a:prstGeom>
        </p:spPr>
        <p:txBody>
          <a:bodyPr vert="horz" lIns="91440" tIns="45720" rIns="91440" bIns="45720" rtlCol="0">
            <a:noAutofit/>
          </a:bodyPr>
          <a:lstStyle/>
          <a:p>
            <a:pPr>
              <a:buNone/>
            </a:pPr>
            <a:r>
              <a:rPr lang="en-US" sz="2000" dirty="0" err="1" smtClean="0"/>
              <a:t>PreparedStatement</a:t>
            </a:r>
            <a:r>
              <a:rPr lang="en-US" sz="2000" dirty="0" smtClean="0"/>
              <a:t> </a:t>
            </a:r>
            <a:r>
              <a:rPr lang="en-US" sz="2000" dirty="0" err="1" smtClean="0"/>
              <a:t>ps</a:t>
            </a:r>
            <a:r>
              <a:rPr lang="en-US" sz="2000" dirty="0" smtClean="0"/>
              <a:t>= </a:t>
            </a:r>
            <a:r>
              <a:rPr lang="en-US" sz="2000" dirty="0" err="1" smtClean="0"/>
              <a:t>con.prepareStatement</a:t>
            </a:r>
            <a:r>
              <a:rPr lang="en-US" sz="2000" dirty="0" smtClean="0"/>
              <a:t>("Select </a:t>
            </a:r>
            <a:r>
              <a:rPr lang="en-US" sz="2000" dirty="0" err="1" smtClean="0"/>
              <a:t>uname,password</a:t>
            </a:r>
            <a:r>
              <a:rPr lang="en-US" sz="2000" dirty="0" smtClean="0"/>
              <a:t> from signup where </a:t>
            </a:r>
            <a:r>
              <a:rPr lang="en-US" sz="2000" dirty="0" err="1" smtClean="0"/>
              <a:t>uname</a:t>
            </a:r>
            <a:r>
              <a:rPr lang="en-US" sz="2000" dirty="0" smtClean="0"/>
              <a:t>=? and password=?");</a:t>
            </a:r>
          </a:p>
          <a:p>
            <a:pPr>
              <a:buNone/>
            </a:pPr>
            <a:r>
              <a:rPr lang="en-US" sz="2000" dirty="0" err="1" smtClean="0"/>
              <a:t>ps.setString</a:t>
            </a:r>
            <a:r>
              <a:rPr lang="en-US" sz="2000" dirty="0" smtClean="0"/>
              <a:t>(1, </a:t>
            </a:r>
            <a:r>
              <a:rPr lang="en-US" sz="2000" dirty="0" err="1" smtClean="0"/>
              <a:t>uname</a:t>
            </a:r>
            <a:r>
              <a:rPr lang="en-US" sz="2000" dirty="0" smtClean="0"/>
              <a:t>);</a:t>
            </a:r>
          </a:p>
          <a:p>
            <a:pPr>
              <a:buNone/>
            </a:pPr>
            <a:r>
              <a:rPr lang="en-US" sz="2000" dirty="0" smtClean="0"/>
              <a:t>            </a:t>
            </a:r>
            <a:r>
              <a:rPr lang="en-US" sz="2000" dirty="0" err="1" smtClean="0"/>
              <a:t>ps.setString</a:t>
            </a:r>
            <a:r>
              <a:rPr lang="en-US" sz="2000" dirty="0" smtClean="0"/>
              <a:t>(2, pass);</a:t>
            </a:r>
          </a:p>
          <a:p>
            <a:pPr>
              <a:buNone/>
            </a:pPr>
            <a:r>
              <a:rPr lang="en-US" sz="2000" dirty="0" smtClean="0"/>
              <a:t>            </a:t>
            </a:r>
            <a:r>
              <a:rPr lang="en-US" sz="2000" dirty="0" err="1" smtClean="0"/>
              <a:t>ResultSet</a:t>
            </a:r>
            <a:r>
              <a:rPr lang="en-US" sz="2000" dirty="0" smtClean="0"/>
              <a:t> </a:t>
            </a:r>
            <a:r>
              <a:rPr lang="en-US" sz="2000" dirty="0" err="1" smtClean="0"/>
              <a:t>rs</a:t>
            </a:r>
            <a:r>
              <a:rPr lang="en-US" sz="2000" dirty="0" smtClean="0"/>
              <a:t>=</a:t>
            </a:r>
            <a:r>
              <a:rPr lang="en-US" sz="2000" dirty="0" err="1" smtClean="0"/>
              <a:t>ps.executeQuery</a:t>
            </a:r>
            <a:r>
              <a:rPr lang="en-US" sz="2000" dirty="0" smtClean="0"/>
              <a:t>();</a:t>
            </a:r>
          </a:p>
          <a:p>
            <a:pPr>
              <a:buNone/>
            </a:pPr>
            <a:r>
              <a:rPr lang="en-US" sz="2000" dirty="0" smtClean="0"/>
              <a:t>            if (</a:t>
            </a:r>
            <a:r>
              <a:rPr lang="en-US" sz="2000" dirty="0" err="1" smtClean="0"/>
              <a:t>rs.next</a:t>
            </a:r>
            <a:r>
              <a:rPr lang="en-US" sz="2000" dirty="0" smtClean="0"/>
              <a:t>()) {</a:t>
            </a:r>
          </a:p>
          <a:p>
            <a:pPr>
              <a:buNone/>
            </a:pPr>
            <a:r>
              <a:rPr lang="en-US" sz="2000" dirty="0" smtClean="0"/>
              <a:t>                 </a:t>
            </a:r>
            <a:r>
              <a:rPr lang="en-US" sz="2000" dirty="0" err="1" smtClean="0"/>
              <a:t>response.sendRedirect</a:t>
            </a:r>
            <a:r>
              <a:rPr lang="en-US" sz="2000" dirty="0" smtClean="0"/>
              <a:t>("home.html");</a:t>
            </a:r>
          </a:p>
          <a:p>
            <a:pPr>
              <a:buNone/>
            </a:pPr>
            <a:r>
              <a:rPr lang="en-US" sz="2000" dirty="0" smtClean="0"/>
              <a:t>            } </a:t>
            </a:r>
          </a:p>
          <a:p>
            <a:pPr>
              <a:buNone/>
            </a:pPr>
            <a:r>
              <a:rPr lang="en-US" sz="2000" dirty="0" smtClean="0"/>
              <a:t>            else {</a:t>
            </a:r>
          </a:p>
          <a:p>
            <a:pPr>
              <a:buNone/>
            </a:pPr>
            <a:r>
              <a:rPr lang="en-US" sz="2000" dirty="0" smtClean="0"/>
              <a:t>                </a:t>
            </a:r>
            <a:r>
              <a:rPr lang="en-US" sz="2000" dirty="0" err="1" smtClean="0"/>
              <a:t>response.sendRedirect</a:t>
            </a:r>
            <a:r>
              <a:rPr lang="en-US" sz="2000" dirty="0" smtClean="0"/>
              <a:t>("login.html");</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catch(Exception e) {</a:t>
            </a:r>
          </a:p>
          <a:p>
            <a:pPr>
              <a:buNone/>
            </a:pPr>
            <a:r>
              <a:rPr lang="en-US" sz="2000" dirty="0" err="1" smtClean="0"/>
              <a:t>out.print</a:t>
            </a:r>
            <a:r>
              <a:rPr lang="en-US" sz="2000" dirty="0" smtClean="0"/>
              <a:t>(e);</a:t>
            </a:r>
          </a:p>
          <a:p>
            <a:pPr>
              <a:buNone/>
            </a:pPr>
            <a:r>
              <a:rPr lang="en-US" sz="2000" dirty="0" smtClean="0"/>
              <a:t>}</a:t>
            </a:r>
          </a:p>
          <a:p>
            <a:pPr>
              <a:buNone/>
            </a:pPr>
            <a:r>
              <a:rPr lang="en-US" sz="2000" dirty="0" smtClean="0"/>
              <a:t>%&gt;</a:t>
            </a:r>
          </a:p>
          <a:p>
            <a:endParaRPr lang="en-US" sz="2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lvl="0"/>
            <a:r>
              <a:rPr lang="en-US" sz="2000" dirty="0" smtClean="0">
                <a:solidFill>
                  <a:srgbClr val="FF0000"/>
                </a:solidFill>
              </a:rPr>
              <a:t>JSP program to store employee details sent from registration form in to database table. </a:t>
            </a:r>
            <a:endParaRPr lang="en-US" sz="20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342900" y="889000"/>
            <a:ext cx="5257800" cy="5651500"/>
          </a:xfrm>
        </p:spPr>
        <p:txBody>
          <a:bodyPr>
            <a:noAutofit/>
          </a:bodyPr>
          <a:lstStyle/>
          <a:p>
            <a:pPr>
              <a:buNone/>
            </a:pPr>
            <a:r>
              <a:rPr lang="en-US" sz="2400" u="sng" dirty="0" smtClean="0">
                <a:solidFill>
                  <a:srgbClr val="FF0000"/>
                </a:solidFill>
              </a:rPr>
              <a:t>emp.html</a:t>
            </a:r>
          </a:p>
          <a:p>
            <a:pPr>
              <a:buNone/>
            </a:pPr>
            <a:r>
              <a:rPr lang="en-US" sz="1800" dirty="0" smtClean="0"/>
              <a:t>&lt;html&gt;</a:t>
            </a:r>
          </a:p>
          <a:p>
            <a:pPr>
              <a:buNone/>
            </a:pPr>
            <a:r>
              <a:rPr lang="en-US" sz="1800" dirty="0" smtClean="0"/>
              <a:t>&lt;body&gt;</a:t>
            </a:r>
          </a:p>
          <a:p>
            <a:pPr>
              <a:buNone/>
            </a:pPr>
            <a:r>
              <a:rPr lang="en-US" sz="1800" dirty="0" smtClean="0"/>
              <a:t>&lt;h3&gt;&lt;center&gt;Employee Registration Form&lt;/center&gt;&lt;/h3&gt;</a:t>
            </a:r>
          </a:p>
          <a:p>
            <a:pPr>
              <a:buNone/>
            </a:pPr>
            <a:r>
              <a:rPr lang="en-US" sz="1800" dirty="0" smtClean="0"/>
              <a:t>&lt;form method="POST“ action="http://localhost:8080/employee/employee"&gt;</a:t>
            </a:r>
          </a:p>
          <a:p>
            <a:pPr>
              <a:buNone/>
            </a:pPr>
            <a:r>
              <a:rPr lang="en-US" sz="1800" dirty="0" smtClean="0"/>
              <a:t>&lt;table align="center"&gt;</a:t>
            </a:r>
          </a:p>
          <a:p>
            <a:pPr>
              <a:buNone/>
            </a:pPr>
            <a:r>
              <a:rPr lang="en-US" sz="1800" dirty="0" smtClean="0"/>
              <a:t>&lt;</a:t>
            </a:r>
            <a:r>
              <a:rPr lang="en-US" sz="1800" dirty="0" err="1" smtClean="0"/>
              <a:t>tr</a:t>
            </a:r>
            <a:r>
              <a:rPr lang="en-US" sz="1800" dirty="0" smtClean="0"/>
              <a:t>&gt;</a:t>
            </a:r>
          </a:p>
          <a:p>
            <a:pPr>
              <a:buNone/>
            </a:pPr>
            <a:r>
              <a:rPr lang="en-US" sz="1800" dirty="0" smtClean="0"/>
              <a:t>&lt;td&gt;</a:t>
            </a:r>
            <a:r>
              <a:rPr lang="en-US" sz="1800" dirty="0" err="1" smtClean="0"/>
              <a:t>Eid</a:t>
            </a:r>
            <a:r>
              <a:rPr lang="en-US" sz="1800" dirty="0" smtClean="0"/>
              <a:t>:&lt;/td&gt;</a:t>
            </a:r>
          </a:p>
          <a:p>
            <a:pPr>
              <a:buNone/>
            </a:pPr>
            <a:r>
              <a:rPr lang="en-US" sz="1800" dirty="0" smtClean="0"/>
              <a:t>&lt;td&gt;&lt;input type="</a:t>
            </a:r>
            <a:r>
              <a:rPr lang="en-US" sz="1800" dirty="0" err="1" smtClean="0"/>
              <a:t>text"name</a:t>
            </a:r>
            <a:r>
              <a:rPr lang="en-US" sz="1800" dirty="0" smtClean="0"/>
              <a:t>="</a:t>
            </a:r>
            <a:r>
              <a:rPr lang="en-US" sz="1800" dirty="0" err="1" smtClean="0"/>
              <a:t>eid</a:t>
            </a:r>
            <a:r>
              <a:rPr lang="en-US" sz="1800" dirty="0" smtClean="0"/>
              <a:t>"/&gt;&lt;/td&gt;</a:t>
            </a:r>
          </a:p>
          <a:p>
            <a:pPr>
              <a:buNone/>
            </a:pPr>
            <a:r>
              <a:rPr lang="en-US" sz="1800" dirty="0" smtClean="0"/>
              <a:t>&lt;/</a:t>
            </a:r>
            <a:r>
              <a:rPr lang="en-US" sz="1800" dirty="0" err="1" smtClean="0"/>
              <a:t>tr</a:t>
            </a:r>
            <a:r>
              <a:rPr lang="en-US" sz="1800" dirty="0" smtClean="0"/>
              <a:t>&gt;</a:t>
            </a:r>
          </a:p>
          <a:p>
            <a:pPr>
              <a:buNone/>
            </a:pPr>
            <a:r>
              <a:rPr lang="en-US" sz="1800" dirty="0" smtClean="0"/>
              <a:t>&lt;</a:t>
            </a:r>
            <a:r>
              <a:rPr lang="en-US" sz="1800" dirty="0" err="1" smtClean="0"/>
              <a:t>tr</a:t>
            </a:r>
            <a:r>
              <a:rPr lang="en-US" sz="1800" dirty="0" smtClean="0"/>
              <a:t>&gt;</a:t>
            </a:r>
          </a:p>
          <a:p>
            <a:pPr>
              <a:buNone/>
            </a:pPr>
            <a:r>
              <a:rPr lang="en-US" sz="1800" dirty="0" smtClean="0"/>
              <a:t>&lt;td&gt;</a:t>
            </a:r>
            <a:r>
              <a:rPr lang="en-US" sz="1800" dirty="0" err="1" smtClean="0"/>
              <a:t>Ename</a:t>
            </a:r>
            <a:r>
              <a:rPr lang="en-US" sz="1800" dirty="0" smtClean="0"/>
              <a:t>:&lt;/td&gt;</a:t>
            </a:r>
          </a:p>
          <a:p>
            <a:pPr>
              <a:buNone/>
            </a:pPr>
            <a:r>
              <a:rPr lang="en-US" sz="1800" dirty="0" smtClean="0"/>
              <a:t>&lt;td&gt;&lt;input type="</a:t>
            </a:r>
            <a:r>
              <a:rPr lang="en-US" sz="1800" dirty="0" err="1" smtClean="0"/>
              <a:t>text"name</a:t>
            </a:r>
            <a:r>
              <a:rPr lang="en-US" sz="1800" dirty="0" smtClean="0"/>
              <a:t>="</a:t>
            </a:r>
            <a:r>
              <a:rPr lang="en-US" sz="1800" dirty="0" err="1" smtClean="0"/>
              <a:t>ename</a:t>
            </a:r>
            <a:r>
              <a:rPr lang="en-US" sz="1800" dirty="0" smtClean="0"/>
              <a:t>"/&gt;&lt;/td&gt;</a:t>
            </a:r>
          </a:p>
          <a:p>
            <a:pPr>
              <a:buNone/>
            </a:pPr>
            <a:r>
              <a:rPr lang="en-US" sz="1800" dirty="0" smtClean="0"/>
              <a:t>&lt;/</a:t>
            </a:r>
            <a:r>
              <a:rPr lang="en-US" sz="1800" dirty="0" err="1" smtClean="0"/>
              <a:t>tr</a:t>
            </a:r>
            <a:r>
              <a:rPr lang="en-US" sz="1800" dirty="0" smtClean="0"/>
              <a:t>&gt; &lt;</a:t>
            </a:r>
            <a:r>
              <a:rPr lang="en-US" sz="1800" dirty="0" err="1" smtClean="0"/>
              <a:t>tr</a:t>
            </a:r>
            <a:r>
              <a:rPr lang="en-US" sz="1800" dirty="0" smtClean="0"/>
              <a:t>&gt;</a:t>
            </a:r>
          </a:p>
        </p:txBody>
      </p:sp>
      <p:sp>
        <p:nvSpPr>
          <p:cNvPr id="11" name="Content Placeholder 9"/>
          <p:cNvSpPr txBox="1">
            <a:spLocks/>
          </p:cNvSpPr>
          <p:nvPr/>
        </p:nvSpPr>
        <p:spPr>
          <a:xfrm>
            <a:off x="5778500" y="977900"/>
            <a:ext cx="5905500" cy="5651500"/>
          </a:xfrm>
          <a:prstGeom prst="rect">
            <a:avLst/>
          </a:prstGeom>
        </p:spPr>
        <p:txBody>
          <a:bodyPr vert="horz" lIns="91440" tIns="45720" rIns="91440" bIns="45720" rtlCol="0">
            <a:noAutofit/>
          </a:bodyPr>
          <a:lstStyle/>
          <a:p>
            <a:pPr>
              <a:buNone/>
            </a:pPr>
            <a:r>
              <a:rPr lang="en-US" dirty="0" smtClean="0"/>
              <a:t>&lt;td&gt;</a:t>
            </a:r>
            <a:r>
              <a:rPr lang="en-US" dirty="0" err="1" smtClean="0"/>
              <a:t>phno</a:t>
            </a:r>
            <a:r>
              <a:rPr lang="en-US" dirty="0" smtClean="0"/>
              <a:t>:&lt;/td&gt;</a:t>
            </a:r>
          </a:p>
          <a:p>
            <a:pPr>
              <a:buNone/>
            </a:pPr>
            <a:r>
              <a:rPr lang="en-US" dirty="0" smtClean="0"/>
              <a:t>&lt;td&gt;&lt;input type="</a:t>
            </a:r>
            <a:r>
              <a:rPr lang="en-US" dirty="0" err="1" smtClean="0"/>
              <a:t>text"name</a:t>
            </a:r>
            <a:r>
              <a:rPr lang="en-US" dirty="0" smtClean="0"/>
              <a:t>="</a:t>
            </a:r>
            <a:r>
              <a:rPr lang="en-US" dirty="0" err="1" smtClean="0"/>
              <a:t>ephno</a:t>
            </a:r>
            <a:r>
              <a:rPr lang="en-US" dirty="0" smtClean="0"/>
              <a:t>"/&gt;&lt;/td&gt;</a:t>
            </a:r>
          </a:p>
          <a:p>
            <a:pPr>
              <a:buNone/>
            </a:pPr>
            <a:endParaRPr lang="en-US" dirty="0" smtClean="0"/>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&lt;td&gt;Address:&lt;/td&gt;</a:t>
            </a:r>
          </a:p>
          <a:p>
            <a:pPr>
              <a:buNone/>
            </a:pPr>
            <a:r>
              <a:rPr lang="en-US" dirty="0" smtClean="0"/>
              <a:t>&lt;td&gt;&lt;input type="</a:t>
            </a:r>
            <a:r>
              <a:rPr lang="en-US" dirty="0" err="1" smtClean="0"/>
              <a:t>text"name</a:t>
            </a:r>
            <a:r>
              <a:rPr lang="en-US" dirty="0" smtClean="0"/>
              <a:t>="</a:t>
            </a:r>
            <a:r>
              <a:rPr lang="en-US" dirty="0" err="1" smtClean="0"/>
              <a:t>eaddress</a:t>
            </a:r>
            <a:r>
              <a:rPr lang="en-US" dirty="0" smtClean="0"/>
              <a:t>"/&gt;&lt;/td&gt;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&lt;td&gt;email:&lt;/td&gt;</a:t>
            </a:r>
          </a:p>
          <a:p>
            <a:pPr>
              <a:buNone/>
            </a:pPr>
            <a:r>
              <a:rPr lang="en-US" dirty="0" smtClean="0"/>
              <a:t>&lt;td&gt;&lt;input type="</a:t>
            </a:r>
            <a:r>
              <a:rPr lang="en-US" dirty="0" err="1" smtClean="0"/>
              <a:t>text"name</a:t>
            </a:r>
            <a:r>
              <a:rPr lang="en-US" dirty="0" smtClean="0"/>
              <a:t>="email"/&gt;&lt;/td&gt;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&lt;td&gt;Salary:&lt;/td&gt;</a:t>
            </a:r>
          </a:p>
          <a:p>
            <a:pPr>
              <a:buNone/>
            </a:pPr>
            <a:r>
              <a:rPr lang="en-US" dirty="0" smtClean="0"/>
              <a:t>&lt;td&gt;&lt;input type="</a:t>
            </a:r>
            <a:r>
              <a:rPr lang="en-US" dirty="0" err="1" smtClean="0"/>
              <a:t>text"name</a:t>
            </a:r>
            <a:r>
              <a:rPr lang="en-US" dirty="0" smtClean="0"/>
              <a:t>="</a:t>
            </a:r>
            <a:r>
              <a:rPr lang="en-US" dirty="0" err="1" smtClean="0"/>
              <a:t>esalary</a:t>
            </a:r>
            <a:r>
              <a:rPr lang="en-US" dirty="0" smtClean="0"/>
              <a:t>"/&gt;&lt;/td&gt;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&lt;td&gt;&lt;/td&gt;&lt;td&gt;&lt;input type="submit" value="submit"/&gt;&lt;/td&gt;</a:t>
            </a:r>
          </a:p>
          <a:p>
            <a:pPr>
              <a:buNone/>
            </a:pPr>
            <a:r>
              <a:rPr lang="en-US" dirty="0" smtClean="0"/>
              <a:t>&lt;td&gt;&lt;input type="reset" value="Reset"/&gt;&lt;/td&gt;&lt;/</a:t>
            </a:r>
            <a:r>
              <a:rPr lang="en-US" dirty="0" err="1" smtClean="0"/>
              <a:t>tr</a:t>
            </a:r>
            <a:r>
              <a:rPr lang="en-US" dirty="0" smtClean="0"/>
              <a:t>&gt;</a:t>
            </a:r>
          </a:p>
          <a:p>
            <a:pPr>
              <a:buNone/>
            </a:pPr>
            <a:r>
              <a:rPr lang="en-US" dirty="0" smtClean="0"/>
              <a:t>&lt;/table&gt;&lt;/form&gt;&lt;/body&gt;&lt;/html&gt;</a:t>
            </a:r>
          </a:p>
          <a:p>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lvl="0"/>
            <a:r>
              <a:rPr lang="en-US" sz="3200" dirty="0" smtClean="0">
                <a:solidFill>
                  <a:srgbClr val="FF0000"/>
                </a:solidFill>
              </a:rPr>
              <a:t>emp.jsp</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5143500" cy="5969000"/>
          </a:xfrm>
        </p:spPr>
        <p:txBody>
          <a:bodyPr>
            <a:noAutofit/>
          </a:bodyPr>
          <a:lstStyle/>
          <a:p>
            <a:pPr>
              <a:lnSpc>
                <a:spcPct val="100000"/>
              </a:lnSpc>
              <a:spcBef>
                <a:spcPts val="0"/>
              </a:spcBef>
              <a:buNone/>
            </a:pPr>
            <a:r>
              <a:rPr lang="en-US" sz="1600" dirty="0" smtClean="0"/>
              <a:t>import java.io.*;</a:t>
            </a:r>
          </a:p>
          <a:p>
            <a:pPr>
              <a:lnSpc>
                <a:spcPct val="100000"/>
              </a:lnSpc>
              <a:spcBef>
                <a:spcPts val="0"/>
              </a:spcBef>
              <a:buNone/>
            </a:pPr>
            <a:r>
              <a:rPr lang="en-US" sz="1600" dirty="0" smtClean="0"/>
              <a:t>import </a:t>
            </a:r>
            <a:r>
              <a:rPr lang="en-US" sz="1600" dirty="0" err="1" smtClean="0"/>
              <a:t>java.util</a:t>
            </a:r>
            <a:r>
              <a:rPr lang="en-US" sz="1600" dirty="0" smtClean="0"/>
              <a:t>.*;</a:t>
            </a:r>
          </a:p>
          <a:p>
            <a:pPr>
              <a:lnSpc>
                <a:spcPct val="100000"/>
              </a:lnSpc>
              <a:spcBef>
                <a:spcPts val="0"/>
              </a:spcBef>
              <a:buNone/>
            </a:pPr>
            <a:r>
              <a:rPr lang="en-US" sz="1600" dirty="0" smtClean="0"/>
              <a:t>import java.sql.*;</a:t>
            </a:r>
          </a:p>
          <a:p>
            <a:pPr>
              <a:lnSpc>
                <a:spcPct val="100000"/>
              </a:lnSpc>
              <a:spcBef>
                <a:spcPts val="0"/>
              </a:spcBef>
              <a:buNone/>
            </a:pPr>
            <a:r>
              <a:rPr lang="en-US" sz="1600" dirty="0" smtClean="0"/>
              <a:t>import </a:t>
            </a:r>
            <a:r>
              <a:rPr lang="en-US" sz="1600" dirty="0" err="1" smtClean="0"/>
              <a:t>javax.servlet</a:t>
            </a:r>
            <a:r>
              <a:rPr lang="en-US" sz="1600" dirty="0" smtClean="0"/>
              <a:t>.*;</a:t>
            </a:r>
          </a:p>
          <a:p>
            <a:pPr>
              <a:lnSpc>
                <a:spcPct val="100000"/>
              </a:lnSpc>
              <a:spcBef>
                <a:spcPts val="0"/>
              </a:spcBef>
              <a:buNone/>
            </a:pPr>
            <a:r>
              <a:rPr lang="en-US" sz="1600" dirty="0" smtClean="0"/>
              <a:t>import </a:t>
            </a:r>
            <a:r>
              <a:rPr lang="en-US" sz="1600" dirty="0" err="1" smtClean="0"/>
              <a:t>javax.servlet.http</a:t>
            </a:r>
            <a:r>
              <a:rPr lang="en-US" sz="1600" dirty="0" smtClean="0"/>
              <a:t>.*;</a:t>
            </a:r>
          </a:p>
          <a:p>
            <a:pPr>
              <a:lnSpc>
                <a:spcPct val="100000"/>
              </a:lnSpc>
              <a:spcBef>
                <a:spcPts val="0"/>
              </a:spcBef>
              <a:buNone/>
            </a:pPr>
            <a:r>
              <a:rPr lang="en-US" sz="1600" dirty="0" smtClean="0"/>
              <a:t>public class employee extends </a:t>
            </a:r>
            <a:r>
              <a:rPr lang="en-US" sz="1600" dirty="0" err="1" smtClean="0"/>
              <a:t>HttpServlet</a:t>
            </a:r>
            <a:endParaRPr lang="en-US" sz="1600" dirty="0" smtClean="0"/>
          </a:p>
          <a:p>
            <a:pPr>
              <a:lnSpc>
                <a:spcPct val="100000"/>
              </a:lnSpc>
              <a:spcBef>
                <a:spcPts val="0"/>
              </a:spcBef>
              <a:buNone/>
            </a:pPr>
            <a:r>
              <a:rPr lang="en-US" sz="1600" dirty="0" smtClean="0"/>
              <a:t>{</a:t>
            </a:r>
          </a:p>
          <a:p>
            <a:pPr>
              <a:lnSpc>
                <a:spcPct val="100000"/>
              </a:lnSpc>
              <a:spcBef>
                <a:spcPts val="0"/>
              </a:spcBef>
              <a:buNone/>
            </a:pPr>
            <a:r>
              <a:rPr lang="en-US" sz="1600" dirty="0" smtClean="0"/>
              <a:t>	public void </a:t>
            </a:r>
            <a:r>
              <a:rPr lang="en-US" sz="1600" dirty="0" err="1" smtClean="0"/>
              <a:t>doPost</a:t>
            </a:r>
            <a:r>
              <a:rPr lang="en-US" sz="1600" dirty="0" smtClean="0"/>
              <a:t>(</a:t>
            </a:r>
            <a:r>
              <a:rPr lang="en-US" sz="1600" dirty="0" err="1" smtClean="0"/>
              <a:t>HttpServletRequest</a:t>
            </a:r>
            <a:r>
              <a:rPr lang="en-US" sz="1600" dirty="0" smtClean="0"/>
              <a:t> </a:t>
            </a:r>
            <a:r>
              <a:rPr lang="en-US" sz="1600" dirty="0" err="1" smtClean="0"/>
              <a:t>request,HttpServletResponse</a:t>
            </a:r>
            <a:r>
              <a:rPr lang="en-US" sz="1600" dirty="0" smtClean="0"/>
              <a:t> response)throws </a:t>
            </a:r>
            <a:r>
              <a:rPr lang="en-US" sz="1600" dirty="0" err="1" smtClean="0"/>
              <a:t>IOException,ServletException</a:t>
            </a:r>
            <a:endParaRPr lang="en-US" sz="1600" dirty="0" smtClean="0"/>
          </a:p>
          <a:p>
            <a:pPr>
              <a:lnSpc>
                <a:spcPct val="100000"/>
              </a:lnSpc>
              <a:spcBef>
                <a:spcPts val="0"/>
              </a:spcBef>
              <a:buNone/>
            </a:pPr>
            <a:r>
              <a:rPr lang="en-US" sz="1600" dirty="0" smtClean="0"/>
              <a:t>	{</a:t>
            </a:r>
          </a:p>
          <a:p>
            <a:pPr>
              <a:lnSpc>
                <a:spcPct val="100000"/>
              </a:lnSpc>
              <a:spcBef>
                <a:spcPts val="0"/>
              </a:spcBef>
              <a:buNone/>
            </a:pPr>
            <a:r>
              <a:rPr lang="en-US" sz="1600" dirty="0" smtClean="0"/>
              <a:t>		</a:t>
            </a:r>
            <a:r>
              <a:rPr lang="en-US" sz="1600" dirty="0" err="1" smtClean="0"/>
              <a:t>response.setContentType</a:t>
            </a:r>
            <a:r>
              <a:rPr lang="en-US" sz="1600" dirty="0" smtClean="0"/>
              <a:t>("text/html");</a:t>
            </a:r>
          </a:p>
          <a:p>
            <a:pPr>
              <a:lnSpc>
                <a:spcPct val="100000"/>
              </a:lnSpc>
              <a:spcBef>
                <a:spcPts val="0"/>
              </a:spcBef>
              <a:buNone/>
            </a:pPr>
            <a:r>
              <a:rPr lang="en-US" sz="1600" dirty="0" smtClean="0"/>
              <a:t>		</a:t>
            </a:r>
            <a:r>
              <a:rPr lang="en-US" sz="1600" dirty="0" err="1" smtClean="0"/>
              <a:t>PrintWriter</a:t>
            </a:r>
            <a:r>
              <a:rPr lang="en-US" sz="1600" dirty="0" smtClean="0"/>
              <a:t> out=</a:t>
            </a:r>
            <a:r>
              <a:rPr lang="en-US" sz="1600" dirty="0" err="1" smtClean="0"/>
              <a:t>response.getWriter</a:t>
            </a:r>
            <a:r>
              <a:rPr lang="en-US" sz="1600" dirty="0" smtClean="0"/>
              <a:t>();</a:t>
            </a:r>
          </a:p>
          <a:p>
            <a:pPr>
              <a:lnSpc>
                <a:spcPct val="100000"/>
              </a:lnSpc>
              <a:spcBef>
                <a:spcPts val="0"/>
              </a:spcBef>
              <a:buNone/>
            </a:pPr>
            <a:r>
              <a:rPr lang="en-US" sz="1600" dirty="0" smtClean="0"/>
              <a:t>		String </a:t>
            </a:r>
            <a:r>
              <a:rPr lang="en-US" sz="1600" dirty="0" err="1" smtClean="0"/>
              <a:t>eid</a:t>
            </a:r>
            <a:r>
              <a:rPr lang="en-US" sz="1600" dirty="0" smtClean="0"/>
              <a:t>=</a:t>
            </a:r>
            <a:r>
              <a:rPr lang="en-US" sz="1600" dirty="0" err="1" smtClean="0"/>
              <a:t>request.getParameter</a:t>
            </a:r>
            <a:r>
              <a:rPr lang="en-US" sz="1600" dirty="0" smtClean="0"/>
              <a:t>("</a:t>
            </a:r>
            <a:r>
              <a:rPr lang="en-US" sz="1600" dirty="0" err="1" smtClean="0"/>
              <a:t>eid</a:t>
            </a:r>
            <a:r>
              <a:rPr lang="en-US" sz="1600" dirty="0" smtClean="0"/>
              <a:t>");</a:t>
            </a:r>
          </a:p>
          <a:p>
            <a:pPr>
              <a:lnSpc>
                <a:spcPct val="100000"/>
              </a:lnSpc>
              <a:spcBef>
                <a:spcPts val="0"/>
              </a:spcBef>
              <a:buNone/>
            </a:pPr>
            <a:r>
              <a:rPr lang="en-US" sz="1600" dirty="0" smtClean="0"/>
              <a:t>		String </a:t>
            </a:r>
            <a:r>
              <a:rPr lang="en-US" sz="1600" dirty="0" err="1" smtClean="0"/>
              <a:t>ename</a:t>
            </a:r>
            <a:r>
              <a:rPr lang="en-US" sz="1600" dirty="0" smtClean="0"/>
              <a:t>=</a:t>
            </a:r>
            <a:r>
              <a:rPr lang="en-US" sz="1600" dirty="0" err="1" smtClean="0"/>
              <a:t>request.getParameter</a:t>
            </a:r>
            <a:r>
              <a:rPr lang="en-US" sz="1600" dirty="0" smtClean="0"/>
              <a:t>("</a:t>
            </a:r>
            <a:r>
              <a:rPr lang="en-US" sz="1600" dirty="0" err="1" smtClean="0"/>
              <a:t>ename</a:t>
            </a:r>
            <a:r>
              <a:rPr lang="en-US" sz="1600" dirty="0" smtClean="0"/>
              <a:t>");</a:t>
            </a:r>
          </a:p>
          <a:p>
            <a:pPr>
              <a:lnSpc>
                <a:spcPct val="100000"/>
              </a:lnSpc>
              <a:spcBef>
                <a:spcPts val="0"/>
              </a:spcBef>
              <a:buNone/>
            </a:pPr>
            <a:r>
              <a:rPr lang="en-US" sz="1600" dirty="0" smtClean="0"/>
              <a:t>		String </a:t>
            </a:r>
            <a:r>
              <a:rPr lang="en-US" sz="1600" dirty="0" err="1" smtClean="0"/>
              <a:t>ephno</a:t>
            </a:r>
            <a:r>
              <a:rPr lang="en-US" sz="1600" dirty="0" smtClean="0"/>
              <a:t>=</a:t>
            </a:r>
            <a:r>
              <a:rPr lang="en-US" sz="1600" dirty="0" err="1" smtClean="0"/>
              <a:t>request.getParameter</a:t>
            </a:r>
            <a:r>
              <a:rPr lang="en-US" sz="1600" dirty="0" smtClean="0"/>
              <a:t>("</a:t>
            </a:r>
            <a:r>
              <a:rPr lang="en-US" sz="1600" dirty="0" err="1" smtClean="0"/>
              <a:t>ephno</a:t>
            </a:r>
            <a:r>
              <a:rPr lang="en-US" sz="1600" dirty="0" smtClean="0"/>
              <a:t>");</a:t>
            </a:r>
          </a:p>
          <a:p>
            <a:pPr>
              <a:lnSpc>
                <a:spcPct val="100000"/>
              </a:lnSpc>
              <a:spcBef>
                <a:spcPts val="0"/>
              </a:spcBef>
              <a:buNone/>
            </a:pPr>
            <a:r>
              <a:rPr lang="en-US" sz="1600" dirty="0" smtClean="0"/>
              <a:t>	String </a:t>
            </a:r>
            <a:r>
              <a:rPr lang="en-US" sz="1600" dirty="0" err="1" smtClean="0"/>
              <a:t>eaddress</a:t>
            </a:r>
            <a:r>
              <a:rPr lang="en-US" sz="1600" dirty="0" smtClean="0"/>
              <a:t>=</a:t>
            </a:r>
            <a:r>
              <a:rPr lang="en-US" sz="1600" dirty="0" err="1" smtClean="0"/>
              <a:t>request.getParameter</a:t>
            </a:r>
            <a:r>
              <a:rPr lang="en-US" sz="1600" dirty="0" smtClean="0"/>
              <a:t>("</a:t>
            </a:r>
            <a:r>
              <a:rPr lang="en-US" sz="1600" dirty="0" err="1" smtClean="0"/>
              <a:t>eaddress</a:t>
            </a:r>
            <a:r>
              <a:rPr lang="en-US" sz="1600" dirty="0" smtClean="0"/>
              <a:t>");</a:t>
            </a:r>
          </a:p>
          <a:p>
            <a:pPr>
              <a:lnSpc>
                <a:spcPct val="100000"/>
              </a:lnSpc>
              <a:spcBef>
                <a:spcPts val="0"/>
              </a:spcBef>
              <a:buNone/>
            </a:pPr>
            <a:r>
              <a:rPr lang="en-US" sz="1600" dirty="0" smtClean="0"/>
              <a:t>		String email=</a:t>
            </a:r>
            <a:r>
              <a:rPr lang="en-US" sz="1600" dirty="0" err="1" smtClean="0"/>
              <a:t>request.getParameter</a:t>
            </a:r>
            <a:r>
              <a:rPr lang="en-US" sz="1600" dirty="0" smtClean="0"/>
              <a:t>("email");</a:t>
            </a:r>
          </a:p>
          <a:p>
            <a:pPr>
              <a:lnSpc>
                <a:spcPct val="100000"/>
              </a:lnSpc>
              <a:spcBef>
                <a:spcPts val="0"/>
              </a:spcBef>
              <a:buNone/>
            </a:pPr>
            <a:r>
              <a:rPr lang="en-US" sz="1600" dirty="0" smtClean="0"/>
              <a:t>		String </a:t>
            </a:r>
            <a:r>
              <a:rPr lang="en-US" sz="1600" dirty="0" err="1" smtClean="0"/>
              <a:t>esalary</a:t>
            </a:r>
            <a:r>
              <a:rPr lang="en-US" sz="1600" dirty="0" smtClean="0"/>
              <a:t>=</a:t>
            </a:r>
            <a:r>
              <a:rPr lang="en-US" sz="1600" dirty="0" err="1" smtClean="0"/>
              <a:t>request.getParameter</a:t>
            </a:r>
            <a:r>
              <a:rPr lang="en-US" sz="1600" dirty="0" smtClean="0"/>
              <a:t>("</a:t>
            </a:r>
            <a:r>
              <a:rPr lang="en-US" sz="1600" dirty="0" err="1" smtClean="0"/>
              <a:t>esalary</a:t>
            </a:r>
            <a:r>
              <a:rPr lang="en-US" sz="1600" dirty="0" smtClean="0"/>
              <a:t>");</a:t>
            </a:r>
          </a:p>
          <a:p>
            <a:pPr>
              <a:lnSpc>
                <a:spcPct val="100000"/>
              </a:lnSpc>
              <a:spcBef>
                <a:spcPts val="0"/>
              </a:spcBef>
              <a:buNone/>
            </a:pPr>
            <a:r>
              <a:rPr lang="en-US" sz="1600" dirty="0" smtClean="0"/>
              <a:t>try</a:t>
            </a:r>
          </a:p>
          <a:p>
            <a:pPr>
              <a:lnSpc>
                <a:spcPct val="100000"/>
              </a:lnSpc>
              <a:spcBef>
                <a:spcPts val="0"/>
              </a:spcBef>
              <a:buNone/>
            </a:pPr>
            <a:r>
              <a:rPr lang="en-US" sz="1600" dirty="0" smtClean="0"/>
              <a:t>	{</a:t>
            </a:r>
          </a:p>
          <a:p>
            <a:pPr>
              <a:lnSpc>
                <a:spcPct val="100000"/>
              </a:lnSpc>
              <a:spcBef>
                <a:spcPts val="0"/>
              </a:spcBef>
              <a:buNone/>
            </a:pPr>
            <a:r>
              <a:rPr lang="en-US" sz="1600" dirty="0" smtClean="0"/>
              <a:t>		</a:t>
            </a:r>
            <a:r>
              <a:rPr lang="en-US" sz="1600" dirty="0" err="1" smtClean="0"/>
              <a:t>Class.forName</a:t>
            </a:r>
            <a:r>
              <a:rPr lang="en-US" sz="1600" dirty="0" smtClean="0"/>
              <a:t>("</a:t>
            </a:r>
            <a:r>
              <a:rPr lang="en-US" sz="1600" dirty="0" err="1" smtClean="0"/>
              <a:t>com.mysql.jdbc.Driver</a:t>
            </a:r>
            <a:r>
              <a:rPr lang="en-US" sz="1600" dirty="0" smtClean="0"/>
              <a:t>");</a:t>
            </a:r>
          </a:p>
          <a:p>
            <a:pPr>
              <a:lnSpc>
                <a:spcPct val="100000"/>
              </a:lnSpc>
              <a:spcBef>
                <a:spcPts val="0"/>
              </a:spcBef>
              <a:buNone/>
            </a:pPr>
            <a:r>
              <a:rPr lang="en-US" sz="1600" dirty="0" smtClean="0"/>
              <a:t>Connection con=</a:t>
            </a:r>
            <a:r>
              <a:rPr lang="en-US" sz="1600" dirty="0" err="1" smtClean="0"/>
              <a:t>DriverManager.getConnection</a:t>
            </a:r>
            <a:r>
              <a:rPr lang="en-US" sz="1600" dirty="0" smtClean="0"/>
              <a:t>("</a:t>
            </a:r>
            <a:r>
              <a:rPr lang="en-US" sz="1600" dirty="0" err="1" smtClean="0"/>
              <a:t>jdbc:mysql</a:t>
            </a:r>
            <a:r>
              <a:rPr lang="en-US" sz="1600" dirty="0" smtClean="0"/>
              <a:t>: //</a:t>
            </a:r>
            <a:r>
              <a:rPr lang="en-US" sz="1600" dirty="0" err="1" smtClean="0"/>
              <a:t>localhost</a:t>
            </a:r>
            <a:r>
              <a:rPr lang="en-US" sz="1600" dirty="0" smtClean="0"/>
              <a:t>/</a:t>
            </a:r>
            <a:r>
              <a:rPr lang="en-US" sz="1600" dirty="0" err="1" smtClean="0"/>
              <a:t>employee","root","root</a:t>
            </a:r>
            <a:r>
              <a:rPr lang="en-US" sz="1600" dirty="0" smtClean="0"/>
              <a:t>");</a:t>
            </a:r>
          </a:p>
          <a:p>
            <a:pPr>
              <a:spcBef>
                <a:spcPts val="600"/>
              </a:spcBef>
              <a:buNone/>
            </a:pPr>
            <a:endParaRPr lang="en-US" sz="1400" dirty="0" smtClean="0"/>
          </a:p>
          <a:p>
            <a:pPr>
              <a:spcBef>
                <a:spcPts val="600"/>
              </a:spcBef>
              <a:buNone/>
            </a:pPr>
            <a:r>
              <a:rPr lang="en-US" sz="1400" dirty="0" smtClean="0"/>
              <a:t>		</a:t>
            </a:r>
          </a:p>
          <a:p>
            <a:pPr>
              <a:spcBef>
                <a:spcPts val="600"/>
              </a:spcBef>
              <a:buNone/>
            </a:pPr>
            <a:r>
              <a:rPr lang="en-US" sz="1400" dirty="0" smtClean="0"/>
              <a:t>		</a:t>
            </a:r>
          </a:p>
        </p:txBody>
      </p:sp>
      <p:sp>
        <p:nvSpPr>
          <p:cNvPr id="11" name="Content Placeholder 9"/>
          <p:cNvSpPr txBox="1">
            <a:spLocks/>
          </p:cNvSpPr>
          <p:nvPr/>
        </p:nvSpPr>
        <p:spPr>
          <a:xfrm>
            <a:off x="5778500" y="977900"/>
            <a:ext cx="5905500" cy="5651500"/>
          </a:xfrm>
          <a:prstGeom prst="rect">
            <a:avLst/>
          </a:prstGeom>
        </p:spPr>
        <p:txBody>
          <a:bodyPr vert="horz" lIns="91440" tIns="45720" rIns="91440" bIns="45720" rtlCol="0">
            <a:noAutofit/>
          </a:bodyPr>
          <a:lstStyle/>
          <a:p>
            <a:pPr>
              <a:buNone/>
            </a:pPr>
            <a:r>
              <a:rPr lang="en-US" sz="1600" dirty="0" err="1" smtClean="0"/>
              <a:t>PreparedStatement</a:t>
            </a:r>
            <a:r>
              <a:rPr lang="en-US" sz="1600" dirty="0" smtClean="0"/>
              <a:t> </a:t>
            </a:r>
            <a:r>
              <a:rPr lang="en-US" sz="1600" dirty="0" err="1" smtClean="0"/>
              <a:t>ps</a:t>
            </a:r>
            <a:r>
              <a:rPr lang="en-US" sz="1600" dirty="0" smtClean="0"/>
              <a:t>=</a:t>
            </a:r>
            <a:r>
              <a:rPr lang="en-US" sz="1600" dirty="0" err="1" smtClean="0"/>
              <a:t>con.prepareStatement</a:t>
            </a:r>
            <a:r>
              <a:rPr lang="en-US" sz="1600" dirty="0" smtClean="0"/>
              <a:t>("insert into employee values(?,?,?,?,?,?)");</a:t>
            </a:r>
          </a:p>
          <a:p>
            <a:pPr>
              <a:buNone/>
            </a:pPr>
            <a:r>
              <a:rPr lang="en-US" sz="1600" dirty="0" smtClean="0"/>
              <a:t>			</a:t>
            </a:r>
            <a:r>
              <a:rPr lang="en-US" sz="1600" dirty="0" err="1" smtClean="0"/>
              <a:t>ps.setString</a:t>
            </a:r>
            <a:r>
              <a:rPr lang="en-US" sz="1600" dirty="0" smtClean="0"/>
              <a:t>(1,eid);</a:t>
            </a:r>
          </a:p>
          <a:p>
            <a:pPr>
              <a:buNone/>
            </a:pPr>
            <a:r>
              <a:rPr lang="en-US" sz="1600" dirty="0" smtClean="0"/>
              <a:t>			</a:t>
            </a:r>
            <a:r>
              <a:rPr lang="en-US" sz="1600" dirty="0" err="1" smtClean="0"/>
              <a:t>ps.setString</a:t>
            </a:r>
            <a:r>
              <a:rPr lang="en-US" sz="1600" dirty="0" smtClean="0"/>
              <a:t>(2,ename);</a:t>
            </a:r>
          </a:p>
          <a:p>
            <a:pPr>
              <a:buNone/>
            </a:pPr>
            <a:r>
              <a:rPr lang="en-US" sz="1600" dirty="0" smtClean="0"/>
              <a:t>			</a:t>
            </a:r>
            <a:r>
              <a:rPr lang="en-US" sz="1600" dirty="0" err="1" smtClean="0"/>
              <a:t>ps.setString</a:t>
            </a:r>
            <a:r>
              <a:rPr lang="en-US" sz="1600" dirty="0" smtClean="0"/>
              <a:t>(3,ephno);</a:t>
            </a:r>
          </a:p>
          <a:p>
            <a:pPr>
              <a:buNone/>
            </a:pPr>
            <a:r>
              <a:rPr lang="en-US" sz="1600" dirty="0" smtClean="0"/>
              <a:t>			</a:t>
            </a:r>
            <a:r>
              <a:rPr lang="en-US" sz="1600" dirty="0" err="1" smtClean="0"/>
              <a:t>ps.setString</a:t>
            </a:r>
            <a:r>
              <a:rPr lang="en-US" sz="1600" dirty="0" smtClean="0"/>
              <a:t>(4,eaddress);</a:t>
            </a:r>
          </a:p>
          <a:p>
            <a:pPr>
              <a:buNone/>
            </a:pPr>
            <a:r>
              <a:rPr lang="en-US" sz="1600" dirty="0" smtClean="0"/>
              <a:t>			</a:t>
            </a:r>
            <a:r>
              <a:rPr lang="en-US" sz="1600" dirty="0" err="1" smtClean="0"/>
              <a:t>ps.setString</a:t>
            </a:r>
            <a:r>
              <a:rPr lang="en-US" sz="1600" dirty="0" smtClean="0"/>
              <a:t>(5,email);</a:t>
            </a:r>
          </a:p>
          <a:p>
            <a:pPr>
              <a:buNone/>
            </a:pPr>
            <a:r>
              <a:rPr lang="en-US" sz="1600" dirty="0" smtClean="0"/>
              <a:t>			</a:t>
            </a:r>
            <a:r>
              <a:rPr lang="en-US" sz="1600" dirty="0" err="1" smtClean="0"/>
              <a:t>ps.setString</a:t>
            </a:r>
            <a:r>
              <a:rPr lang="en-US" sz="1600" dirty="0" smtClean="0"/>
              <a:t>(6,esalary);</a:t>
            </a:r>
          </a:p>
          <a:p>
            <a:pPr>
              <a:buNone/>
            </a:pPr>
            <a:r>
              <a:rPr lang="en-US" sz="1600" dirty="0" smtClean="0"/>
              <a:t>			</a:t>
            </a:r>
            <a:r>
              <a:rPr lang="en-US" sz="1600" dirty="0" err="1" smtClean="0"/>
              <a:t>int</a:t>
            </a:r>
            <a:r>
              <a:rPr lang="en-US" sz="1600" dirty="0" smtClean="0"/>
              <a:t> </a:t>
            </a:r>
            <a:r>
              <a:rPr lang="en-US" sz="1600" dirty="0" err="1" smtClean="0"/>
              <a:t>i</a:t>
            </a:r>
            <a:r>
              <a:rPr lang="en-US" sz="1600" dirty="0" smtClean="0"/>
              <a:t>=</a:t>
            </a:r>
            <a:r>
              <a:rPr lang="en-US" sz="1600" dirty="0" err="1" smtClean="0"/>
              <a:t>ps.executeUpdate</a:t>
            </a:r>
            <a:r>
              <a:rPr lang="en-US" sz="1600" dirty="0" smtClean="0"/>
              <a:t>();</a:t>
            </a:r>
          </a:p>
          <a:p>
            <a:pPr>
              <a:buNone/>
            </a:pPr>
            <a:r>
              <a:rPr lang="en-US" sz="1600" dirty="0" smtClean="0"/>
              <a:t>			if(</a:t>
            </a:r>
            <a:r>
              <a:rPr lang="en-US" sz="1600" dirty="0" err="1" smtClean="0"/>
              <a:t>i</a:t>
            </a:r>
            <a:r>
              <a:rPr lang="en-US" sz="1600" dirty="0" smtClean="0"/>
              <a:t>&gt;0)</a:t>
            </a:r>
          </a:p>
          <a:p>
            <a:pPr>
              <a:buNone/>
            </a:pPr>
            <a:r>
              <a:rPr lang="en-US" sz="1600" dirty="0" smtClean="0"/>
              <a:t>			{</a:t>
            </a:r>
          </a:p>
          <a:p>
            <a:pPr>
              <a:buNone/>
            </a:pPr>
            <a:r>
              <a:rPr lang="en-US" sz="1600" dirty="0" smtClean="0"/>
              <a:t>				</a:t>
            </a:r>
            <a:r>
              <a:rPr lang="en-US" sz="1600" dirty="0" err="1" smtClean="0"/>
              <a:t>response.sendRedirect</a:t>
            </a:r>
            <a:r>
              <a:rPr lang="en-US" sz="1600" dirty="0" smtClean="0"/>
              <a:t>("employeesalary.html");</a:t>
            </a:r>
          </a:p>
          <a:p>
            <a:pPr>
              <a:buNone/>
            </a:pPr>
            <a:r>
              <a:rPr lang="en-US" sz="1600" dirty="0" smtClean="0"/>
              <a:t>			}</a:t>
            </a:r>
          </a:p>
          <a:p>
            <a:pPr>
              <a:buNone/>
            </a:pPr>
            <a:r>
              <a:rPr lang="en-US" sz="1600" dirty="0" smtClean="0"/>
              <a:t>			else</a:t>
            </a:r>
          </a:p>
          <a:p>
            <a:pPr>
              <a:buNone/>
            </a:pPr>
            <a:r>
              <a:rPr lang="en-US" sz="1600" dirty="0" smtClean="0"/>
              <a:t>			{</a:t>
            </a:r>
          </a:p>
          <a:p>
            <a:pPr>
              <a:buNone/>
            </a:pPr>
            <a:r>
              <a:rPr lang="en-US" sz="1600" dirty="0" smtClean="0"/>
              <a:t>				</a:t>
            </a:r>
            <a:r>
              <a:rPr lang="en-US" sz="1600" dirty="0" err="1" smtClean="0"/>
              <a:t>out.println</a:t>
            </a:r>
            <a:r>
              <a:rPr lang="en-US" sz="1600" dirty="0" smtClean="0"/>
              <a:t>("Not inserted");</a:t>
            </a:r>
          </a:p>
          <a:p>
            <a:pPr>
              <a:buNone/>
            </a:pPr>
            <a:r>
              <a:rPr lang="en-US" sz="1600" dirty="0" smtClean="0"/>
              <a:t>				</a:t>
            </a:r>
          </a:p>
          <a:p>
            <a:pPr>
              <a:buNone/>
            </a:pPr>
            <a:r>
              <a:rPr lang="en-US" sz="1600" dirty="0" smtClean="0"/>
              <a:t>			}</a:t>
            </a:r>
          </a:p>
          <a:p>
            <a:pPr>
              <a:buNone/>
            </a:pPr>
            <a:r>
              <a:rPr lang="en-US" sz="1600" dirty="0" smtClean="0"/>
              <a:t>		}</a:t>
            </a:r>
          </a:p>
          <a:p>
            <a:pPr>
              <a:buNone/>
            </a:pPr>
            <a:r>
              <a:rPr lang="en-US" sz="1600" dirty="0" smtClean="0"/>
              <a:t>		catch(Exception e)</a:t>
            </a:r>
          </a:p>
          <a:p>
            <a:pPr>
              <a:buNone/>
            </a:pPr>
            <a:r>
              <a:rPr lang="en-US" sz="1600" dirty="0" smtClean="0"/>
              <a:t>		{</a:t>
            </a:r>
          </a:p>
          <a:p>
            <a:pPr>
              <a:buNone/>
            </a:pPr>
            <a:r>
              <a:rPr lang="en-US" sz="1600" dirty="0" smtClean="0"/>
              <a:t>		}	}}</a:t>
            </a:r>
          </a:p>
          <a:p>
            <a:endParaRPr lang="en-US" sz="16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JSP Application Design with MVC.</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11442700" cy="5651500"/>
          </a:xfrm>
        </p:spPr>
        <p:txBody>
          <a:bodyPr>
            <a:normAutofit/>
          </a:bodyPr>
          <a:lstStyle/>
          <a:p>
            <a:pPr algn="just"/>
            <a:r>
              <a:rPr lang="en-US" sz="3000" dirty="0" smtClean="0"/>
              <a:t> </a:t>
            </a:r>
            <a:r>
              <a:rPr lang="en-US" sz="3000" dirty="0" err="1" smtClean="0"/>
              <a:t>Reenskaug</a:t>
            </a:r>
            <a:r>
              <a:rPr lang="en-US" sz="3000" b="1" dirty="0" smtClean="0"/>
              <a:t> </a:t>
            </a:r>
            <a:r>
              <a:rPr lang="en-US" sz="3000" dirty="0" smtClean="0"/>
              <a:t>formulated the </a:t>
            </a:r>
            <a:r>
              <a:rPr lang="en-US" sz="3000" dirty="0" smtClean="0">
                <a:hlinkClick r:id="rId2" tooltip="Model–view–controller"/>
              </a:rPr>
              <a:t>model–view–controller</a:t>
            </a:r>
            <a:r>
              <a:rPr lang="en-US" sz="3000" dirty="0" smtClean="0"/>
              <a:t> (MVC) pattern for </a:t>
            </a:r>
            <a:r>
              <a:rPr lang="en-US" sz="3000" dirty="0" smtClean="0">
                <a:hlinkClick r:id="rId3" tooltip="Graphical user interface"/>
              </a:rPr>
              <a:t>graphical user interface</a:t>
            </a:r>
            <a:r>
              <a:rPr lang="en-US" sz="3000" dirty="0" smtClean="0"/>
              <a:t> (GUI) software design in 1979  while visiting the </a:t>
            </a:r>
            <a:r>
              <a:rPr lang="en-US" sz="3000" dirty="0" smtClean="0">
                <a:hlinkClick r:id="rId4" tooltip="Xerox Parc"/>
              </a:rPr>
              <a:t>Xerox Palo Alto Research Center</a:t>
            </a:r>
            <a:r>
              <a:rPr lang="en-US" sz="3000" dirty="0" smtClean="0"/>
              <a:t> (PARC)</a:t>
            </a:r>
          </a:p>
          <a:p>
            <a:pPr algn="just"/>
            <a:r>
              <a:rPr lang="en-US" sz="3000" dirty="0" smtClean="0"/>
              <a:t>This model has since been used for GUI applications developed in all popular programming languages.</a:t>
            </a:r>
          </a:p>
          <a:p>
            <a:pPr algn="just"/>
            <a:r>
              <a:rPr lang="en-US" sz="3000" dirty="0" smtClean="0"/>
              <a:t>MVC is an architecture that separates business logic, presentation and data</a:t>
            </a:r>
          </a:p>
          <a:p>
            <a:pPr algn="just"/>
            <a:r>
              <a:rPr lang="en-US" sz="3000" dirty="0" smtClean="0"/>
              <a:t>In MVC, M stands for Model, V stands for </a:t>
            </a:r>
            <a:r>
              <a:rPr lang="en-US" sz="3000" dirty="0" err="1" smtClean="0"/>
              <a:t>View,C</a:t>
            </a:r>
            <a:r>
              <a:rPr lang="en-US" sz="3000" dirty="0" smtClean="0"/>
              <a:t> stands for controller.</a:t>
            </a:r>
          </a:p>
          <a:p>
            <a:pPr algn="just"/>
            <a:r>
              <a:rPr lang="en-US" sz="3000" dirty="0" smtClean="0"/>
              <a:t>MVC is a systematic way to use the application where the flow starts from the view layer, where the request is raised and processed in controller layer and sent to model layer to insert data and get back the success or failure message.</a:t>
            </a:r>
          </a:p>
          <a:p>
            <a:pPr algn="just"/>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Model Layer</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838200" y="889000"/>
            <a:ext cx="10515600" cy="5287963"/>
          </a:xfrm>
        </p:spPr>
        <p:txBody>
          <a:bodyPr>
            <a:normAutofit/>
          </a:bodyPr>
          <a:lstStyle/>
          <a:p>
            <a:pPr algn="just"/>
            <a:r>
              <a:rPr lang="en-US" sz="3000" dirty="0" smtClean="0"/>
              <a:t>This is the data layer which consists of the business logic of the system.</a:t>
            </a:r>
          </a:p>
          <a:p>
            <a:pPr algn="just"/>
            <a:r>
              <a:rPr lang="en-US" sz="3000" dirty="0" smtClean="0"/>
              <a:t>It consists of all the data of the application.</a:t>
            </a:r>
          </a:p>
          <a:p>
            <a:pPr algn="just"/>
            <a:r>
              <a:rPr lang="en-US" sz="3000" dirty="0" smtClean="0"/>
              <a:t>It consists of JavaBeans, EJB, etc. into it.</a:t>
            </a:r>
          </a:p>
          <a:p>
            <a:pPr algn="just"/>
            <a:r>
              <a:rPr lang="en-US" sz="3000" dirty="0" smtClean="0"/>
              <a:t>It consists of classes which have the connection to the database.</a:t>
            </a:r>
          </a:p>
          <a:p>
            <a:pPr algn="just"/>
            <a:r>
              <a:rPr lang="en-US" sz="3000" dirty="0" smtClean="0"/>
              <a:t>The controller connects with model and fetches the data and sends to the view layer.</a:t>
            </a:r>
          </a:p>
          <a:p>
            <a:pPr algn="just"/>
            <a:r>
              <a:rPr lang="en-US" sz="3000" dirty="0" smtClean="0"/>
              <a:t>The model connects with the database as well and stores the data into a database which is connected to it.</a:t>
            </a:r>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Cont …</a:t>
            </a:r>
            <a:endParaRPr lang="en-US" sz="36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lnSpcReduction="10000"/>
          </a:bodyPr>
          <a:lstStyle/>
          <a:p>
            <a:pPr algn="just"/>
            <a:r>
              <a:rPr lang="en-US" sz="3200" b="1" dirty="0" smtClean="0"/>
              <a:t>JSP</a:t>
            </a:r>
            <a:r>
              <a:rPr lang="en-US" sz="3200" dirty="0" smtClean="0"/>
              <a:t> pages are easier to maintain then a </a:t>
            </a:r>
            <a:r>
              <a:rPr lang="en-US" sz="3200" b="1" dirty="0" smtClean="0"/>
              <a:t>Servlet</a:t>
            </a:r>
            <a:r>
              <a:rPr lang="en-US" sz="3200" dirty="0" smtClean="0"/>
              <a:t>. </a:t>
            </a:r>
          </a:p>
          <a:p>
            <a:pPr algn="just"/>
            <a:r>
              <a:rPr lang="en-US" sz="3200" dirty="0" smtClean="0"/>
              <a:t>JSP pages are opposite of Servlets as a servlet adds HTML code inside Java code, while JSP adds Java code inside HTML using JSP tags.</a:t>
            </a:r>
          </a:p>
          <a:p>
            <a:pPr algn="just"/>
            <a:r>
              <a:rPr lang="en-US" sz="3200" dirty="0" smtClean="0"/>
              <a:t>Using JSP, you can collect input from users through Webpage forms, present records from a database or another source, and create </a:t>
            </a:r>
            <a:r>
              <a:rPr lang="en-US" sz="3200" dirty="0" err="1" smtClean="0"/>
              <a:t>Webpages</a:t>
            </a:r>
            <a:r>
              <a:rPr lang="en-US" sz="3200" dirty="0" smtClean="0"/>
              <a:t> dynamically.</a:t>
            </a:r>
          </a:p>
          <a:p>
            <a:pPr algn="just"/>
            <a:r>
              <a:rPr lang="en-US" sz="3200" dirty="0" smtClean="0"/>
              <a:t>JSP tags can be used for a variety of purposes, such as</a:t>
            </a:r>
          </a:p>
          <a:p>
            <a:pPr lvl="1" algn="just"/>
            <a:r>
              <a:rPr lang="en-US" sz="3000" dirty="0" smtClean="0"/>
              <a:t> retrieving information from a database</a:t>
            </a:r>
          </a:p>
          <a:p>
            <a:pPr lvl="1" algn="just"/>
            <a:r>
              <a:rPr lang="en-US" sz="3000" dirty="0" smtClean="0"/>
              <a:t> accessing JavaBeans components, </a:t>
            </a:r>
          </a:p>
          <a:p>
            <a:pPr lvl="1" algn="just"/>
            <a:r>
              <a:rPr lang="en-US" sz="3000" dirty="0" smtClean="0"/>
              <a:t>passing control between pages, </a:t>
            </a:r>
          </a:p>
          <a:p>
            <a:pPr lvl="1" algn="just"/>
            <a:r>
              <a:rPr lang="en-US" sz="3000" dirty="0" smtClean="0"/>
              <a:t>and sharing information between requests, pages etc.</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View Layer</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838200" y="1092200"/>
            <a:ext cx="10515600" cy="5084763"/>
          </a:xfrm>
        </p:spPr>
        <p:txBody>
          <a:bodyPr>
            <a:normAutofit/>
          </a:bodyPr>
          <a:lstStyle/>
          <a:p>
            <a:pPr algn="just"/>
            <a:r>
              <a:rPr lang="en-US" sz="3000" dirty="0" smtClean="0"/>
              <a:t>This is a presentation layer.</a:t>
            </a:r>
          </a:p>
          <a:p>
            <a:pPr algn="just"/>
            <a:r>
              <a:rPr lang="en-US" sz="3000" dirty="0" smtClean="0"/>
              <a:t>It consists of HTML, JSP, etc. into it.</a:t>
            </a:r>
          </a:p>
          <a:p>
            <a:pPr algn="just"/>
            <a:r>
              <a:rPr lang="en-US" sz="3000" dirty="0" smtClean="0"/>
              <a:t>It normally presents the UI of the application.</a:t>
            </a:r>
          </a:p>
          <a:p>
            <a:pPr algn="just"/>
            <a:r>
              <a:rPr lang="en-US" sz="3000" dirty="0" smtClean="0"/>
              <a:t>It is used to display the data which is fetched from the controller which in turn fetching data from model layer classes.</a:t>
            </a:r>
          </a:p>
          <a:p>
            <a:pPr algn="just"/>
            <a:r>
              <a:rPr lang="en-US" sz="3000" dirty="0" smtClean="0"/>
              <a:t>This view layer shows the data on UI of the application.</a:t>
            </a:r>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Controller Layer:</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838200" y="1143000"/>
            <a:ext cx="10515600" cy="5033963"/>
          </a:xfrm>
        </p:spPr>
        <p:txBody>
          <a:bodyPr>
            <a:normAutofit/>
          </a:bodyPr>
          <a:lstStyle/>
          <a:p>
            <a:pPr algn="just"/>
            <a:r>
              <a:rPr lang="en-US" sz="3000" dirty="0" smtClean="0"/>
              <a:t>It acts as an interface between View and Model.</a:t>
            </a:r>
          </a:p>
          <a:p>
            <a:pPr algn="just"/>
            <a:r>
              <a:rPr lang="en-US" sz="3000" dirty="0" smtClean="0"/>
              <a:t>It intercepts all the requests which are coming from the view layer.</a:t>
            </a:r>
          </a:p>
          <a:p>
            <a:pPr algn="just"/>
            <a:r>
              <a:rPr lang="en-US" sz="3000" dirty="0" smtClean="0"/>
              <a:t>It receives the requests from the view layer and processes the requests and does the necessary validation for the request.</a:t>
            </a:r>
          </a:p>
          <a:p>
            <a:pPr algn="just"/>
            <a:r>
              <a:rPr lang="en-US" sz="3000" dirty="0" smtClean="0"/>
              <a:t>This requests is further sent to model layer for data processing, and once the request is processed, it sends back to the controller with required information and displayed accordingly by the view.</a:t>
            </a:r>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it-IT" sz="3200" dirty="0" smtClean="0">
                <a:solidFill>
                  <a:srgbClr val="FF0000"/>
                </a:solidFill>
              </a:rPr>
              <a:t>MVC roles in a pure JSP scenario</a:t>
            </a:r>
            <a:endParaRPr lang="en-US" sz="3200" dirty="0" smtClean="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 name="Picture 2"/>
          <p:cNvPicPr>
            <a:picLocks noGrp="1" noChangeAspect="1" noChangeArrowheads="1"/>
          </p:cNvPicPr>
          <p:nvPr>
            <p:ph idx="1"/>
          </p:nvPr>
        </p:nvPicPr>
        <p:blipFill>
          <a:blip r:embed="rId2"/>
          <a:srcRect/>
          <a:stretch>
            <a:fillRect/>
          </a:stretch>
        </p:blipFill>
        <p:spPr bwMode="auto">
          <a:xfrm>
            <a:off x="1511300" y="850900"/>
            <a:ext cx="8089900" cy="5130800"/>
          </a:xfrm>
          <a:prstGeom prst="rect">
            <a:avLst/>
          </a:prstGeom>
          <a:noFill/>
          <a:ln w="9525">
            <a:noFill/>
            <a:miter lim="800000"/>
            <a:headEnd/>
            <a:tailEnd/>
          </a:ln>
          <a:effectLst/>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Java Beans</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a:xfrm>
            <a:off x="596900" y="914400"/>
            <a:ext cx="11252200" cy="5262563"/>
          </a:xfrm>
        </p:spPr>
        <p:txBody>
          <a:bodyPr>
            <a:noAutofit/>
          </a:bodyPr>
          <a:lstStyle/>
          <a:p>
            <a:pPr algn="just"/>
            <a:r>
              <a:rPr lang="en-US" sz="3000" dirty="0" smtClean="0"/>
              <a:t>A </a:t>
            </a:r>
            <a:r>
              <a:rPr lang="en-US" sz="3000" dirty="0" err="1" smtClean="0"/>
              <a:t>JavaBean</a:t>
            </a:r>
            <a:r>
              <a:rPr lang="en-US" sz="3000" dirty="0" smtClean="0"/>
              <a:t> is a specially constructed Java class written in the Java</a:t>
            </a:r>
          </a:p>
          <a:p>
            <a:pPr algn="just"/>
            <a:r>
              <a:rPr lang="en-US" sz="3000" dirty="0" smtClean="0"/>
              <a:t>It contains the getter and setter methods</a:t>
            </a:r>
          </a:p>
          <a:p>
            <a:pPr algn="just"/>
            <a:r>
              <a:rPr lang="en-US" sz="3000" dirty="0" smtClean="0"/>
              <a:t>Java Beans are reusable components.</a:t>
            </a:r>
          </a:p>
          <a:p>
            <a:pPr algn="just"/>
            <a:r>
              <a:rPr lang="en-US" sz="3000" dirty="0" smtClean="0"/>
              <a:t> It is used to separate Business logic from the Presentation logic</a:t>
            </a:r>
          </a:p>
          <a:p>
            <a:pPr algn="just">
              <a:buNone/>
            </a:pPr>
            <a:r>
              <a:rPr lang="en-US" sz="3000" dirty="0" smtClean="0"/>
              <a:t>Following are the unique characteristics that distinguish a </a:t>
            </a:r>
            <a:r>
              <a:rPr lang="en-US" sz="3000" dirty="0" err="1" smtClean="0"/>
              <a:t>JavaBean</a:t>
            </a:r>
            <a:r>
              <a:rPr lang="en-US" sz="3000" dirty="0" smtClean="0"/>
              <a:t> from other Java classes −</a:t>
            </a:r>
          </a:p>
          <a:p>
            <a:pPr algn="just"/>
            <a:r>
              <a:rPr lang="en-US" sz="3000" dirty="0" smtClean="0"/>
              <a:t>It provides a default, no-argument constructor.</a:t>
            </a:r>
          </a:p>
          <a:p>
            <a:pPr algn="just"/>
            <a:r>
              <a:rPr lang="en-US" sz="3000" dirty="0" smtClean="0"/>
              <a:t>It should be </a:t>
            </a:r>
            <a:r>
              <a:rPr lang="en-US" sz="3000" dirty="0" err="1" smtClean="0"/>
              <a:t>serializable</a:t>
            </a:r>
            <a:r>
              <a:rPr lang="en-US" sz="3000" dirty="0" smtClean="0"/>
              <a:t> and which can implement the </a:t>
            </a:r>
            <a:r>
              <a:rPr lang="en-US" sz="3000" b="1" dirty="0" err="1" smtClean="0"/>
              <a:t>Serializable</a:t>
            </a:r>
            <a:r>
              <a:rPr lang="en-US" sz="3000" dirty="0" smtClean="0"/>
              <a:t> interface.</a:t>
            </a:r>
          </a:p>
          <a:p>
            <a:pPr algn="just"/>
            <a:r>
              <a:rPr lang="en-US" sz="3000" dirty="0" smtClean="0"/>
              <a:t>It should provide methods to set and get the values of the properties, known as getter and setter methods.</a:t>
            </a:r>
          </a:p>
          <a:p>
            <a:pPr algn="just"/>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Index.html(view)</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6"/>
          <p:cNvSpPr>
            <a:spLocks noGrp="1"/>
          </p:cNvSpPr>
          <p:nvPr>
            <p:ph idx="1"/>
          </p:nvPr>
        </p:nvSpPr>
        <p:spPr>
          <a:xfrm>
            <a:off x="584200" y="1016000"/>
            <a:ext cx="10680700" cy="5613400"/>
          </a:xfrm>
        </p:spPr>
        <p:txBody>
          <a:bodyPr>
            <a:normAutofit/>
          </a:bodyPr>
          <a:lstStyle/>
          <a:p>
            <a:pPr algn="just">
              <a:buNone/>
            </a:pPr>
            <a:r>
              <a:rPr lang="en-US" sz="2400" dirty="0" smtClean="0"/>
              <a:t>&lt;html&gt;</a:t>
            </a:r>
          </a:p>
          <a:p>
            <a:pPr algn="just">
              <a:buNone/>
            </a:pPr>
            <a:r>
              <a:rPr lang="en-US" sz="2400" dirty="0" smtClean="0"/>
              <a:t>        &lt;body </a:t>
            </a:r>
            <a:r>
              <a:rPr lang="en-US" sz="2400" dirty="0" err="1" smtClean="0"/>
              <a:t>bgcolor</a:t>
            </a:r>
            <a:r>
              <a:rPr lang="en-US" sz="2400" dirty="0" smtClean="0"/>
              <a:t>="orange"&gt;</a:t>
            </a:r>
          </a:p>
          <a:p>
            <a:pPr algn="just">
              <a:buNone/>
            </a:pPr>
            <a:r>
              <a:rPr lang="en-US" sz="2400" dirty="0" smtClean="0"/>
              <a:t>       &lt;form  method="POST" action="jspbean.jsp"&gt;</a:t>
            </a:r>
          </a:p>
          <a:p>
            <a:pPr algn="just">
              <a:buNone/>
            </a:pPr>
            <a:r>
              <a:rPr lang="en-US" sz="2400" dirty="0" smtClean="0"/>
              <a:t>    &lt;table&gt;</a:t>
            </a:r>
          </a:p>
          <a:p>
            <a:pPr algn="just">
              <a:buNone/>
            </a:pPr>
            <a:r>
              <a:rPr lang="en-US" sz="2400" dirty="0" smtClean="0"/>
              <a:t>    &lt;</a:t>
            </a:r>
            <a:r>
              <a:rPr lang="en-US" sz="2400" dirty="0" err="1" smtClean="0"/>
              <a:t>tr</a:t>
            </a:r>
            <a:r>
              <a:rPr lang="en-US" sz="2400" dirty="0" smtClean="0"/>
              <a:t>&gt;&lt;td&gt;ID&lt;/td&gt;&lt;td&gt; &lt;input type="text" name="</a:t>
            </a:r>
            <a:r>
              <a:rPr lang="en-US" sz="2400" dirty="0" err="1" smtClean="0"/>
              <a:t>msgid</a:t>
            </a:r>
            <a:r>
              <a:rPr lang="en-US" sz="2400" dirty="0" smtClean="0"/>
              <a:t>"&gt; &lt;/td&gt;&lt;/</a:t>
            </a:r>
            <a:r>
              <a:rPr lang="en-US" sz="2400" dirty="0" err="1" smtClean="0"/>
              <a:t>tr</a:t>
            </a:r>
            <a:r>
              <a:rPr lang="en-US" sz="2400" dirty="0" smtClean="0"/>
              <a:t>&gt;</a:t>
            </a:r>
          </a:p>
          <a:p>
            <a:pPr algn="just">
              <a:buNone/>
            </a:pPr>
            <a:r>
              <a:rPr lang="en-US" sz="2400" dirty="0" smtClean="0"/>
              <a:t>    &lt;</a:t>
            </a:r>
            <a:r>
              <a:rPr lang="en-US" sz="2400" dirty="0" err="1" smtClean="0"/>
              <a:t>tr</a:t>
            </a:r>
            <a:r>
              <a:rPr lang="en-US" sz="2400" dirty="0" smtClean="0"/>
              <a:t>&gt;&lt;td&gt;Message&lt;/td&gt;&lt;td&gt; &lt;input type="text"  name ="message"&gt; &lt;/td&gt;&lt;/</a:t>
            </a:r>
            <a:r>
              <a:rPr lang="en-US" sz="2400" dirty="0" err="1" smtClean="0"/>
              <a:t>tr</a:t>
            </a:r>
            <a:r>
              <a:rPr lang="en-US" sz="2400" dirty="0" smtClean="0"/>
              <a:t>&gt;</a:t>
            </a:r>
          </a:p>
          <a:p>
            <a:pPr algn="just">
              <a:buNone/>
            </a:pPr>
            <a:r>
              <a:rPr lang="en-US" sz="2400" dirty="0" smtClean="0"/>
              <a:t>    &lt;</a:t>
            </a:r>
            <a:r>
              <a:rPr lang="en-US" sz="2400" dirty="0" err="1" smtClean="0"/>
              <a:t>tr</a:t>
            </a:r>
            <a:r>
              <a:rPr lang="en-US" sz="2400" dirty="0" smtClean="0"/>
              <a:t>&gt;&lt;td&gt;&lt;/td&gt;&lt;td&gt;&lt;input type = "submit"   value="Submit"&gt; &lt;/td&gt;&lt;/</a:t>
            </a:r>
            <a:r>
              <a:rPr lang="en-US" sz="2400" dirty="0" err="1" smtClean="0"/>
              <a:t>tr</a:t>
            </a:r>
            <a:r>
              <a:rPr lang="en-US" sz="2400" dirty="0" smtClean="0"/>
              <a:t>&gt;</a:t>
            </a:r>
          </a:p>
          <a:p>
            <a:pPr algn="just">
              <a:buNone/>
            </a:pPr>
            <a:r>
              <a:rPr lang="en-US" sz="2400" dirty="0" smtClean="0"/>
              <a:t>&lt;/table&gt;</a:t>
            </a:r>
          </a:p>
          <a:p>
            <a:pPr algn="just">
              <a:buNone/>
            </a:pPr>
            <a:r>
              <a:rPr lang="en-US" sz="2400" dirty="0" smtClean="0"/>
              <a:t>        &lt;/form&gt;</a:t>
            </a:r>
          </a:p>
          <a:p>
            <a:pPr algn="just">
              <a:buNone/>
            </a:pPr>
            <a:r>
              <a:rPr lang="en-US" sz="2400" dirty="0" smtClean="0"/>
              <a:t>    &lt;/body&gt;</a:t>
            </a:r>
          </a:p>
          <a:p>
            <a:pPr algn="just">
              <a:buNone/>
            </a:pPr>
            <a:r>
              <a:rPr lang="en-US" sz="2400" dirty="0" smtClean="0"/>
              <a:t>&lt;/html&gt;</a:t>
            </a:r>
            <a:endParaRPr lang="en-US" sz="24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jspbean.jsp(Controller)</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6"/>
          <p:cNvSpPr>
            <a:spLocks noGrp="1"/>
          </p:cNvSpPr>
          <p:nvPr>
            <p:ph idx="1"/>
          </p:nvPr>
        </p:nvSpPr>
        <p:spPr>
          <a:xfrm>
            <a:off x="584200" y="1016000"/>
            <a:ext cx="10680700" cy="5613400"/>
          </a:xfrm>
        </p:spPr>
        <p:txBody>
          <a:bodyPr>
            <a:normAutofit fontScale="92500" lnSpcReduction="10000"/>
          </a:bodyPr>
          <a:lstStyle/>
          <a:p>
            <a:pPr algn="just">
              <a:buNone/>
            </a:pPr>
            <a:r>
              <a:rPr lang="en-US" sz="2400" dirty="0" smtClean="0"/>
              <a:t>&lt;%@ page language="Java" import="java.sql.*" %&gt;</a:t>
            </a:r>
          </a:p>
          <a:p>
            <a:pPr algn="just">
              <a:buNone/>
            </a:pPr>
            <a:r>
              <a:rPr lang="en-US" sz="2400" dirty="0" smtClean="0"/>
              <a:t>&lt;html&gt;</a:t>
            </a:r>
          </a:p>
          <a:p>
            <a:pPr algn="just">
              <a:buNone/>
            </a:pPr>
            <a:r>
              <a:rPr lang="en-US" sz="2400" dirty="0" smtClean="0"/>
              <a:t>&lt;body&gt;</a:t>
            </a:r>
          </a:p>
          <a:p>
            <a:pPr algn="just">
              <a:buNone/>
            </a:pPr>
            <a:r>
              <a:rPr lang="en-US" sz="2400" dirty="0" smtClean="0"/>
              <a:t>    &lt;% </a:t>
            </a:r>
          </a:p>
          <a:p>
            <a:pPr algn="just">
              <a:buNone/>
            </a:pPr>
            <a:r>
              <a:rPr lang="en-US" sz="2400" dirty="0" smtClean="0"/>
              <a:t>        </a:t>
            </a:r>
            <a:r>
              <a:rPr lang="en-US" sz="2400" dirty="0" err="1" smtClean="0"/>
              <a:t>int</a:t>
            </a:r>
            <a:r>
              <a:rPr lang="en-US" sz="2400" dirty="0" smtClean="0"/>
              <a:t> </a:t>
            </a:r>
            <a:r>
              <a:rPr lang="en-US" sz="2400" dirty="0" err="1" smtClean="0"/>
              <a:t>msgid</a:t>
            </a:r>
            <a:r>
              <a:rPr lang="en-US" sz="2400" dirty="0" smtClean="0"/>
              <a:t>=</a:t>
            </a:r>
            <a:r>
              <a:rPr lang="en-US" sz="2400" dirty="0" err="1" smtClean="0"/>
              <a:t>Integer.parseInt</a:t>
            </a:r>
            <a:r>
              <a:rPr lang="en-US" sz="2400" dirty="0" smtClean="0"/>
              <a:t>(</a:t>
            </a:r>
            <a:r>
              <a:rPr lang="en-US" sz="2400" dirty="0" err="1" smtClean="0"/>
              <a:t>request.getParameter</a:t>
            </a:r>
            <a:r>
              <a:rPr lang="en-US" sz="2400" dirty="0" smtClean="0"/>
              <a:t>("</a:t>
            </a:r>
            <a:r>
              <a:rPr lang="en-US" sz="2400" dirty="0" err="1" smtClean="0"/>
              <a:t>msgid</a:t>
            </a:r>
            <a:r>
              <a:rPr lang="en-US" sz="2400" dirty="0" smtClean="0"/>
              <a:t>"));</a:t>
            </a:r>
          </a:p>
          <a:p>
            <a:pPr algn="just">
              <a:buNone/>
            </a:pPr>
            <a:r>
              <a:rPr lang="en-US" sz="2400" dirty="0" smtClean="0"/>
              <a:t>        String message=</a:t>
            </a:r>
            <a:r>
              <a:rPr lang="en-US" sz="2400" dirty="0" err="1" smtClean="0"/>
              <a:t>request.getParameter</a:t>
            </a:r>
            <a:r>
              <a:rPr lang="en-US" sz="2400" dirty="0" smtClean="0"/>
              <a:t>("message");</a:t>
            </a:r>
          </a:p>
          <a:p>
            <a:pPr algn="just">
              <a:buNone/>
            </a:pPr>
            <a:r>
              <a:rPr lang="en-US" sz="2400" dirty="0" smtClean="0"/>
              <a:t>        %&gt;</a:t>
            </a:r>
          </a:p>
          <a:p>
            <a:pPr algn="just">
              <a:buNone/>
            </a:pPr>
            <a:r>
              <a:rPr lang="en-US" sz="2400" dirty="0" smtClean="0"/>
              <a:t>        &lt;h1&gt;JSP using JavaBeans example&lt;/h1&gt;</a:t>
            </a:r>
          </a:p>
          <a:p>
            <a:pPr algn="just">
              <a:buNone/>
            </a:pPr>
            <a:r>
              <a:rPr lang="en-US" sz="2400" dirty="0" smtClean="0"/>
              <a:t>  &lt;</a:t>
            </a:r>
            <a:r>
              <a:rPr lang="en-US" sz="2400" dirty="0" err="1" smtClean="0"/>
              <a:t>jsp:useBean</a:t>
            </a:r>
            <a:r>
              <a:rPr lang="en-US" sz="2400" dirty="0" smtClean="0"/>
              <a:t> id="sample" class="</a:t>
            </a:r>
            <a:r>
              <a:rPr lang="en-US" sz="2400" dirty="0" err="1" smtClean="0"/>
              <a:t>myexample.bean</a:t>
            </a:r>
            <a:r>
              <a:rPr lang="en-US" sz="2400" dirty="0" smtClean="0"/>
              <a:t>" scope="page"&gt;</a:t>
            </a:r>
          </a:p>
          <a:p>
            <a:pPr algn="just">
              <a:buNone/>
            </a:pPr>
            <a:r>
              <a:rPr lang="en-US" sz="2400" dirty="0" smtClean="0"/>
              <a:t>       &lt;</a:t>
            </a:r>
            <a:r>
              <a:rPr lang="en-US" sz="2400" dirty="0" err="1" smtClean="0"/>
              <a:t>jsp:setProperty</a:t>
            </a:r>
            <a:r>
              <a:rPr lang="en-US" sz="2400" dirty="0" smtClean="0"/>
              <a:t> name="sample" property="*"/&gt;</a:t>
            </a:r>
          </a:p>
          <a:p>
            <a:pPr algn="just">
              <a:buNone/>
            </a:pPr>
            <a:r>
              <a:rPr lang="en-US" sz="2400" dirty="0" smtClean="0"/>
              <a:t>     &lt;/</a:t>
            </a:r>
            <a:r>
              <a:rPr lang="en-US" sz="2400" dirty="0" err="1" smtClean="0"/>
              <a:t>jsp:useBean</a:t>
            </a:r>
            <a:r>
              <a:rPr lang="en-US" sz="2400" dirty="0" smtClean="0"/>
              <a:t>&gt;</a:t>
            </a:r>
          </a:p>
          <a:p>
            <a:pPr algn="just">
              <a:buNone/>
            </a:pPr>
            <a:r>
              <a:rPr lang="en-US" sz="2400" dirty="0" smtClean="0"/>
              <a:t>&lt;%</a:t>
            </a:r>
            <a:r>
              <a:rPr lang="en-US" sz="2400" dirty="0" err="1" smtClean="0"/>
              <a:t>sample.insert</a:t>
            </a:r>
            <a:r>
              <a:rPr lang="en-US" sz="2400" dirty="0" smtClean="0"/>
              <a:t>();%&gt;</a:t>
            </a:r>
          </a:p>
          <a:p>
            <a:pPr algn="just">
              <a:buNone/>
            </a:pPr>
            <a:r>
              <a:rPr lang="en-US" sz="2400" dirty="0" smtClean="0"/>
              <a:t>&lt;/body&gt;</a:t>
            </a:r>
          </a:p>
          <a:p>
            <a:pPr algn="just">
              <a:buNone/>
            </a:pPr>
            <a:r>
              <a:rPr lang="en-US" sz="2400" dirty="0" smtClean="0"/>
              <a:t>&lt;/html&gt;</a:t>
            </a:r>
            <a:endParaRPr lang="en-US" sz="24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bean.java(Model)</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6"/>
          <p:cNvSpPr>
            <a:spLocks noGrp="1"/>
          </p:cNvSpPr>
          <p:nvPr>
            <p:ph idx="1"/>
          </p:nvPr>
        </p:nvSpPr>
        <p:spPr>
          <a:xfrm>
            <a:off x="241300" y="914400"/>
            <a:ext cx="3556000" cy="5715000"/>
          </a:xfrm>
        </p:spPr>
        <p:txBody>
          <a:bodyPr>
            <a:noAutofit/>
          </a:bodyPr>
          <a:lstStyle/>
          <a:p>
            <a:pPr algn="just">
              <a:buNone/>
            </a:pPr>
            <a:r>
              <a:rPr lang="en-US" sz="1600" dirty="0" smtClean="0"/>
              <a:t>package </a:t>
            </a:r>
            <a:r>
              <a:rPr lang="en-US" sz="1600" dirty="0" err="1" smtClean="0"/>
              <a:t>myexample</a:t>
            </a:r>
            <a:r>
              <a:rPr lang="en-US" sz="1600" dirty="0" smtClean="0"/>
              <a:t>;</a:t>
            </a:r>
          </a:p>
          <a:p>
            <a:pPr algn="just">
              <a:buNone/>
            </a:pPr>
            <a:r>
              <a:rPr lang="en-US" sz="1600" dirty="0" smtClean="0"/>
              <a:t>import java.io.*;</a:t>
            </a:r>
          </a:p>
          <a:p>
            <a:pPr algn="just">
              <a:buNone/>
            </a:pPr>
            <a:r>
              <a:rPr lang="en-US" sz="1600" dirty="0" smtClean="0"/>
              <a:t>import java.sql.*;</a:t>
            </a:r>
          </a:p>
          <a:p>
            <a:pPr algn="just">
              <a:buNone/>
            </a:pPr>
            <a:r>
              <a:rPr lang="en-US" sz="1600" dirty="0" smtClean="0"/>
              <a:t>public class bean </a:t>
            </a:r>
          </a:p>
          <a:p>
            <a:pPr algn="just">
              <a:buNone/>
            </a:pPr>
            <a:r>
              <a:rPr lang="en-US" sz="1600" dirty="0" smtClean="0"/>
              <a:t>{</a:t>
            </a:r>
          </a:p>
          <a:p>
            <a:pPr algn="just">
              <a:buNone/>
            </a:pPr>
            <a:r>
              <a:rPr lang="en-US" sz="1600" dirty="0" smtClean="0"/>
              <a:t>  private </a:t>
            </a:r>
            <a:r>
              <a:rPr lang="en-US" sz="1600" dirty="0" err="1" smtClean="0"/>
              <a:t>int</a:t>
            </a:r>
            <a:r>
              <a:rPr lang="en-US" sz="1600" dirty="0" smtClean="0"/>
              <a:t> </a:t>
            </a:r>
            <a:r>
              <a:rPr lang="en-US" sz="1600" dirty="0" err="1" smtClean="0"/>
              <a:t>msgid</a:t>
            </a:r>
            <a:r>
              <a:rPr lang="en-US" sz="1600" dirty="0" smtClean="0"/>
              <a:t>;</a:t>
            </a:r>
          </a:p>
          <a:p>
            <a:pPr algn="just">
              <a:buNone/>
            </a:pPr>
            <a:r>
              <a:rPr lang="en-US" sz="1600" dirty="0" smtClean="0"/>
              <a:t>  private String message;</a:t>
            </a:r>
          </a:p>
          <a:p>
            <a:pPr algn="just">
              <a:buNone/>
            </a:pPr>
            <a:r>
              <a:rPr lang="en-US" sz="1600" dirty="0" smtClean="0"/>
              <a:t>  private Connection con=null;</a:t>
            </a:r>
          </a:p>
          <a:p>
            <a:pPr algn="just">
              <a:buNone/>
            </a:pPr>
            <a:r>
              <a:rPr lang="en-US" sz="1600" dirty="0" smtClean="0"/>
              <a:t>  private </a:t>
            </a:r>
            <a:r>
              <a:rPr lang="en-US" sz="1600" dirty="0" err="1" smtClean="0"/>
              <a:t>ResultSet</a:t>
            </a:r>
            <a:r>
              <a:rPr lang="en-US" sz="1600" dirty="0" smtClean="0"/>
              <a:t> </a:t>
            </a:r>
            <a:r>
              <a:rPr lang="en-US" sz="1600" dirty="0" err="1" smtClean="0"/>
              <a:t>rs</a:t>
            </a:r>
            <a:r>
              <a:rPr lang="en-US" sz="1600" dirty="0" smtClean="0"/>
              <a:t>= null;</a:t>
            </a:r>
          </a:p>
          <a:p>
            <a:pPr algn="just">
              <a:buNone/>
            </a:pPr>
            <a:r>
              <a:rPr lang="en-US" sz="1600" dirty="0" smtClean="0"/>
              <a:t>  private Statement stmt= null;</a:t>
            </a:r>
          </a:p>
          <a:p>
            <a:pPr algn="just">
              <a:buNone/>
            </a:pPr>
            <a:r>
              <a:rPr lang="en-US" sz="1600" dirty="0" smtClean="0"/>
              <a:t>   public bean() </a:t>
            </a:r>
          </a:p>
          <a:p>
            <a:pPr algn="just">
              <a:buNone/>
            </a:pPr>
            <a:r>
              <a:rPr lang="en-US" sz="1600" dirty="0" smtClean="0"/>
              <a:t>  {</a:t>
            </a:r>
          </a:p>
          <a:p>
            <a:pPr algn="just">
              <a:buNone/>
            </a:pPr>
            <a:r>
              <a:rPr lang="en-US" sz="1600" dirty="0" smtClean="0"/>
              <a:t> try {</a:t>
            </a:r>
          </a:p>
          <a:p>
            <a:pPr algn="just">
              <a:buNone/>
            </a:pPr>
            <a:r>
              <a:rPr lang="en-US" sz="1600" dirty="0" err="1" smtClean="0"/>
              <a:t>Class.forName</a:t>
            </a:r>
            <a:r>
              <a:rPr lang="en-US" sz="1600" dirty="0" smtClean="0"/>
              <a:t>("</a:t>
            </a:r>
            <a:r>
              <a:rPr lang="en-US" sz="1600" dirty="0" err="1" smtClean="0"/>
              <a:t>com.mysql.jdbc.Driver</a:t>
            </a:r>
            <a:r>
              <a:rPr lang="en-US" sz="1600" dirty="0" smtClean="0"/>
              <a:t>");</a:t>
            </a:r>
          </a:p>
          <a:p>
            <a:pPr algn="just">
              <a:buNone/>
            </a:pPr>
            <a:r>
              <a:rPr lang="en-US" sz="1600" dirty="0" smtClean="0"/>
              <a:t>con=</a:t>
            </a:r>
            <a:r>
              <a:rPr lang="en-US" sz="1600" dirty="0" err="1" smtClean="0"/>
              <a:t>DriverManager.getConnection</a:t>
            </a:r>
            <a:r>
              <a:rPr lang="en-US" sz="1600" dirty="0" smtClean="0"/>
              <a:t>("</a:t>
            </a:r>
            <a:r>
              <a:rPr lang="en-US" sz="1600" dirty="0" err="1" smtClean="0"/>
              <a:t>jdbc:mysql</a:t>
            </a:r>
            <a:r>
              <a:rPr lang="en-US" sz="1600" dirty="0" smtClean="0"/>
              <a:t>://</a:t>
            </a:r>
            <a:r>
              <a:rPr lang="en-US" sz="1600" dirty="0" err="1" smtClean="0"/>
              <a:t>localhost</a:t>
            </a:r>
            <a:r>
              <a:rPr lang="en-US" sz="1600" dirty="0" smtClean="0"/>
              <a:t>/</a:t>
            </a:r>
            <a:r>
              <a:rPr lang="en-US" sz="1600" dirty="0" err="1" smtClean="0"/>
              <a:t>IIICSE","root","root</a:t>
            </a:r>
            <a:r>
              <a:rPr lang="en-US" sz="1600" dirty="0" smtClean="0"/>
              <a:t>"); </a:t>
            </a:r>
          </a:p>
          <a:p>
            <a:pPr algn="just">
              <a:buNone/>
            </a:pPr>
            <a:r>
              <a:rPr lang="en-US" sz="1600" dirty="0" smtClean="0"/>
              <a:t>  }</a:t>
            </a:r>
          </a:p>
        </p:txBody>
      </p:sp>
      <p:sp>
        <p:nvSpPr>
          <p:cNvPr id="7" name="Content Placeholder 6"/>
          <p:cNvSpPr txBox="1">
            <a:spLocks/>
          </p:cNvSpPr>
          <p:nvPr/>
        </p:nvSpPr>
        <p:spPr>
          <a:xfrm>
            <a:off x="4152900" y="889000"/>
            <a:ext cx="3213100" cy="5753100"/>
          </a:xfrm>
          <a:prstGeom prst="rect">
            <a:avLst/>
          </a:prstGeom>
        </p:spPr>
        <p:txBody>
          <a:bodyPr vert="horz" lIns="91440" tIns="45720" rIns="91440" bIns="45720" rtlCol="0">
            <a:noAutofit/>
          </a:bodyPr>
          <a:lstStyle/>
          <a:p>
            <a:pPr algn="just">
              <a:buNone/>
            </a:pPr>
            <a:r>
              <a:rPr lang="en-US" sz="1600" dirty="0" smtClean="0"/>
              <a:t>catch(Exception e){</a:t>
            </a:r>
          </a:p>
          <a:p>
            <a:pPr algn="just">
              <a:buNone/>
            </a:pPr>
            <a:r>
              <a:rPr lang="en-US" sz="1600" dirty="0" smtClean="0"/>
              <a:t>  </a:t>
            </a:r>
            <a:r>
              <a:rPr lang="en-US" sz="1600" dirty="0" err="1" smtClean="0"/>
              <a:t>System.out.println</a:t>
            </a:r>
            <a:r>
              <a:rPr lang="en-US" sz="1600" dirty="0" smtClean="0"/>
              <a:t>("Exception is ;"+e);</a:t>
            </a:r>
          </a:p>
          <a:p>
            <a:pPr algn="just">
              <a:buNone/>
            </a:pPr>
            <a:r>
              <a:rPr lang="en-US" sz="1600" dirty="0" smtClean="0"/>
              <a:t> }  }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public void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setmsgid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msgid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this.msgid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msgid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public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getmsgid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return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this.msgid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public void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setmessage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(String message)</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this.message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 message;</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6"/>
          <p:cNvSpPr txBox="1">
            <a:spLocks/>
          </p:cNvSpPr>
          <p:nvPr/>
        </p:nvSpPr>
        <p:spPr>
          <a:xfrm>
            <a:off x="7886700" y="977900"/>
            <a:ext cx="4127500" cy="5613400"/>
          </a:xfrm>
          <a:prstGeom prst="rect">
            <a:avLst/>
          </a:prstGeom>
        </p:spPr>
        <p:txBody>
          <a:bodyPr vert="horz" lIns="91440" tIns="45720" rIns="91440" bIns="45720" rtlCol="0">
            <a:noAutofit/>
          </a:bodyPr>
          <a:lstStyle/>
          <a:p>
            <a:pPr marL="228600" lvl="0" indent="-228600" defTabSz="914400">
              <a:lnSpc>
                <a:spcPct val="90000"/>
              </a:lnSpc>
              <a:spcBef>
                <a:spcPts val="1000"/>
              </a:spcBef>
              <a:defRPr/>
            </a:pPr>
            <a:r>
              <a:rPr lang="en-US" sz="1600" dirty="0" smtClean="0"/>
              <a:t> public String </a:t>
            </a:r>
            <a:r>
              <a:rPr lang="en-US" sz="1600" dirty="0" err="1" smtClean="0"/>
              <a:t>getmessage</a:t>
            </a:r>
            <a:r>
              <a:rPr lang="en-US" sz="1600" dirty="0" smtClean="0"/>
              <a:t>()</a:t>
            </a:r>
          </a:p>
          <a:p>
            <a:pPr marL="228600" lvl="0" indent="-228600" defTabSz="914400">
              <a:lnSpc>
                <a:spcPct val="90000"/>
              </a:lnSpc>
              <a:spcBef>
                <a:spcPts val="1000"/>
              </a:spcBef>
              <a:defRPr/>
            </a:pPr>
            <a:r>
              <a:rPr lang="en-US" sz="1600" dirty="0" smtClean="0"/>
              <a:t>  {</a:t>
            </a:r>
          </a:p>
          <a:p>
            <a:pPr marL="228600" lvl="0" indent="-228600" defTabSz="914400">
              <a:lnSpc>
                <a:spcPct val="90000"/>
              </a:lnSpc>
              <a:spcBef>
                <a:spcPts val="1000"/>
              </a:spcBef>
              <a:defRPr/>
            </a:pPr>
            <a:r>
              <a:rPr lang="en-US" sz="1600" dirty="0" smtClean="0"/>
              <a:t>  return (</a:t>
            </a:r>
            <a:r>
              <a:rPr lang="en-US" sz="1600" dirty="0" err="1" smtClean="0"/>
              <a:t>this.message</a:t>
            </a:r>
            <a:r>
              <a:rPr lang="en-US" sz="1600" dirty="0" smtClean="0"/>
              <a:t>);</a:t>
            </a:r>
          </a:p>
          <a:p>
            <a:pPr marL="228600" lvl="0" indent="-228600" defTabSz="914400">
              <a:lnSpc>
                <a:spcPct val="90000"/>
              </a:lnSpc>
              <a:spcBef>
                <a:spcPts val="1000"/>
              </a:spcBef>
              <a:defRPr/>
            </a:pPr>
            <a:r>
              <a:rPr lang="en-US" sz="1600" dirty="0" smtClean="0"/>
              <a:t>  }</a:t>
            </a:r>
          </a:p>
          <a:p>
            <a:pPr marL="228600" lvl="0" indent="-228600" defTabSz="914400">
              <a:lnSpc>
                <a:spcPct val="90000"/>
              </a:lnSpc>
              <a:spcBef>
                <a:spcPts val="1000"/>
              </a:spcBef>
              <a:defRPr/>
            </a:pPr>
            <a:r>
              <a:rPr lang="en-US" sz="1600" dirty="0" smtClean="0"/>
              <a:t>public void insert()</a:t>
            </a:r>
          </a:p>
          <a:p>
            <a:pPr marL="228600" lvl="0" indent="-228600" defTabSz="914400">
              <a:lnSpc>
                <a:spcPct val="90000"/>
              </a:lnSpc>
              <a:spcBef>
                <a:spcPts val="1000"/>
              </a:spcBef>
              <a:defRPr/>
            </a:pPr>
            <a:r>
              <a:rPr lang="en-US" sz="1600" dirty="0" smtClean="0"/>
              <a:t>  {</a:t>
            </a:r>
          </a:p>
          <a:p>
            <a:pPr marL="228600" lvl="0" indent="-228600" defTabSz="914400">
              <a:lnSpc>
                <a:spcPct val="90000"/>
              </a:lnSpc>
              <a:spcBef>
                <a:spcPts val="1000"/>
              </a:spcBef>
              <a:defRPr/>
            </a:pPr>
            <a:r>
              <a:rPr lang="en-US" sz="1600" dirty="0" smtClean="0"/>
              <a:t> try</a:t>
            </a:r>
          </a:p>
          <a:p>
            <a:pPr marL="228600" lvl="0" indent="-228600" defTabSz="914400">
              <a:lnSpc>
                <a:spcPct val="90000"/>
              </a:lnSpc>
              <a:spcBef>
                <a:spcPts val="1000"/>
              </a:spcBef>
              <a:defRPr/>
            </a:pPr>
            <a:r>
              <a:rPr lang="en-US" sz="1600" dirty="0" smtClean="0"/>
              <a:t> {</a:t>
            </a:r>
          </a:p>
          <a:p>
            <a:pPr marL="228600" lvl="0" indent="-228600" defTabSz="914400">
              <a:lnSpc>
                <a:spcPct val="90000"/>
              </a:lnSpc>
              <a:spcBef>
                <a:spcPts val="1000"/>
              </a:spcBef>
              <a:defRPr/>
            </a:pPr>
            <a:r>
              <a:rPr lang="en-US" sz="1600" dirty="0" smtClean="0"/>
              <a:t>  String </a:t>
            </a:r>
            <a:r>
              <a:rPr lang="en-US" sz="1600" dirty="0" err="1" smtClean="0"/>
              <a:t>sql</a:t>
            </a:r>
            <a:r>
              <a:rPr lang="en-US" sz="1600" dirty="0" smtClean="0"/>
              <a:t> = "insert into message(</a:t>
            </a:r>
            <a:r>
              <a:rPr lang="en-US" sz="1600" dirty="0" err="1" smtClean="0"/>
              <a:t>id,message</a:t>
            </a:r>
            <a:r>
              <a:rPr lang="en-US" sz="1600" dirty="0" smtClean="0"/>
              <a:t>) values('"+</a:t>
            </a:r>
            <a:r>
              <a:rPr lang="en-US" sz="1600" dirty="0" err="1" smtClean="0"/>
              <a:t>msgid</a:t>
            </a:r>
            <a:r>
              <a:rPr lang="en-US" sz="1600" dirty="0" smtClean="0"/>
              <a:t>+"','"+message+"')";</a:t>
            </a:r>
          </a:p>
          <a:p>
            <a:pPr marL="228600" lvl="0" indent="-228600" defTabSz="914400">
              <a:lnSpc>
                <a:spcPct val="90000"/>
              </a:lnSpc>
              <a:spcBef>
                <a:spcPts val="1000"/>
              </a:spcBef>
              <a:defRPr/>
            </a:pPr>
            <a:r>
              <a:rPr lang="en-US" sz="1600" dirty="0" smtClean="0"/>
              <a:t>  Statement stmt= </a:t>
            </a:r>
            <a:r>
              <a:rPr lang="en-US" sz="1600" dirty="0" err="1" smtClean="0"/>
              <a:t>con.createStatement</a:t>
            </a:r>
            <a:r>
              <a:rPr lang="en-US" sz="1600" dirty="0" smtClean="0"/>
              <a:t>();</a:t>
            </a:r>
          </a:p>
          <a:p>
            <a:pPr marL="228600" lvl="0" indent="-228600" defTabSz="914400">
              <a:lnSpc>
                <a:spcPct val="90000"/>
              </a:lnSpc>
              <a:spcBef>
                <a:spcPts val="1000"/>
              </a:spcBef>
              <a:defRPr/>
            </a:pPr>
            <a:r>
              <a:rPr lang="en-US" sz="1600" dirty="0" smtClean="0"/>
              <a:t>  </a:t>
            </a:r>
            <a:r>
              <a:rPr lang="en-US" sz="1600" dirty="0" err="1" smtClean="0"/>
              <a:t>stmt.executeUpdate</a:t>
            </a:r>
            <a:r>
              <a:rPr lang="en-US" sz="1600" dirty="0" smtClean="0"/>
              <a:t> (</a:t>
            </a:r>
            <a:r>
              <a:rPr lang="en-US" sz="1600" dirty="0" err="1" smtClean="0"/>
              <a:t>sql</a:t>
            </a:r>
            <a:r>
              <a:rPr lang="en-US" sz="1600" dirty="0" smtClean="0"/>
              <a:t>);</a:t>
            </a:r>
          </a:p>
          <a:p>
            <a:pPr marL="228600" lvl="0" indent="-228600" defTabSz="914400">
              <a:lnSpc>
                <a:spcPct val="90000"/>
              </a:lnSpc>
              <a:spcBef>
                <a:spcPts val="1000"/>
              </a:spcBef>
              <a:defRPr/>
            </a:pPr>
            <a:r>
              <a:rPr lang="en-US" sz="1600" dirty="0" smtClean="0"/>
              <a:t>  </a:t>
            </a:r>
            <a:r>
              <a:rPr lang="en-US" sz="1600" dirty="0" err="1" smtClean="0"/>
              <a:t>stmt.close</a:t>
            </a:r>
            <a:r>
              <a:rPr lang="en-US" sz="1600" dirty="0" smtClean="0"/>
              <a:t> ();</a:t>
            </a:r>
          </a:p>
          <a:p>
            <a:pPr marL="228600" lvl="0" indent="-228600" defTabSz="914400">
              <a:lnSpc>
                <a:spcPct val="90000"/>
              </a:lnSpc>
              <a:spcBef>
                <a:spcPts val="1000"/>
              </a:spcBef>
              <a:defRPr/>
            </a:pPr>
            <a:r>
              <a:rPr lang="en-US" sz="1600" dirty="0" smtClean="0"/>
              <a:t>  }catch(Exception e){</a:t>
            </a:r>
          </a:p>
          <a:p>
            <a:pPr marL="228600" lvl="0" indent="-228600" defTabSz="914400">
              <a:lnSpc>
                <a:spcPct val="90000"/>
              </a:lnSpc>
              <a:spcBef>
                <a:spcPts val="1000"/>
              </a:spcBef>
              <a:defRPr/>
            </a:pPr>
            <a:r>
              <a:rPr lang="en-US" sz="1600" dirty="0" smtClean="0"/>
              <a:t> </a:t>
            </a:r>
            <a:r>
              <a:rPr lang="en-US" sz="1600" dirty="0" err="1" smtClean="0"/>
              <a:t>System.out.println</a:t>
            </a:r>
            <a:r>
              <a:rPr lang="en-US" sz="1600" dirty="0" smtClean="0"/>
              <a:t>("Exception is ;"+e);</a:t>
            </a:r>
          </a:p>
          <a:p>
            <a:pPr marL="228600" lvl="0" indent="-228600" defTabSz="914400">
              <a:lnSpc>
                <a:spcPct val="90000"/>
              </a:lnSpc>
              <a:spcBef>
                <a:spcPts val="1000"/>
              </a:spcBef>
              <a:defRPr/>
            </a:pPr>
            <a:r>
              <a:rPr lang="en-US" sz="1600" dirty="0" smtClean="0"/>
              <a:t>  }  } }</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Why JSP is preferred over servlets?</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fontScale="92500" lnSpcReduction="20000"/>
          </a:bodyPr>
          <a:lstStyle/>
          <a:p>
            <a:r>
              <a:rPr lang="en-US" sz="3200" dirty="0" smtClean="0"/>
              <a:t>JSP provides an easier way to code dynamic web pages.</a:t>
            </a:r>
          </a:p>
          <a:p>
            <a:r>
              <a:rPr lang="en-US" sz="3200" dirty="0" smtClean="0"/>
              <a:t>JSP does not require additional files like, java class files, web.xml etc</a:t>
            </a:r>
          </a:p>
          <a:p>
            <a:r>
              <a:rPr lang="en-US" sz="3200" dirty="0" smtClean="0"/>
              <a:t>Any change in the JSP code is handled by Web Container(Application server like tomcat), and doesn't require re-compilation.</a:t>
            </a:r>
          </a:p>
          <a:p>
            <a:pPr algn="just">
              <a:spcBef>
                <a:spcPts val="1600"/>
              </a:spcBef>
              <a:defRPr/>
            </a:pPr>
            <a:r>
              <a:rPr lang="en-US" sz="3200" dirty="0" smtClean="0"/>
              <a:t>Both </a:t>
            </a:r>
            <a:r>
              <a:rPr lang="en-US" sz="3200" b="1" dirty="0" smtClean="0"/>
              <a:t>presentation layer</a:t>
            </a:r>
            <a:r>
              <a:rPr lang="en-US" sz="3200" dirty="0" smtClean="0"/>
              <a:t> and </a:t>
            </a:r>
            <a:r>
              <a:rPr lang="en-US" sz="3200" b="1" dirty="0" smtClean="0"/>
              <a:t>business logic layer</a:t>
            </a:r>
            <a:r>
              <a:rPr lang="en-US" sz="3200" dirty="0" smtClean="0"/>
              <a:t> put together in Servlets. </a:t>
            </a:r>
          </a:p>
          <a:p>
            <a:pPr algn="just">
              <a:spcBef>
                <a:spcPts val="1600"/>
              </a:spcBef>
              <a:defRPr/>
            </a:pPr>
            <a:r>
              <a:rPr lang="en-US" sz="3200" dirty="0" smtClean="0"/>
              <a:t>In JSP, they can be separated with the usage of JavaBeans.</a:t>
            </a:r>
          </a:p>
          <a:p>
            <a:r>
              <a:rPr lang="en-US" sz="3200" dirty="0" smtClean="0"/>
              <a:t>JSP pages can be directly accessed, and web.xml mapping is not required like in servlets.</a:t>
            </a:r>
          </a:p>
          <a:p>
            <a:pPr algn="just">
              <a:spcBef>
                <a:spcPts val="1600"/>
              </a:spcBef>
              <a:defRPr/>
            </a:pPr>
            <a:r>
              <a:rPr lang="en-US" sz="3200" dirty="0" smtClean="0"/>
              <a:t>JSP needs </a:t>
            </a:r>
            <a:r>
              <a:rPr lang="en-US" sz="3200" b="1" dirty="0" smtClean="0"/>
              <a:t>no compilation </a:t>
            </a:r>
            <a:r>
              <a:rPr lang="en-US" sz="3200" dirty="0" smtClean="0"/>
              <a:t>by the Programmer.</a:t>
            </a:r>
          </a:p>
          <a:p>
            <a:pPr algn="just">
              <a:spcBef>
                <a:spcPts val="1600"/>
              </a:spcBef>
              <a:defRPr/>
            </a:pPr>
            <a:r>
              <a:rPr lang="en-US" sz="3200" dirty="0" smtClean="0"/>
              <a:t> Programmer deploys directly a JSP source code file in server where as incase of Servlets, the Programmer compiles manually a Servlet file and deploys a</a:t>
            </a:r>
            <a:r>
              <a:rPr lang="en-US" sz="3200" b="1" dirty="0" smtClean="0"/>
              <a:t> .class</a:t>
            </a:r>
            <a:r>
              <a:rPr lang="en-US" sz="3200" dirty="0" smtClean="0"/>
              <a:t> file in server.</a:t>
            </a:r>
          </a:p>
          <a:p>
            <a:endParaRPr lang="en-US" sz="32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Example</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a:bodyPr>
          <a:lstStyle/>
          <a:p>
            <a:pPr>
              <a:buNone/>
            </a:pPr>
            <a:r>
              <a:rPr lang="en-US" sz="3000" dirty="0" smtClean="0"/>
              <a:t>&lt;%-- JSP comment --%&gt; </a:t>
            </a:r>
          </a:p>
          <a:p>
            <a:pPr>
              <a:buNone/>
            </a:pPr>
            <a:r>
              <a:rPr lang="en-US" sz="3000" dirty="0" smtClean="0"/>
              <a:t>&lt;HTML&gt; &lt;HEAD&gt; </a:t>
            </a:r>
          </a:p>
          <a:p>
            <a:pPr>
              <a:buNone/>
            </a:pPr>
            <a:r>
              <a:rPr lang="en-US" sz="3000" dirty="0" smtClean="0"/>
              <a:t>&lt;TITLE&gt;MESSAGE&lt;/TITLE&gt; &lt;/HEAD&gt; </a:t>
            </a:r>
          </a:p>
          <a:p>
            <a:pPr>
              <a:buNone/>
            </a:pPr>
            <a:r>
              <a:rPr lang="en-US" sz="3000" dirty="0" smtClean="0"/>
              <a:t>&lt;BODY&gt; </a:t>
            </a:r>
          </a:p>
          <a:p>
            <a:pPr>
              <a:buNone/>
            </a:pPr>
            <a:r>
              <a:rPr lang="en-US" sz="3000" dirty="0" smtClean="0"/>
              <a:t>&lt;%</a:t>
            </a:r>
            <a:r>
              <a:rPr lang="en-US" sz="3000" dirty="0" err="1" smtClean="0"/>
              <a:t>out.print</a:t>
            </a:r>
            <a:r>
              <a:rPr lang="en-US" sz="3000" dirty="0" smtClean="0"/>
              <a:t>("Hello, Sample JSP code");%&gt;</a:t>
            </a:r>
          </a:p>
          <a:p>
            <a:pPr>
              <a:buNone/>
            </a:pPr>
            <a:r>
              <a:rPr lang="en-US" sz="3000" dirty="0" smtClean="0"/>
              <a:t> &lt;/BODY&gt; &lt;/HTML&gt;</a:t>
            </a:r>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600" dirty="0" smtClean="0">
                <a:solidFill>
                  <a:srgbClr val="FF0000"/>
                </a:solidFill>
              </a:rPr>
              <a:t>JSP Processing</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a:bodyPr>
          <a:lstStyle/>
          <a:p>
            <a:r>
              <a:rPr lang="en-US" dirty="0" smtClean="0"/>
              <a:t>The web server have JSP engine (container) to process JSP pages.</a:t>
            </a:r>
          </a:p>
          <a:p>
            <a:r>
              <a:rPr lang="en-US" dirty="0" smtClean="0"/>
              <a:t>All the requests for JSP Pages are handled by JSP Container.</a:t>
            </a:r>
          </a:p>
          <a:p>
            <a:r>
              <a:rPr lang="en-US" b="1" dirty="0" smtClean="0"/>
              <a:t>JSP</a:t>
            </a:r>
            <a:r>
              <a:rPr lang="en-US" dirty="0" smtClean="0"/>
              <a:t> pages are converted into </a:t>
            </a:r>
            <a:r>
              <a:rPr lang="en-US" b="1" dirty="0" smtClean="0"/>
              <a:t>Servlet</a:t>
            </a:r>
            <a:r>
              <a:rPr lang="en-US" dirty="0" smtClean="0"/>
              <a:t> by the Web Container. </a:t>
            </a:r>
          </a:p>
          <a:p>
            <a:r>
              <a:rPr lang="en-US" dirty="0" smtClean="0"/>
              <a:t>The Container translates a JSP page into servlet </a:t>
            </a:r>
            <a:r>
              <a:rPr lang="en-US" b="1" dirty="0" smtClean="0"/>
              <a:t>class source(.java)</a:t>
            </a:r>
            <a:r>
              <a:rPr lang="en-US" dirty="0" smtClean="0"/>
              <a:t> file and then compiles into a Java Servlet class.</a:t>
            </a:r>
            <a:endParaRPr lang="en-US" dirty="0"/>
          </a:p>
        </p:txBody>
      </p:sp>
      <p:pic>
        <p:nvPicPr>
          <p:cNvPr id="2" name="Picture 2" descr="JSP to Servlet Transformation"/>
          <p:cNvPicPr>
            <a:picLocks noChangeAspect="1" noChangeArrowheads="1"/>
          </p:cNvPicPr>
          <p:nvPr/>
        </p:nvPicPr>
        <p:blipFill>
          <a:blip r:embed="rId2"/>
          <a:srcRect/>
          <a:stretch>
            <a:fillRect/>
          </a:stretch>
        </p:blipFill>
        <p:spPr bwMode="auto">
          <a:xfrm>
            <a:off x="1450975" y="3552824"/>
            <a:ext cx="6858000" cy="2822576"/>
          </a:xfrm>
          <a:prstGeom prst="rect">
            <a:avLst/>
          </a:prstGeom>
          <a:noFill/>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Cont …</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838200"/>
            <a:ext cx="11569700" cy="5867400"/>
          </a:xfrm>
        </p:spPr>
        <p:txBody>
          <a:bodyPr>
            <a:noAutofit/>
          </a:bodyPr>
          <a:lstStyle/>
          <a:p>
            <a:pPr marL="514350" indent="-514350" algn="just">
              <a:buFont typeface="+mj-lt"/>
              <a:buAutoNum type="arabicPeriod"/>
            </a:pPr>
            <a:r>
              <a:rPr lang="en-US" sz="2500" dirty="0" smtClean="0"/>
              <a:t>Web browser sends an HTTP request to the web server requesting JSP page.</a:t>
            </a:r>
          </a:p>
          <a:p>
            <a:pPr marL="514350" indent="-514350" algn="just">
              <a:buFont typeface="+mj-lt"/>
              <a:buAutoNum type="arabicPeriod"/>
            </a:pPr>
            <a:r>
              <a:rPr lang="en-US" sz="2500" dirty="0" smtClean="0"/>
              <a:t>Web server recognizes that the HTTP request by web browser is for JSP page by checking the extension of the file (</a:t>
            </a:r>
            <a:r>
              <a:rPr lang="en-US" sz="2500" dirty="0" err="1" smtClean="0"/>
              <a:t>i.e</a:t>
            </a:r>
            <a:r>
              <a:rPr lang="en-US" sz="2500" dirty="0" smtClean="0"/>
              <a:t> .jsp)</a:t>
            </a:r>
          </a:p>
          <a:p>
            <a:pPr marL="514350" indent="-514350" algn="just">
              <a:buFont typeface="+mj-lt"/>
              <a:buAutoNum type="arabicPeriod"/>
            </a:pPr>
            <a:r>
              <a:rPr lang="en-US" sz="2500" dirty="0" smtClean="0"/>
              <a:t>Web server forwards HTTP Request to JSP engine.</a:t>
            </a:r>
          </a:p>
          <a:p>
            <a:pPr marL="514350" indent="-514350" algn="just">
              <a:buFont typeface="+mj-lt"/>
              <a:buAutoNum type="arabicPeriod"/>
            </a:pPr>
            <a:r>
              <a:rPr lang="en-US" sz="2500" dirty="0" smtClean="0"/>
              <a:t>JSP engine loads the JSP page from disk and converts it into a servlet</a:t>
            </a:r>
          </a:p>
          <a:p>
            <a:pPr marL="514350" indent="-514350" algn="just">
              <a:buFont typeface="+mj-lt"/>
              <a:buAutoNum type="arabicPeriod"/>
            </a:pPr>
            <a:r>
              <a:rPr lang="en-US" sz="2500" dirty="0" smtClean="0"/>
              <a:t>JSP engine then compiles the servlet into an executable class and forward original request to a servlet engine.</a:t>
            </a:r>
          </a:p>
          <a:p>
            <a:pPr marL="514350" indent="-514350" algn="just">
              <a:buFont typeface="+mj-lt"/>
              <a:buAutoNum type="arabicPeriod"/>
            </a:pPr>
            <a:r>
              <a:rPr lang="en-US" sz="2500" dirty="0" smtClean="0"/>
              <a:t>Servlet engine loads and executes the Servlet class.</a:t>
            </a:r>
          </a:p>
          <a:p>
            <a:pPr marL="514350" indent="-514350" algn="just">
              <a:buFont typeface="+mj-lt"/>
              <a:buAutoNum type="arabicPeriod"/>
            </a:pPr>
            <a:r>
              <a:rPr lang="en-US" sz="2500" dirty="0" smtClean="0"/>
              <a:t>Servlet produces an output in HTML format</a:t>
            </a:r>
          </a:p>
          <a:p>
            <a:pPr marL="514350" indent="-514350" algn="just">
              <a:buFont typeface="+mj-lt"/>
              <a:buAutoNum type="arabicPeriod"/>
            </a:pPr>
            <a:r>
              <a:rPr lang="en-US" sz="2500" dirty="0" smtClean="0"/>
              <a:t>Output produced by servlet engine is then passes to the web server inside an HTTP response.</a:t>
            </a:r>
          </a:p>
          <a:p>
            <a:pPr marL="514350" indent="-514350" algn="just">
              <a:buFont typeface="+mj-lt"/>
              <a:buAutoNum type="arabicPeriod"/>
            </a:pPr>
            <a:r>
              <a:rPr lang="en-US" sz="2500" dirty="0" smtClean="0"/>
              <a:t>Web server sends the HTTP response to Web browser in the form of HTML content.</a:t>
            </a:r>
          </a:p>
          <a:p>
            <a:pPr marL="514350" indent="-514350" algn="just">
              <a:buFont typeface="+mj-lt"/>
              <a:buAutoNum type="arabicPeriod"/>
            </a:pPr>
            <a:r>
              <a:rPr lang="en-US" sz="2500" dirty="0" smtClean="0"/>
              <a:t>Web browser loads the  page into the browser and thus user can view the dynamically generated page.</a:t>
            </a:r>
          </a:p>
          <a:p>
            <a:pPr marL="514350" indent="-514350" algn="just">
              <a:buFont typeface="+mj-lt"/>
              <a:buAutoNum type="arabicPeriod"/>
            </a:pPr>
            <a:endParaRPr lang="en-US" sz="25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5922</TotalTime>
  <Words>3663</Words>
  <Application>Microsoft Office PowerPoint</Application>
  <PresentationFormat>Custom</PresentationFormat>
  <Paragraphs>715</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JSP (Java Server Pages)</vt:lpstr>
      <vt:lpstr>Contents</vt:lpstr>
      <vt:lpstr>The Problem with Servlet</vt:lpstr>
      <vt:lpstr>Introduction to JSP</vt:lpstr>
      <vt:lpstr>Cont …</vt:lpstr>
      <vt:lpstr>Why JSP is preferred over servlets?</vt:lpstr>
      <vt:lpstr>Example</vt:lpstr>
      <vt:lpstr>JSP Processing</vt:lpstr>
      <vt:lpstr>Cont …</vt:lpstr>
      <vt:lpstr>Architecture of a JSP Application…</vt:lpstr>
      <vt:lpstr>The Anatomy of a JSP Page</vt:lpstr>
      <vt:lpstr>Cont …</vt:lpstr>
      <vt:lpstr>Cont …</vt:lpstr>
      <vt:lpstr>Directory structure of JSP</vt:lpstr>
      <vt:lpstr>JSP Scripting Elements</vt:lpstr>
      <vt:lpstr>JSP scriptlet tag</vt:lpstr>
      <vt:lpstr>Index.html    welcome.jsp</vt:lpstr>
      <vt:lpstr>JSP Expression tag</vt:lpstr>
      <vt:lpstr>Example of JSP expression tag that prints current time &amp; date</vt:lpstr>
      <vt:lpstr>Example of JSP expression tag that prints the user name</vt:lpstr>
      <vt:lpstr>Declaration Tag (or) Declaring Variables and Methods </vt:lpstr>
      <vt:lpstr>Example of JSP declaration tag that declares method</vt:lpstr>
      <vt:lpstr>Jsp Implicit Objects</vt:lpstr>
      <vt:lpstr>Jsp Implicit Objects</vt:lpstr>
      <vt:lpstr>Jsp Implicit Objects</vt:lpstr>
      <vt:lpstr>Jsp Implicit Objects</vt:lpstr>
      <vt:lpstr>Jsp Implicit Objects</vt:lpstr>
      <vt:lpstr>Index.html         check.jsp</vt:lpstr>
      <vt:lpstr>success.jsp         failed.jsp</vt:lpstr>
      <vt:lpstr>JSP directives</vt:lpstr>
      <vt:lpstr>Page Directive</vt:lpstr>
      <vt:lpstr>Page Directive</vt:lpstr>
      <vt:lpstr>2) Include Directive</vt:lpstr>
      <vt:lpstr>include.jsp         declaration.jsp</vt:lpstr>
      <vt:lpstr>JSP Taglib</vt:lpstr>
      <vt:lpstr>Sharing Data Between JSP Pages</vt:lpstr>
      <vt:lpstr>Passing Control between Pages</vt:lpstr>
      <vt:lpstr>Cont …</vt:lpstr>
      <vt:lpstr>index.jsp     display.jsp</vt:lpstr>
      <vt:lpstr>Pass data from one page to another</vt:lpstr>
      <vt:lpstr>index.html  one.jsp   two.jsp</vt:lpstr>
      <vt:lpstr>JSP application design with JDBC</vt:lpstr>
      <vt:lpstr>Signup.jsp</vt:lpstr>
      <vt:lpstr>Login.html</vt:lpstr>
      <vt:lpstr>login.jsp</vt:lpstr>
      <vt:lpstr>JSP program to store employee details sent from registration form in to database table. </vt:lpstr>
      <vt:lpstr>emp.jsp</vt:lpstr>
      <vt:lpstr>JSP Application Design with MVC.</vt:lpstr>
      <vt:lpstr>Model Layer</vt:lpstr>
      <vt:lpstr>View Layer</vt:lpstr>
      <vt:lpstr>Controller Layer:</vt:lpstr>
      <vt:lpstr>MVC roles in a pure JSP scenario</vt:lpstr>
      <vt:lpstr>Java Beans</vt:lpstr>
      <vt:lpstr>Index.html(view)</vt:lpstr>
      <vt:lpstr>jspbean.jsp(Controller)</vt:lpstr>
      <vt:lpstr>bean.java(Model)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Santhoshini Banda</dc:creator>
  <cp:lastModifiedBy>Dell</cp:lastModifiedBy>
  <cp:revision>734</cp:revision>
  <dcterms:created xsi:type="dcterms:W3CDTF">2017-07-30T13:30:39Z</dcterms:created>
  <dcterms:modified xsi:type="dcterms:W3CDTF">2017-11-11T16:29:17Z</dcterms:modified>
</cp:coreProperties>
</file>