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90" d="100"/>
        <a:sy n="1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759F5-8225-4947-AA7B-D120F840E18E}" type="datetimeFigureOut">
              <a:rPr lang="en-IN" smtClean="0"/>
              <a:t>31-10-2018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02E0-1796-460C-8D25-983E24A1502C}" type="slidenum">
              <a:rPr lang="en-IN" smtClean="0"/>
              <a:t>‹#›</a:t>
            </a:fld>
            <a:endParaRPr lang="en-IN"/>
          </a:p>
        </p:txBody>
      </p:sp>
    </p:spTree>
    <p:extLst>
      <p:ext uri="{BB962C8B-B14F-4D97-AF65-F5344CB8AC3E}">
        <p14:creationId xmlns:p14="http://schemas.microsoft.com/office/powerpoint/2010/main" val="8349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802E0-1796-460C-8D25-983E24A1502C}" type="slidenum">
              <a:rPr lang="en-IN" smtClean="0"/>
              <a:t>3</a:t>
            </a:fld>
            <a:endParaRPr lang="en-IN"/>
          </a:p>
        </p:txBody>
      </p:sp>
    </p:spTree>
    <p:extLst>
      <p:ext uri="{BB962C8B-B14F-4D97-AF65-F5344CB8AC3E}">
        <p14:creationId xmlns:p14="http://schemas.microsoft.com/office/powerpoint/2010/main" val="249614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7DFDDF-6F88-4D66-90EA-7C81FEACBA26}" type="datetime1">
              <a:rPr lang="en-IN" smtClean="0"/>
              <a:t>31-10-2018</a:t>
            </a:fld>
            <a:endParaRPr lang="en-IN"/>
          </a:p>
        </p:txBody>
      </p:sp>
      <p:sp>
        <p:nvSpPr>
          <p:cNvPr id="5" name="Footer Placeholder 4"/>
          <p:cNvSpPr>
            <a:spLocks noGrp="1"/>
          </p:cNvSpPr>
          <p:nvPr>
            <p:ph type="ftr" sz="quarter" idx="11"/>
          </p:nvPr>
        </p:nvSpPr>
        <p:spPr/>
        <p:txBody>
          <a:bodyPr/>
          <a:lstStyle/>
          <a:p>
            <a:r>
              <a:rPr lang="en-IN" smtClean="0"/>
              <a:t>SHAIK NAGUR SHAREEF (161FA04195)</a:t>
            </a:r>
            <a:endParaRPr lang="en-IN"/>
          </a:p>
        </p:txBody>
      </p:sp>
      <p:sp>
        <p:nvSpPr>
          <p:cNvPr id="6" name="Slide Number Placeholder 5"/>
          <p:cNvSpPr>
            <a:spLocks noGrp="1"/>
          </p:cNvSpPr>
          <p:nvPr>
            <p:ph type="sldNum" sz="quarter" idx="12"/>
          </p:nvPr>
        </p:nvSpPr>
        <p:spPr/>
        <p:txBody>
          <a:bodyPr/>
          <a:lstStyle/>
          <a:p>
            <a:fld id="{6FB408D2-E95F-4755-A1C9-8E942EAEDDE8}" type="slidenum">
              <a:rPr lang="en-IN" smtClean="0"/>
              <a:t>‹#›</a:t>
            </a:fld>
            <a:endParaRPr lang="en-IN"/>
          </a:p>
        </p:txBody>
      </p:sp>
      <p:sp>
        <p:nvSpPr>
          <p:cNvPr id="7" name="TextBox 6">
            <a:extLst>
              <a:ext uri="{FF2B5EF4-FFF2-40B4-BE49-F238E27FC236}">
                <a16:creationId xmlns:a16="http://schemas.microsoft.com/office/drawing/2014/main" xmlns="" id="{A249CFC6-669C-4ADF-8B48-CA13C17CB5DB}"/>
              </a:ext>
            </a:extLst>
          </p:cNvPr>
          <p:cNvSpPr txBox="1"/>
          <p:nvPr userDrawn="1"/>
        </p:nvSpPr>
        <p:spPr>
          <a:xfrm>
            <a:off x="1524000" y="2351314"/>
            <a:ext cx="9144000" cy="1877437"/>
          </a:xfrm>
          <a:prstGeom prst="rect">
            <a:avLst/>
          </a:prstGeom>
          <a:noFill/>
        </p:spPr>
        <p:txBody>
          <a:bodyPr wrap="square" rtlCol="0">
            <a:spAutoFit/>
          </a:bodyPr>
          <a:lstStyle/>
          <a:p>
            <a:pPr algn="ctr"/>
            <a:r>
              <a:rPr lang="en-IN" sz="5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Knowledge Representation </a:t>
            </a:r>
            <a:br>
              <a:rPr lang="en-IN" sz="5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5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Description Logic</a:t>
            </a:r>
            <a:endParaRPr lang="en-IN" sz="5800" dirty="0"/>
          </a:p>
        </p:txBody>
      </p:sp>
      <p:sp>
        <p:nvSpPr>
          <p:cNvPr id="8" name="TextBox 7">
            <a:extLst>
              <a:ext uri="{FF2B5EF4-FFF2-40B4-BE49-F238E27FC236}">
                <a16:creationId xmlns:a16="http://schemas.microsoft.com/office/drawing/2014/main" xmlns="" id="{E31E3980-EC9A-4500-995D-19D1197A949A}"/>
              </a:ext>
            </a:extLst>
          </p:cNvPr>
          <p:cNvSpPr txBox="1"/>
          <p:nvPr userDrawn="1"/>
        </p:nvSpPr>
        <p:spPr>
          <a:xfrm>
            <a:off x="7942219" y="5120638"/>
            <a:ext cx="3892733" cy="1200329"/>
          </a:xfrm>
          <a:prstGeom prst="rect">
            <a:avLst/>
          </a:prstGeom>
          <a:noFill/>
        </p:spPr>
        <p:txBody>
          <a:bodyPr wrap="square" rtlCol="0">
            <a:spAutoFit/>
          </a:bodyPr>
          <a:lstStyle/>
          <a:p>
            <a:pPr algn="l"/>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SHAIK NAGUR SHAREEF</a:t>
            </a:r>
          </a:p>
          <a:p>
            <a:pPr algn="l"/>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161FA04195, CSE-IIIC</a:t>
            </a:r>
          </a:p>
          <a:p>
            <a:pPr algn="l"/>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VFSTR University</a:t>
            </a:r>
          </a:p>
        </p:txBody>
      </p:sp>
    </p:spTree>
    <p:extLst>
      <p:ext uri="{BB962C8B-B14F-4D97-AF65-F5344CB8AC3E}">
        <p14:creationId xmlns:p14="http://schemas.microsoft.com/office/powerpoint/2010/main" val="395799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18FD6-781E-46A2-9657-0C6655434415}" type="datetime1">
              <a:rPr lang="en-IN" smtClean="0"/>
              <a:t>31-10-2018</a:t>
            </a:fld>
            <a:endParaRPr lang="en-IN"/>
          </a:p>
        </p:txBody>
      </p:sp>
      <p:sp>
        <p:nvSpPr>
          <p:cNvPr id="5" name="Footer Placeholder 4"/>
          <p:cNvSpPr>
            <a:spLocks noGrp="1"/>
          </p:cNvSpPr>
          <p:nvPr>
            <p:ph type="ftr" sz="quarter" idx="11"/>
          </p:nvPr>
        </p:nvSpPr>
        <p:spPr/>
        <p:txBody>
          <a:bodyPr/>
          <a:lstStyle/>
          <a:p>
            <a:r>
              <a:rPr lang="en-IN" smtClean="0"/>
              <a:t>SHAIK NAGUR SHAREEF (161FA04195)</a:t>
            </a:r>
            <a:endParaRPr lang="en-IN"/>
          </a:p>
        </p:txBody>
      </p:sp>
      <p:sp>
        <p:nvSpPr>
          <p:cNvPr id="6" name="Slide Number Placeholder 5"/>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21461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99336-5096-46F3-8980-E50DD2192013}" type="datetime1">
              <a:rPr lang="en-IN" smtClean="0"/>
              <a:t>31-10-2018</a:t>
            </a:fld>
            <a:endParaRPr lang="en-IN"/>
          </a:p>
        </p:txBody>
      </p:sp>
      <p:sp>
        <p:nvSpPr>
          <p:cNvPr id="5" name="Footer Placeholder 4"/>
          <p:cNvSpPr>
            <a:spLocks noGrp="1"/>
          </p:cNvSpPr>
          <p:nvPr>
            <p:ph type="ftr" sz="quarter" idx="11"/>
          </p:nvPr>
        </p:nvSpPr>
        <p:spPr/>
        <p:txBody>
          <a:bodyPr/>
          <a:lstStyle/>
          <a:p>
            <a:r>
              <a:rPr lang="en-IN" smtClean="0"/>
              <a:t>SHAIK NAGUR SHAREEF (161FA04195)</a:t>
            </a:r>
            <a:endParaRPr lang="en-IN"/>
          </a:p>
        </p:txBody>
      </p:sp>
      <p:sp>
        <p:nvSpPr>
          <p:cNvPr id="6" name="Slide Number Placeholder 5"/>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373816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38229-2698-45D0-962B-40D94121CB1C}" type="datetime1">
              <a:rPr lang="en-IN" smtClean="0"/>
              <a:t>31-10-2018</a:t>
            </a:fld>
            <a:endParaRPr lang="en-IN"/>
          </a:p>
        </p:txBody>
      </p:sp>
      <p:sp>
        <p:nvSpPr>
          <p:cNvPr id="5" name="Footer Placeholder 4"/>
          <p:cNvSpPr>
            <a:spLocks noGrp="1"/>
          </p:cNvSpPr>
          <p:nvPr>
            <p:ph type="ftr" sz="quarter" idx="11"/>
          </p:nvPr>
        </p:nvSpPr>
        <p:spPr/>
        <p:txBody>
          <a:bodyPr/>
          <a:lstStyle/>
          <a:p>
            <a:r>
              <a:rPr lang="en-IN" smtClean="0"/>
              <a:t>SHAIK NAGUR SHAREEF (161FA04195)</a:t>
            </a:r>
            <a:endParaRPr lang="en-IN"/>
          </a:p>
        </p:txBody>
      </p:sp>
      <p:sp>
        <p:nvSpPr>
          <p:cNvPr id="6" name="Slide Number Placeholder 5"/>
          <p:cNvSpPr>
            <a:spLocks noGrp="1"/>
          </p:cNvSpPr>
          <p:nvPr>
            <p:ph type="sldNum" sz="quarter" idx="12"/>
          </p:nvPr>
        </p:nvSpPr>
        <p:spPr/>
        <p:txBody>
          <a:bodyPr/>
          <a:lstStyle>
            <a:lvl1pPr>
              <a:defRPr sz="160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fld id="{6FB408D2-E95F-4755-A1C9-8E942EAEDDE8}" type="slidenum">
              <a:rPr lang="en-IN" smtClean="0"/>
              <a:pPr/>
              <a:t>‹#›</a:t>
            </a:fld>
            <a:endParaRPr lang="en-IN" dirty="0"/>
          </a:p>
        </p:txBody>
      </p:sp>
      <p:sp>
        <p:nvSpPr>
          <p:cNvPr id="7" name="TextBox 6">
            <a:extLst>
              <a:ext uri="{FF2B5EF4-FFF2-40B4-BE49-F238E27FC236}">
                <a16:creationId xmlns:a16="http://schemas.microsoft.com/office/drawing/2014/main" xmlns="" id="{52574AFA-D588-47E6-93A7-34F9662558C0}"/>
              </a:ext>
            </a:extLst>
          </p:cNvPr>
          <p:cNvSpPr txBox="1"/>
          <p:nvPr userDrawn="1"/>
        </p:nvSpPr>
        <p:spPr>
          <a:xfrm>
            <a:off x="3984171" y="6356350"/>
            <a:ext cx="4271553" cy="369332"/>
          </a:xfrm>
          <a:prstGeom prst="rect">
            <a:avLst/>
          </a:prstGeom>
          <a:noFill/>
        </p:spPr>
        <p:txBody>
          <a:bodyPr wrap="square" rtlCol="0">
            <a:spAutoFit/>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SHAIK NAGUR SHAREEF (161FA04195)</a:t>
            </a:r>
          </a:p>
        </p:txBody>
      </p:sp>
    </p:spTree>
    <p:extLst>
      <p:ext uri="{BB962C8B-B14F-4D97-AF65-F5344CB8AC3E}">
        <p14:creationId xmlns:p14="http://schemas.microsoft.com/office/powerpoint/2010/main" val="404000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3988CC-1BDA-49D7-B38E-4453EC637FDA}" type="datetime1">
              <a:rPr lang="en-IN" smtClean="0"/>
              <a:t>31-10-2018</a:t>
            </a:fld>
            <a:endParaRPr lang="en-IN"/>
          </a:p>
        </p:txBody>
      </p:sp>
      <p:sp>
        <p:nvSpPr>
          <p:cNvPr id="5" name="Footer Placeholder 4"/>
          <p:cNvSpPr>
            <a:spLocks noGrp="1"/>
          </p:cNvSpPr>
          <p:nvPr>
            <p:ph type="ftr" sz="quarter" idx="11"/>
          </p:nvPr>
        </p:nvSpPr>
        <p:spPr/>
        <p:txBody>
          <a:bodyPr/>
          <a:lstStyle/>
          <a:p>
            <a:r>
              <a:rPr lang="en-IN" smtClean="0"/>
              <a:t>SHAIK NAGUR SHAREEF (161FA04195)</a:t>
            </a:r>
            <a:endParaRPr lang="en-IN"/>
          </a:p>
        </p:txBody>
      </p:sp>
      <p:sp>
        <p:nvSpPr>
          <p:cNvPr id="6" name="Slide Number Placeholder 5"/>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280254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379903-2F5F-48AB-9BF4-77C85D684CFA}" type="datetime1">
              <a:rPr lang="en-IN" smtClean="0"/>
              <a:t>31-10-2018</a:t>
            </a:fld>
            <a:endParaRPr lang="en-IN"/>
          </a:p>
        </p:txBody>
      </p:sp>
      <p:sp>
        <p:nvSpPr>
          <p:cNvPr id="6" name="Footer Placeholder 5"/>
          <p:cNvSpPr>
            <a:spLocks noGrp="1"/>
          </p:cNvSpPr>
          <p:nvPr>
            <p:ph type="ftr" sz="quarter" idx="11"/>
          </p:nvPr>
        </p:nvSpPr>
        <p:spPr/>
        <p:txBody>
          <a:bodyPr/>
          <a:lstStyle/>
          <a:p>
            <a:r>
              <a:rPr lang="en-IN" smtClean="0"/>
              <a:t>SHAIK NAGUR SHAREEF (161FA04195)</a:t>
            </a:r>
            <a:endParaRPr lang="en-IN"/>
          </a:p>
        </p:txBody>
      </p:sp>
      <p:sp>
        <p:nvSpPr>
          <p:cNvPr id="7" name="Slide Number Placeholder 6"/>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106747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28217-8785-4735-B711-AF1F418452FA}" type="datetime1">
              <a:rPr lang="en-IN" smtClean="0"/>
              <a:t>31-10-2018</a:t>
            </a:fld>
            <a:endParaRPr lang="en-IN"/>
          </a:p>
        </p:txBody>
      </p:sp>
      <p:sp>
        <p:nvSpPr>
          <p:cNvPr id="8" name="Footer Placeholder 7"/>
          <p:cNvSpPr>
            <a:spLocks noGrp="1"/>
          </p:cNvSpPr>
          <p:nvPr>
            <p:ph type="ftr" sz="quarter" idx="11"/>
          </p:nvPr>
        </p:nvSpPr>
        <p:spPr/>
        <p:txBody>
          <a:bodyPr/>
          <a:lstStyle/>
          <a:p>
            <a:r>
              <a:rPr lang="en-IN" smtClean="0"/>
              <a:t>SHAIK NAGUR SHAREEF (161FA04195)</a:t>
            </a:r>
            <a:endParaRPr lang="en-IN"/>
          </a:p>
        </p:txBody>
      </p:sp>
      <p:sp>
        <p:nvSpPr>
          <p:cNvPr id="9" name="Slide Number Placeholder 8"/>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33523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A82BF2-8766-4B8E-B2DD-2CE0551F3B1D}" type="datetime1">
              <a:rPr lang="en-IN" smtClean="0"/>
              <a:t>31-10-2018</a:t>
            </a:fld>
            <a:endParaRPr lang="en-IN"/>
          </a:p>
        </p:txBody>
      </p:sp>
      <p:sp>
        <p:nvSpPr>
          <p:cNvPr id="4" name="Footer Placeholder 3"/>
          <p:cNvSpPr>
            <a:spLocks noGrp="1"/>
          </p:cNvSpPr>
          <p:nvPr>
            <p:ph type="ftr" sz="quarter" idx="11"/>
          </p:nvPr>
        </p:nvSpPr>
        <p:spPr/>
        <p:txBody>
          <a:bodyPr/>
          <a:lstStyle/>
          <a:p>
            <a:r>
              <a:rPr lang="en-IN" smtClean="0"/>
              <a:t>SHAIK NAGUR SHAREEF (161FA04195)</a:t>
            </a:r>
            <a:endParaRPr lang="en-IN"/>
          </a:p>
        </p:txBody>
      </p:sp>
      <p:sp>
        <p:nvSpPr>
          <p:cNvPr id="5" name="Slide Number Placeholder 4"/>
          <p:cNvSpPr>
            <a:spLocks noGrp="1"/>
          </p:cNvSpPr>
          <p:nvPr>
            <p:ph type="sldNum" sz="quarter" idx="12"/>
          </p:nvPr>
        </p:nvSpPr>
        <p:spPr/>
        <p:txBody>
          <a:bodyPr/>
          <a:lstStyle/>
          <a:p>
            <a:fld id="{6FB408D2-E95F-4755-A1C9-8E942EAEDDE8}" type="slidenum">
              <a:rPr lang="en-IN" smtClean="0"/>
              <a:t>‹#›</a:t>
            </a:fld>
            <a:endParaRPr lang="en-IN"/>
          </a:p>
        </p:txBody>
      </p:sp>
      <p:sp>
        <p:nvSpPr>
          <p:cNvPr id="6" name="TextBox 5">
            <a:extLst>
              <a:ext uri="{FF2B5EF4-FFF2-40B4-BE49-F238E27FC236}">
                <a16:creationId xmlns:a16="http://schemas.microsoft.com/office/drawing/2014/main" xmlns="" id="{454BD5EC-FA88-4628-B620-100DE7E97616}"/>
              </a:ext>
            </a:extLst>
          </p:cNvPr>
          <p:cNvSpPr txBox="1"/>
          <p:nvPr userDrawn="1"/>
        </p:nvSpPr>
        <p:spPr>
          <a:xfrm>
            <a:off x="3213464" y="2782387"/>
            <a:ext cx="6635932" cy="1107996"/>
          </a:xfrm>
          <a:prstGeom prst="rect">
            <a:avLst/>
          </a:prstGeom>
          <a:noFill/>
        </p:spPr>
        <p:txBody>
          <a:bodyPr wrap="square" rtlCol="0">
            <a:spAutoFit/>
          </a:bodyPr>
          <a:lstStyle/>
          <a:p>
            <a:r>
              <a:rPr lang="en-IN" sz="6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4460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AD7B0-7887-4180-8F73-E5577ADAC238}" type="datetime1">
              <a:rPr lang="en-IN" smtClean="0"/>
              <a:t>31-10-2018</a:t>
            </a:fld>
            <a:endParaRPr lang="en-IN"/>
          </a:p>
        </p:txBody>
      </p:sp>
      <p:sp>
        <p:nvSpPr>
          <p:cNvPr id="3" name="Footer Placeholder 2"/>
          <p:cNvSpPr>
            <a:spLocks noGrp="1"/>
          </p:cNvSpPr>
          <p:nvPr>
            <p:ph type="ftr" sz="quarter" idx="11"/>
          </p:nvPr>
        </p:nvSpPr>
        <p:spPr/>
        <p:txBody>
          <a:bodyPr/>
          <a:lstStyle/>
          <a:p>
            <a:r>
              <a:rPr lang="en-IN" smtClean="0"/>
              <a:t>SHAIK NAGUR SHAREEF (161FA04195)</a:t>
            </a:r>
            <a:endParaRPr lang="en-IN"/>
          </a:p>
        </p:txBody>
      </p:sp>
      <p:sp>
        <p:nvSpPr>
          <p:cNvPr id="4" name="Slide Number Placeholder 3"/>
          <p:cNvSpPr>
            <a:spLocks noGrp="1"/>
          </p:cNvSpPr>
          <p:nvPr>
            <p:ph type="sldNum" sz="quarter" idx="12"/>
          </p:nvPr>
        </p:nvSpPr>
        <p:spPr/>
        <p:txBody>
          <a:bodyPr/>
          <a:lstStyle>
            <a:lvl1pPr>
              <a:defRPr sz="1600">
                <a:solidFill>
                  <a:srgbClr val="FF0000"/>
                </a:solidFill>
                <a:effectLst>
                  <a:outerShdw blurRad="38100" dist="38100" dir="2700000" algn="tl">
                    <a:srgbClr val="000000">
                      <a:alpha val="43137"/>
                    </a:srgbClr>
                  </a:outerShdw>
                </a:effectLst>
              </a:defRPr>
            </a:lvl1pPr>
          </a:lstStyle>
          <a:p>
            <a:fld id="{6FB408D2-E95F-4755-A1C9-8E942EAEDDE8}" type="slidenum">
              <a:rPr lang="en-IN" smtClean="0"/>
              <a:pPr/>
              <a:t>‹#›</a:t>
            </a:fld>
            <a:endParaRPr lang="en-IN" dirty="0"/>
          </a:p>
        </p:txBody>
      </p:sp>
      <p:sp>
        <p:nvSpPr>
          <p:cNvPr id="5" name="TextBox 4">
            <a:extLst>
              <a:ext uri="{FF2B5EF4-FFF2-40B4-BE49-F238E27FC236}">
                <a16:creationId xmlns:a16="http://schemas.microsoft.com/office/drawing/2014/main" xmlns="" id="{DE67E3F4-955A-410A-85E6-8B5FF644CEEF}"/>
              </a:ext>
            </a:extLst>
          </p:cNvPr>
          <p:cNvSpPr txBox="1"/>
          <p:nvPr userDrawn="1"/>
        </p:nvSpPr>
        <p:spPr>
          <a:xfrm>
            <a:off x="3984171" y="6356350"/>
            <a:ext cx="4271553" cy="369332"/>
          </a:xfrm>
          <a:prstGeom prst="rect">
            <a:avLst/>
          </a:prstGeom>
          <a:noFill/>
        </p:spPr>
        <p:txBody>
          <a:bodyPr wrap="square" rtlCol="0">
            <a:spAutoFit/>
          </a:bodyPr>
          <a:lstStyle/>
          <a:p>
            <a:r>
              <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SHAIK NAGUR SHAREEF (161FA04195)</a:t>
            </a:r>
          </a:p>
        </p:txBody>
      </p:sp>
    </p:spTree>
    <p:extLst>
      <p:ext uri="{BB962C8B-B14F-4D97-AF65-F5344CB8AC3E}">
        <p14:creationId xmlns:p14="http://schemas.microsoft.com/office/powerpoint/2010/main" val="180909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1E043F-A373-4E9D-9D7C-9586AAB95553}" type="datetime1">
              <a:rPr lang="en-IN" smtClean="0"/>
              <a:t>31-10-2018</a:t>
            </a:fld>
            <a:endParaRPr lang="en-IN"/>
          </a:p>
        </p:txBody>
      </p:sp>
      <p:sp>
        <p:nvSpPr>
          <p:cNvPr id="6" name="Footer Placeholder 5"/>
          <p:cNvSpPr>
            <a:spLocks noGrp="1"/>
          </p:cNvSpPr>
          <p:nvPr>
            <p:ph type="ftr" sz="quarter" idx="11"/>
          </p:nvPr>
        </p:nvSpPr>
        <p:spPr/>
        <p:txBody>
          <a:bodyPr/>
          <a:lstStyle/>
          <a:p>
            <a:r>
              <a:rPr lang="en-IN" smtClean="0"/>
              <a:t>SHAIK NAGUR SHAREEF (161FA04195)</a:t>
            </a:r>
            <a:endParaRPr lang="en-IN"/>
          </a:p>
        </p:txBody>
      </p:sp>
      <p:sp>
        <p:nvSpPr>
          <p:cNvPr id="7" name="Slide Number Placeholder 6"/>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739916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EEDE10-5B68-4EAD-9BDB-89AEF6052B2B}" type="datetime1">
              <a:rPr lang="en-IN" smtClean="0"/>
              <a:t>31-10-2018</a:t>
            </a:fld>
            <a:endParaRPr lang="en-IN"/>
          </a:p>
        </p:txBody>
      </p:sp>
      <p:sp>
        <p:nvSpPr>
          <p:cNvPr id="6" name="Footer Placeholder 5"/>
          <p:cNvSpPr>
            <a:spLocks noGrp="1"/>
          </p:cNvSpPr>
          <p:nvPr>
            <p:ph type="ftr" sz="quarter" idx="11"/>
          </p:nvPr>
        </p:nvSpPr>
        <p:spPr/>
        <p:txBody>
          <a:bodyPr/>
          <a:lstStyle/>
          <a:p>
            <a:r>
              <a:rPr lang="en-IN" smtClean="0"/>
              <a:t>SHAIK NAGUR SHAREEF (161FA04195)</a:t>
            </a:r>
            <a:endParaRPr lang="en-IN"/>
          </a:p>
        </p:txBody>
      </p:sp>
      <p:sp>
        <p:nvSpPr>
          <p:cNvPr id="7" name="Slide Number Placeholder 6"/>
          <p:cNvSpPr>
            <a:spLocks noGrp="1"/>
          </p:cNvSpPr>
          <p:nvPr>
            <p:ph type="sldNum" sz="quarter" idx="12"/>
          </p:nvPr>
        </p:nvSpPr>
        <p:spPr/>
        <p:txBody>
          <a:bodyPr/>
          <a:lstStyle/>
          <a:p>
            <a:fld id="{6FB408D2-E95F-4755-A1C9-8E942EAEDDE8}" type="slidenum">
              <a:rPr lang="en-IN" smtClean="0"/>
              <a:t>‹#›</a:t>
            </a:fld>
            <a:endParaRPr lang="en-IN"/>
          </a:p>
        </p:txBody>
      </p:sp>
    </p:spTree>
    <p:extLst>
      <p:ext uri="{BB962C8B-B14F-4D97-AF65-F5344CB8AC3E}">
        <p14:creationId xmlns:p14="http://schemas.microsoft.com/office/powerpoint/2010/main" val="169819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7DA4A-542F-4B30-A08B-DD64B5B91DC7}" type="datetime1">
              <a:rPr lang="en-IN" smtClean="0"/>
              <a:t>31-10-2018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SHAIK NAGUR SHAREEF (161FA04195)</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408D2-E95F-4755-A1C9-8E942EAEDDE8}" type="slidenum">
              <a:rPr lang="en-IN" smtClean="0"/>
              <a:t>‹#›</a:t>
            </a:fld>
            <a:endParaRPr lang="en-IN"/>
          </a:p>
        </p:txBody>
      </p:sp>
    </p:spTree>
    <p:extLst>
      <p:ext uri="{BB962C8B-B14F-4D97-AF65-F5344CB8AC3E}">
        <p14:creationId xmlns:p14="http://schemas.microsoft.com/office/powerpoint/2010/main" val="1367850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2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047A2B-4FBB-40E8-AFBA-027BB764EAB5}"/>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C06E2C4F-1403-4723-B03A-9CAA328E7AAD}"/>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intuitive meaning of all these constructs is immediate, except for ∃</a:t>
            </a:r>
            <a:r>
              <a:rPr lang="en-IN" sz="2400" i="1"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and ∀</a:t>
            </a:r>
            <a:r>
              <a:rPr lang="en-IN" sz="2400" i="1"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which are given special attention in the examples that follow.</a:t>
            </a:r>
          </a:p>
          <a:p>
            <a:r>
              <a:rPr lang="en-IN" sz="2400" dirty="0">
                <a:latin typeface="Times New Roman" panose="02020603050405020304" pitchFamily="18" charset="0"/>
                <a:cs typeface="Times New Roman" panose="02020603050405020304" pitchFamily="18" charset="0"/>
              </a:rPr>
              <a:t>Consider an alphabet consisting of the  atomic concepts, atomic roles, and constants (together with their intended interpretation) represented in next slide.</a:t>
            </a:r>
          </a:p>
        </p:txBody>
      </p:sp>
      <p:sp>
        <p:nvSpPr>
          <p:cNvPr id="7" name="Slide Number Placeholder 6">
            <a:extLst>
              <a:ext uri="{FF2B5EF4-FFF2-40B4-BE49-F238E27FC236}">
                <a16:creationId xmlns:a16="http://schemas.microsoft.com/office/drawing/2014/main" xmlns="" id="{4FCC9E48-5889-4E0A-8F6B-00D4007558DE}"/>
              </a:ext>
            </a:extLst>
          </p:cNvPr>
          <p:cNvSpPr>
            <a:spLocks noGrp="1"/>
          </p:cNvSpPr>
          <p:nvPr>
            <p:ph type="sldNum" sz="quarter" idx="12"/>
          </p:nvPr>
        </p:nvSpPr>
        <p:spPr/>
        <p:txBody>
          <a:bodyPr/>
          <a:lstStyle/>
          <a:p>
            <a:fld id="{6FB408D2-E95F-4755-A1C9-8E942EAEDDE8}" type="slidenum">
              <a:rPr lang="en-IN" smtClean="0"/>
              <a:t>10</a:t>
            </a:fld>
            <a:endParaRPr lang="en-IN"/>
          </a:p>
        </p:txBody>
      </p:sp>
    </p:spTree>
    <p:extLst>
      <p:ext uri="{BB962C8B-B14F-4D97-AF65-F5344CB8AC3E}">
        <p14:creationId xmlns:p14="http://schemas.microsoft.com/office/powerpoint/2010/main" val="296243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F9463-1D0D-4323-8F99-3CFE610D5105}"/>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2FA9C263-C973-4D97-88B0-342DA7EF9FF1}"/>
              </a:ext>
            </a:extLst>
          </p:cNvPr>
          <p:cNvPicPr>
            <a:picLocks noGrp="1" noChangeAspect="1"/>
          </p:cNvPicPr>
          <p:nvPr>
            <p:ph idx="1"/>
          </p:nvPr>
        </p:nvPicPr>
        <p:blipFill>
          <a:blip r:embed="rId2"/>
          <a:stretch>
            <a:fillRect/>
          </a:stretch>
        </p:blipFill>
        <p:spPr>
          <a:xfrm>
            <a:off x="983972" y="1495329"/>
            <a:ext cx="9458739" cy="4867162"/>
          </a:xfrm>
          <a:prstGeom prst="rect">
            <a:avLst/>
          </a:prstGeom>
        </p:spPr>
      </p:pic>
      <p:sp>
        <p:nvSpPr>
          <p:cNvPr id="7" name="Slide Number Placeholder 6">
            <a:extLst>
              <a:ext uri="{FF2B5EF4-FFF2-40B4-BE49-F238E27FC236}">
                <a16:creationId xmlns:a16="http://schemas.microsoft.com/office/drawing/2014/main" xmlns="" id="{C0826205-B53D-4694-8ADA-D03BB64D1CE9}"/>
              </a:ext>
            </a:extLst>
          </p:cNvPr>
          <p:cNvSpPr>
            <a:spLocks noGrp="1"/>
          </p:cNvSpPr>
          <p:nvPr>
            <p:ph type="sldNum" sz="quarter" idx="12"/>
          </p:nvPr>
        </p:nvSpPr>
        <p:spPr/>
        <p:txBody>
          <a:bodyPr/>
          <a:lstStyle/>
          <a:p>
            <a:fld id="{6FB408D2-E95F-4755-A1C9-8E942EAEDDE8}" type="slidenum">
              <a:rPr lang="en-IN" smtClean="0"/>
              <a:t>11</a:t>
            </a:fld>
            <a:endParaRPr lang="en-IN"/>
          </a:p>
        </p:txBody>
      </p:sp>
    </p:spTree>
    <p:extLst>
      <p:ext uri="{BB962C8B-B14F-4D97-AF65-F5344CB8AC3E}">
        <p14:creationId xmlns:p14="http://schemas.microsoft.com/office/powerpoint/2010/main" val="12061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94C25-9AB3-4B3B-9354-0C0876610269}"/>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48DA1ADB-1046-4288-9F60-F8A6A29A73A8}"/>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we cannot guarantee that </a:t>
            </a:r>
            <a:r>
              <a:rPr lang="en-IN" sz="2400" b="1" i="1" dirty="0">
                <a:latin typeface="Times New Roman" panose="02020603050405020304" pitchFamily="18" charset="0"/>
                <a:cs typeface="Times New Roman" panose="02020603050405020304" pitchFamily="18" charset="0"/>
              </a:rPr>
              <a:t>H </a:t>
            </a:r>
            <a:r>
              <a:rPr lang="en-IN" sz="2400" dirty="0">
                <a:latin typeface="Times New Roman" panose="02020603050405020304" pitchFamily="18" charset="0"/>
                <a:cs typeface="Times New Roman" panose="02020603050405020304" pitchFamily="18" charset="0"/>
              </a:rPr>
              <a:t>relates books to authors, and that </a:t>
            </a:r>
            <a:r>
              <a:rPr lang="en-IN" sz="2400" b="1" i="1" dirty="0">
                <a:latin typeface="Times New Roman" panose="02020603050405020304" pitchFamily="18" charset="0"/>
                <a:cs typeface="Times New Roman" panose="02020603050405020304" pitchFamily="18" charset="0"/>
              </a:rPr>
              <a:t>P </a:t>
            </a:r>
            <a:r>
              <a:rPr lang="en-IN" sz="2400" dirty="0">
                <a:latin typeface="Times New Roman" panose="02020603050405020304" pitchFamily="18" charset="0"/>
                <a:cs typeface="Times New Roman" panose="02020603050405020304" pitchFamily="18" charset="0"/>
              </a:rPr>
              <a:t>relates books to the countries where they were published. We can only say that </a:t>
            </a:r>
            <a:r>
              <a:rPr lang="en-IN" sz="2400" b="1" i="1" dirty="0">
                <a:latin typeface="Times New Roman" panose="02020603050405020304" pitchFamily="18" charset="0"/>
                <a:cs typeface="Times New Roman" panose="02020603050405020304" pitchFamily="18" charset="0"/>
              </a:rPr>
              <a:t>H </a:t>
            </a:r>
            <a:r>
              <a:rPr lang="en-IN" sz="2400" dirty="0">
                <a:latin typeface="Times New Roman" panose="02020603050405020304" pitchFamily="18" charset="0"/>
                <a:cs typeface="Times New Roman" panose="02020603050405020304" pitchFamily="18" charset="0"/>
              </a:rPr>
              <a:t>and </a:t>
            </a:r>
            <a:r>
              <a:rPr lang="en-IN" sz="2400" b="1" i="1" dirty="0">
                <a:latin typeface="Times New Roman" panose="02020603050405020304" pitchFamily="18" charset="0"/>
                <a:cs typeface="Times New Roman" panose="02020603050405020304" pitchFamily="18" charset="0"/>
              </a:rPr>
              <a:t>P </a:t>
            </a:r>
            <a:r>
              <a:rPr lang="en-IN" sz="2400" dirty="0">
                <a:latin typeface="Times New Roman" panose="02020603050405020304" pitchFamily="18" charset="0"/>
                <a:cs typeface="Times New Roman" panose="02020603050405020304" pitchFamily="18" charset="0"/>
              </a:rPr>
              <a:t>relate individuals to individuals, which is intrinsic to the semantics of description logic.</a:t>
            </a:r>
          </a:p>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 concept</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 </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an expression that constructs a new concept out of other concepts.</a:t>
            </a:r>
          </a:p>
          <a:p>
            <a:r>
              <a:rPr lang="en-IN" sz="2400" dirty="0">
                <a:latin typeface="Times New Roman" panose="02020603050405020304" pitchFamily="18" charset="0"/>
                <a:cs typeface="Times New Roman" panose="02020603050405020304" pitchFamily="18" charset="0"/>
              </a:rPr>
              <a:t>There are some illustration's how to define complex concepts that are gradually more sophisticated, using the alphabet and the intended interpretation for the atomic concepts and atomic roles (the sets </a:t>
            </a:r>
            <a:r>
              <a:rPr lang="en-IN" sz="2400" b="1" i="1"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E</a:t>
            </a: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 and </a:t>
            </a:r>
            <a:r>
              <a:rPr lang="en-IN" sz="2400" b="1" i="1" dirty="0">
                <a:latin typeface="Times New Roman" panose="02020603050405020304" pitchFamily="18" charset="0"/>
                <a:cs typeface="Times New Roman" panose="02020603050405020304" pitchFamily="18" charset="0"/>
              </a:rPr>
              <a:t>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the explanations that follow each example (next slide), we use the intended interpretation or intended semantics of the symbols in the alphabet.</a:t>
            </a:r>
          </a:p>
        </p:txBody>
      </p:sp>
      <p:sp>
        <p:nvSpPr>
          <p:cNvPr id="6" name="Slide Number Placeholder 5">
            <a:extLst>
              <a:ext uri="{FF2B5EF4-FFF2-40B4-BE49-F238E27FC236}">
                <a16:creationId xmlns:a16="http://schemas.microsoft.com/office/drawing/2014/main" xmlns="" id="{5D8F7872-E912-4822-AB91-DFA2A4309524}"/>
              </a:ext>
            </a:extLst>
          </p:cNvPr>
          <p:cNvSpPr>
            <a:spLocks noGrp="1"/>
          </p:cNvSpPr>
          <p:nvPr>
            <p:ph type="sldNum" sz="quarter" idx="12"/>
          </p:nvPr>
        </p:nvSpPr>
        <p:spPr/>
        <p:txBody>
          <a:bodyPr/>
          <a:lstStyle/>
          <a:p>
            <a:fld id="{6FB408D2-E95F-4755-A1C9-8E942EAEDDE8}" type="slidenum">
              <a:rPr lang="en-IN" smtClean="0"/>
              <a:t>12</a:t>
            </a:fld>
            <a:endParaRPr lang="en-IN"/>
          </a:p>
        </p:txBody>
      </p:sp>
    </p:spTree>
    <p:extLst>
      <p:ext uri="{BB962C8B-B14F-4D97-AF65-F5344CB8AC3E}">
        <p14:creationId xmlns:p14="http://schemas.microsoft.com/office/powerpoint/2010/main" val="241440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91CCF-B40C-47D0-9BD8-24B7A35EF1D6}"/>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12" name="Content Placeholder 11">
            <a:extLst>
              <a:ext uri="{FF2B5EF4-FFF2-40B4-BE49-F238E27FC236}">
                <a16:creationId xmlns:a16="http://schemas.microsoft.com/office/drawing/2014/main" xmlns="" id="{21CEAEA4-9E2B-4AE1-957B-1C8C4AB0E52C}"/>
              </a:ext>
            </a:extLst>
          </p:cNvPr>
          <p:cNvPicPr>
            <a:picLocks noGrp="1" noChangeAspect="1"/>
          </p:cNvPicPr>
          <p:nvPr>
            <p:ph idx="1"/>
          </p:nvPr>
        </p:nvPicPr>
        <p:blipFill>
          <a:blip r:embed="rId2"/>
          <a:stretch>
            <a:fillRect/>
          </a:stretch>
        </p:blipFill>
        <p:spPr>
          <a:xfrm>
            <a:off x="1192903" y="1886332"/>
            <a:ext cx="9382125" cy="1314450"/>
          </a:xfrm>
          <a:prstGeom prst="rect">
            <a:avLst/>
          </a:prstGeom>
        </p:spPr>
      </p:pic>
      <p:sp>
        <p:nvSpPr>
          <p:cNvPr id="17" name="Slide Number Placeholder 16">
            <a:extLst>
              <a:ext uri="{FF2B5EF4-FFF2-40B4-BE49-F238E27FC236}">
                <a16:creationId xmlns:a16="http://schemas.microsoft.com/office/drawing/2014/main" xmlns="" id="{C9DB1951-3606-439D-B5DC-7634EFD48F41}"/>
              </a:ext>
            </a:extLst>
          </p:cNvPr>
          <p:cNvSpPr>
            <a:spLocks noGrp="1"/>
          </p:cNvSpPr>
          <p:nvPr>
            <p:ph type="sldNum" sz="quarter" idx="12"/>
          </p:nvPr>
        </p:nvSpPr>
        <p:spPr/>
        <p:txBody>
          <a:bodyPr/>
          <a:lstStyle/>
          <a:p>
            <a:fld id="{6FB408D2-E95F-4755-A1C9-8E942EAEDDE8}" type="slidenum">
              <a:rPr lang="en-IN" smtClean="0"/>
              <a:t>13</a:t>
            </a:fld>
            <a:endParaRPr lang="en-IN"/>
          </a:p>
        </p:txBody>
      </p:sp>
      <p:pic>
        <p:nvPicPr>
          <p:cNvPr id="13" name="Picture 12">
            <a:extLst>
              <a:ext uri="{FF2B5EF4-FFF2-40B4-BE49-F238E27FC236}">
                <a16:creationId xmlns:a16="http://schemas.microsoft.com/office/drawing/2014/main" xmlns="" id="{AAE2D932-6EA9-47E7-B2E6-E09233807235}"/>
              </a:ext>
            </a:extLst>
          </p:cNvPr>
          <p:cNvPicPr>
            <a:picLocks noChangeAspect="1"/>
          </p:cNvPicPr>
          <p:nvPr/>
        </p:nvPicPr>
        <p:blipFill>
          <a:blip r:embed="rId3"/>
          <a:stretch>
            <a:fillRect/>
          </a:stretch>
        </p:blipFill>
        <p:spPr>
          <a:xfrm>
            <a:off x="1192903" y="3174278"/>
            <a:ext cx="9124950" cy="1076325"/>
          </a:xfrm>
          <a:prstGeom prst="rect">
            <a:avLst/>
          </a:prstGeom>
        </p:spPr>
      </p:pic>
      <p:pic>
        <p:nvPicPr>
          <p:cNvPr id="14" name="Picture 13">
            <a:extLst>
              <a:ext uri="{FF2B5EF4-FFF2-40B4-BE49-F238E27FC236}">
                <a16:creationId xmlns:a16="http://schemas.microsoft.com/office/drawing/2014/main" xmlns="" id="{20F54259-3885-428B-BB27-6D0E1D725979}"/>
              </a:ext>
            </a:extLst>
          </p:cNvPr>
          <p:cNvPicPr>
            <a:picLocks noChangeAspect="1"/>
          </p:cNvPicPr>
          <p:nvPr/>
        </p:nvPicPr>
        <p:blipFill>
          <a:blip r:embed="rId4"/>
          <a:stretch>
            <a:fillRect/>
          </a:stretch>
        </p:blipFill>
        <p:spPr>
          <a:xfrm>
            <a:off x="1146936" y="4561645"/>
            <a:ext cx="9553575" cy="1047750"/>
          </a:xfrm>
          <a:prstGeom prst="rect">
            <a:avLst/>
          </a:prstGeom>
        </p:spPr>
      </p:pic>
    </p:spTree>
    <p:extLst>
      <p:ext uri="{BB962C8B-B14F-4D97-AF65-F5344CB8AC3E}">
        <p14:creationId xmlns:p14="http://schemas.microsoft.com/office/powerpoint/2010/main" val="166850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075086-3456-4DE0-B6DC-DADF9BBCAE43}"/>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CDAC01B7-D51B-4164-A4CD-1E2513308ECB}"/>
              </a:ext>
            </a:extLst>
          </p:cNvPr>
          <p:cNvPicPr>
            <a:picLocks noGrp="1" noChangeAspect="1"/>
          </p:cNvPicPr>
          <p:nvPr>
            <p:ph idx="1"/>
          </p:nvPr>
        </p:nvPicPr>
        <p:blipFill>
          <a:blip r:embed="rId2"/>
          <a:stretch>
            <a:fillRect/>
          </a:stretch>
        </p:blipFill>
        <p:spPr>
          <a:xfrm>
            <a:off x="1239297" y="1796466"/>
            <a:ext cx="9420225" cy="1228725"/>
          </a:xfrm>
          <a:prstGeom prst="rect">
            <a:avLst/>
          </a:prstGeom>
        </p:spPr>
      </p:pic>
      <p:sp>
        <p:nvSpPr>
          <p:cNvPr id="9" name="Slide Number Placeholder 8">
            <a:extLst>
              <a:ext uri="{FF2B5EF4-FFF2-40B4-BE49-F238E27FC236}">
                <a16:creationId xmlns:a16="http://schemas.microsoft.com/office/drawing/2014/main" xmlns="" id="{AD3FBA44-02A1-410B-B369-3CCE0620B3DD}"/>
              </a:ext>
            </a:extLst>
          </p:cNvPr>
          <p:cNvSpPr>
            <a:spLocks noGrp="1"/>
          </p:cNvSpPr>
          <p:nvPr>
            <p:ph type="sldNum" sz="quarter" idx="12"/>
          </p:nvPr>
        </p:nvSpPr>
        <p:spPr/>
        <p:txBody>
          <a:bodyPr/>
          <a:lstStyle/>
          <a:p>
            <a:fld id="{6FB408D2-E95F-4755-A1C9-8E942EAEDDE8}" type="slidenum">
              <a:rPr lang="en-IN" smtClean="0"/>
              <a:t>14</a:t>
            </a:fld>
            <a:endParaRPr lang="en-IN"/>
          </a:p>
        </p:txBody>
      </p:sp>
      <p:pic>
        <p:nvPicPr>
          <p:cNvPr id="5" name="Picture 4">
            <a:extLst>
              <a:ext uri="{FF2B5EF4-FFF2-40B4-BE49-F238E27FC236}">
                <a16:creationId xmlns:a16="http://schemas.microsoft.com/office/drawing/2014/main" xmlns="" id="{7BB387A7-59AE-4747-B91B-6B0436A1FE16}"/>
              </a:ext>
            </a:extLst>
          </p:cNvPr>
          <p:cNvPicPr>
            <a:picLocks noChangeAspect="1"/>
          </p:cNvPicPr>
          <p:nvPr/>
        </p:nvPicPr>
        <p:blipFill>
          <a:blip r:embed="rId3"/>
          <a:stretch>
            <a:fillRect/>
          </a:stretch>
        </p:blipFill>
        <p:spPr>
          <a:xfrm>
            <a:off x="1194362" y="3103665"/>
            <a:ext cx="9324975" cy="1238250"/>
          </a:xfrm>
          <a:prstGeom prst="rect">
            <a:avLst/>
          </a:prstGeom>
        </p:spPr>
      </p:pic>
      <p:pic>
        <p:nvPicPr>
          <p:cNvPr id="6" name="Picture 5">
            <a:extLst>
              <a:ext uri="{FF2B5EF4-FFF2-40B4-BE49-F238E27FC236}">
                <a16:creationId xmlns:a16="http://schemas.microsoft.com/office/drawing/2014/main" xmlns="" id="{794AB184-AA95-44D7-8B3F-DF3FFFB214B7}"/>
              </a:ext>
            </a:extLst>
          </p:cNvPr>
          <p:cNvPicPr>
            <a:picLocks noChangeAspect="1"/>
          </p:cNvPicPr>
          <p:nvPr/>
        </p:nvPicPr>
        <p:blipFill>
          <a:blip r:embed="rId4"/>
          <a:stretch>
            <a:fillRect/>
          </a:stretch>
        </p:blipFill>
        <p:spPr>
          <a:xfrm>
            <a:off x="1198100" y="4591930"/>
            <a:ext cx="8839200" cy="1219200"/>
          </a:xfrm>
          <a:prstGeom prst="rect">
            <a:avLst/>
          </a:prstGeom>
        </p:spPr>
      </p:pic>
    </p:spTree>
    <p:extLst>
      <p:ext uri="{BB962C8B-B14F-4D97-AF65-F5344CB8AC3E}">
        <p14:creationId xmlns:p14="http://schemas.microsoft.com/office/powerpoint/2010/main" val="2784781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D73A0-CAE4-4B62-937D-889A9F8D5597}"/>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D5D88CC5-440F-4E66-A8C7-B314821B2804}"/>
              </a:ext>
            </a:extLst>
          </p:cNvPr>
          <p:cNvPicPr>
            <a:picLocks noGrp="1" noChangeAspect="1"/>
          </p:cNvPicPr>
          <p:nvPr>
            <p:ph idx="1"/>
          </p:nvPr>
        </p:nvPicPr>
        <p:blipFill>
          <a:blip r:embed="rId2"/>
          <a:stretch>
            <a:fillRect/>
          </a:stretch>
        </p:blipFill>
        <p:spPr>
          <a:xfrm>
            <a:off x="1143000" y="1849265"/>
            <a:ext cx="9906000" cy="2581275"/>
          </a:xfrm>
          <a:prstGeom prst="rect">
            <a:avLst/>
          </a:prstGeom>
        </p:spPr>
      </p:pic>
      <p:sp>
        <p:nvSpPr>
          <p:cNvPr id="9" name="Slide Number Placeholder 8">
            <a:extLst>
              <a:ext uri="{FF2B5EF4-FFF2-40B4-BE49-F238E27FC236}">
                <a16:creationId xmlns:a16="http://schemas.microsoft.com/office/drawing/2014/main" xmlns="" id="{002B0A1E-F04B-4E10-A867-77CD6A16FF38}"/>
              </a:ext>
            </a:extLst>
          </p:cNvPr>
          <p:cNvSpPr>
            <a:spLocks noGrp="1"/>
          </p:cNvSpPr>
          <p:nvPr>
            <p:ph type="sldNum" sz="quarter" idx="12"/>
          </p:nvPr>
        </p:nvSpPr>
        <p:spPr/>
        <p:txBody>
          <a:bodyPr/>
          <a:lstStyle/>
          <a:p>
            <a:fld id="{6FB408D2-E95F-4755-A1C9-8E942EAEDDE8}" type="slidenum">
              <a:rPr lang="en-IN" smtClean="0"/>
              <a:t>15</a:t>
            </a:fld>
            <a:endParaRPr lang="en-IN"/>
          </a:p>
        </p:txBody>
      </p:sp>
      <p:sp>
        <p:nvSpPr>
          <p:cNvPr id="6" name="Rectangle 5">
            <a:extLst>
              <a:ext uri="{FF2B5EF4-FFF2-40B4-BE49-F238E27FC236}">
                <a16:creationId xmlns:a16="http://schemas.microsoft.com/office/drawing/2014/main" xmlns="" id="{41592BB6-8C86-40E9-A20F-5404FC9A888C}"/>
              </a:ext>
            </a:extLst>
          </p:cNvPr>
          <p:cNvSpPr/>
          <p:nvPr/>
        </p:nvSpPr>
        <p:spPr>
          <a:xfrm>
            <a:off x="1143000" y="4467428"/>
            <a:ext cx="9906000" cy="1569660"/>
          </a:xfrm>
          <a:prstGeom prst="rect">
            <a:avLst/>
          </a:prstGeom>
        </p:spPr>
        <p:txBody>
          <a:bodyPr wrap="square">
            <a:spAutoFit/>
          </a:bodyPr>
          <a:lstStyle/>
          <a:p>
            <a:r>
              <a:rPr lang="en-IN" sz="2400" dirty="0" smtClean="0">
                <a:effectLst>
                  <a:outerShdw blurRad="38100" dist="38100" dir="2700000" algn="tl">
                    <a:srgbClr val="000000">
                      <a:alpha val="43137"/>
                    </a:srgbClr>
                  </a:outerShdw>
                </a:effectLst>
                <a:latin typeface="TimesNewRoman"/>
              </a:rPr>
              <a:t>An </a:t>
            </a:r>
            <a:r>
              <a:rPr lang="en-IN" sz="2400" dirty="0">
                <a:effectLst>
                  <a:outerShdw blurRad="38100" dist="38100" dir="2700000" algn="tl">
                    <a:srgbClr val="000000">
                      <a:alpha val="43137"/>
                    </a:srgbClr>
                  </a:outerShdw>
                </a:effectLst>
                <a:latin typeface="TimesNewRoman"/>
              </a:rPr>
              <a:t>axiom </a:t>
            </a:r>
            <a:r>
              <a:rPr lang="en-IN" sz="2400" dirty="0" smtClean="0">
                <a:effectLst>
                  <a:outerShdw blurRad="38100" dist="38100" dir="2700000" algn="tl">
                    <a:srgbClr val="000000">
                      <a:alpha val="43137"/>
                    </a:srgbClr>
                  </a:outerShdw>
                </a:effectLst>
                <a:latin typeface="TimesNewRoman"/>
              </a:rPr>
              <a:t>introduces </a:t>
            </a:r>
            <a:r>
              <a:rPr lang="en-IN" sz="2400" dirty="0">
                <a:effectLst>
                  <a:outerShdw blurRad="38100" dist="38100" dir="2700000" algn="tl">
                    <a:srgbClr val="000000">
                      <a:alpha val="43137"/>
                    </a:srgbClr>
                  </a:outerShdw>
                </a:effectLst>
                <a:latin typeface="TimesNewRoman"/>
              </a:rPr>
              <a:t>a new </a:t>
            </a:r>
            <a:r>
              <a:rPr lang="en-IN" sz="2400" i="1" dirty="0">
                <a:effectLst>
                  <a:outerShdw blurRad="38100" dist="38100" dir="2700000" algn="tl">
                    <a:srgbClr val="000000">
                      <a:alpha val="43137"/>
                    </a:srgbClr>
                  </a:outerShdw>
                </a:effectLst>
                <a:latin typeface="TimesNewRoman,Italic"/>
              </a:rPr>
              <a:t>defined concept </a:t>
            </a:r>
            <a:r>
              <a:rPr lang="en-IN" sz="2400" dirty="0">
                <a:effectLst>
                  <a:outerShdw blurRad="38100" dist="38100" dir="2700000" algn="tl">
                    <a:srgbClr val="000000">
                      <a:alpha val="43137"/>
                    </a:srgbClr>
                  </a:outerShdw>
                </a:effectLst>
                <a:latin typeface="TimesNewRoman"/>
              </a:rPr>
              <a:t>with the help of complex concepts. For example, the axioms in the next slide  define the concepts: </a:t>
            </a:r>
            <a:r>
              <a:rPr lang="en-IN" sz="2400" i="0" u="none" strike="noStrike" baseline="0" dirty="0" err="1">
                <a:effectLst>
                  <a:outerShdw blurRad="38100" dist="38100" dir="2700000" algn="tl">
                    <a:srgbClr val="000000">
                      <a:alpha val="43137"/>
                    </a:srgbClr>
                  </a:outerShdw>
                </a:effectLst>
                <a:latin typeface="Courier"/>
              </a:rPr>
              <a:t>nonEuroCountry</a:t>
            </a:r>
            <a:r>
              <a:rPr lang="en-IN" sz="2400" i="0" u="none" strike="noStrike" baseline="0" dirty="0">
                <a:effectLst>
                  <a:outerShdw blurRad="38100" dist="38100" dir="2700000" algn="tl">
                    <a:srgbClr val="000000">
                      <a:alpha val="43137"/>
                    </a:srgbClr>
                  </a:outerShdw>
                </a:effectLst>
                <a:latin typeface="TimesNewRoman"/>
              </a:rPr>
              <a:t>, </a:t>
            </a:r>
            <a:r>
              <a:rPr lang="en-IN" sz="2400" i="0" u="none" strike="noStrike" baseline="0" dirty="0" err="1">
                <a:effectLst>
                  <a:outerShdw blurRad="38100" dist="38100" dir="2700000" algn="tl">
                    <a:srgbClr val="000000">
                      <a:alpha val="43137"/>
                    </a:srgbClr>
                  </a:outerShdw>
                </a:effectLst>
                <a:latin typeface="Courier"/>
              </a:rPr>
              <a:t>anonymousBook</a:t>
            </a:r>
            <a:r>
              <a:rPr lang="en-IN" sz="2400" dirty="0">
                <a:effectLst>
                  <a:outerShdw blurRad="38100" dist="38100" dir="2700000" algn="tl">
                    <a:srgbClr val="000000">
                      <a:alpha val="43137"/>
                    </a:srgbClr>
                  </a:outerShdw>
                </a:effectLst>
                <a:latin typeface="TimesNewRoman"/>
              </a:rPr>
              <a:t>, </a:t>
            </a:r>
            <a:r>
              <a:rPr lang="en-IN" sz="2400" i="0" u="none" strike="noStrike" baseline="0" dirty="0" err="1">
                <a:effectLst>
                  <a:outerShdw blurRad="38100" dist="38100" dir="2700000" algn="tl">
                    <a:srgbClr val="000000">
                      <a:alpha val="43137"/>
                    </a:srgbClr>
                  </a:outerShdw>
                </a:effectLst>
                <a:latin typeface="Courier"/>
              </a:rPr>
              <a:t>nonAnonymousBook</a:t>
            </a:r>
            <a:r>
              <a:rPr lang="en-IN" sz="2400" dirty="0">
                <a:effectLst>
                  <a:outerShdw blurRad="38100" dist="38100" dir="2700000" algn="tl">
                    <a:srgbClr val="000000">
                      <a:alpha val="43137"/>
                    </a:srgbClr>
                  </a:outerShdw>
                </a:effectLst>
                <a:latin typeface="TimesNewRoman"/>
              </a:rPr>
              <a:t>, </a:t>
            </a:r>
            <a:r>
              <a:rPr lang="en-IN" sz="2400" i="0" u="none" strike="noStrike" baseline="0" dirty="0" err="1">
                <a:effectLst>
                  <a:outerShdw blurRad="38100" dist="38100" dir="2700000" algn="tl">
                    <a:srgbClr val="000000">
                      <a:alpha val="43137"/>
                    </a:srgbClr>
                  </a:outerShdw>
                </a:effectLst>
                <a:latin typeface="Courier"/>
              </a:rPr>
              <a:t>EuroBook</a:t>
            </a:r>
            <a:r>
              <a:rPr lang="en-IN" sz="2400" i="0" u="none" strike="noStrike" baseline="0" dirty="0">
                <a:effectLst>
                  <a:outerShdw blurRad="38100" dist="38100" dir="2700000" algn="tl">
                    <a:srgbClr val="000000">
                      <a:alpha val="43137"/>
                    </a:srgbClr>
                  </a:outerShdw>
                </a:effectLst>
                <a:latin typeface="TimesNewRoman"/>
              </a:rPr>
              <a:t>, </a:t>
            </a:r>
            <a:r>
              <a:rPr lang="en-IN" sz="2400" dirty="0">
                <a:effectLst>
                  <a:outerShdw blurRad="38100" dist="38100" dir="2700000" algn="tl">
                    <a:srgbClr val="000000">
                      <a:alpha val="43137"/>
                    </a:srgbClr>
                  </a:outerShdw>
                </a:effectLst>
                <a:latin typeface="TimesNewRoman"/>
              </a:rPr>
              <a:t>and </a:t>
            </a:r>
            <a:r>
              <a:rPr lang="en-IN" sz="2400" i="0" u="none" strike="noStrike" baseline="0" dirty="0" err="1">
                <a:effectLst>
                  <a:outerShdw blurRad="38100" dist="38100" dir="2700000" algn="tl">
                    <a:srgbClr val="000000">
                      <a:alpha val="43137"/>
                    </a:srgbClr>
                  </a:outerShdw>
                </a:effectLst>
                <a:latin typeface="Courier"/>
              </a:rPr>
              <a:t>nonEuroBook</a:t>
            </a:r>
            <a:r>
              <a:rPr lang="en-IN" sz="2400" dirty="0">
                <a:effectLst>
                  <a:outerShdw blurRad="38100" dist="38100" dir="2700000" algn="tl">
                    <a:srgbClr val="000000">
                      <a:alpha val="43137"/>
                    </a:srgbClr>
                  </a:outerShdw>
                </a:effectLst>
                <a:latin typeface="TimesNewRoman"/>
              </a:rPr>
              <a:t>:</a:t>
            </a:r>
            <a:endParaRPr lang="en-IN"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2343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04BC1-03F5-4695-9DD4-52D0B051B98A}"/>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6" name="Content Placeholder 5">
            <a:extLst>
              <a:ext uri="{FF2B5EF4-FFF2-40B4-BE49-F238E27FC236}">
                <a16:creationId xmlns:a16="http://schemas.microsoft.com/office/drawing/2014/main" xmlns="" id="{8A48C1DB-F369-4837-AA32-E8D7AD73D9F4}"/>
              </a:ext>
            </a:extLst>
          </p:cNvPr>
          <p:cNvPicPr>
            <a:picLocks noGrp="1" noChangeAspect="1"/>
          </p:cNvPicPr>
          <p:nvPr>
            <p:ph idx="1"/>
          </p:nvPr>
        </p:nvPicPr>
        <p:blipFill>
          <a:blip r:embed="rId2"/>
          <a:stretch>
            <a:fillRect/>
          </a:stretch>
        </p:blipFill>
        <p:spPr>
          <a:xfrm>
            <a:off x="1290637" y="2011362"/>
            <a:ext cx="9610725" cy="3333750"/>
          </a:xfrm>
          <a:prstGeom prst="rect">
            <a:avLst/>
          </a:prstGeom>
        </p:spPr>
      </p:pic>
      <p:sp>
        <p:nvSpPr>
          <p:cNvPr id="9" name="Slide Number Placeholder 8">
            <a:extLst>
              <a:ext uri="{FF2B5EF4-FFF2-40B4-BE49-F238E27FC236}">
                <a16:creationId xmlns:a16="http://schemas.microsoft.com/office/drawing/2014/main" xmlns="" id="{39393CCE-8815-4683-88FD-464787FF0EBA}"/>
              </a:ext>
            </a:extLst>
          </p:cNvPr>
          <p:cNvSpPr>
            <a:spLocks noGrp="1"/>
          </p:cNvSpPr>
          <p:nvPr>
            <p:ph type="sldNum" sz="quarter" idx="12"/>
          </p:nvPr>
        </p:nvSpPr>
        <p:spPr/>
        <p:txBody>
          <a:bodyPr/>
          <a:lstStyle/>
          <a:p>
            <a:fld id="{6FB408D2-E95F-4755-A1C9-8E942EAEDDE8}" type="slidenum">
              <a:rPr lang="en-IN" smtClean="0"/>
              <a:t>16</a:t>
            </a:fld>
            <a:endParaRPr lang="en-IN"/>
          </a:p>
        </p:txBody>
      </p:sp>
      <p:pic>
        <p:nvPicPr>
          <p:cNvPr id="5" name="Picture 4">
            <a:extLst>
              <a:ext uri="{FF2B5EF4-FFF2-40B4-BE49-F238E27FC236}">
                <a16:creationId xmlns:a16="http://schemas.microsoft.com/office/drawing/2014/main" xmlns="" id="{24A2C547-DDDA-4E09-839C-AE5B0CC77373}"/>
              </a:ext>
            </a:extLst>
          </p:cNvPr>
          <p:cNvPicPr>
            <a:picLocks noChangeAspect="1"/>
          </p:cNvPicPr>
          <p:nvPr/>
        </p:nvPicPr>
        <p:blipFill>
          <a:blip r:embed="rId3"/>
          <a:stretch>
            <a:fillRect/>
          </a:stretch>
        </p:blipFill>
        <p:spPr>
          <a:xfrm>
            <a:off x="2077484" y="5282855"/>
            <a:ext cx="8620125" cy="771525"/>
          </a:xfrm>
          <a:prstGeom prst="rect">
            <a:avLst/>
          </a:prstGeom>
        </p:spPr>
      </p:pic>
    </p:spTree>
    <p:extLst>
      <p:ext uri="{BB962C8B-B14F-4D97-AF65-F5344CB8AC3E}">
        <p14:creationId xmlns:p14="http://schemas.microsoft.com/office/powerpoint/2010/main" val="62822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503-0DCD-4EE6-8B1D-E23C007DFB1C}"/>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20F9F088-6A11-4C3F-84F7-6161C8BB16D5}"/>
              </a:ext>
            </a:extLst>
          </p:cNvPr>
          <p:cNvPicPr>
            <a:picLocks noGrp="1" noChangeAspect="1"/>
          </p:cNvPicPr>
          <p:nvPr>
            <p:ph idx="1"/>
          </p:nvPr>
        </p:nvPicPr>
        <p:blipFill>
          <a:blip r:embed="rId2"/>
          <a:stretch>
            <a:fillRect/>
          </a:stretch>
        </p:blipFill>
        <p:spPr>
          <a:xfrm>
            <a:off x="1252537" y="1639719"/>
            <a:ext cx="9686925" cy="3000375"/>
          </a:xfrm>
          <a:prstGeom prst="rect">
            <a:avLst/>
          </a:prstGeom>
        </p:spPr>
      </p:pic>
      <p:sp>
        <p:nvSpPr>
          <p:cNvPr id="9" name="Slide Number Placeholder 8">
            <a:extLst>
              <a:ext uri="{FF2B5EF4-FFF2-40B4-BE49-F238E27FC236}">
                <a16:creationId xmlns:a16="http://schemas.microsoft.com/office/drawing/2014/main" xmlns="" id="{254514AF-E26A-4270-8469-5D8AB05D4688}"/>
              </a:ext>
            </a:extLst>
          </p:cNvPr>
          <p:cNvSpPr>
            <a:spLocks noGrp="1"/>
          </p:cNvSpPr>
          <p:nvPr>
            <p:ph type="sldNum" sz="quarter" idx="12"/>
          </p:nvPr>
        </p:nvSpPr>
        <p:spPr/>
        <p:txBody>
          <a:bodyPr/>
          <a:lstStyle/>
          <a:p>
            <a:fld id="{6FB408D2-E95F-4755-A1C9-8E942EAEDDE8}" type="slidenum">
              <a:rPr lang="en-IN" smtClean="0"/>
              <a:t>17</a:t>
            </a:fld>
            <a:endParaRPr lang="en-IN"/>
          </a:p>
        </p:txBody>
      </p:sp>
      <p:pic>
        <p:nvPicPr>
          <p:cNvPr id="5" name="Picture 4">
            <a:extLst>
              <a:ext uri="{FF2B5EF4-FFF2-40B4-BE49-F238E27FC236}">
                <a16:creationId xmlns:a16="http://schemas.microsoft.com/office/drawing/2014/main" xmlns="" id="{6BD395A2-4557-44D1-976D-3ABE23D8CC99}"/>
              </a:ext>
            </a:extLst>
          </p:cNvPr>
          <p:cNvPicPr>
            <a:picLocks noChangeAspect="1"/>
          </p:cNvPicPr>
          <p:nvPr/>
        </p:nvPicPr>
        <p:blipFill>
          <a:blip r:embed="rId3"/>
          <a:stretch>
            <a:fillRect/>
          </a:stretch>
        </p:blipFill>
        <p:spPr>
          <a:xfrm>
            <a:off x="1368701" y="4637842"/>
            <a:ext cx="7943850" cy="895350"/>
          </a:xfrm>
          <a:prstGeom prst="rect">
            <a:avLst/>
          </a:prstGeom>
        </p:spPr>
      </p:pic>
      <p:sp>
        <p:nvSpPr>
          <p:cNvPr id="6" name="Rectangle 5">
            <a:extLst>
              <a:ext uri="{FF2B5EF4-FFF2-40B4-BE49-F238E27FC236}">
                <a16:creationId xmlns:a16="http://schemas.microsoft.com/office/drawing/2014/main" xmlns="" id="{34145C51-24E2-49E7-B221-B68BC6C4577D}"/>
              </a:ext>
            </a:extLst>
          </p:cNvPr>
          <p:cNvSpPr/>
          <p:nvPr/>
        </p:nvSpPr>
        <p:spPr>
          <a:xfrm>
            <a:off x="1368701" y="5492521"/>
            <a:ext cx="9686925" cy="830997"/>
          </a:xfrm>
          <a:prstGeom prst="rect">
            <a:avLst/>
          </a:prstGeom>
        </p:spPr>
        <p:txBody>
          <a:bodyPr wrap="square">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t>
            </a:r>
            <a:r>
              <a:rPr lang="en-I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assertion </a:t>
            </a: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either states that an individual belongs to a concept, or describes that individuals are related to each other by roles.</a:t>
            </a:r>
          </a:p>
        </p:txBody>
      </p:sp>
    </p:spTree>
    <p:extLst>
      <p:ext uri="{BB962C8B-B14F-4D97-AF65-F5344CB8AC3E}">
        <p14:creationId xmlns:p14="http://schemas.microsoft.com/office/powerpoint/2010/main" val="23247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6A87979B-3DD1-424C-9FAD-8BBD2F5A4E63}"/>
              </a:ext>
            </a:extLst>
          </p:cNvPr>
          <p:cNvPicPr>
            <a:picLocks noGrp="1" noChangeAspect="1"/>
          </p:cNvPicPr>
          <p:nvPr>
            <p:ph idx="1"/>
          </p:nvPr>
        </p:nvPicPr>
        <p:blipFill>
          <a:blip r:embed="rId2"/>
          <a:stretch>
            <a:fillRect/>
          </a:stretch>
        </p:blipFill>
        <p:spPr>
          <a:xfrm>
            <a:off x="945554" y="493004"/>
            <a:ext cx="10300891" cy="5636936"/>
          </a:xfrm>
          <a:prstGeom prst="rect">
            <a:avLst/>
          </a:prstGeom>
        </p:spPr>
      </p:pic>
      <p:sp>
        <p:nvSpPr>
          <p:cNvPr id="8" name="Slide Number Placeholder 7">
            <a:extLst>
              <a:ext uri="{FF2B5EF4-FFF2-40B4-BE49-F238E27FC236}">
                <a16:creationId xmlns:a16="http://schemas.microsoft.com/office/drawing/2014/main" xmlns="" id="{5C6EB562-9D4C-416D-ACFF-31CC3CF159D0}"/>
              </a:ext>
            </a:extLst>
          </p:cNvPr>
          <p:cNvSpPr>
            <a:spLocks noGrp="1"/>
          </p:cNvSpPr>
          <p:nvPr>
            <p:ph type="sldNum" sz="quarter" idx="12"/>
          </p:nvPr>
        </p:nvSpPr>
        <p:spPr/>
        <p:txBody>
          <a:bodyPr/>
          <a:lstStyle/>
          <a:p>
            <a:fld id="{6FB408D2-E95F-4755-A1C9-8E942EAEDDE8}" type="slidenum">
              <a:rPr lang="en-IN" smtClean="0"/>
              <a:t>18</a:t>
            </a:fld>
            <a:endParaRPr lang="en-IN"/>
          </a:p>
        </p:txBody>
      </p:sp>
    </p:spTree>
    <p:extLst>
      <p:ext uri="{BB962C8B-B14F-4D97-AF65-F5344CB8AC3E}">
        <p14:creationId xmlns:p14="http://schemas.microsoft.com/office/powerpoint/2010/main" val="22231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982F3-B56E-445C-B222-BFEBF6CDA00B}"/>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DC3D59D7-96CB-418A-870D-873383D89FA2}"/>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A </a:t>
            </a:r>
            <a:r>
              <a:rPr lang="en-IN" sz="2400" i="1" dirty="0">
                <a:latin typeface="Times New Roman" panose="02020603050405020304" pitchFamily="18" charset="0"/>
                <a:cs typeface="Times New Roman" panose="02020603050405020304" pitchFamily="18" charset="0"/>
              </a:rPr>
              <a:t>knowledge base </a:t>
            </a:r>
            <a:r>
              <a:rPr lang="en-IN" sz="2400" dirty="0">
                <a:latin typeface="Times New Roman" panose="02020603050405020304" pitchFamily="18" charset="0"/>
                <a:cs typeface="Times New Roman" panose="02020603050405020304" pitchFamily="18" charset="0"/>
              </a:rPr>
              <a:t>is a set of axioms and assertions, written using a specific language. </a:t>
            </a:r>
          </a:p>
          <a:p>
            <a:r>
              <a:rPr lang="en-IN" sz="2400" dirty="0">
                <a:latin typeface="Times New Roman" panose="02020603050405020304" pitchFamily="18" charset="0"/>
                <a:cs typeface="Times New Roman" panose="02020603050405020304" pitchFamily="18" charset="0"/>
              </a:rPr>
              <a:t>The </a:t>
            </a:r>
            <a:r>
              <a:rPr lang="en-IN" sz="2400" i="1" dirty="0">
                <a:latin typeface="Times New Roman" panose="02020603050405020304" pitchFamily="18" charset="0"/>
                <a:cs typeface="Times New Roman" panose="02020603050405020304" pitchFamily="18" charset="0"/>
              </a:rPr>
              <a:t>terminology</a:t>
            </a:r>
            <a:r>
              <a:rPr lang="en-IN" sz="2400" dirty="0">
                <a:latin typeface="Times New Roman" panose="02020603050405020304" pitchFamily="18" charset="0"/>
                <a:cs typeface="Times New Roman" panose="02020603050405020304" pitchFamily="18" charset="0"/>
              </a:rPr>
              <a:t>, or </a:t>
            </a:r>
            <a:r>
              <a:rPr lang="en-IN" sz="2400" i="1" dirty="0" err="1">
                <a:latin typeface="Times New Roman" panose="02020603050405020304" pitchFamily="18" charset="0"/>
                <a:cs typeface="Times New Roman" panose="02020603050405020304" pitchFamily="18" charset="0"/>
              </a:rPr>
              <a:t>TBox</a:t>
            </a:r>
            <a:r>
              <a:rPr lang="en-IN" sz="2400" dirty="0">
                <a:latin typeface="Times New Roman" panose="02020603050405020304" pitchFamily="18" charset="0"/>
                <a:cs typeface="Times New Roman" panose="02020603050405020304" pitchFamily="18" charset="0"/>
              </a:rPr>
              <a:t>, of the knowledge base consists of the set of axioms that define new concepts. </a:t>
            </a:r>
          </a:p>
          <a:p>
            <a:r>
              <a:rPr lang="en-IN" sz="2400" dirty="0">
                <a:latin typeface="Times New Roman" panose="02020603050405020304" pitchFamily="18" charset="0"/>
                <a:cs typeface="Times New Roman" panose="02020603050405020304" pitchFamily="18" charset="0"/>
              </a:rPr>
              <a:t>The </a:t>
            </a:r>
            <a:r>
              <a:rPr lang="en-IN" sz="2400" i="1" dirty="0">
                <a:latin typeface="Times New Roman" panose="02020603050405020304" pitchFamily="18" charset="0"/>
                <a:cs typeface="Times New Roman" panose="02020603050405020304" pitchFamily="18" charset="0"/>
              </a:rPr>
              <a:t>world description</a:t>
            </a: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assertional</a:t>
            </a:r>
            <a:r>
              <a:rPr lang="en-IN" sz="2400" i="1" dirty="0">
                <a:latin typeface="Times New Roman" panose="02020603050405020304" pitchFamily="18" charset="0"/>
                <a:cs typeface="Times New Roman" panose="02020603050405020304" pitchFamily="18" charset="0"/>
              </a:rPr>
              <a:t> knowledge</a:t>
            </a:r>
            <a:r>
              <a:rPr lang="en-IN" sz="2400" dirty="0">
                <a:latin typeface="Times New Roman" panose="02020603050405020304" pitchFamily="18" charset="0"/>
                <a:cs typeface="Times New Roman" panose="02020603050405020304" pitchFamily="18" charset="0"/>
              </a:rPr>
              <a:t>, or </a:t>
            </a:r>
            <a:r>
              <a:rPr lang="en-IN" sz="2400" i="1" dirty="0" err="1">
                <a:latin typeface="Times New Roman" panose="02020603050405020304" pitchFamily="18" charset="0"/>
                <a:cs typeface="Times New Roman" panose="02020603050405020304" pitchFamily="18" charset="0"/>
              </a:rPr>
              <a:t>ABox</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of the knowledge base consists of the set of assertions. </a:t>
            </a:r>
          </a:p>
          <a:p>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TBox</a:t>
            </a:r>
            <a:r>
              <a:rPr lang="en-IN" sz="2400" dirty="0">
                <a:latin typeface="Times New Roman" panose="02020603050405020304" pitchFamily="18" charset="0"/>
                <a:cs typeface="Times New Roman" panose="02020603050405020304" pitchFamily="18" charset="0"/>
              </a:rPr>
              <a:t> expresses </a:t>
            </a:r>
            <a:r>
              <a:rPr lang="en-IN" sz="2400" i="1" dirty="0">
                <a:latin typeface="Times New Roman" panose="02020603050405020304" pitchFamily="18" charset="0"/>
                <a:cs typeface="Times New Roman" panose="02020603050405020304" pitchFamily="18" charset="0"/>
              </a:rPr>
              <a:t>intentional knowledge</a:t>
            </a:r>
            <a:r>
              <a:rPr lang="en-IN" sz="2400" dirty="0">
                <a:latin typeface="Times New Roman" panose="02020603050405020304" pitchFamily="18" charset="0"/>
                <a:cs typeface="Times New Roman" panose="02020603050405020304" pitchFamily="18" charset="0"/>
              </a:rPr>
              <a:t>, which is typically stable, whereas the </a:t>
            </a:r>
            <a:r>
              <a:rPr lang="en-IN" sz="2400" dirty="0" err="1">
                <a:latin typeface="Times New Roman" panose="02020603050405020304" pitchFamily="18" charset="0"/>
                <a:cs typeface="Times New Roman" panose="02020603050405020304" pitchFamily="18" charset="0"/>
              </a:rPr>
              <a:t>ABox</a:t>
            </a:r>
            <a:r>
              <a:rPr lang="en-IN" sz="2400" dirty="0">
                <a:latin typeface="Times New Roman" panose="02020603050405020304" pitchFamily="18" charset="0"/>
                <a:cs typeface="Times New Roman" panose="02020603050405020304" pitchFamily="18" charset="0"/>
              </a:rPr>
              <a:t> captures </a:t>
            </a:r>
            <a:r>
              <a:rPr lang="en-IN" sz="2400" i="1" dirty="0">
                <a:latin typeface="Times New Roman" panose="02020603050405020304" pitchFamily="18" charset="0"/>
                <a:cs typeface="Times New Roman" panose="02020603050405020304" pitchFamily="18" charset="0"/>
              </a:rPr>
              <a:t>extensional knowledge</a:t>
            </a:r>
            <a:r>
              <a:rPr lang="en-IN" sz="2400" dirty="0">
                <a:latin typeface="Times New Roman" panose="02020603050405020304" pitchFamily="18" charset="0"/>
                <a:cs typeface="Times New Roman" panose="02020603050405020304" pitchFamily="18" charset="0"/>
              </a:rPr>
              <a:t>, which changes as the world evolves.</a:t>
            </a:r>
          </a:p>
        </p:txBody>
      </p:sp>
      <p:sp>
        <p:nvSpPr>
          <p:cNvPr id="6" name="Slide Number Placeholder 5">
            <a:extLst>
              <a:ext uri="{FF2B5EF4-FFF2-40B4-BE49-F238E27FC236}">
                <a16:creationId xmlns:a16="http://schemas.microsoft.com/office/drawing/2014/main" xmlns="" id="{72C14090-4A4F-4C80-B07D-FD97BA9E69DF}"/>
              </a:ext>
            </a:extLst>
          </p:cNvPr>
          <p:cNvSpPr>
            <a:spLocks noGrp="1"/>
          </p:cNvSpPr>
          <p:nvPr>
            <p:ph type="sldNum" sz="quarter" idx="12"/>
          </p:nvPr>
        </p:nvSpPr>
        <p:spPr/>
        <p:txBody>
          <a:bodyPr/>
          <a:lstStyle/>
          <a:p>
            <a:fld id="{6FB408D2-E95F-4755-A1C9-8E942EAEDDE8}" type="slidenum">
              <a:rPr lang="en-IN" smtClean="0"/>
              <a:t>19</a:t>
            </a:fld>
            <a:endParaRPr lang="en-IN"/>
          </a:p>
        </p:txBody>
      </p:sp>
    </p:spTree>
    <p:extLst>
      <p:ext uri="{BB962C8B-B14F-4D97-AF65-F5344CB8AC3E}">
        <p14:creationId xmlns:p14="http://schemas.microsoft.com/office/powerpoint/2010/main" val="266943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6263F-6C73-4E11-AA0A-C48642DE8036}"/>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Syllabus</a:t>
            </a:r>
          </a:p>
        </p:txBody>
      </p:sp>
      <p:sp>
        <p:nvSpPr>
          <p:cNvPr id="3" name="Content Placeholder 2">
            <a:extLst>
              <a:ext uri="{FF2B5EF4-FFF2-40B4-BE49-F238E27FC236}">
                <a16:creationId xmlns:a16="http://schemas.microsoft.com/office/drawing/2014/main" xmlns="" id="{B6BBF3D9-4E69-4E93-BFAA-6B982851B360}"/>
              </a:ext>
            </a:extLst>
          </p:cNvPr>
          <p:cNvSpPr>
            <a:spLocks noGrp="1"/>
          </p:cNvSpPr>
          <p:nvPr>
            <p:ph idx="1"/>
          </p:nvPr>
        </p:nvSpPr>
        <p:spPr>
          <a:xfrm>
            <a:off x="964809" y="1847850"/>
            <a:ext cx="10515600" cy="4351338"/>
          </a:xfrm>
        </p:spPr>
        <p:txBody>
          <a:bodyPr>
            <a:normAutofit/>
          </a:bodyPr>
          <a:lstStyle/>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An Informal Example</a:t>
            </a:r>
          </a:p>
          <a:p>
            <a:pPr marL="514350" indent="-514350">
              <a:buFont typeface="+mj-lt"/>
              <a:buAutoNum type="arabicPeriod"/>
            </a:pPr>
            <a:r>
              <a:rPr lang="en-IN" sz="2600" dirty="0">
                <a:latin typeface="Times New Roman" panose="02020603050405020304" pitchFamily="18" charset="0"/>
                <a:cs typeface="Times New Roman" panose="02020603050405020304" pitchFamily="18" charset="0"/>
              </a:rPr>
              <a:t>The family of attributive languages</a:t>
            </a:r>
          </a:p>
          <a:p>
            <a:pPr marL="914400" lvl="1" indent="-457200">
              <a:buFont typeface="+mj-lt"/>
              <a:buAutoNum type="alphaUcPeriod"/>
            </a:pPr>
            <a:r>
              <a:rPr lang="en-IN" sz="2600" dirty="0">
                <a:latin typeface="Times New Roman" panose="02020603050405020304" pitchFamily="18" charset="0"/>
                <a:cs typeface="Times New Roman" panose="02020603050405020304" pitchFamily="18" charset="0"/>
              </a:rPr>
              <a:t>Concept descriptions</a:t>
            </a:r>
          </a:p>
          <a:p>
            <a:pPr marL="914400" lvl="1" indent="-457200">
              <a:buFont typeface="+mj-lt"/>
              <a:buAutoNum type="alphaUcPeriod"/>
            </a:pPr>
            <a:r>
              <a:rPr lang="en-IN" sz="2600" dirty="0">
                <a:latin typeface="Times New Roman" panose="02020603050405020304" pitchFamily="18" charset="0"/>
                <a:cs typeface="Times New Roman" panose="02020603050405020304" pitchFamily="18" charset="0"/>
              </a:rPr>
              <a:t>Terminologies </a:t>
            </a:r>
          </a:p>
          <a:p>
            <a:pPr lvl="2">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Assertions</a:t>
            </a:r>
          </a:p>
          <a:p>
            <a:pPr lvl="2">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Inference problems</a:t>
            </a:r>
          </a:p>
          <a:p>
            <a:pPr lvl="2">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Inference problems for concept descriptions</a:t>
            </a:r>
          </a:p>
          <a:p>
            <a:pPr lvl="2">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Inference problems for assertions.</a:t>
            </a:r>
          </a:p>
        </p:txBody>
      </p:sp>
      <p:sp>
        <p:nvSpPr>
          <p:cNvPr id="6" name="Slide Number Placeholder 5">
            <a:extLst>
              <a:ext uri="{FF2B5EF4-FFF2-40B4-BE49-F238E27FC236}">
                <a16:creationId xmlns:a16="http://schemas.microsoft.com/office/drawing/2014/main" xmlns="" id="{9D0DAC26-BB9D-4825-B6C3-5891476C1EBA}"/>
              </a:ext>
            </a:extLst>
          </p:cNvPr>
          <p:cNvSpPr>
            <a:spLocks noGrp="1"/>
          </p:cNvSpPr>
          <p:nvPr>
            <p:ph type="sldNum" sz="quarter" idx="12"/>
          </p:nvPr>
        </p:nvSpPr>
        <p:spPr>
          <a:ln>
            <a:solidFill>
              <a:schemeClr val="bg1"/>
            </a:solidFill>
          </a:ln>
        </p:spPr>
        <p:txBody>
          <a:bodyPr/>
          <a:lstStyle/>
          <a:p>
            <a:fld id="{6FB408D2-E95F-4755-A1C9-8E942EAEDDE8}" type="slidenum">
              <a:rPr lang="en-IN" smtClean="0"/>
              <a:t>2</a:t>
            </a:fld>
            <a:endParaRPr lang="en-IN"/>
          </a:p>
        </p:txBody>
      </p:sp>
    </p:spTree>
    <p:extLst>
      <p:ext uri="{BB962C8B-B14F-4D97-AF65-F5344CB8AC3E}">
        <p14:creationId xmlns:p14="http://schemas.microsoft.com/office/powerpoint/2010/main" val="16368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4194AEE7-68A7-4D8A-BCA4-A61E3633C738}"/>
              </a:ext>
            </a:extLst>
          </p:cNvPr>
          <p:cNvPicPr>
            <a:picLocks noGrp="1" noChangeAspect="1"/>
          </p:cNvPicPr>
          <p:nvPr>
            <p:ph idx="1"/>
          </p:nvPr>
        </p:nvPicPr>
        <p:blipFill>
          <a:blip r:embed="rId2"/>
          <a:stretch>
            <a:fillRect/>
          </a:stretch>
        </p:blipFill>
        <p:spPr>
          <a:xfrm>
            <a:off x="1529551" y="643466"/>
            <a:ext cx="9682400" cy="5571067"/>
          </a:xfrm>
          <a:prstGeom prst="rect">
            <a:avLst/>
          </a:prstGeom>
        </p:spPr>
      </p:pic>
      <p:sp>
        <p:nvSpPr>
          <p:cNvPr id="7" name="Slide Number Placeholder 6">
            <a:extLst>
              <a:ext uri="{FF2B5EF4-FFF2-40B4-BE49-F238E27FC236}">
                <a16:creationId xmlns:a16="http://schemas.microsoft.com/office/drawing/2014/main" xmlns="" id="{7433F442-3954-41A5-8078-3E506FA06C8F}"/>
              </a:ext>
            </a:extLst>
          </p:cNvPr>
          <p:cNvSpPr>
            <a:spLocks noGrp="1"/>
          </p:cNvSpPr>
          <p:nvPr>
            <p:ph type="sldNum" sz="quarter" idx="12"/>
          </p:nvPr>
        </p:nvSpPr>
        <p:spPr/>
        <p:txBody>
          <a:bodyPr/>
          <a:lstStyle/>
          <a:p>
            <a:fld id="{6FB408D2-E95F-4755-A1C9-8E942EAEDDE8}" type="slidenum">
              <a:rPr lang="en-IN" smtClean="0"/>
              <a:t>20</a:t>
            </a:fld>
            <a:endParaRPr lang="en-IN"/>
          </a:p>
        </p:txBody>
      </p:sp>
    </p:spTree>
    <p:extLst>
      <p:ext uri="{BB962C8B-B14F-4D97-AF65-F5344CB8AC3E}">
        <p14:creationId xmlns:p14="http://schemas.microsoft.com/office/powerpoint/2010/main" val="1192785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9D938-71BA-4780-B9C1-16613701B1D8}"/>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62315C4F-3853-474A-931B-3521618B6D97}"/>
              </a:ext>
            </a:extLst>
          </p:cNvPr>
          <p:cNvSpPr>
            <a:spLocks noGrp="1"/>
          </p:cNvSpPr>
          <p:nvPr>
            <p:ph idx="1"/>
          </p:nvPr>
        </p:nvSpPr>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We now informally exemplify how to deduce concept </a:t>
            </a:r>
            <a:r>
              <a:rPr lang="en-IN" sz="2400" dirty="0" err="1">
                <a:latin typeface="Times New Roman" panose="02020603050405020304" pitchFamily="18" charset="0"/>
                <a:cs typeface="Times New Roman" panose="02020603050405020304" pitchFamily="18" charset="0"/>
              </a:rPr>
              <a:t>subsumptions</a:t>
            </a:r>
            <a:r>
              <a:rPr lang="en-IN" sz="2400" dirty="0">
                <a:latin typeface="Times New Roman" panose="02020603050405020304" pitchFamily="18" charset="0"/>
                <a:cs typeface="Times New Roman" panose="02020603050405020304" pitchFamily="18" charset="0"/>
              </a:rPr>
              <a:t> and concept instantiations from the BOOKS knowledge base.  </a:t>
            </a:r>
          </a:p>
          <a:p>
            <a:r>
              <a:rPr lang="en-IN" sz="2400" dirty="0">
                <a:latin typeface="Times New Roman" panose="02020603050405020304" pitchFamily="18" charset="0"/>
                <a:cs typeface="Times New Roman" panose="02020603050405020304" pitchFamily="18" charset="0"/>
              </a:rPr>
              <a:t>We stress that the examples are just indicative of what can be proved, but not of how the DL proof procedures operate.  </a:t>
            </a:r>
          </a:p>
          <a:p>
            <a:r>
              <a:rPr lang="en-IN" sz="2400" dirty="0">
                <a:latin typeface="Times New Roman" panose="02020603050405020304" pitchFamily="18" charset="0"/>
                <a:cs typeface="Times New Roman" panose="02020603050405020304" pitchFamily="18" charset="0"/>
              </a:rPr>
              <a:t>We first prove that every country can be classified as either European or </a:t>
            </a:r>
            <a:r>
              <a:rPr lang="en-IN" sz="2400" dirty="0" err="1">
                <a:latin typeface="Times New Roman" panose="02020603050405020304" pitchFamily="18" charset="0"/>
                <a:cs typeface="Times New Roman" panose="02020603050405020304" pitchFamily="18" charset="0"/>
              </a:rPr>
              <a:t>nonEuropean</a:t>
            </a:r>
            <a:r>
              <a:rPr lang="en-IN" sz="2400" dirty="0">
                <a:latin typeface="Times New Roman" panose="02020603050405020304" pitchFamily="18" charset="0"/>
                <a:cs typeface="Times New Roman" panose="02020603050405020304" pitchFamily="18" charset="0"/>
              </a:rPr>
              <a:t>, but not both.</a:t>
            </a:r>
            <a:r>
              <a:rPr lang="en-IN" dirty="0"/>
              <a:t> </a:t>
            </a:r>
            <a:r>
              <a:rPr lang="en-IN" sz="2600" dirty="0">
                <a:latin typeface="Times New Roman" panose="02020603050405020304" pitchFamily="18" charset="0"/>
                <a:cs typeface="Times New Roman" panose="02020603050405020304" pitchFamily="18" charset="0"/>
              </a:rPr>
              <a:t>we prove that:</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p>
          <a:p>
            <a:pPr marL="0" indent="0">
              <a:buNone/>
            </a:pPr>
            <a:endParaRPr lang="en-IN" sz="2400" dirty="0"/>
          </a:p>
          <a:p>
            <a:r>
              <a:rPr lang="en-IN" sz="2600" dirty="0">
                <a:latin typeface="Times New Roman" panose="02020603050405020304" pitchFamily="18" charset="0"/>
                <a:cs typeface="Times New Roman" panose="02020603050405020304" pitchFamily="18" charset="0"/>
              </a:rPr>
              <a:t>The inclusion (29) follows directly from (9) and is equivalent to saying that </a:t>
            </a:r>
            <a:r>
              <a:rPr lang="en-IN" sz="2600" dirty="0" smtClean="0">
                <a:latin typeface="Times New Roman" panose="02020603050405020304" pitchFamily="18" charset="0"/>
                <a:cs typeface="Times New Roman" panose="02020603050405020304" pitchFamily="18" charset="0"/>
              </a:rPr>
              <a:t>no individual </a:t>
            </a:r>
            <a:r>
              <a:rPr lang="en-IN" sz="2600" dirty="0">
                <a:latin typeface="Times New Roman" panose="02020603050405020304" pitchFamily="18" charset="0"/>
                <a:cs typeface="Times New Roman" panose="02020603050405020304" pitchFamily="18" charset="0"/>
              </a:rPr>
              <a:t>is both a European country and a non-European country. To prove (30),we establish the following sequence of equivalent complex concepts.</a:t>
            </a:r>
          </a:p>
        </p:txBody>
      </p:sp>
      <p:sp>
        <p:nvSpPr>
          <p:cNvPr id="7" name="Slide Number Placeholder 6">
            <a:extLst>
              <a:ext uri="{FF2B5EF4-FFF2-40B4-BE49-F238E27FC236}">
                <a16:creationId xmlns:a16="http://schemas.microsoft.com/office/drawing/2014/main" xmlns="" id="{80F2C650-19D6-4766-8312-FEF5E1668962}"/>
              </a:ext>
            </a:extLst>
          </p:cNvPr>
          <p:cNvSpPr>
            <a:spLocks noGrp="1"/>
          </p:cNvSpPr>
          <p:nvPr>
            <p:ph type="sldNum" sz="quarter" idx="12"/>
          </p:nvPr>
        </p:nvSpPr>
        <p:spPr/>
        <p:txBody>
          <a:bodyPr/>
          <a:lstStyle/>
          <a:p>
            <a:fld id="{6FB408D2-E95F-4755-A1C9-8E942EAEDDE8}" type="slidenum">
              <a:rPr lang="en-IN" smtClean="0"/>
              <a:t>21</a:t>
            </a:fld>
            <a:endParaRPr lang="en-IN"/>
          </a:p>
        </p:txBody>
      </p:sp>
      <p:pic>
        <p:nvPicPr>
          <p:cNvPr id="4" name="Picture 3">
            <a:extLst>
              <a:ext uri="{FF2B5EF4-FFF2-40B4-BE49-F238E27FC236}">
                <a16:creationId xmlns:a16="http://schemas.microsoft.com/office/drawing/2014/main" xmlns="" id="{20607EE3-E62C-4C18-98D6-C8030EBBE275}"/>
              </a:ext>
            </a:extLst>
          </p:cNvPr>
          <p:cNvPicPr>
            <a:picLocks noChangeAspect="1"/>
          </p:cNvPicPr>
          <p:nvPr/>
        </p:nvPicPr>
        <p:blipFill>
          <a:blip r:embed="rId2"/>
          <a:stretch>
            <a:fillRect/>
          </a:stretch>
        </p:blipFill>
        <p:spPr>
          <a:xfrm>
            <a:off x="2387048" y="3959295"/>
            <a:ext cx="6781800" cy="847725"/>
          </a:xfrm>
          <a:prstGeom prst="rect">
            <a:avLst/>
          </a:prstGeom>
        </p:spPr>
      </p:pic>
    </p:spTree>
    <p:extLst>
      <p:ext uri="{BB962C8B-B14F-4D97-AF65-F5344CB8AC3E}">
        <p14:creationId xmlns:p14="http://schemas.microsoft.com/office/powerpoint/2010/main" val="3669052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040FA-4A8F-4F20-95F4-6C4D2D22707E}"/>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3AD4604B-432C-4C6A-AEAA-050D978FB606}"/>
              </a:ext>
            </a:extLst>
          </p:cNvPr>
          <p:cNvPicPr>
            <a:picLocks noGrp="1" noChangeAspect="1"/>
          </p:cNvPicPr>
          <p:nvPr>
            <p:ph idx="1"/>
          </p:nvPr>
        </p:nvPicPr>
        <p:blipFill>
          <a:blip r:embed="rId2"/>
          <a:stretch>
            <a:fillRect/>
          </a:stretch>
        </p:blipFill>
        <p:spPr>
          <a:xfrm>
            <a:off x="1171575" y="1685891"/>
            <a:ext cx="9848850" cy="2457450"/>
          </a:xfrm>
          <a:prstGeom prst="rect">
            <a:avLst/>
          </a:prstGeom>
        </p:spPr>
      </p:pic>
      <p:sp>
        <p:nvSpPr>
          <p:cNvPr id="10" name="Slide Number Placeholder 9">
            <a:extLst>
              <a:ext uri="{FF2B5EF4-FFF2-40B4-BE49-F238E27FC236}">
                <a16:creationId xmlns:a16="http://schemas.microsoft.com/office/drawing/2014/main" xmlns="" id="{E90DF422-CBDD-4BDD-9CDC-0A5254B74BD2}"/>
              </a:ext>
            </a:extLst>
          </p:cNvPr>
          <p:cNvSpPr>
            <a:spLocks noGrp="1"/>
          </p:cNvSpPr>
          <p:nvPr>
            <p:ph type="sldNum" sz="quarter" idx="12"/>
          </p:nvPr>
        </p:nvSpPr>
        <p:spPr/>
        <p:txBody>
          <a:bodyPr/>
          <a:lstStyle/>
          <a:p>
            <a:fld id="{6FB408D2-E95F-4755-A1C9-8E942EAEDDE8}" type="slidenum">
              <a:rPr lang="en-IN" smtClean="0"/>
              <a:t>22</a:t>
            </a:fld>
            <a:endParaRPr lang="en-IN"/>
          </a:p>
        </p:txBody>
      </p:sp>
      <p:sp>
        <p:nvSpPr>
          <p:cNvPr id="5" name="Rectangle 4">
            <a:extLst>
              <a:ext uri="{FF2B5EF4-FFF2-40B4-BE49-F238E27FC236}">
                <a16:creationId xmlns:a16="http://schemas.microsoft.com/office/drawing/2014/main" xmlns="" id="{EB028125-38D2-4076-ACD2-B4C4F585B569}"/>
              </a:ext>
            </a:extLst>
          </p:cNvPr>
          <p:cNvSpPr/>
          <p:nvPr/>
        </p:nvSpPr>
        <p:spPr>
          <a:xfrm>
            <a:off x="1171575" y="4044650"/>
            <a:ext cx="10079521" cy="1323439"/>
          </a:xfrm>
          <a:prstGeom prst="rect">
            <a:avLst/>
          </a:prstGeom>
        </p:spPr>
        <p:txBody>
          <a:bodyPr wrap="square">
            <a:spAutoFit/>
          </a:bodyPr>
          <a:lstStyle/>
          <a:p>
            <a:r>
              <a:rPr lang="en-IN" sz="2000" dirty="0">
                <a:latin typeface="TimesNewRoman"/>
              </a:rPr>
              <a:t>We may likewise prove that every book is either anonymous or </a:t>
            </a:r>
            <a:r>
              <a:rPr lang="en-IN" sz="2000" dirty="0" err="1">
                <a:latin typeface="TimesNewRoman"/>
              </a:rPr>
              <a:t>nonanonymous</a:t>
            </a:r>
            <a:r>
              <a:rPr lang="en-IN" sz="2000" dirty="0">
                <a:latin typeface="TimesNewRoman"/>
              </a:rPr>
              <a:t>, but not both, using just (10) and (11). In this case, the definitions (10) and (11) already guarantee that </a:t>
            </a:r>
            <a:r>
              <a:rPr lang="en-IN" sz="2000" b="0" i="0" u="none" strike="noStrike" baseline="0" dirty="0" err="1">
                <a:latin typeface="Courier"/>
              </a:rPr>
              <a:t>AnonymousBook</a:t>
            </a:r>
            <a:r>
              <a:rPr lang="en-IN" sz="2000" b="0" i="0" u="none" strike="noStrike" baseline="0" dirty="0">
                <a:latin typeface="Courier"/>
              </a:rPr>
              <a:t> </a:t>
            </a:r>
            <a:r>
              <a:rPr lang="en-IN" sz="2000" dirty="0">
                <a:latin typeface="TimesNewRoman"/>
              </a:rPr>
              <a:t>and </a:t>
            </a:r>
            <a:r>
              <a:rPr lang="en-IN" sz="2000" b="0" i="0" u="none" strike="noStrike" baseline="0" dirty="0" err="1">
                <a:latin typeface="Courier"/>
              </a:rPr>
              <a:t>nonAnonymousBook</a:t>
            </a:r>
            <a:r>
              <a:rPr lang="en-IN" sz="2000" b="0" i="0" u="none" strike="noStrike" baseline="0" dirty="0">
                <a:latin typeface="Courier"/>
              </a:rPr>
              <a:t> </a:t>
            </a:r>
            <a:r>
              <a:rPr lang="en-IN" sz="2000" dirty="0">
                <a:latin typeface="TimesNewRoman"/>
              </a:rPr>
              <a:t>are subsumed by </a:t>
            </a:r>
            <a:r>
              <a:rPr lang="en-IN" sz="2000" b="0" i="0" u="none" strike="noStrike" baseline="0" dirty="0">
                <a:latin typeface="Courier"/>
              </a:rPr>
              <a:t>Book</a:t>
            </a:r>
            <a:r>
              <a:rPr lang="en-IN" sz="2000" b="0" i="0" u="none" strike="noStrike" baseline="0" dirty="0">
                <a:latin typeface="TimesNewRoman"/>
              </a:rPr>
              <a:t>. </a:t>
            </a:r>
            <a:r>
              <a:rPr lang="en-IN" sz="2000" dirty="0">
                <a:latin typeface="TimesNewRoman"/>
              </a:rPr>
              <a:t>That is, no inclusion similar to (14) is required. More precisely, we can prove that:</a:t>
            </a:r>
            <a:endParaRPr lang="en-IN" sz="2000" dirty="0"/>
          </a:p>
        </p:txBody>
      </p:sp>
      <p:pic>
        <p:nvPicPr>
          <p:cNvPr id="7" name="Picture 6">
            <a:extLst>
              <a:ext uri="{FF2B5EF4-FFF2-40B4-BE49-F238E27FC236}">
                <a16:creationId xmlns:a16="http://schemas.microsoft.com/office/drawing/2014/main" xmlns="" id="{925CEE56-3066-4BAB-81FC-20839B8688E8}"/>
              </a:ext>
            </a:extLst>
          </p:cNvPr>
          <p:cNvPicPr>
            <a:picLocks noChangeAspect="1"/>
          </p:cNvPicPr>
          <p:nvPr/>
        </p:nvPicPr>
        <p:blipFill>
          <a:blip r:embed="rId3"/>
          <a:stretch>
            <a:fillRect/>
          </a:stretch>
        </p:blipFill>
        <p:spPr>
          <a:xfrm>
            <a:off x="1155216" y="5331721"/>
            <a:ext cx="8105775" cy="885825"/>
          </a:xfrm>
          <a:prstGeom prst="rect">
            <a:avLst/>
          </a:prstGeom>
        </p:spPr>
      </p:pic>
    </p:spTree>
    <p:extLst>
      <p:ext uri="{BB962C8B-B14F-4D97-AF65-F5344CB8AC3E}">
        <p14:creationId xmlns:p14="http://schemas.microsoft.com/office/powerpoint/2010/main" val="769684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FD599-B986-4621-B5C7-712D46EC5A91}"/>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83866010-D6CB-4F64-8D0C-9AFEDE755E21}"/>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inclusion (32) follows directly from (11). To prove (33), we establish the following sequence of equivalent complex concepts.</a:t>
            </a:r>
          </a:p>
          <a:p>
            <a:endParaRPr lang="en-IN"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59847792-54C1-497F-9BA7-D12A61A485B2}"/>
              </a:ext>
            </a:extLst>
          </p:cNvPr>
          <p:cNvSpPr>
            <a:spLocks noGrp="1"/>
          </p:cNvSpPr>
          <p:nvPr>
            <p:ph type="sldNum" sz="quarter" idx="12"/>
          </p:nvPr>
        </p:nvSpPr>
        <p:spPr/>
        <p:txBody>
          <a:bodyPr/>
          <a:lstStyle/>
          <a:p>
            <a:fld id="{6FB408D2-E95F-4755-A1C9-8E942EAEDDE8}" type="slidenum">
              <a:rPr lang="en-IN" smtClean="0"/>
              <a:t>23</a:t>
            </a:fld>
            <a:endParaRPr lang="en-IN"/>
          </a:p>
        </p:txBody>
      </p:sp>
      <p:pic>
        <p:nvPicPr>
          <p:cNvPr id="4" name="Picture 3">
            <a:extLst>
              <a:ext uri="{FF2B5EF4-FFF2-40B4-BE49-F238E27FC236}">
                <a16:creationId xmlns:a16="http://schemas.microsoft.com/office/drawing/2014/main" xmlns="" id="{35EE19E5-52C0-4409-AD64-F63E17D098EE}"/>
              </a:ext>
            </a:extLst>
          </p:cNvPr>
          <p:cNvPicPr>
            <a:picLocks noChangeAspect="1"/>
          </p:cNvPicPr>
          <p:nvPr/>
        </p:nvPicPr>
        <p:blipFill>
          <a:blip r:embed="rId2"/>
          <a:stretch>
            <a:fillRect/>
          </a:stretch>
        </p:blipFill>
        <p:spPr>
          <a:xfrm>
            <a:off x="1138237" y="2587280"/>
            <a:ext cx="9915525" cy="3865839"/>
          </a:xfrm>
          <a:prstGeom prst="rect">
            <a:avLst/>
          </a:prstGeom>
        </p:spPr>
      </p:pic>
    </p:spTree>
    <p:extLst>
      <p:ext uri="{BB962C8B-B14F-4D97-AF65-F5344CB8AC3E}">
        <p14:creationId xmlns:p14="http://schemas.microsoft.com/office/powerpoint/2010/main" val="428201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51981-E354-41DE-84AA-6D25C67A0F6D}"/>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05D2E065-FB8F-44CD-9313-3F9397E2F52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We now turn to examples of concept instantiation. Suppose we want to prove that:</a:t>
            </a:r>
          </a:p>
        </p:txBody>
      </p:sp>
      <p:sp>
        <p:nvSpPr>
          <p:cNvPr id="8" name="Slide Number Placeholder 7">
            <a:extLst>
              <a:ext uri="{FF2B5EF4-FFF2-40B4-BE49-F238E27FC236}">
                <a16:creationId xmlns:a16="http://schemas.microsoft.com/office/drawing/2014/main" xmlns="" id="{D45617BE-FD54-4CEF-A09D-66F5961F3B8D}"/>
              </a:ext>
            </a:extLst>
          </p:cNvPr>
          <p:cNvSpPr>
            <a:spLocks noGrp="1"/>
          </p:cNvSpPr>
          <p:nvPr>
            <p:ph type="sldNum" sz="quarter" idx="12"/>
          </p:nvPr>
        </p:nvSpPr>
        <p:spPr/>
        <p:txBody>
          <a:bodyPr/>
          <a:lstStyle/>
          <a:p>
            <a:fld id="{6FB408D2-E95F-4755-A1C9-8E942EAEDDE8}" type="slidenum">
              <a:rPr lang="en-IN" smtClean="0"/>
              <a:t>24</a:t>
            </a:fld>
            <a:endParaRPr lang="en-IN"/>
          </a:p>
        </p:txBody>
      </p:sp>
      <p:pic>
        <p:nvPicPr>
          <p:cNvPr id="4" name="Picture 3">
            <a:extLst>
              <a:ext uri="{FF2B5EF4-FFF2-40B4-BE49-F238E27FC236}">
                <a16:creationId xmlns:a16="http://schemas.microsoft.com/office/drawing/2014/main" xmlns="" id="{8D4FC781-329D-4F54-B546-F21AC13C9F56}"/>
              </a:ext>
            </a:extLst>
          </p:cNvPr>
          <p:cNvPicPr>
            <a:picLocks noChangeAspect="1"/>
          </p:cNvPicPr>
          <p:nvPr/>
        </p:nvPicPr>
        <p:blipFill>
          <a:blip r:embed="rId2"/>
          <a:stretch>
            <a:fillRect/>
          </a:stretch>
        </p:blipFill>
        <p:spPr>
          <a:xfrm>
            <a:off x="1228725" y="2516054"/>
            <a:ext cx="9734550" cy="1057275"/>
          </a:xfrm>
          <a:prstGeom prst="rect">
            <a:avLst/>
          </a:prstGeom>
        </p:spPr>
      </p:pic>
    </p:spTree>
    <p:extLst>
      <p:ext uri="{BB962C8B-B14F-4D97-AF65-F5344CB8AC3E}">
        <p14:creationId xmlns:p14="http://schemas.microsoft.com/office/powerpoint/2010/main" val="239723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BB259D-3164-42E1-A263-0EF5A1BAFF48}"/>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4" name="Content Placeholder 3">
            <a:extLst>
              <a:ext uri="{FF2B5EF4-FFF2-40B4-BE49-F238E27FC236}">
                <a16:creationId xmlns:a16="http://schemas.microsoft.com/office/drawing/2014/main" xmlns="" id="{52E225FB-C3A6-4D58-9669-DAF8525027CA}"/>
              </a:ext>
            </a:extLst>
          </p:cNvPr>
          <p:cNvPicPr>
            <a:picLocks noGrp="1" noChangeAspect="1"/>
          </p:cNvPicPr>
          <p:nvPr>
            <p:ph idx="1"/>
          </p:nvPr>
        </p:nvPicPr>
        <p:blipFill>
          <a:blip r:embed="rId2"/>
          <a:stretch>
            <a:fillRect/>
          </a:stretch>
        </p:blipFill>
        <p:spPr>
          <a:xfrm>
            <a:off x="1660299" y="1520827"/>
            <a:ext cx="8871401" cy="4351338"/>
          </a:xfrm>
          <a:prstGeom prst="rect">
            <a:avLst/>
          </a:prstGeom>
        </p:spPr>
      </p:pic>
      <p:sp>
        <p:nvSpPr>
          <p:cNvPr id="9" name="Slide Number Placeholder 8">
            <a:extLst>
              <a:ext uri="{FF2B5EF4-FFF2-40B4-BE49-F238E27FC236}">
                <a16:creationId xmlns:a16="http://schemas.microsoft.com/office/drawing/2014/main" xmlns="" id="{1038722C-559A-41DF-A1D3-03FF038BB45A}"/>
              </a:ext>
            </a:extLst>
          </p:cNvPr>
          <p:cNvSpPr>
            <a:spLocks noGrp="1"/>
          </p:cNvSpPr>
          <p:nvPr>
            <p:ph type="sldNum" sz="quarter" idx="12"/>
          </p:nvPr>
        </p:nvSpPr>
        <p:spPr/>
        <p:txBody>
          <a:bodyPr/>
          <a:lstStyle/>
          <a:p>
            <a:fld id="{6FB408D2-E95F-4755-A1C9-8E942EAEDDE8}" type="slidenum">
              <a:rPr lang="en-IN" smtClean="0"/>
              <a:t>25</a:t>
            </a:fld>
            <a:endParaRPr lang="en-IN"/>
          </a:p>
        </p:txBody>
      </p:sp>
      <p:pic>
        <p:nvPicPr>
          <p:cNvPr id="6" name="Picture 5">
            <a:extLst>
              <a:ext uri="{FF2B5EF4-FFF2-40B4-BE49-F238E27FC236}">
                <a16:creationId xmlns:a16="http://schemas.microsoft.com/office/drawing/2014/main" xmlns="" id="{5F99B699-3AEF-49BB-A7EE-8EB168AD2C68}"/>
              </a:ext>
            </a:extLst>
          </p:cNvPr>
          <p:cNvPicPr>
            <a:picLocks noChangeAspect="1"/>
          </p:cNvPicPr>
          <p:nvPr/>
        </p:nvPicPr>
        <p:blipFill>
          <a:blip r:embed="rId3"/>
          <a:stretch>
            <a:fillRect/>
          </a:stretch>
        </p:blipFill>
        <p:spPr>
          <a:xfrm>
            <a:off x="1228725" y="5941743"/>
            <a:ext cx="9734550" cy="752475"/>
          </a:xfrm>
          <a:prstGeom prst="rect">
            <a:avLst/>
          </a:prstGeom>
        </p:spPr>
      </p:pic>
    </p:spTree>
    <p:extLst>
      <p:ext uri="{BB962C8B-B14F-4D97-AF65-F5344CB8AC3E}">
        <p14:creationId xmlns:p14="http://schemas.microsoft.com/office/powerpoint/2010/main" val="592419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8F330-1D1F-4B20-8A2C-A1951C19AF0F}"/>
              </a:ext>
            </a:extLst>
          </p:cNvPr>
          <p:cNvSpPr>
            <a:spLocks noGrp="1"/>
          </p:cNvSpPr>
          <p:nvPr>
            <p:ph type="title"/>
          </p:nvPr>
        </p:nvSpPr>
        <p:spPr>
          <a:xfrm>
            <a:off x="838200" y="325369"/>
            <a:ext cx="10515600" cy="1325563"/>
          </a:xfrm>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Family of Attributive Languages</a:t>
            </a:r>
            <a:endPar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B551A15-EC13-4C48-847E-2C16875156C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Description languages differ by the collection of constructors they offer to define concept descriptions.</a:t>
            </a:r>
          </a:p>
          <a:p>
            <a:r>
              <a:rPr lang="en-IN" sz="2400" dirty="0">
                <a:latin typeface="Times New Roman" panose="02020603050405020304" pitchFamily="18" charset="0"/>
                <a:cs typeface="Times New Roman" panose="02020603050405020304" pitchFamily="18" charset="0"/>
              </a:rPr>
              <a:t>An </a:t>
            </a:r>
            <a:r>
              <a:rPr lang="en-IN" sz="2400" i="1" dirty="0">
                <a:latin typeface="Times New Roman" panose="02020603050405020304" pitchFamily="18" charset="0"/>
                <a:cs typeface="Times New Roman" panose="02020603050405020304" pitchFamily="18" charset="0"/>
              </a:rPr>
              <a:t>attributive language </a:t>
            </a:r>
            <a:r>
              <a:rPr lang="en-IN" sz="2400" dirty="0">
                <a:latin typeface="Times New Roman" panose="02020603050405020304" pitchFamily="18" charset="0"/>
                <a:cs typeface="Times New Roman" panose="02020603050405020304" pitchFamily="18" charset="0"/>
              </a:rPr>
              <a:t>L is characterized by an </a:t>
            </a:r>
            <a:r>
              <a:rPr lang="en-IN" sz="2400" i="1" dirty="0">
                <a:latin typeface="Times New Roman" panose="02020603050405020304" pitchFamily="18" charset="0"/>
                <a:cs typeface="Times New Roman" panose="02020603050405020304" pitchFamily="18" charset="0"/>
              </a:rPr>
              <a:t>alphabet </a:t>
            </a:r>
            <a:r>
              <a:rPr lang="en-IN" sz="2400" dirty="0">
                <a:latin typeface="Times New Roman" panose="02020603050405020304" pitchFamily="18" charset="0"/>
                <a:cs typeface="Times New Roman" panose="02020603050405020304" pitchFamily="18" charset="0"/>
              </a:rPr>
              <a:t>consisting of a set of </a:t>
            </a:r>
            <a:r>
              <a:rPr lang="en-IN" sz="2400" i="1" dirty="0">
                <a:latin typeface="Times New Roman" panose="02020603050405020304" pitchFamily="18" charset="0"/>
                <a:cs typeface="Times New Roman" panose="02020603050405020304" pitchFamily="18" charset="0"/>
              </a:rPr>
              <a:t>atomic concepts</a:t>
            </a:r>
            <a:r>
              <a:rPr lang="en-IN" sz="2400" dirty="0">
                <a:latin typeface="Times New Roman" panose="02020603050405020304" pitchFamily="18" charset="0"/>
                <a:cs typeface="Times New Roman" panose="02020603050405020304" pitchFamily="18" charset="0"/>
              </a:rPr>
              <a:t>, a set of </a:t>
            </a:r>
            <a:r>
              <a:rPr lang="en-IN" sz="2400" i="1" dirty="0">
                <a:latin typeface="Times New Roman" panose="02020603050405020304" pitchFamily="18" charset="0"/>
                <a:cs typeface="Times New Roman" panose="02020603050405020304" pitchFamily="18" charset="0"/>
              </a:rPr>
              <a:t>atomic roles</a:t>
            </a:r>
            <a:r>
              <a:rPr lang="en-IN" sz="2400" dirty="0">
                <a:latin typeface="Times New Roman" panose="02020603050405020304" pitchFamily="18" charset="0"/>
                <a:cs typeface="Times New Roman" panose="02020603050405020304" pitchFamily="18" charset="0"/>
              </a:rPr>
              <a:t>, and the special symbols T and ⊥, respectively called the </a:t>
            </a:r>
            <a:r>
              <a:rPr lang="en-IN" sz="2400" i="1" dirty="0">
                <a:latin typeface="Times New Roman" panose="02020603050405020304" pitchFamily="18" charset="0"/>
                <a:cs typeface="Times New Roman" panose="02020603050405020304" pitchFamily="18" charset="0"/>
              </a:rPr>
              <a:t>universal concept </a:t>
            </a:r>
            <a:r>
              <a:rPr lang="en-IN" sz="2400" dirty="0">
                <a:latin typeface="Times New Roman" panose="02020603050405020304" pitchFamily="18" charset="0"/>
                <a:cs typeface="Times New Roman" panose="02020603050405020304" pitchFamily="18" charset="0"/>
              </a:rPr>
              <a:t>and the </a:t>
            </a:r>
            <a:r>
              <a:rPr lang="en-IN" sz="2400" i="1" dirty="0">
                <a:latin typeface="Times New Roman" panose="02020603050405020304" pitchFamily="18" charset="0"/>
                <a:cs typeface="Times New Roman" panose="02020603050405020304" pitchFamily="18" charset="0"/>
              </a:rPr>
              <a:t>bottom concept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set of </a:t>
            </a:r>
            <a:r>
              <a:rPr lang="en-IN" sz="2400" i="1" dirty="0">
                <a:latin typeface="Times New Roman" panose="02020603050405020304" pitchFamily="18" charset="0"/>
                <a:cs typeface="Times New Roman" panose="02020603050405020304" pitchFamily="18" charset="0"/>
              </a:rPr>
              <a:t>concept descriptions </a:t>
            </a:r>
            <a:r>
              <a:rPr lang="en-IN" sz="2400" dirty="0">
                <a:latin typeface="Times New Roman" panose="02020603050405020304" pitchFamily="18" charset="0"/>
                <a:cs typeface="Times New Roman" panose="02020603050405020304" pitchFamily="18" charset="0"/>
              </a:rPr>
              <a:t>of L is inductively defined as follows.</a:t>
            </a:r>
          </a:p>
        </p:txBody>
      </p:sp>
      <p:sp>
        <p:nvSpPr>
          <p:cNvPr id="4" name="Slide Number Placeholder 3">
            <a:extLst>
              <a:ext uri="{FF2B5EF4-FFF2-40B4-BE49-F238E27FC236}">
                <a16:creationId xmlns:a16="http://schemas.microsoft.com/office/drawing/2014/main" xmlns="" id="{EDE97F08-8113-45F4-90C1-BD7C9E479FBE}"/>
              </a:ext>
            </a:extLst>
          </p:cNvPr>
          <p:cNvSpPr>
            <a:spLocks noGrp="1"/>
          </p:cNvSpPr>
          <p:nvPr>
            <p:ph type="sldNum" sz="quarter" idx="12"/>
          </p:nvPr>
        </p:nvSpPr>
        <p:spPr/>
        <p:txBody>
          <a:bodyPr/>
          <a:lstStyle/>
          <a:p>
            <a:fld id="{6FB408D2-E95F-4755-A1C9-8E942EAEDDE8}" type="slidenum">
              <a:rPr lang="en-IN" smtClean="0"/>
              <a:t>26</a:t>
            </a:fld>
            <a:endParaRPr lang="en-IN"/>
          </a:p>
        </p:txBody>
      </p:sp>
    </p:spTree>
    <p:extLst>
      <p:ext uri="{BB962C8B-B14F-4D97-AF65-F5344CB8AC3E}">
        <p14:creationId xmlns:p14="http://schemas.microsoft.com/office/powerpoint/2010/main" val="3829886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45658E8-254D-4451-AB9C-4BFD52F2AA18}"/>
              </a:ext>
            </a:extLst>
          </p:cNvPr>
          <p:cNvSpPr>
            <a:spLocks noGrp="1"/>
          </p:cNvSpPr>
          <p:nvPr>
            <p:ph type="title"/>
          </p:nvPr>
        </p:nvSpPr>
        <p:spPr/>
        <p:txBody>
          <a:bodyPr>
            <a:normAutofit/>
          </a:bodyPr>
          <a:lstStyle/>
          <a:p>
            <a:pPr marL="457200" lvl="1"/>
            <a:r>
              <a:rPr lang="en-IN" sz="4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p>
        </p:txBody>
      </p:sp>
      <p:pic>
        <p:nvPicPr>
          <p:cNvPr id="5" name="Content Placeholder 4">
            <a:extLst>
              <a:ext uri="{FF2B5EF4-FFF2-40B4-BE49-F238E27FC236}">
                <a16:creationId xmlns:a16="http://schemas.microsoft.com/office/drawing/2014/main" xmlns="" id="{EB38857F-D0EE-42B1-8888-D34C2CC4B0DE}"/>
              </a:ext>
            </a:extLst>
          </p:cNvPr>
          <p:cNvPicPr>
            <a:picLocks noGrp="1" noChangeAspect="1"/>
          </p:cNvPicPr>
          <p:nvPr>
            <p:ph idx="1"/>
          </p:nvPr>
        </p:nvPicPr>
        <p:blipFill>
          <a:blip r:embed="rId2"/>
          <a:stretch>
            <a:fillRect/>
          </a:stretch>
        </p:blipFill>
        <p:spPr>
          <a:xfrm>
            <a:off x="1111106" y="1746113"/>
            <a:ext cx="9464129" cy="4351338"/>
          </a:xfrm>
          <a:prstGeom prst="rect">
            <a:avLst/>
          </a:prstGeom>
        </p:spPr>
      </p:pic>
      <p:sp>
        <p:nvSpPr>
          <p:cNvPr id="4" name="Slide Number Placeholder 3">
            <a:extLst>
              <a:ext uri="{FF2B5EF4-FFF2-40B4-BE49-F238E27FC236}">
                <a16:creationId xmlns:a16="http://schemas.microsoft.com/office/drawing/2014/main" xmlns="" id="{69A91579-5674-4350-817E-70FBDA4E3C69}"/>
              </a:ext>
            </a:extLst>
          </p:cNvPr>
          <p:cNvSpPr>
            <a:spLocks noGrp="1"/>
          </p:cNvSpPr>
          <p:nvPr>
            <p:ph type="sldNum" sz="quarter" idx="12"/>
          </p:nvPr>
        </p:nvSpPr>
        <p:spPr/>
        <p:txBody>
          <a:bodyPr vert="horz" lIns="91440" tIns="45720" rIns="91440" bIns="45720" rtlCol="0" anchor="ctr">
            <a:normAutofit/>
          </a:bodyPr>
          <a:lstStyle/>
          <a:p>
            <a:pPr>
              <a:spcAft>
                <a:spcPts val="600"/>
              </a:spcAft>
            </a:pPr>
            <a:fld id="{6FB408D2-E95F-4755-A1C9-8E942EAEDDE8}" type="slidenum">
              <a:rPr lang="en-US" smtClean="0"/>
              <a:pPr>
                <a:spcAft>
                  <a:spcPts val="600"/>
                </a:spcAft>
              </a:pPr>
              <a:t>27</a:t>
            </a:fld>
            <a:endParaRPr lang="en-US"/>
          </a:p>
        </p:txBody>
      </p:sp>
    </p:spTree>
    <p:extLst>
      <p:ext uri="{BB962C8B-B14F-4D97-AF65-F5344CB8AC3E}">
        <p14:creationId xmlns:p14="http://schemas.microsoft.com/office/powerpoint/2010/main" val="340983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8D328-B9F5-4842-9F74-783A6FF13143}"/>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pic>
        <p:nvPicPr>
          <p:cNvPr id="5" name="Content Placeholder 4">
            <a:extLst>
              <a:ext uri="{FF2B5EF4-FFF2-40B4-BE49-F238E27FC236}">
                <a16:creationId xmlns:a16="http://schemas.microsoft.com/office/drawing/2014/main" xmlns="" id="{395AF10D-9D42-4836-A675-1E4DB1C4BE9E}"/>
              </a:ext>
            </a:extLst>
          </p:cNvPr>
          <p:cNvPicPr>
            <a:picLocks noGrp="1" noChangeAspect="1"/>
          </p:cNvPicPr>
          <p:nvPr>
            <p:ph idx="1"/>
          </p:nvPr>
        </p:nvPicPr>
        <p:blipFill>
          <a:blip r:embed="rId2"/>
          <a:stretch>
            <a:fillRect/>
          </a:stretch>
        </p:blipFill>
        <p:spPr>
          <a:xfrm>
            <a:off x="838200" y="1844028"/>
            <a:ext cx="9944100" cy="3076575"/>
          </a:xfrm>
          <a:prstGeom prst="rect">
            <a:avLst/>
          </a:prstGeom>
        </p:spPr>
      </p:pic>
      <p:sp>
        <p:nvSpPr>
          <p:cNvPr id="4" name="Slide Number Placeholder 3">
            <a:extLst>
              <a:ext uri="{FF2B5EF4-FFF2-40B4-BE49-F238E27FC236}">
                <a16:creationId xmlns:a16="http://schemas.microsoft.com/office/drawing/2014/main" xmlns="" id="{6A14043A-86EA-4452-95C1-98A7A5FCC9CC}"/>
              </a:ext>
            </a:extLst>
          </p:cNvPr>
          <p:cNvSpPr>
            <a:spLocks noGrp="1"/>
          </p:cNvSpPr>
          <p:nvPr>
            <p:ph type="sldNum" sz="quarter" idx="12"/>
          </p:nvPr>
        </p:nvSpPr>
        <p:spPr/>
        <p:txBody>
          <a:bodyPr/>
          <a:lstStyle/>
          <a:p>
            <a:fld id="{6FB408D2-E95F-4755-A1C9-8E942EAEDDE8}" type="slidenum">
              <a:rPr lang="en-IN" smtClean="0"/>
              <a:t>28</a:t>
            </a:fld>
            <a:endParaRPr lang="en-IN"/>
          </a:p>
        </p:txBody>
      </p:sp>
    </p:spTree>
    <p:extLst>
      <p:ext uri="{BB962C8B-B14F-4D97-AF65-F5344CB8AC3E}">
        <p14:creationId xmlns:p14="http://schemas.microsoft.com/office/powerpoint/2010/main" val="653415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3DB53-DB1E-42F3-A02A-374138D700EB}"/>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pic>
        <p:nvPicPr>
          <p:cNvPr id="5" name="Content Placeholder 4">
            <a:extLst>
              <a:ext uri="{FF2B5EF4-FFF2-40B4-BE49-F238E27FC236}">
                <a16:creationId xmlns:a16="http://schemas.microsoft.com/office/drawing/2014/main" xmlns="" id="{2E50C3AF-D22A-4B53-B636-7FC4A8123076}"/>
              </a:ext>
            </a:extLst>
          </p:cNvPr>
          <p:cNvPicPr>
            <a:picLocks noGrp="1" noChangeAspect="1"/>
          </p:cNvPicPr>
          <p:nvPr>
            <p:ph idx="1"/>
          </p:nvPr>
        </p:nvPicPr>
        <p:blipFill>
          <a:blip r:embed="rId2"/>
          <a:stretch>
            <a:fillRect/>
          </a:stretch>
        </p:blipFill>
        <p:spPr>
          <a:xfrm>
            <a:off x="904875" y="1892241"/>
            <a:ext cx="10382250" cy="3752850"/>
          </a:xfrm>
          <a:prstGeom prst="rect">
            <a:avLst/>
          </a:prstGeom>
        </p:spPr>
      </p:pic>
      <p:sp>
        <p:nvSpPr>
          <p:cNvPr id="4" name="Slide Number Placeholder 3">
            <a:extLst>
              <a:ext uri="{FF2B5EF4-FFF2-40B4-BE49-F238E27FC236}">
                <a16:creationId xmlns:a16="http://schemas.microsoft.com/office/drawing/2014/main" xmlns="" id="{0DD87476-4A13-402E-8071-F52B759E99AF}"/>
              </a:ext>
            </a:extLst>
          </p:cNvPr>
          <p:cNvSpPr>
            <a:spLocks noGrp="1"/>
          </p:cNvSpPr>
          <p:nvPr>
            <p:ph type="sldNum" sz="quarter" idx="12"/>
          </p:nvPr>
        </p:nvSpPr>
        <p:spPr/>
        <p:txBody>
          <a:bodyPr/>
          <a:lstStyle/>
          <a:p>
            <a:fld id="{6FB408D2-E95F-4755-A1C9-8E942EAEDDE8}" type="slidenum">
              <a:rPr lang="en-IN" smtClean="0"/>
              <a:t>29</a:t>
            </a:fld>
            <a:endParaRPr lang="en-IN"/>
          </a:p>
        </p:txBody>
      </p:sp>
    </p:spTree>
    <p:extLst>
      <p:ext uri="{BB962C8B-B14F-4D97-AF65-F5344CB8AC3E}">
        <p14:creationId xmlns:p14="http://schemas.microsoft.com/office/powerpoint/2010/main" val="161041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DB22C-3599-4BDB-889C-AD1C689608ED}"/>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A5C67A16-A419-4FC9-B808-2685077802EC}"/>
              </a:ext>
            </a:extLst>
          </p:cNvPr>
          <p:cNvSpPr>
            <a:spLocks noGrp="1"/>
          </p:cNvSpPr>
          <p:nvPr>
            <p:ph idx="1"/>
          </p:nvPr>
        </p:nvSpPr>
        <p:spPr/>
        <p:txBody>
          <a:bodyPr>
            <a:normAutofit/>
          </a:bodyPr>
          <a:lstStyle/>
          <a:p>
            <a:r>
              <a:rPr lang="en-IN"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Knowledge Representation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means representing information about the world in a form that a computer system can utilize to solve complex tasks.</a:t>
            </a:r>
          </a:p>
          <a:p>
            <a:r>
              <a:rPr lang="en-IN" sz="2400"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 logic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denotes a family of knowledge representation formalisms that model the application domain by defining the relevant concepts of the domain and then using these concepts to specify properties of objects and individuals occurring in the domain. </a:t>
            </a:r>
          </a:p>
          <a:p>
            <a:r>
              <a:rPr lang="en-IN" sz="2400" dirty="0">
                <a:latin typeface="Times New Roman" panose="02020603050405020304" pitchFamily="18" charset="0"/>
                <a:cs typeface="Times New Roman" panose="02020603050405020304" pitchFamily="18" charset="0"/>
              </a:rPr>
              <a:t>Description logic received renewed attention recently because it provides a formal framework for the Web ontology language OWL, proposed as a standard.</a:t>
            </a:r>
          </a:p>
        </p:txBody>
      </p:sp>
      <p:sp>
        <p:nvSpPr>
          <p:cNvPr id="6" name="Slide Number Placeholder 5">
            <a:extLst>
              <a:ext uri="{FF2B5EF4-FFF2-40B4-BE49-F238E27FC236}">
                <a16:creationId xmlns:a16="http://schemas.microsoft.com/office/drawing/2014/main" xmlns="" id="{352D5C46-7A9E-4CFE-8F26-63567CAD9360}"/>
              </a:ext>
            </a:extLst>
          </p:cNvPr>
          <p:cNvSpPr>
            <a:spLocks noGrp="1"/>
          </p:cNvSpPr>
          <p:nvPr>
            <p:ph type="sldNum" sz="quarter" idx="12"/>
          </p:nvPr>
        </p:nvSpPr>
        <p:spPr/>
        <p:txBody>
          <a:bodyPr/>
          <a:lstStyle/>
          <a:p>
            <a:fld id="{6FB408D2-E95F-4755-A1C9-8E942EAEDDE8}" type="slidenum">
              <a:rPr lang="en-IN" smtClean="0"/>
              <a:t>3</a:t>
            </a:fld>
            <a:endParaRPr lang="en-IN" dirty="0"/>
          </a:p>
        </p:txBody>
      </p:sp>
    </p:spTree>
    <p:extLst>
      <p:ext uri="{BB962C8B-B14F-4D97-AF65-F5344CB8AC3E}">
        <p14:creationId xmlns:p14="http://schemas.microsoft.com/office/powerpoint/2010/main" val="60595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0A991-56ED-480F-B50A-E04AB64905D2}"/>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pic>
        <p:nvPicPr>
          <p:cNvPr id="5" name="Content Placeholder 4">
            <a:extLst>
              <a:ext uri="{FF2B5EF4-FFF2-40B4-BE49-F238E27FC236}">
                <a16:creationId xmlns:a16="http://schemas.microsoft.com/office/drawing/2014/main" xmlns="" id="{CE298DE6-B5D9-4CCA-819A-0F090A57391B}"/>
              </a:ext>
            </a:extLst>
          </p:cNvPr>
          <p:cNvPicPr>
            <a:picLocks noGrp="1" noChangeAspect="1"/>
          </p:cNvPicPr>
          <p:nvPr>
            <p:ph idx="1"/>
          </p:nvPr>
        </p:nvPicPr>
        <p:blipFill>
          <a:blip r:embed="rId2"/>
          <a:stretch>
            <a:fillRect/>
          </a:stretch>
        </p:blipFill>
        <p:spPr>
          <a:xfrm>
            <a:off x="1126176" y="1759365"/>
            <a:ext cx="9727616" cy="4351338"/>
          </a:xfrm>
          <a:prstGeom prst="rect">
            <a:avLst/>
          </a:prstGeom>
        </p:spPr>
      </p:pic>
      <p:sp>
        <p:nvSpPr>
          <p:cNvPr id="4" name="Slide Number Placeholder 3">
            <a:extLst>
              <a:ext uri="{FF2B5EF4-FFF2-40B4-BE49-F238E27FC236}">
                <a16:creationId xmlns:a16="http://schemas.microsoft.com/office/drawing/2014/main" xmlns="" id="{698F09D4-C59F-422F-9835-118B83694846}"/>
              </a:ext>
            </a:extLst>
          </p:cNvPr>
          <p:cNvSpPr>
            <a:spLocks noGrp="1"/>
          </p:cNvSpPr>
          <p:nvPr>
            <p:ph type="sldNum" sz="quarter" idx="12"/>
          </p:nvPr>
        </p:nvSpPr>
        <p:spPr/>
        <p:txBody>
          <a:bodyPr/>
          <a:lstStyle/>
          <a:p>
            <a:fld id="{6FB408D2-E95F-4755-A1C9-8E942EAEDDE8}" type="slidenum">
              <a:rPr lang="en-IN" smtClean="0"/>
              <a:t>30</a:t>
            </a:fld>
            <a:endParaRPr lang="en-IN"/>
          </a:p>
        </p:txBody>
      </p:sp>
    </p:spTree>
    <p:extLst>
      <p:ext uri="{BB962C8B-B14F-4D97-AF65-F5344CB8AC3E}">
        <p14:creationId xmlns:p14="http://schemas.microsoft.com/office/powerpoint/2010/main" val="2783655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A71C6-12BD-4E1D-83CF-2819FCCD66BB}"/>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pic>
        <p:nvPicPr>
          <p:cNvPr id="5" name="Content Placeholder 4">
            <a:extLst>
              <a:ext uri="{FF2B5EF4-FFF2-40B4-BE49-F238E27FC236}">
                <a16:creationId xmlns:a16="http://schemas.microsoft.com/office/drawing/2014/main" xmlns="" id="{8484477D-C6B3-4473-9D3B-A58E070B3FAE}"/>
              </a:ext>
            </a:extLst>
          </p:cNvPr>
          <p:cNvPicPr>
            <a:picLocks noGrp="1" noChangeAspect="1"/>
          </p:cNvPicPr>
          <p:nvPr>
            <p:ph idx="1"/>
          </p:nvPr>
        </p:nvPicPr>
        <p:blipFill>
          <a:blip r:embed="rId2"/>
          <a:stretch>
            <a:fillRect/>
          </a:stretch>
        </p:blipFill>
        <p:spPr>
          <a:xfrm>
            <a:off x="1004413" y="1493909"/>
            <a:ext cx="9337585" cy="4729921"/>
          </a:xfrm>
          <a:prstGeom prst="rect">
            <a:avLst/>
          </a:prstGeom>
        </p:spPr>
      </p:pic>
      <p:sp>
        <p:nvSpPr>
          <p:cNvPr id="4" name="Slide Number Placeholder 3">
            <a:extLst>
              <a:ext uri="{FF2B5EF4-FFF2-40B4-BE49-F238E27FC236}">
                <a16:creationId xmlns:a16="http://schemas.microsoft.com/office/drawing/2014/main" xmlns="" id="{6FEEC988-CB9F-4042-A339-89BF22E61E55}"/>
              </a:ext>
            </a:extLst>
          </p:cNvPr>
          <p:cNvSpPr>
            <a:spLocks noGrp="1"/>
          </p:cNvSpPr>
          <p:nvPr>
            <p:ph type="sldNum" sz="quarter" idx="12"/>
          </p:nvPr>
        </p:nvSpPr>
        <p:spPr/>
        <p:txBody>
          <a:bodyPr/>
          <a:lstStyle/>
          <a:p>
            <a:fld id="{6FB408D2-E95F-4755-A1C9-8E942EAEDDE8}" type="slidenum">
              <a:rPr lang="en-IN" smtClean="0"/>
              <a:t>31</a:t>
            </a:fld>
            <a:endParaRPr lang="en-IN"/>
          </a:p>
        </p:txBody>
      </p:sp>
    </p:spTree>
    <p:extLst>
      <p:ext uri="{BB962C8B-B14F-4D97-AF65-F5344CB8AC3E}">
        <p14:creationId xmlns:p14="http://schemas.microsoft.com/office/powerpoint/2010/main" val="2059662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82A6D-1BB7-4DB7-A379-927B94E8EBCD}"/>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sp>
        <p:nvSpPr>
          <p:cNvPr id="3" name="Content Placeholder 2">
            <a:extLst>
              <a:ext uri="{FF2B5EF4-FFF2-40B4-BE49-F238E27FC236}">
                <a16:creationId xmlns:a16="http://schemas.microsoft.com/office/drawing/2014/main" xmlns="" id="{41EDA843-0D14-4F4C-8ED7-628B923198D6}"/>
              </a:ext>
            </a:extLst>
          </p:cNvPr>
          <p:cNvSpPr>
            <a:spLocks noGrp="1"/>
          </p:cNvSpPr>
          <p:nvPr>
            <p:ph idx="1"/>
          </p:nvPr>
        </p:nvSpPr>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We say that two concept descriptions </a:t>
            </a:r>
            <a:r>
              <a:rPr lang="en-IN" sz="2200" i="1" dirty="0">
                <a:latin typeface="Times New Roman" panose="02020603050405020304" pitchFamily="18" charset="0"/>
                <a:cs typeface="Times New Roman" panose="02020603050405020304" pitchFamily="18" charset="0"/>
              </a:rPr>
              <a:t>C </a:t>
            </a:r>
            <a:r>
              <a:rPr lang="en-IN" sz="2200" dirty="0">
                <a:latin typeface="Times New Roman" panose="02020603050405020304" pitchFamily="18" charset="0"/>
                <a:cs typeface="Times New Roman" panose="02020603050405020304" pitchFamily="18" charset="0"/>
              </a:rPr>
              <a:t>and </a:t>
            </a:r>
            <a:r>
              <a:rPr lang="en-IN" sz="2200" i="1" dirty="0">
                <a:latin typeface="Times New Roman" panose="02020603050405020304" pitchFamily="18" charset="0"/>
                <a:cs typeface="Times New Roman" panose="02020603050405020304" pitchFamily="18" charset="0"/>
              </a:rPr>
              <a:t>D </a:t>
            </a:r>
            <a:r>
              <a:rPr lang="en-IN" sz="2200" dirty="0">
                <a:latin typeface="Times New Roman" panose="02020603050405020304" pitchFamily="18" charset="0"/>
                <a:cs typeface="Times New Roman" panose="02020603050405020304" pitchFamily="18" charset="0"/>
              </a:rPr>
              <a:t>of L are </a:t>
            </a:r>
            <a:r>
              <a:rPr lang="en-IN" sz="2200" i="1" dirty="0">
                <a:latin typeface="Times New Roman" panose="02020603050405020304" pitchFamily="18" charset="0"/>
                <a:cs typeface="Times New Roman" panose="02020603050405020304" pitchFamily="18" charset="0"/>
              </a:rPr>
              <a:t>equivalent</a:t>
            </a:r>
            <a:r>
              <a:rPr lang="en-IN" sz="2200" dirty="0">
                <a:latin typeface="Times New Roman" panose="02020603050405020304" pitchFamily="18" charset="0"/>
                <a:cs typeface="Times New Roman" panose="02020603050405020304" pitchFamily="18" charset="0"/>
              </a:rPr>
              <a:t>, denoted </a:t>
            </a:r>
            <a:r>
              <a:rPr lang="en-IN" sz="2200" i="1" dirty="0">
                <a:latin typeface="Times New Roman" panose="02020603050405020304" pitchFamily="18" charset="0"/>
                <a:cs typeface="Times New Roman" panose="02020603050405020304" pitchFamily="18" charset="0"/>
              </a:rPr>
              <a:t>C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iff</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I = </a:t>
            </a:r>
            <a:r>
              <a:rPr lang="en-IN" sz="2200" i="1" dirty="0">
                <a:latin typeface="Times New Roman" panose="02020603050405020304" pitchFamily="18" charset="0"/>
                <a:cs typeface="Times New Roman" panose="02020603050405020304" pitchFamily="18" charset="0"/>
              </a:rPr>
              <a:t>D</a:t>
            </a:r>
            <a:r>
              <a:rPr lang="en-IN" sz="2200" dirty="0">
                <a:latin typeface="Times New Roman" panose="02020603050405020304" pitchFamily="18" charset="0"/>
                <a:cs typeface="Times New Roman" panose="02020603050405020304" pitchFamily="18" charset="0"/>
              </a:rPr>
              <a:t>I , for all interpretations I of L. We say that two concept descriptions </a:t>
            </a:r>
            <a:r>
              <a:rPr lang="en-IN" sz="2200" i="1" dirty="0">
                <a:latin typeface="Times New Roman" panose="02020603050405020304" pitchFamily="18" charset="0"/>
                <a:cs typeface="Times New Roman" panose="02020603050405020304" pitchFamily="18" charset="0"/>
              </a:rPr>
              <a:t>C </a:t>
            </a:r>
            <a:r>
              <a:rPr lang="en-IN" sz="2200" dirty="0">
                <a:latin typeface="Times New Roman" panose="02020603050405020304" pitchFamily="18" charset="0"/>
                <a:cs typeface="Times New Roman" panose="02020603050405020304" pitchFamily="18" charset="0"/>
              </a:rPr>
              <a:t>and </a:t>
            </a:r>
            <a:r>
              <a:rPr lang="en-IN" sz="2200" i="1" dirty="0">
                <a:latin typeface="Times New Roman" panose="02020603050405020304" pitchFamily="18" charset="0"/>
                <a:cs typeface="Times New Roman" panose="02020603050405020304" pitchFamily="18" charset="0"/>
              </a:rPr>
              <a:t>D </a:t>
            </a:r>
            <a:r>
              <a:rPr lang="en-IN" sz="2200" dirty="0">
                <a:latin typeface="Times New Roman" panose="02020603050405020304" pitchFamily="18" charset="0"/>
                <a:cs typeface="Times New Roman" panose="02020603050405020304" pitchFamily="18" charset="0"/>
              </a:rPr>
              <a:t>of L are </a:t>
            </a:r>
            <a:r>
              <a:rPr lang="en-IN" sz="2200" i="1" dirty="0">
                <a:latin typeface="Times New Roman" panose="02020603050405020304" pitchFamily="18" charset="0"/>
                <a:cs typeface="Times New Roman" panose="02020603050405020304" pitchFamily="18" charset="0"/>
              </a:rPr>
              <a:t>equivalent</a:t>
            </a:r>
            <a:r>
              <a:rPr lang="en-IN" sz="2200" dirty="0">
                <a:latin typeface="Times New Roman" panose="02020603050405020304" pitchFamily="18" charset="0"/>
                <a:cs typeface="Times New Roman" panose="02020603050405020304" pitchFamily="18" charset="0"/>
              </a:rPr>
              <a:t>, denoted </a:t>
            </a:r>
            <a:r>
              <a:rPr lang="en-IN" sz="2200" i="1" dirty="0">
                <a:latin typeface="Times New Roman" panose="02020603050405020304" pitchFamily="18" charset="0"/>
                <a:cs typeface="Times New Roman" panose="02020603050405020304" pitchFamily="18" charset="0"/>
              </a:rPr>
              <a:t>C </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D</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iff</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I = </a:t>
            </a:r>
            <a:r>
              <a:rPr lang="en-IN" sz="2200" i="1" dirty="0">
                <a:latin typeface="Times New Roman" panose="02020603050405020304" pitchFamily="18" charset="0"/>
                <a:cs typeface="Times New Roman" panose="02020603050405020304" pitchFamily="18" charset="0"/>
              </a:rPr>
              <a:t>D</a:t>
            </a:r>
            <a:r>
              <a:rPr lang="en-IN" sz="2200" dirty="0">
                <a:latin typeface="Times New Roman" panose="02020603050405020304" pitchFamily="18" charset="0"/>
                <a:cs typeface="Times New Roman" panose="02020603050405020304" pitchFamily="18" charset="0"/>
              </a:rPr>
              <a:t>I , for all interpretations I of L.</a:t>
            </a:r>
          </a:p>
        </p:txBody>
      </p:sp>
      <p:sp>
        <p:nvSpPr>
          <p:cNvPr id="4" name="Slide Number Placeholder 3">
            <a:extLst>
              <a:ext uri="{FF2B5EF4-FFF2-40B4-BE49-F238E27FC236}">
                <a16:creationId xmlns:a16="http://schemas.microsoft.com/office/drawing/2014/main" xmlns="" id="{04B45C65-D820-4740-9FCE-839DEEAA238B}"/>
              </a:ext>
            </a:extLst>
          </p:cNvPr>
          <p:cNvSpPr>
            <a:spLocks noGrp="1"/>
          </p:cNvSpPr>
          <p:nvPr>
            <p:ph type="sldNum" sz="quarter" idx="12"/>
          </p:nvPr>
        </p:nvSpPr>
        <p:spPr/>
        <p:txBody>
          <a:bodyPr/>
          <a:lstStyle/>
          <a:p>
            <a:fld id="{6FB408D2-E95F-4755-A1C9-8E942EAEDDE8}" type="slidenum">
              <a:rPr lang="en-IN" smtClean="0"/>
              <a:t>32</a:t>
            </a:fld>
            <a:endParaRPr lang="en-IN"/>
          </a:p>
        </p:txBody>
      </p:sp>
      <p:pic>
        <p:nvPicPr>
          <p:cNvPr id="5" name="Picture 4">
            <a:extLst>
              <a:ext uri="{FF2B5EF4-FFF2-40B4-BE49-F238E27FC236}">
                <a16:creationId xmlns:a16="http://schemas.microsoft.com/office/drawing/2014/main" xmlns="" id="{BB2485D2-7609-4164-B71E-0DFDB4E9FD82}"/>
              </a:ext>
            </a:extLst>
          </p:cNvPr>
          <p:cNvPicPr>
            <a:picLocks noChangeAspect="1"/>
          </p:cNvPicPr>
          <p:nvPr/>
        </p:nvPicPr>
        <p:blipFill>
          <a:blip r:embed="rId2"/>
          <a:stretch>
            <a:fillRect/>
          </a:stretch>
        </p:blipFill>
        <p:spPr>
          <a:xfrm>
            <a:off x="682652" y="3165829"/>
            <a:ext cx="10010775" cy="2857500"/>
          </a:xfrm>
          <a:prstGeom prst="rect">
            <a:avLst/>
          </a:prstGeom>
        </p:spPr>
      </p:pic>
    </p:spTree>
    <p:extLst>
      <p:ext uri="{BB962C8B-B14F-4D97-AF65-F5344CB8AC3E}">
        <p14:creationId xmlns:p14="http://schemas.microsoft.com/office/powerpoint/2010/main" val="2339038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A2AA8C-3DB7-48D2-A72B-5A0494FBCAD3}"/>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Concept Descriptions</a:t>
            </a:r>
            <a:endParaRPr lang="en-IN" dirty="0"/>
          </a:p>
        </p:txBody>
      </p:sp>
      <p:sp>
        <p:nvSpPr>
          <p:cNvPr id="3" name="Content Placeholder 2">
            <a:extLst>
              <a:ext uri="{FF2B5EF4-FFF2-40B4-BE49-F238E27FC236}">
                <a16:creationId xmlns:a16="http://schemas.microsoft.com/office/drawing/2014/main" xmlns="" id="{62B22CE2-D5AA-4541-B6E2-DFB3EBB02304}"/>
              </a:ext>
            </a:extLst>
          </p:cNvPr>
          <p:cNvSpPr>
            <a:spLocks noGrp="1"/>
          </p:cNvSpPr>
          <p:nvPr>
            <p:ph idx="1"/>
          </p:nvPr>
        </p:nvSpPr>
        <p:spPr/>
        <p:txBody>
          <a:bodyPr>
            <a:normAutofit/>
          </a:bodyPr>
          <a:lstStyle/>
          <a:p>
            <a:pPr marL="0" indent="0">
              <a:buNone/>
            </a:pPr>
            <a:r>
              <a:rPr lang="en-IN" sz="2300" dirty="0">
                <a:latin typeface="Times New Roman" panose="02020603050405020304" pitchFamily="18" charset="0"/>
                <a:cs typeface="Times New Roman" panose="02020603050405020304" pitchFamily="18" charset="0"/>
              </a:rPr>
              <a:t>As an example, consider the language P with the following alphabet:</a:t>
            </a:r>
          </a:p>
        </p:txBody>
      </p:sp>
      <p:sp>
        <p:nvSpPr>
          <p:cNvPr id="4" name="Slide Number Placeholder 3">
            <a:extLst>
              <a:ext uri="{FF2B5EF4-FFF2-40B4-BE49-F238E27FC236}">
                <a16:creationId xmlns:a16="http://schemas.microsoft.com/office/drawing/2014/main" xmlns="" id="{FB93BFD0-C657-4748-B271-C5BE8C23EDF5}"/>
              </a:ext>
            </a:extLst>
          </p:cNvPr>
          <p:cNvSpPr>
            <a:spLocks noGrp="1"/>
          </p:cNvSpPr>
          <p:nvPr>
            <p:ph type="sldNum" sz="quarter" idx="12"/>
          </p:nvPr>
        </p:nvSpPr>
        <p:spPr/>
        <p:txBody>
          <a:bodyPr/>
          <a:lstStyle/>
          <a:p>
            <a:fld id="{6FB408D2-E95F-4755-A1C9-8E942EAEDDE8}" type="slidenum">
              <a:rPr lang="en-IN" smtClean="0"/>
              <a:t>33</a:t>
            </a:fld>
            <a:endParaRPr lang="en-IN"/>
          </a:p>
        </p:txBody>
      </p:sp>
      <p:pic>
        <p:nvPicPr>
          <p:cNvPr id="5" name="Picture 4">
            <a:extLst>
              <a:ext uri="{FF2B5EF4-FFF2-40B4-BE49-F238E27FC236}">
                <a16:creationId xmlns:a16="http://schemas.microsoft.com/office/drawing/2014/main" xmlns="" id="{4DDA98BF-7B86-4433-B8F3-AE326D1931DD}"/>
              </a:ext>
            </a:extLst>
          </p:cNvPr>
          <p:cNvPicPr>
            <a:picLocks noChangeAspect="1"/>
          </p:cNvPicPr>
          <p:nvPr/>
        </p:nvPicPr>
        <p:blipFill>
          <a:blip r:embed="rId2"/>
          <a:stretch>
            <a:fillRect/>
          </a:stretch>
        </p:blipFill>
        <p:spPr>
          <a:xfrm>
            <a:off x="1185862" y="2423231"/>
            <a:ext cx="9820275" cy="3952875"/>
          </a:xfrm>
          <a:prstGeom prst="rect">
            <a:avLst/>
          </a:prstGeom>
        </p:spPr>
      </p:pic>
    </p:spTree>
    <p:extLst>
      <p:ext uri="{BB962C8B-B14F-4D97-AF65-F5344CB8AC3E}">
        <p14:creationId xmlns:p14="http://schemas.microsoft.com/office/powerpoint/2010/main" val="215770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D8724-4CD7-4B23-A00B-C19975E039CC}"/>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Family of Attributive Languages</a:t>
            </a:r>
            <a:endParaRPr lang="en-IN" dirty="0"/>
          </a:p>
        </p:txBody>
      </p:sp>
      <p:sp>
        <p:nvSpPr>
          <p:cNvPr id="3" name="Content Placeholder 2">
            <a:extLst>
              <a:ext uri="{FF2B5EF4-FFF2-40B4-BE49-F238E27FC236}">
                <a16:creationId xmlns:a16="http://schemas.microsoft.com/office/drawing/2014/main" xmlns="" id="{3A5C388B-E679-46C0-B431-604163874A8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Strictly speaking, we cannot guarantee that any interpretation I of P will be such that </a:t>
            </a:r>
            <a:r>
              <a:rPr lang="en-IN" sz="2400" dirty="0" err="1">
                <a:latin typeface="Times New Roman" panose="02020603050405020304" pitchFamily="18" charset="0"/>
                <a:cs typeface="Times New Roman" panose="02020603050405020304" pitchFamily="18" charset="0"/>
              </a:rPr>
              <a:t>hasAuthorI</a:t>
            </a:r>
            <a:r>
              <a:rPr lang="en-IN" sz="2400" dirty="0">
                <a:latin typeface="Times New Roman" panose="02020603050405020304" pitchFamily="18" charset="0"/>
                <a:cs typeface="Times New Roman" panose="02020603050405020304" pitchFamily="18" charset="0"/>
              </a:rPr>
              <a:t> assigns an individual in </a:t>
            </a:r>
            <a:r>
              <a:rPr lang="en-IN" sz="2400" dirty="0" err="1">
                <a:latin typeface="Times New Roman" panose="02020603050405020304" pitchFamily="18" charset="0"/>
                <a:cs typeface="Times New Roman" panose="02020603050405020304" pitchFamily="18" charset="0"/>
              </a:rPr>
              <a:t>BookI</a:t>
            </a:r>
            <a:r>
              <a:rPr lang="en-IN" sz="2400" dirty="0">
                <a:latin typeface="Times New Roman" panose="02020603050405020304" pitchFamily="18" charset="0"/>
                <a:cs typeface="Times New Roman" panose="02020603050405020304" pitchFamily="18" charset="0"/>
              </a:rPr>
              <a:t> to an individual in </a:t>
            </a:r>
            <a:r>
              <a:rPr lang="en-IN" sz="2400" dirty="0" err="1">
                <a:latin typeface="Times New Roman" panose="02020603050405020304" pitchFamily="18" charset="0"/>
                <a:cs typeface="Times New Roman" panose="02020603050405020304" pitchFamily="18" charset="0"/>
              </a:rPr>
              <a:t>AuthorI</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That is, we cannot guarantee that </a:t>
            </a:r>
            <a:r>
              <a:rPr lang="en-IN" sz="2400" dirty="0" err="1">
                <a:latin typeface="Times New Roman" panose="02020603050405020304" pitchFamily="18" charset="0"/>
                <a:cs typeface="Times New Roman" panose="02020603050405020304" pitchFamily="18" charset="0"/>
              </a:rPr>
              <a:t>hasAuthorI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BookI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AuthorI</a:t>
            </a:r>
            <a:r>
              <a:rPr lang="en-IN" sz="2400" dirty="0">
                <a:latin typeface="Times New Roman" panose="02020603050405020304" pitchFamily="18" charset="0"/>
                <a:cs typeface="Times New Roman" panose="02020603050405020304" pitchFamily="18" charset="0"/>
              </a:rPr>
              <a:t>. A similar observation holds for </a:t>
            </a:r>
            <a:r>
              <a:rPr lang="en-IN" sz="2400" dirty="0" err="1">
                <a:latin typeface="Times New Roman" panose="02020603050405020304" pitchFamily="18" charset="0"/>
                <a:cs typeface="Times New Roman" panose="02020603050405020304" pitchFamily="18" charset="0"/>
              </a:rPr>
              <a:t>publishedIn</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This is an intrinsic limitation of the semantics of description logic.</a:t>
            </a:r>
          </a:p>
          <a:p>
            <a:r>
              <a:rPr lang="en-IN" sz="2400" dirty="0">
                <a:latin typeface="Times New Roman" panose="02020603050405020304" pitchFamily="18" charset="0"/>
                <a:cs typeface="Times New Roman" panose="02020603050405020304" pitchFamily="18" charset="0"/>
              </a:rPr>
              <a:t>The family of attributive languages table is given in next  slides.</a:t>
            </a:r>
          </a:p>
        </p:txBody>
      </p:sp>
      <p:sp>
        <p:nvSpPr>
          <p:cNvPr id="4" name="Slide Number Placeholder 3">
            <a:extLst>
              <a:ext uri="{FF2B5EF4-FFF2-40B4-BE49-F238E27FC236}">
                <a16:creationId xmlns:a16="http://schemas.microsoft.com/office/drawing/2014/main" xmlns="" id="{657CC584-6AB2-4215-B375-1CB63EB8F49E}"/>
              </a:ext>
            </a:extLst>
          </p:cNvPr>
          <p:cNvSpPr>
            <a:spLocks noGrp="1"/>
          </p:cNvSpPr>
          <p:nvPr>
            <p:ph type="sldNum" sz="quarter" idx="12"/>
          </p:nvPr>
        </p:nvSpPr>
        <p:spPr/>
        <p:txBody>
          <a:bodyPr/>
          <a:lstStyle/>
          <a:p>
            <a:fld id="{6FB408D2-E95F-4755-A1C9-8E942EAEDDE8}" type="slidenum">
              <a:rPr lang="en-IN" smtClean="0"/>
              <a:t>34</a:t>
            </a:fld>
            <a:endParaRPr lang="en-IN"/>
          </a:p>
        </p:txBody>
      </p:sp>
    </p:spTree>
    <p:extLst>
      <p:ext uri="{BB962C8B-B14F-4D97-AF65-F5344CB8AC3E}">
        <p14:creationId xmlns:p14="http://schemas.microsoft.com/office/powerpoint/2010/main" val="219204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A5FF3203-9432-4E97-90C4-C973FF0047B3}"/>
              </a:ext>
            </a:extLst>
          </p:cNvPr>
          <p:cNvPicPr>
            <a:picLocks noChangeAspect="1"/>
          </p:cNvPicPr>
          <p:nvPr/>
        </p:nvPicPr>
        <p:blipFill>
          <a:blip r:embed="rId2"/>
          <a:stretch>
            <a:fillRect/>
          </a:stretch>
        </p:blipFill>
        <p:spPr>
          <a:xfrm>
            <a:off x="1502622" y="544992"/>
            <a:ext cx="9186755" cy="5571067"/>
          </a:xfrm>
          <a:prstGeom prst="rect">
            <a:avLst/>
          </a:prstGeom>
        </p:spPr>
      </p:pic>
      <p:sp>
        <p:nvSpPr>
          <p:cNvPr id="4" name="Slide Number Placeholder 3">
            <a:extLst>
              <a:ext uri="{FF2B5EF4-FFF2-40B4-BE49-F238E27FC236}">
                <a16:creationId xmlns:a16="http://schemas.microsoft.com/office/drawing/2014/main" xmlns="" id="{D50FB0FF-660D-413C-9ACA-310B06639D47}"/>
              </a:ext>
            </a:extLst>
          </p:cNvPr>
          <p:cNvSpPr>
            <a:spLocks noGrp="1"/>
          </p:cNvSpPr>
          <p:nvPr>
            <p:ph type="sldNum" sz="quarter" idx="12"/>
          </p:nvPr>
        </p:nvSpPr>
        <p:spPr/>
        <p:txBody>
          <a:bodyPr>
            <a:normAutofit/>
          </a:bodyPr>
          <a:lstStyle/>
          <a:p>
            <a:pPr>
              <a:spcAft>
                <a:spcPts val="600"/>
              </a:spcAft>
            </a:pPr>
            <a:fld id="{6FB408D2-E95F-4755-A1C9-8E942EAEDDE8}" type="slidenum">
              <a:rPr lang="en-IN" smtClean="0"/>
              <a:pPr>
                <a:spcAft>
                  <a:spcPts val="600"/>
                </a:spcAft>
              </a:pPr>
              <a:t>35</a:t>
            </a:fld>
            <a:endParaRPr lang="en-IN"/>
          </a:p>
        </p:txBody>
      </p:sp>
    </p:spTree>
    <p:extLst>
      <p:ext uri="{BB962C8B-B14F-4D97-AF65-F5344CB8AC3E}">
        <p14:creationId xmlns:p14="http://schemas.microsoft.com/office/powerpoint/2010/main" val="3951727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2C7095A-553C-48CE-AFF5-2ECD85CAC2BB}"/>
              </a:ext>
            </a:extLst>
          </p:cNvPr>
          <p:cNvSpPr>
            <a:spLocks noGrp="1"/>
          </p:cNvSpPr>
          <p:nvPr>
            <p:ph type="sldNum" sz="quarter" idx="12"/>
          </p:nvPr>
        </p:nvSpPr>
        <p:spPr/>
        <p:txBody>
          <a:bodyPr/>
          <a:lstStyle/>
          <a:p>
            <a:fld id="{6FB408D2-E95F-4755-A1C9-8E942EAEDDE8}" type="slidenum">
              <a:rPr lang="en-IN" smtClean="0"/>
              <a:t>36</a:t>
            </a:fld>
            <a:endParaRPr lang="en-IN"/>
          </a:p>
        </p:txBody>
      </p:sp>
      <p:pic>
        <p:nvPicPr>
          <p:cNvPr id="3" name="Picture 2">
            <a:extLst>
              <a:ext uri="{FF2B5EF4-FFF2-40B4-BE49-F238E27FC236}">
                <a16:creationId xmlns:a16="http://schemas.microsoft.com/office/drawing/2014/main" xmlns="" id="{F510FD92-B8C2-4204-906B-A3A5F71BCBF5}"/>
              </a:ext>
            </a:extLst>
          </p:cNvPr>
          <p:cNvPicPr>
            <a:picLocks noChangeAspect="1"/>
          </p:cNvPicPr>
          <p:nvPr/>
        </p:nvPicPr>
        <p:blipFill>
          <a:blip r:embed="rId2"/>
          <a:stretch>
            <a:fillRect/>
          </a:stretch>
        </p:blipFill>
        <p:spPr>
          <a:xfrm>
            <a:off x="1531032" y="630112"/>
            <a:ext cx="9033803" cy="533400"/>
          </a:xfrm>
          <a:prstGeom prst="rect">
            <a:avLst/>
          </a:prstGeom>
        </p:spPr>
      </p:pic>
      <p:pic>
        <p:nvPicPr>
          <p:cNvPr id="4" name="Picture 3">
            <a:extLst>
              <a:ext uri="{FF2B5EF4-FFF2-40B4-BE49-F238E27FC236}">
                <a16:creationId xmlns:a16="http://schemas.microsoft.com/office/drawing/2014/main" xmlns="" id="{EB89842F-3DD9-4DCB-9973-3162C10F8DF9}"/>
              </a:ext>
            </a:extLst>
          </p:cNvPr>
          <p:cNvPicPr>
            <a:picLocks noChangeAspect="1"/>
          </p:cNvPicPr>
          <p:nvPr/>
        </p:nvPicPr>
        <p:blipFill>
          <a:blip r:embed="rId3"/>
          <a:stretch>
            <a:fillRect/>
          </a:stretch>
        </p:blipFill>
        <p:spPr>
          <a:xfrm>
            <a:off x="1531032" y="1133177"/>
            <a:ext cx="9033803" cy="5238750"/>
          </a:xfrm>
          <a:prstGeom prst="rect">
            <a:avLst/>
          </a:prstGeom>
        </p:spPr>
      </p:pic>
    </p:spTree>
    <p:extLst>
      <p:ext uri="{BB962C8B-B14F-4D97-AF65-F5344CB8AC3E}">
        <p14:creationId xmlns:p14="http://schemas.microsoft.com/office/powerpoint/2010/main" val="230913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23CFE4F-D775-4BE8-B6BC-6103102018CA}"/>
              </a:ext>
            </a:extLst>
          </p:cNvPr>
          <p:cNvSpPr>
            <a:spLocks noGrp="1"/>
          </p:cNvSpPr>
          <p:nvPr>
            <p:ph type="sldNum" sz="quarter" idx="12"/>
          </p:nvPr>
        </p:nvSpPr>
        <p:spPr/>
        <p:txBody>
          <a:bodyPr/>
          <a:lstStyle/>
          <a:p>
            <a:fld id="{6FB408D2-E95F-4755-A1C9-8E942EAEDDE8}" type="slidenum">
              <a:rPr lang="en-IN" smtClean="0"/>
              <a:t>37</a:t>
            </a:fld>
            <a:endParaRPr lang="en-IN"/>
          </a:p>
        </p:txBody>
      </p:sp>
      <p:pic>
        <p:nvPicPr>
          <p:cNvPr id="3" name="Picture 2">
            <a:extLst>
              <a:ext uri="{FF2B5EF4-FFF2-40B4-BE49-F238E27FC236}">
                <a16:creationId xmlns:a16="http://schemas.microsoft.com/office/drawing/2014/main" xmlns="" id="{BB8D914C-612B-462D-B4FE-A482114673D5}"/>
              </a:ext>
            </a:extLst>
          </p:cNvPr>
          <p:cNvPicPr>
            <a:picLocks noChangeAspect="1"/>
          </p:cNvPicPr>
          <p:nvPr/>
        </p:nvPicPr>
        <p:blipFill>
          <a:blip r:embed="rId2"/>
          <a:stretch>
            <a:fillRect/>
          </a:stretch>
        </p:blipFill>
        <p:spPr>
          <a:xfrm>
            <a:off x="1947862" y="385762"/>
            <a:ext cx="8296275" cy="6086475"/>
          </a:xfrm>
          <a:prstGeom prst="rect">
            <a:avLst/>
          </a:prstGeom>
        </p:spPr>
      </p:pic>
    </p:spTree>
    <p:extLst>
      <p:ext uri="{BB962C8B-B14F-4D97-AF65-F5344CB8AC3E}">
        <p14:creationId xmlns:p14="http://schemas.microsoft.com/office/powerpoint/2010/main" val="2795754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83262D5-3CBD-45BA-8C56-1495C4011E9E}"/>
              </a:ext>
            </a:extLst>
          </p:cNvPr>
          <p:cNvSpPr>
            <a:spLocks noGrp="1"/>
          </p:cNvSpPr>
          <p:nvPr>
            <p:ph type="sldNum" sz="quarter" idx="12"/>
          </p:nvPr>
        </p:nvSpPr>
        <p:spPr/>
        <p:txBody>
          <a:bodyPr/>
          <a:lstStyle/>
          <a:p>
            <a:fld id="{6FB408D2-E95F-4755-A1C9-8E942EAEDDE8}" type="slidenum">
              <a:rPr lang="en-IN" smtClean="0"/>
              <a:t>38</a:t>
            </a:fld>
            <a:endParaRPr lang="en-IN"/>
          </a:p>
        </p:txBody>
      </p:sp>
      <p:pic>
        <p:nvPicPr>
          <p:cNvPr id="3" name="Picture 2">
            <a:extLst>
              <a:ext uri="{FF2B5EF4-FFF2-40B4-BE49-F238E27FC236}">
                <a16:creationId xmlns:a16="http://schemas.microsoft.com/office/drawing/2014/main" xmlns="" id="{207724ED-4E0B-4E9A-B821-31C0A73B88A7}"/>
              </a:ext>
            </a:extLst>
          </p:cNvPr>
          <p:cNvPicPr>
            <a:picLocks noChangeAspect="1"/>
          </p:cNvPicPr>
          <p:nvPr/>
        </p:nvPicPr>
        <p:blipFill>
          <a:blip r:embed="rId2"/>
          <a:stretch>
            <a:fillRect/>
          </a:stretch>
        </p:blipFill>
        <p:spPr>
          <a:xfrm>
            <a:off x="1952625" y="1057275"/>
            <a:ext cx="8286750" cy="4743450"/>
          </a:xfrm>
          <a:prstGeom prst="rect">
            <a:avLst/>
          </a:prstGeom>
        </p:spPr>
      </p:pic>
    </p:spTree>
    <p:extLst>
      <p:ext uri="{BB962C8B-B14F-4D97-AF65-F5344CB8AC3E}">
        <p14:creationId xmlns:p14="http://schemas.microsoft.com/office/powerpoint/2010/main" val="3139900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93E54C7-EAC8-44A2-A322-224B54766910}"/>
              </a:ext>
            </a:extLst>
          </p:cNvPr>
          <p:cNvSpPr>
            <a:spLocks noGrp="1"/>
          </p:cNvSpPr>
          <p:nvPr>
            <p:ph type="sldNum" sz="quarter" idx="12"/>
          </p:nvPr>
        </p:nvSpPr>
        <p:spPr/>
        <p:txBody>
          <a:bodyPr/>
          <a:lstStyle/>
          <a:p>
            <a:fld id="{6FB408D2-E95F-4755-A1C9-8E942EAEDDE8}" type="slidenum">
              <a:rPr lang="en-IN" smtClean="0"/>
              <a:t>39</a:t>
            </a:fld>
            <a:endParaRPr lang="en-IN"/>
          </a:p>
        </p:txBody>
      </p:sp>
      <p:pic>
        <p:nvPicPr>
          <p:cNvPr id="3" name="Picture 2">
            <a:extLst>
              <a:ext uri="{FF2B5EF4-FFF2-40B4-BE49-F238E27FC236}">
                <a16:creationId xmlns:a16="http://schemas.microsoft.com/office/drawing/2014/main" xmlns="" id="{19DA0607-DA49-464D-AD2A-8BF6F1700B75}"/>
              </a:ext>
            </a:extLst>
          </p:cNvPr>
          <p:cNvPicPr>
            <a:picLocks noChangeAspect="1"/>
          </p:cNvPicPr>
          <p:nvPr/>
        </p:nvPicPr>
        <p:blipFill>
          <a:blip r:embed="rId2"/>
          <a:stretch>
            <a:fillRect/>
          </a:stretch>
        </p:blipFill>
        <p:spPr>
          <a:xfrm>
            <a:off x="1957387" y="733425"/>
            <a:ext cx="8277225" cy="5391150"/>
          </a:xfrm>
          <a:prstGeom prst="rect">
            <a:avLst/>
          </a:prstGeom>
        </p:spPr>
      </p:pic>
    </p:spTree>
    <p:extLst>
      <p:ext uri="{BB962C8B-B14F-4D97-AF65-F5344CB8AC3E}">
        <p14:creationId xmlns:p14="http://schemas.microsoft.com/office/powerpoint/2010/main" val="32496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A5C56-33D3-4DBA-B865-5139597F7681}"/>
              </a:ext>
            </a:extLst>
          </p:cNvPr>
          <p:cNvSpPr>
            <a:spLocks noGrp="1"/>
          </p:cNvSpPr>
          <p:nvPr>
            <p:ph type="title"/>
          </p:nvPr>
        </p:nvSpPr>
        <p:spPr/>
        <p:txBody>
          <a:bodyPr>
            <a:normAutofit/>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xmlns="" id="{F916212F-1023-4FDB-A904-E31746D5186F}"/>
              </a:ext>
            </a:extLst>
          </p:cNvPr>
          <p:cNvSpPr>
            <a:spLocks noGrp="1"/>
          </p:cNvSpPr>
          <p:nvPr>
            <p:ph idx="1"/>
          </p:nvPr>
        </p:nvSpPr>
        <p:spPr/>
        <p:txBody>
          <a:bodyPr>
            <a:normAutofit/>
          </a:bodyPr>
          <a:lstStyle/>
          <a:p>
            <a:r>
              <a:rPr lang="en-IN" sz="2400" b="1" dirty="0">
                <a:latin typeface="Times New Roman" panose="02020603050405020304" pitchFamily="18" charset="0"/>
                <a:cs typeface="Times New Roman" panose="02020603050405020304" pitchFamily="18" charset="0"/>
              </a:rPr>
              <a:t>Description Logic Knowledge Representation formalisms </a:t>
            </a:r>
            <a:r>
              <a:rPr lang="en-IN" sz="2400" dirty="0">
                <a:latin typeface="Times New Roman" panose="02020603050405020304" pitchFamily="18" charset="0"/>
                <a:cs typeface="Times New Roman" panose="02020603050405020304" pitchFamily="18" charset="0"/>
              </a:rPr>
              <a:t>are categorized into two groups.</a:t>
            </a:r>
          </a:p>
          <a:p>
            <a:pPr marL="971550" lvl="1" indent="-514350">
              <a:buFont typeface="+mj-lt"/>
              <a:buAutoNum type="arabicPeriod"/>
            </a:pPr>
            <a:r>
              <a:rPr lang="en-IN" i="1" dirty="0">
                <a:latin typeface="Times New Roman" panose="02020603050405020304" pitchFamily="18" charset="0"/>
                <a:cs typeface="Times New Roman" panose="02020603050405020304" pitchFamily="18" charset="0"/>
              </a:rPr>
              <a:t>Non-Logic based formalisms</a:t>
            </a:r>
          </a:p>
          <a:p>
            <a:pPr marL="971550" lvl="1" indent="-514350">
              <a:buFont typeface="+mj-lt"/>
              <a:buAutoNum type="arabicPeriod"/>
            </a:pPr>
            <a:r>
              <a:rPr lang="en-IN" i="1" dirty="0">
                <a:latin typeface="Times New Roman" panose="02020603050405020304" pitchFamily="18" charset="0"/>
                <a:cs typeface="Times New Roman" panose="02020603050405020304" pitchFamily="18" charset="0"/>
              </a:rPr>
              <a:t>Logic-based formalisms</a:t>
            </a:r>
          </a:p>
          <a:p>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Non-Logic based formalisms </a:t>
            </a:r>
            <a:r>
              <a:rPr lang="en-IN" sz="2400" dirty="0">
                <a:latin typeface="Times New Roman" panose="02020603050405020304" pitchFamily="18" charset="0"/>
                <a:cs typeface="Times New Roman" panose="02020603050405020304" pitchFamily="18" charset="0"/>
              </a:rPr>
              <a:t>reflect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cognitive notions and claim to be closer to one’s intuition.</a:t>
            </a:r>
          </a:p>
          <a:p>
            <a:r>
              <a:rPr lang="en-IN" sz="2400" dirty="0">
                <a:latin typeface="Times New Roman" panose="02020603050405020304" pitchFamily="18" charset="0"/>
                <a:cs typeface="Times New Roman" panose="02020603050405020304" pitchFamily="18" charset="0"/>
              </a:rPr>
              <a:t>Such formalisms include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semantic networks, frames, and rule-based representations, </a:t>
            </a:r>
            <a:r>
              <a:rPr lang="en-IN" sz="2400" dirty="0">
                <a:latin typeface="Times New Roman" panose="02020603050405020304" pitchFamily="18" charset="0"/>
                <a:cs typeface="Times New Roman" panose="02020603050405020304" pitchFamily="18" charset="0"/>
              </a:rPr>
              <a:t>However, most of them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lack a consistent semantics and adopt ad hoc reasoning procedures, which leads to systems that exhibit different behavior</a:t>
            </a:r>
            <a:r>
              <a:rPr lang="en-IN" sz="2400" dirty="0">
                <a:solidFill>
                  <a:srgbClr val="FF0000"/>
                </a:solidFill>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xmlns="" id="{B5591496-8911-44F7-8170-D7BC7485B5F4}"/>
              </a:ext>
            </a:extLst>
          </p:cNvPr>
          <p:cNvSpPr>
            <a:spLocks noGrp="1"/>
          </p:cNvSpPr>
          <p:nvPr>
            <p:ph type="sldNum" sz="quarter" idx="12"/>
          </p:nvPr>
        </p:nvSpPr>
        <p:spPr/>
        <p:txBody>
          <a:bodyPr/>
          <a:lstStyle/>
          <a:p>
            <a:fld id="{6FB408D2-E95F-4755-A1C9-8E942EAEDDE8}" type="slidenum">
              <a:rPr lang="en-IN" smtClean="0"/>
              <a:t>4</a:t>
            </a:fld>
            <a:endParaRPr lang="en-IN"/>
          </a:p>
        </p:txBody>
      </p:sp>
    </p:spTree>
    <p:extLst>
      <p:ext uri="{BB962C8B-B14F-4D97-AF65-F5344CB8AC3E}">
        <p14:creationId xmlns:p14="http://schemas.microsoft.com/office/powerpoint/2010/main" val="208527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5B9F0A7A-ECB9-4241-B5B9-0E77348A7F53}"/>
              </a:ext>
            </a:extLst>
          </p:cNvPr>
          <p:cNvSpPr>
            <a:spLocks noGrp="1"/>
          </p:cNvSpPr>
          <p:nvPr>
            <p:ph type="sldNum" sz="quarter" idx="12"/>
          </p:nvPr>
        </p:nvSpPr>
        <p:spPr/>
        <p:txBody>
          <a:bodyPr/>
          <a:lstStyle/>
          <a:p>
            <a:fld id="{6FB408D2-E95F-4755-A1C9-8E942EAEDDE8}" type="slidenum">
              <a:rPr lang="en-IN" smtClean="0"/>
              <a:t>40</a:t>
            </a:fld>
            <a:endParaRPr lang="en-IN"/>
          </a:p>
        </p:txBody>
      </p:sp>
      <p:pic>
        <p:nvPicPr>
          <p:cNvPr id="3" name="Picture 2" descr="A screenshot of a cell phone&#10;&#10;Description generated with very high confidence">
            <a:extLst>
              <a:ext uri="{FF2B5EF4-FFF2-40B4-BE49-F238E27FC236}">
                <a16:creationId xmlns:a16="http://schemas.microsoft.com/office/drawing/2014/main" xmlns="" id="{502FC1D8-EC9A-4262-8EDC-17886F33BCD0}"/>
              </a:ext>
            </a:extLst>
          </p:cNvPr>
          <p:cNvPicPr>
            <a:picLocks noChangeAspect="1"/>
          </p:cNvPicPr>
          <p:nvPr/>
        </p:nvPicPr>
        <p:blipFill>
          <a:blip r:embed="rId2"/>
          <a:stretch>
            <a:fillRect/>
          </a:stretch>
        </p:blipFill>
        <p:spPr>
          <a:xfrm>
            <a:off x="1943100" y="1185862"/>
            <a:ext cx="8305800" cy="4486275"/>
          </a:xfrm>
          <a:prstGeom prst="rect">
            <a:avLst/>
          </a:prstGeom>
        </p:spPr>
      </p:pic>
    </p:spTree>
    <p:extLst>
      <p:ext uri="{BB962C8B-B14F-4D97-AF65-F5344CB8AC3E}">
        <p14:creationId xmlns:p14="http://schemas.microsoft.com/office/powerpoint/2010/main" val="3152843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8DE47DA-BBF1-48C6-99AA-E667FABFA244}"/>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pic>
        <p:nvPicPr>
          <p:cNvPr id="5" name="Content Placeholder 4">
            <a:extLst>
              <a:ext uri="{FF2B5EF4-FFF2-40B4-BE49-F238E27FC236}">
                <a16:creationId xmlns:a16="http://schemas.microsoft.com/office/drawing/2014/main" xmlns="" id="{8971BDD1-0E27-430E-89EB-973E1E9FAB40}"/>
              </a:ext>
            </a:extLst>
          </p:cNvPr>
          <p:cNvPicPr>
            <a:picLocks noGrp="1" noChangeAspect="1"/>
          </p:cNvPicPr>
          <p:nvPr>
            <p:ph idx="1"/>
          </p:nvPr>
        </p:nvPicPr>
        <p:blipFill>
          <a:blip r:embed="rId2"/>
          <a:stretch>
            <a:fillRect/>
          </a:stretch>
        </p:blipFill>
        <p:spPr>
          <a:xfrm>
            <a:off x="1016690" y="1629982"/>
            <a:ext cx="9413140" cy="3074538"/>
          </a:xfrm>
          <a:prstGeom prst="rect">
            <a:avLst/>
          </a:prstGeom>
        </p:spPr>
      </p:pic>
      <p:sp>
        <p:nvSpPr>
          <p:cNvPr id="2" name="Slide Number Placeholder 1">
            <a:extLst>
              <a:ext uri="{FF2B5EF4-FFF2-40B4-BE49-F238E27FC236}">
                <a16:creationId xmlns:a16="http://schemas.microsoft.com/office/drawing/2014/main" xmlns="" id="{637C9CC9-6555-40CA-BD2B-DFD3634F24FE}"/>
              </a:ext>
            </a:extLst>
          </p:cNvPr>
          <p:cNvSpPr>
            <a:spLocks noGrp="1"/>
          </p:cNvSpPr>
          <p:nvPr>
            <p:ph type="sldNum" sz="quarter" idx="12"/>
          </p:nvPr>
        </p:nvSpPr>
        <p:spPr/>
        <p:txBody>
          <a:bodyPr/>
          <a:lstStyle/>
          <a:p>
            <a:fld id="{6FB408D2-E95F-4755-A1C9-8E942EAEDDE8}" type="slidenum">
              <a:rPr lang="en-IN" smtClean="0"/>
              <a:t>41</a:t>
            </a:fld>
            <a:endParaRPr lang="en-IN"/>
          </a:p>
        </p:txBody>
      </p:sp>
    </p:spTree>
    <p:extLst>
      <p:ext uri="{BB962C8B-B14F-4D97-AF65-F5344CB8AC3E}">
        <p14:creationId xmlns:p14="http://schemas.microsoft.com/office/powerpoint/2010/main" val="2417253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E781A-B24A-4F82-91A1-8C60A614A881}"/>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pic>
        <p:nvPicPr>
          <p:cNvPr id="8" name="Content Placeholder 7">
            <a:extLst>
              <a:ext uri="{FF2B5EF4-FFF2-40B4-BE49-F238E27FC236}">
                <a16:creationId xmlns:a16="http://schemas.microsoft.com/office/drawing/2014/main" xmlns="" id="{7C8CE18A-91AD-413B-A896-2BF80BA10145}"/>
              </a:ext>
            </a:extLst>
          </p:cNvPr>
          <p:cNvPicPr>
            <a:picLocks noGrp="1" noChangeAspect="1"/>
          </p:cNvPicPr>
          <p:nvPr>
            <p:ph idx="1"/>
          </p:nvPr>
        </p:nvPicPr>
        <p:blipFill>
          <a:blip r:embed="rId2"/>
          <a:stretch>
            <a:fillRect/>
          </a:stretch>
        </p:blipFill>
        <p:spPr>
          <a:xfrm>
            <a:off x="1037672" y="1640096"/>
            <a:ext cx="9034796" cy="4530725"/>
          </a:xfrm>
          <a:prstGeom prst="rect">
            <a:avLst/>
          </a:prstGeom>
        </p:spPr>
      </p:pic>
      <p:sp>
        <p:nvSpPr>
          <p:cNvPr id="4" name="Slide Number Placeholder 3">
            <a:extLst>
              <a:ext uri="{FF2B5EF4-FFF2-40B4-BE49-F238E27FC236}">
                <a16:creationId xmlns:a16="http://schemas.microsoft.com/office/drawing/2014/main" xmlns="" id="{9D0FD69C-8107-49F5-8ADB-6601B8A31136}"/>
              </a:ext>
            </a:extLst>
          </p:cNvPr>
          <p:cNvSpPr>
            <a:spLocks noGrp="1"/>
          </p:cNvSpPr>
          <p:nvPr>
            <p:ph type="sldNum" sz="quarter" idx="12"/>
          </p:nvPr>
        </p:nvSpPr>
        <p:spPr/>
        <p:txBody>
          <a:bodyPr/>
          <a:lstStyle/>
          <a:p>
            <a:fld id="{6FB408D2-E95F-4755-A1C9-8E942EAEDDE8}" type="slidenum">
              <a:rPr lang="en-IN" smtClean="0"/>
              <a:t>42</a:t>
            </a:fld>
            <a:endParaRPr lang="en-IN"/>
          </a:p>
        </p:txBody>
      </p:sp>
    </p:spTree>
    <p:extLst>
      <p:ext uri="{BB962C8B-B14F-4D97-AF65-F5344CB8AC3E}">
        <p14:creationId xmlns:p14="http://schemas.microsoft.com/office/powerpoint/2010/main" val="3489580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8BB24-31FD-4B54-AE1D-E3983533761B}"/>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sp>
        <p:nvSpPr>
          <p:cNvPr id="3" name="Content Placeholder 2">
            <a:extLst>
              <a:ext uri="{FF2B5EF4-FFF2-40B4-BE49-F238E27FC236}">
                <a16:creationId xmlns:a16="http://schemas.microsoft.com/office/drawing/2014/main" xmlns="" id="{CA51D274-549A-46AF-A395-29D38A17DE85}"/>
              </a:ext>
            </a:extLst>
          </p:cNvPr>
          <p:cNvSpPr>
            <a:spLocks noGrp="1"/>
          </p:cNvSpPr>
          <p:nvPr>
            <p:ph idx="1"/>
          </p:nvPr>
        </p:nvSpPr>
        <p:spPr/>
        <p:txBody>
          <a:bodyPr>
            <a:noAutofit/>
          </a:bodyPr>
          <a:lstStyle/>
          <a:p>
            <a:r>
              <a:rPr lang="en-IN" sz="2200" dirty="0">
                <a:latin typeface="Times New Roman" panose="02020603050405020304" pitchFamily="18" charset="0"/>
                <a:ea typeface="Tahoma" panose="020B0604030504040204" pitchFamily="34" charset="0"/>
                <a:cs typeface="Times New Roman" panose="02020603050405020304" pitchFamily="18" charset="0"/>
              </a:rPr>
              <a:t>A </a:t>
            </a:r>
            <a:r>
              <a:rPr lang="en-IN" sz="2200" i="1" dirty="0">
                <a:latin typeface="Times New Roman" panose="02020603050405020304" pitchFamily="18" charset="0"/>
                <a:ea typeface="Tahoma" panose="020B0604030504040204" pitchFamily="34" charset="0"/>
                <a:cs typeface="Times New Roman" panose="02020603050405020304" pitchFamily="18" charset="0"/>
              </a:rPr>
              <a:t>definition </a:t>
            </a:r>
            <a:r>
              <a:rPr lang="en-IN" sz="2200" dirty="0">
                <a:latin typeface="Times New Roman" panose="02020603050405020304" pitchFamily="18" charset="0"/>
                <a:ea typeface="Tahoma" panose="020B0604030504040204" pitchFamily="34" charset="0"/>
                <a:cs typeface="Times New Roman" panose="02020603050405020304" pitchFamily="18" charset="0"/>
              </a:rPr>
              <a:t>(written) in L is an equality </a:t>
            </a:r>
            <a:r>
              <a:rPr lang="en-IN" sz="2200" i="1" dirty="0">
                <a:latin typeface="Times New Roman" panose="02020603050405020304" pitchFamily="18" charset="0"/>
                <a:ea typeface="Tahoma" panose="020B0604030504040204" pitchFamily="34" charset="0"/>
                <a:cs typeface="Times New Roman" panose="02020603050405020304" pitchFamily="18" charset="0"/>
              </a:rPr>
              <a:t>A </a:t>
            </a:r>
            <a:r>
              <a:rPr lang="en-IN" sz="2200" dirty="0">
                <a:latin typeface="Times New Roman" panose="02020603050405020304" pitchFamily="18" charset="0"/>
                <a:ea typeface="Tahoma" panose="020B0604030504040204" pitchFamily="34" charset="0"/>
                <a:cs typeface="Times New Roman" panose="02020603050405020304" pitchFamily="18" charset="0"/>
              </a:rPr>
              <a:t>≡ </a:t>
            </a:r>
            <a:r>
              <a:rPr lang="en-IN" sz="2200" i="1" dirty="0">
                <a:latin typeface="Times New Roman" panose="02020603050405020304" pitchFamily="18" charset="0"/>
                <a:ea typeface="Tahoma" panose="020B0604030504040204" pitchFamily="34" charset="0"/>
                <a:cs typeface="Times New Roman" panose="02020603050405020304" pitchFamily="18" charset="0"/>
              </a:rPr>
              <a:t>D </a:t>
            </a:r>
            <a:r>
              <a:rPr lang="en-IN" sz="2200" dirty="0">
                <a:latin typeface="Times New Roman" panose="02020603050405020304" pitchFamily="18" charset="0"/>
                <a:ea typeface="Tahoma" panose="020B0604030504040204" pitchFamily="34" charset="0"/>
                <a:cs typeface="Times New Roman" panose="02020603050405020304" pitchFamily="18" charset="0"/>
              </a:rPr>
              <a:t>such that </a:t>
            </a:r>
            <a:r>
              <a:rPr lang="en-IN" sz="2200" i="1" dirty="0">
                <a:latin typeface="Times New Roman" panose="02020603050405020304" pitchFamily="18" charset="0"/>
                <a:ea typeface="Tahoma" panose="020B0604030504040204" pitchFamily="34" charset="0"/>
                <a:cs typeface="Times New Roman" panose="02020603050405020304" pitchFamily="18" charset="0"/>
              </a:rPr>
              <a:t>A </a:t>
            </a:r>
            <a:r>
              <a:rPr lang="en-IN" sz="2200" dirty="0">
                <a:latin typeface="Times New Roman" panose="02020603050405020304" pitchFamily="18" charset="0"/>
                <a:ea typeface="Tahoma" panose="020B0604030504040204" pitchFamily="34" charset="0"/>
                <a:cs typeface="Times New Roman" panose="02020603050405020304" pitchFamily="18" charset="0"/>
              </a:rPr>
              <a:t>is an atomic concept and </a:t>
            </a:r>
            <a:r>
              <a:rPr lang="en-IN" sz="2200" i="1" dirty="0">
                <a:latin typeface="Times New Roman" panose="02020603050405020304" pitchFamily="18" charset="0"/>
                <a:ea typeface="Tahoma" panose="020B0604030504040204" pitchFamily="34" charset="0"/>
                <a:cs typeface="Times New Roman" panose="02020603050405020304" pitchFamily="18" charset="0"/>
              </a:rPr>
              <a:t>D </a:t>
            </a:r>
            <a:r>
              <a:rPr lang="en-IN" sz="2200" dirty="0">
                <a:latin typeface="Times New Roman" panose="02020603050405020304" pitchFamily="18" charset="0"/>
                <a:ea typeface="Tahoma" panose="020B0604030504040204" pitchFamily="34" charset="0"/>
                <a:cs typeface="Times New Roman" panose="02020603050405020304" pitchFamily="18" charset="0"/>
              </a:rPr>
              <a:t>is a concept description of L.</a:t>
            </a:r>
          </a:p>
          <a:p>
            <a:r>
              <a:rPr lang="en-IN" sz="2200" dirty="0">
                <a:latin typeface="Times New Roman" panose="02020603050405020304" pitchFamily="18" charset="0"/>
                <a:ea typeface="Tahoma" panose="020B0604030504040204" pitchFamily="34" charset="0"/>
                <a:cs typeface="Times New Roman" panose="02020603050405020304" pitchFamily="18" charset="0"/>
              </a:rPr>
              <a:t>A </a:t>
            </a:r>
            <a:r>
              <a:rPr lang="en-IN" sz="2200" i="1" dirty="0">
                <a:latin typeface="Times New Roman" panose="02020603050405020304" pitchFamily="18" charset="0"/>
                <a:ea typeface="Tahoma" panose="020B0604030504040204" pitchFamily="34" charset="0"/>
                <a:cs typeface="Times New Roman" panose="02020603050405020304" pitchFamily="18" charset="0"/>
              </a:rPr>
              <a:t>terminology </a:t>
            </a:r>
            <a:r>
              <a:rPr lang="en-IN" sz="2200" dirty="0">
                <a:latin typeface="Times New Roman" panose="02020603050405020304" pitchFamily="18" charset="0"/>
                <a:ea typeface="Tahoma" panose="020B0604030504040204" pitchFamily="34" charset="0"/>
                <a:cs typeface="Times New Roman" panose="02020603050405020304" pitchFamily="18" charset="0"/>
              </a:rPr>
              <a:t>or a </a:t>
            </a:r>
            <a:r>
              <a:rPr lang="en-IN" sz="2200" i="1" dirty="0" err="1">
                <a:latin typeface="Times New Roman" panose="02020603050405020304" pitchFamily="18" charset="0"/>
                <a:ea typeface="Tahoma" panose="020B0604030504040204" pitchFamily="34" charset="0"/>
                <a:cs typeface="Times New Roman" panose="02020603050405020304" pitchFamily="18" charset="0"/>
              </a:rPr>
              <a:t>TBox</a:t>
            </a:r>
            <a:r>
              <a:rPr lang="en-IN" sz="2200" i="1" dirty="0">
                <a:latin typeface="Times New Roman" panose="02020603050405020304" pitchFamily="18" charset="0"/>
                <a:ea typeface="Tahoma" panose="020B0604030504040204" pitchFamily="34" charset="0"/>
                <a:cs typeface="Times New Roman" panose="02020603050405020304" pitchFamily="18" charset="0"/>
              </a:rPr>
              <a:t> </a:t>
            </a:r>
            <a:r>
              <a:rPr lang="en-IN" sz="2200" dirty="0">
                <a:latin typeface="Times New Roman" panose="02020603050405020304" pitchFamily="18" charset="0"/>
                <a:ea typeface="Tahoma" panose="020B0604030504040204" pitchFamily="34" charset="0"/>
                <a:cs typeface="Times New Roman" panose="02020603050405020304" pitchFamily="18" charset="0"/>
              </a:rPr>
              <a:t>(written) in L is a set of definitions D such that, for any atomic concept </a:t>
            </a:r>
            <a:r>
              <a:rPr lang="en-IN" sz="2200" i="1" dirty="0">
                <a:latin typeface="Times New Roman" panose="02020603050405020304" pitchFamily="18" charset="0"/>
                <a:ea typeface="Tahoma" panose="020B0604030504040204" pitchFamily="34" charset="0"/>
                <a:cs typeface="Times New Roman" panose="02020603050405020304" pitchFamily="18" charset="0"/>
              </a:rPr>
              <a:t>A </a:t>
            </a:r>
            <a:r>
              <a:rPr lang="en-IN" sz="2200" dirty="0">
                <a:latin typeface="Times New Roman" panose="02020603050405020304" pitchFamily="18" charset="0"/>
                <a:ea typeface="Tahoma" panose="020B0604030504040204" pitchFamily="34" charset="0"/>
                <a:cs typeface="Times New Roman" panose="02020603050405020304" pitchFamily="18" charset="0"/>
              </a:rPr>
              <a:t>of L, there is at most one definition in D whose left-hand side is </a:t>
            </a:r>
            <a:r>
              <a:rPr lang="en-IN" sz="2200" i="1" dirty="0">
                <a:latin typeface="Times New Roman" panose="02020603050405020304" pitchFamily="18" charset="0"/>
                <a:ea typeface="Tahoma" panose="020B0604030504040204" pitchFamily="34" charset="0"/>
                <a:cs typeface="Times New Roman" panose="02020603050405020304" pitchFamily="18" charset="0"/>
              </a:rPr>
              <a:t>A</a:t>
            </a:r>
            <a:r>
              <a:rPr lang="en-IN" sz="2200" dirty="0">
                <a:latin typeface="Times New Roman" panose="02020603050405020304" pitchFamily="18" charset="0"/>
                <a:ea typeface="Tahoma" panose="020B0604030504040204" pitchFamily="34" charset="0"/>
                <a:cs typeface="Times New Roman" panose="02020603050405020304" pitchFamily="18" charset="0"/>
              </a:rPr>
              <a:t>, called </a:t>
            </a:r>
            <a:r>
              <a:rPr lang="en-IN" sz="2200" i="1" dirty="0">
                <a:latin typeface="Times New Roman" panose="02020603050405020304" pitchFamily="18" charset="0"/>
                <a:ea typeface="Tahoma" panose="020B0604030504040204" pitchFamily="34" charset="0"/>
                <a:cs typeface="Times New Roman" panose="02020603050405020304" pitchFamily="18" charset="0"/>
              </a:rPr>
              <a:t>the definition of A </a:t>
            </a:r>
            <a:r>
              <a:rPr lang="en-IN" sz="2200" dirty="0">
                <a:latin typeface="Times New Roman" panose="02020603050405020304" pitchFamily="18" charset="0"/>
                <a:ea typeface="Tahoma" panose="020B0604030504040204" pitchFamily="34" charset="0"/>
                <a:cs typeface="Times New Roman" panose="02020603050405020304" pitchFamily="18" charset="0"/>
              </a:rPr>
              <a:t>in D. </a:t>
            </a:r>
          </a:p>
          <a:p>
            <a:r>
              <a:rPr lang="en-IN" sz="2200" dirty="0">
                <a:latin typeface="Times New Roman" panose="02020603050405020304" pitchFamily="18" charset="0"/>
                <a:ea typeface="Tahoma" panose="020B0604030504040204" pitchFamily="34" charset="0"/>
                <a:cs typeface="Times New Roman" panose="02020603050405020304" pitchFamily="18" charset="0"/>
              </a:rPr>
              <a:t>We may therefore partition (with respect to D) the atomic concepts of L into </a:t>
            </a:r>
            <a:r>
              <a:rPr lang="en-IN" sz="2200" i="1" dirty="0">
                <a:latin typeface="Times New Roman" panose="02020603050405020304" pitchFamily="18" charset="0"/>
                <a:ea typeface="Tahoma" panose="020B0604030504040204" pitchFamily="34" charset="0"/>
                <a:cs typeface="Times New Roman" panose="02020603050405020304" pitchFamily="18" charset="0"/>
              </a:rPr>
              <a:t>defined concepts </a:t>
            </a:r>
            <a:r>
              <a:rPr lang="en-IN" sz="2200" dirty="0">
                <a:latin typeface="Times New Roman" panose="02020603050405020304" pitchFamily="18" charset="0"/>
                <a:ea typeface="Tahoma" panose="020B0604030504040204" pitchFamily="34" charset="0"/>
                <a:cs typeface="Times New Roman" panose="02020603050405020304" pitchFamily="18" charset="0"/>
              </a:rPr>
              <a:t>(with respect to D) that appear in the left-hand side of the definitions in D and </a:t>
            </a:r>
            <a:r>
              <a:rPr lang="en-IN" sz="2200" i="1" dirty="0">
                <a:latin typeface="Times New Roman" panose="02020603050405020304" pitchFamily="18" charset="0"/>
                <a:ea typeface="Tahoma" panose="020B0604030504040204" pitchFamily="34" charset="0"/>
                <a:cs typeface="Times New Roman" panose="02020603050405020304" pitchFamily="18" charset="0"/>
              </a:rPr>
              <a:t>primitive concepts </a:t>
            </a:r>
            <a:r>
              <a:rPr lang="en-IN" sz="2200" dirty="0">
                <a:latin typeface="Times New Roman" panose="02020603050405020304" pitchFamily="18" charset="0"/>
                <a:ea typeface="Tahoma" panose="020B0604030504040204" pitchFamily="34" charset="0"/>
                <a:cs typeface="Times New Roman" panose="02020603050405020304" pitchFamily="18" charset="0"/>
              </a:rPr>
              <a:t>(with respect to D) that do not appear in the left-hand side of the definitions in D. </a:t>
            </a:r>
          </a:p>
          <a:p>
            <a:r>
              <a:rPr lang="en-IN" sz="2200" dirty="0">
                <a:latin typeface="Times New Roman" panose="02020603050405020304" pitchFamily="18" charset="0"/>
                <a:ea typeface="Tahoma" panose="020B0604030504040204" pitchFamily="34" charset="0"/>
                <a:cs typeface="Times New Roman" panose="02020603050405020304" pitchFamily="18" charset="0"/>
              </a:rPr>
              <a:t>We say that a defined concept </a:t>
            </a:r>
            <a:r>
              <a:rPr lang="en-IN" sz="2200" i="1" dirty="0">
                <a:latin typeface="Times New Roman" panose="02020603050405020304" pitchFamily="18" charset="0"/>
                <a:ea typeface="Tahoma" panose="020B0604030504040204" pitchFamily="34" charset="0"/>
                <a:cs typeface="Times New Roman" panose="02020603050405020304" pitchFamily="18" charset="0"/>
              </a:rPr>
              <a:t>A directly uses </a:t>
            </a:r>
            <a:r>
              <a:rPr lang="en-IN" sz="2200" dirty="0">
                <a:latin typeface="Times New Roman" panose="02020603050405020304" pitchFamily="18" charset="0"/>
                <a:ea typeface="Tahoma" panose="020B0604030504040204" pitchFamily="34" charset="0"/>
                <a:cs typeface="Times New Roman" panose="02020603050405020304" pitchFamily="18" charset="0"/>
              </a:rPr>
              <a:t>an atomic concept </a:t>
            </a:r>
            <a:r>
              <a:rPr lang="en-IN" sz="2200" i="1" dirty="0">
                <a:latin typeface="Times New Roman" panose="02020603050405020304" pitchFamily="18" charset="0"/>
                <a:ea typeface="Tahoma" panose="020B0604030504040204" pitchFamily="34" charset="0"/>
                <a:cs typeface="Times New Roman" panose="02020603050405020304" pitchFamily="18" charset="0"/>
              </a:rPr>
              <a:t>B </a:t>
            </a:r>
            <a:r>
              <a:rPr lang="en-IN" sz="2200" dirty="0" err="1">
                <a:latin typeface="Times New Roman" panose="02020603050405020304" pitchFamily="18" charset="0"/>
                <a:ea typeface="Tahoma" panose="020B0604030504040204" pitchFamily="34" charset="0"/>
                <a:cs typeface="Times New Roman" panose="02020603050405020304" pitchFamily="18" charset="0"/>
              </a:rPr>
              <a:t>iff</a:t>
            </a:r>
            <a:r>
              <a:rPr lang="en-IN" sz="2200" dirty="0">
                <a:latin typeface="Times New Roman" panose="02020603050405020304" pitchFamily="18" charset="0"/>
                <a:ea typeface="Tahoma" panose="020B0604030504040204" pitchFamily="34" charset="0"/>
                <a:cs typeface="Times New Roman" panose="02020603050405020304" pitchFamily="18" charset="0"/>
              </a:rPr>
              <a:t> </a:t>
            </a:r>
            <a:r>
              <a:rPr lang="en-IN" sz="2200" i="1" dirty="0">
                <a:latin typeface="Times New Roman" panose="02020603050405020304" pitchFamily="18" charset="0"/>
                <a:ea typeface="Tahoma" panose="020B0604030504040204" pitchFamily="34" charset="0"/>
                <a:cs typeface="Times New Roman" panose="02020603050405020304" pitchFamily="18" charset="0"/>
              </a:rPr>
              <a:t>B </a:t>
            </a:r>
            <a:r>
              <a:rPr lang="en-IN" sz="2200" dirty="0">
                <a:latin typeface="Times New Roman" panose="02020603050405020304" pitchFamily="18" charset="0"/>
                <a:ea typeface="Tahoma" panose="020B0604030504040204" pitchFamily="34" charset="0"/>
                <a:cs typeface="Times New Roman" panose="02020603050405020304" pitchFamily="18" charset="0"/>
              </a:rPr>
              <a:t>occurs in the right-hand side of the definition of </a:t>
            </a:r>
            <a:r>
              <a:rPr lang="en-IN" sz="2200" i="1" dirty="0">
                <a:latin typeface="Times New Roman" panose="02020603050405020304" pitchFamily="18" charset="0"/>
                <a:ea typeface="Tahoma" panose="020B0604030504040204" pitchFamily="34" charset="0"/>
                <a:cs typeface="Times New Roman" panose="02020603050405020304" pitchFamily="18" charset="0"/>
              </a:rPr>
              <a:t>A</a:t>
            </a:r>
            <a:r>
              <a:rPr lang="en-IN" sz="2200"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xmlns="" id="{4498F43D-065E-45C6-9C0D-C17E106F0CAA}"/>
              </a:ext>
            </a:extLst>
          </p:cNvPr>
          <p:cNvSpPr>
            <a:spLocks noGrp="1"/>
          </p:cNvSpPr>
          <p:nvPr>
            <p:ph type="sldNum" sz="quarter" idx="12"/>
          </p:nvPr>
        </p:nvSpPr>
        <p:spPr/>
        <p:txBody>
          <a:bodyPr/>
          <a:lstStyle/>
          <a:p>
            <a:fld id="{6FB408D2-E95F-4755-A1C9-8E942EAEDDE8}" type="slidenum">
              <a:rPr lang="en-IN" smtClean="0"/>
              <a:t>43</a:t>
            </a:fld>
            <a:endParaRPr lang="en-IN"/>
          </a:p>
        </p:txBody>
      </p:sp>
    </p:spTree>
    <p:extLst>
      <p:ext uri="{BB962C8B-B14F-4D97-AF65-F5344CB8AC3E}">
        <p14:creationId xmlns:p14="http://schemas.microsoft.com/office/powerpoint/2010/main" val="1438970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E06475-4FCD-4531-9D10-C88EB809DC08}"/>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sp>
        <p:nvSpPr>
          <p:cNvPr id="3" name="Content Placeholder 2">
            <a:extLst>
              <a:ext uri="{FF2B5EF4-FFF2-40B4-BE49-F238E27FC236}">
                <a16:creationId xmlns:a16="http://schemas.microsoft.com/office/drawing/2014/main" xmlns="" id="{D95E1B9E-7852-4758-82E4-6FD80D7BA5DE}"/>
              </a:ext>
            </a:extLst>
          </p:cNvPr>
          <p:cNvSpPr>
            <a:spLocks noGrp="1"/>
          </p:cNvSpPr>
          <p:nvPr>
            <p:ph idx="1"/>
          </p:nvPr>
        </p:nvSpPr>
        <p:spPr/>
        <p:txBody>
          <a:bodyPr>
            <a:noAutofit/>
          </a:bodyPr>
          <a:lstStyle/>
          <a:p>
            <a:r>
              <a:rPr lang="en-IN" sz="2200" dirty="0">
                <a:latin typeface="Times New Roman" panose="02020603050405020304" pitchFamily="18" charset="0"/>
                <a:cs typeface="Times New Roman" panose="02020603050405020304" pitchFamily="18" charset="0"/>
              </a:rPr>
              <a:t>We inductively define that </a:t>
            </a:r>
            <a:r>
              <a:rPr lang="en-IN" sz="2200" i="1" dirty="0">
                <a:latin typeface="Times New Roman" panose="02020603050405020304" pitchFamily="18" charset="0"/>
                <a:cs typeface="Times New Roman" panose="02020603050405020304" pitchFamily="18" charset="0"/>
              </a:rPr>
              <a:t>A uses </a:t>
            </a:r>
            <a:r>
              <a:rPr lang="en-IN" sz="2200" dirty="0">
                <a:latin typeface="Times New Roman" panose="02020603050405020304" pitchFamily="18" charset="0"/>
                <a:cs typeface="Times New Roman" panose="02020603050405020304" pitchFamily="18" charset="0"/>
              </a:rPr>
              <a:t>an atomic concept </a:t>
            </a:r>
            <a:r>
              <a:rPr lang="en-IN" sz="2200" i="1" dirty="0">
                <a:latin typeface="Times New Roman" panose="02020603050405020304" pitchFamily="18" charset="0"/>
                <a:cs typeface="Times New Roman" panose="02020603050405020304" pitchFamily="18" charset="0"/>
              </a:rPr>
              <a:t>C </a:t>
            </a:r>
            <a:r>
              <a:rPr lang="en-IN" sz="2200" dirty="0" err="1">
                <a:latin typeface="Times New Roman" panose="02020603050405020304" pitchFamily="18" charset="0"/>
                <a:cs typeface="Times New Roman" panose="02020603050405020304" pitchFamily="18" charset="0"/>
              </a:rPr>
              <a:t>iff</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A directly uses </a:t>
            </a:r>
            <a:r>
              <a:rPr lang="en-IN" sz="2200" dirty="0">
                <a:latin typeface="Times New Roman" panose="02020603050405020304" pitchFamily="18" charset="0"/>
                <a:cs typeface="Times New Roman" panose="02020603050405020304" pitchFamily="18" charset="0"/>
              </a:rPr>
              <a:t>a defined concept </a:t>
            </a:r>
            <a:r>
              <a:rPr lang="en-IN" sz="2200" i="1" dirty="0">
                <a:latin typeface="Times New Roman" panose="02020603050405020304" pitchFamily="18" charset="0"/>
                <a:cs typeface="Times New Roman" panose="02020603050405020304" pitchFamily="18" charset="0"/>
              </a:rPr>
              <a:t>B </a:t>
            </a:r>
            <a:r>
              <a:rPr lang="en-IN" sz="2200" dirty="0">
                <a:latin typeface="Times New Roman" panose="02020603050405020304" pitchFamily="18" charset="0"/>
                <a:cs typeface="Times New Roman" panose="02020603050405020304" pitchFamily="18" charset="0"/>
              </a:rPr>
              <a:t>and </a:t>
            </a:r>
            <a:r>
              <a:rPr lang="en-IN" sz="2200" i="1" dirty="0">
                <a:latin typeface="Times New Roman" panose="02020603050405020304" pitchFamily="18" charset="0"/>
                <a:cs typeface="Times New Roman" panose="02020603050405020304" pitchFamily="18" charset="0"/>
              </a:rPr>
              <a:t>B </a:t>
            </a:r>
            <a:r>
              <a:rPr lang="en-IN" sz="2200" dirty="0">
                <a:latin typeface="Times New Roman" panose="02020603050405020304" pitchFamily="18" charset="0"/>
                <a:cs typeface="Times New Roman" panose="02020603050405020304" pitchFamily="18" charset="0"/>
              </a:rPr>
              <a:t>uses </a:t>
            </a:r>
            <a:r>
              <a:rPr lang="en-IN" sz="2200" i="1" dirty="0">
                <a:latin typeface="Times New Roman" panose="02020603050405020304" pitchFamily="18" charset="0"/>
                <a:cs typeface="Times New Roman" panose="02020603050405020304" pitchFamily="18" charset="0"/>
              </a:rPr>
              <a:t>C</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 terminology is </a:t>
            </a:r>
            <a:r>
              <a:rPr lang="en-IN" sz="2200" i="1" dirty="0">
                <a:latin typeface="Times New Roman" panose="02020603050405020304" pitchFamily="18" charset="0"/>
                <a:cs typeface="Times New Roman" panose="02020603050405020304" pitchFamily="18" charset="0"/>
              </a:rPr>
              <a:t>acyclic </a:t>
            </a:r>
            <a:r>
              <a:rPr lang="en-IN" sz="2200" dirty="0" err="1">
                <a:latin typeface="Times New Roman" panose="02020603050405020304" pitchFamily="18" charset="0"/>
                <a:cs typeface="Times New Roman" panose="02020603050405020304" pitchFamily="18" charset="0"/>
              </a:rPr>
              <a:t>iff</a:t>
            </a:r>
            <a:r>
              <a:rPr lang="en-IN" sz="2200" dirty="0">
                <a:latin typeface="Times New Roman" panose="02020603050405020304" pitchFamily="18" charset="0"/>
                <a:cs typeface="Times New Roman" panose="02020603050405020304" pitchFamily="18" charset="0"/>
              </a:rPr>
              <a:t> no defined concept uses itself; that is, the uses relationship is acyclic.</a:t>
            </a:r>
          </a:p>
          <a:p>
            <a:r>
              <a:rPr lang="en-IN" sz="2200" dirty="0">
                <a:latin typeface="Times New Roman" panose="02020603050405020304" pitchFamily="18" charset="0"/>
                <a:cs typeface="Times New Roman" panose="02020603050405020304" pitchFamily="18" charset="0"/>
              </a:rPr>
              <a:t>In acyclic terminologies, the interpretation of the defined concepts can be constructed from the interpretation of the primitive concepts, as expected.  More precisely, let D be an acyclic terminology in L. </a:t>
            </a:r>
          </a:p>
          <a:p>
            <a:r>
              <a:rPr lang="en-IN" sz="2200" dirty="0">
                <a:latin typeface="Times New Roman" panose="02020603050405020304" pitchFamily="18" charset="0"/>
                <a:cs typeface="Times New Roman" panose="02020603050405020304" pitchFamily="18" charset="0"/>
              </a:rPr>
              <a:t>A </a:t>
            </a:r>
            <a:r>
              <a:rPr lang="en-IN" sz="2200" i="1" dirty="0">
                <a:latin typeface="Times New Roman" panose="02020603050405020304" pitchFamily="18" charset="0"/>
                <a:cs typeface="Times New Roman" panose="02020603050405020304" pitchFamily="18" charset="0"/>
              </a:rPr>
              <a:t>base interpretation </a:t>
            </a:r>
            <a:r>
              <a:rPr lang="en-IN" sz="2200" dirty="0">
                <a:latin typeface="Times New Roman" panose="02020603050405020304" pitchFamily="18" charset="0"/>
                <a:cs typeface="Times New Roman" panose="02020603050405020304" pitchFamily="18" charset="0"/>
              </a:rPr>
              <a:t>for L with respect to D is an interpretation I of L, except for the defined concepts (with respect to D). An </a:t>
            </a:r>
            <a:r>
              <a:rPr lang="en-IN" sz="2200" i="1" dirty="0">
                <a:latin typeface="Times New Roman" panose="02020603050405020304" pitchFamily="18" charset="0"/>
                <a:cs typeface="Times New Roman" panose="02020603050405020304" pitchFamily="18" charset="0"/>
              </a:rPr>
              <a:t>extension </a:t>
            </a:r>
            <a:r>
              <a:rPr lang="en-IN" sz="2200" dirty="0">
                <a:latin typeface="Times New Roman" panose="02020603050405020304" pitchFamily="18" charset="0"/>
                <a:cs typeface="Times New Roman" panose="02020603050405020304" pitchFamily="18" charset="0"/>
              </a:rPr>
              <a:t>of I is an interpretation J of L that has the same domain as I and which is identical to I in all primitive concepts and atomic roles. </a:t>
            </a:r>
          </a:p>
          <a:p>
            <a:r>
              <a:rPr lang="en-IN" sz="2200" dirty="0">
                <a:latin typeface="Times New Roman" panose="02020603050405020304" pitchFamily="18" charset="0"/>
                <a:cs typeface="Times New Roman" panose="02020603050405020304" pitchFamily="18" charset="0"/>
              </a:rPr>
              <a:t>It is possible to prove that, if D is an acyclic terminology in L, then every base interpretation for L with respect to D has a unique extension that is a model of D.</a:t>
            </a:r>
          </a:p>
        </p:txBody>
      </p:sp>
      <p:sp>
        <p:nvSpPr>
          <p:cNvPr id="4" name="Slide Number Placeholder 3">
            <a:extLst>
              <a:ext uri="{FF2B5EF4-FFF2-40B4-BE49-F238E27FC236}">
                <a16:creationId xmlns:a16="http://schemas.microsoft.com/office/drawing/2014/main" xmlns="" id="{DC53FB2F-81AE-4CC5-92DF-6166B6C219A2}"/>
              </a:ext>
            </a:extLst>
          </p:cNvPr>
          <p:cNvSpPr>
            <a:spLocks noGrp="1"/>
          </p:cNvSpPr>
          <p:nvPr>
            <p:ph type="sldNum" sz="quarter" idx="12"/>
          </p:nvPr>
        </p:nvSpPr>
        <p:spPr/>
        <p:txBody>
          <a:bodyPr/>
          <a:lstStyle/>
          <a:p>
            <a:fld id="{6FB408D2-E95F-4755-A1C9-8E942EAEDDE8}" type="slidenum">
              <a:rPr lang="en-IN" smtClean="0"/>
              <a:t>44</a:t>
            </a:fld>
            <a:endParaRPr lang="en-IN"/>
          </a:p>
        </p:txBody>
      </p:sp>
    </p:spTree>
    <p:extLst>
      <p:ext uri="{BB962C8B-B14F-4D97-AF65-F5344CB8AC3E}">
        <p14:creationId xmlns:p14="http://schemas.microsoft.com/office/powerpoint/2010/main" val="2810897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AA68E-52F7-4FB3-9C2A-2C1BD35D4FB3}"/>
              </a:ext>
            </a:extLst>
          </p:cNvPr>
          <p:cNvSpPr>
            <a:spLocks noGrp="1"/>
          </p:cNvSpPr>
          <p:nvPr>
            <p:ph type="title"/>
          </p:nvPr>
        </p:nvSpPr>
        <p:spPr/>
        <p:txBody>
          <a:bodyPr/>
          <a:lstStyle/>
          <a:p>
            <a:r>
              <a:rPr lang="en-IN"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pic>
        <p:nvPicPr>
          <p:cNvPr id="5" name="Content Placeholder 4">
            <a:extLst>
              <a:ext uri="{FF2B5EF4-FFF2-40B4-BE49-F238E27FC236}">
                <a16:creationId xmlns:a16="http://schemas.microsoft.com/office/drawing/2014/main" xmlns="" id="{C5A390D9-74CE-47CE-A0EE-05ABDEC0C9AC}"/>
              </a:ext>
            </a:extLst>
          </p:cNvPr>
          <p:cNvPicPr>
            <a:picLocks noGrp="1" noChangeAspect="1"/>
          </p:cNvPicPr>
          <p:nvPr>
            <p:ph idx="1"/>
          </p:nvPr>
        </p:nvPicPr>
        <p:blipFill>
          <a:blip r:embed="rId2"/>
          <a:stretch>
            <a:fillRect/>
          </a:stretch>
        </p:blipFill>
        <p:spPr>
          <a:xfrm>
            <a:off x="931096" y="1690689"/>
            <a:ext cx="9708037" cy="4087018"/>
          </a:xfrm>
          <a:prstGeom prst="rect">
            <a:avLst/>
          </a:prstGeom>
        </p:spPr>
      </p:pic>
      <p:sp>
        <p:nvSpPr>
          <p:cNvPr id="4" name="Slide Number Placeholder 3">
            <a:extLst>
              <a:ext uri="{FF2B5EF4-FFF2-40B4-BE49-F238E27FC236}">
                <a16:creationId xmlns:a16="http://schemas.microsoft.com/office/drawing/2014/main" xmlns="" id="{B84FB666-E550-437A-8199-6629CF989ECD}"/>
              </a:ext>
            </a:extLst>
          </p:cNvPr>
          <p:cNvSpPr>
            <a:spLocks noGrp="1"/>
          </p:cNvSpPr>
          <p:nvPr>
            <p:ph type="sldNum" sz="quarter" idx="12"/>
          </p:nvPr>
        </p:nvSpPr>
        <p:spPr/>
        <p:txBody>
          <a:bodyPr/>
          <a:lstStyle/>
          <a:p>
            <a:fld id="{6FB408D2-E95F-4755-A1C9-8E942EAEDDE8}" type="slidenum">
              <a:rPr lang="en-IN" smtClean="0"/>
              <a:t>45</a:t>
            </a:fld>
            <a:endParaRPr lang="en-IN"/>
          </a:p>
        </p:txBody>
      </p:sp>
    </p:spTree>
    <p:extLst>
      <p:ext uri="{BB962C8B-B14F-4D97-AF65-F5344CB8AC3E}">
        <p14:creationId xmlns:p14="http://schemas.microsoft.com/office/powerpoint/2010/main" val="3591817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DD849-56F5-4EB0-BF16-99608286812F}"/>
              </a:ext>
            </a:extLst>
          </p:cNvPr>
          <p:cNvSpPr>
            <a:spLocks noGrp="1"/>
          </p:cNvSpPr>
          <p:nvPr>
            <p:ph type="title"/>
          </p:nvPr>
        </p:nvSpPr>
        <p:spPr/>
        <p:txBody>
          <a:bodyPr/>
          <a:lstStyle/>
          <a:p>
            <a:r>
              <a:rPr lang="en-IN"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pic>
        <p:nvPicPr>
          <p:cNvPr id="5" name="Content Placeholder 4">
            <a:extLst>
              <a:ext uri="{FF2B5EF4-FFF2-40B4-BE49-F238E27FC236}">
                <a16:creationId xmlns:a16="http://schemas.microsoft.com/office/drawing/2014/main" xmlns="" id="{B38F8E65-E2AE-41CD-8214-681C83A2088B}"/>
              </a:ext>
            </a:extLst>
          </p:cNvPr>
          <p:cNvPicPr>
            <a:picLocks noGrp="1" noChangeAspect="1"/>
          </p:cNvPicPr>
          <p:nvPr>
            <p:ph idx="1"/>
          </p:nvPr>
        </p:nvPicPr>
        <p:blipFill>
          <a:blip r:embed="rId2"/>
          <a:stretch>
            <a:fillRect/>
          </a:stretch>
        </p:blipFill>
        <p:spPr>
          <a:xfrm>
            <a:off x="1022065" y="1825625"/>
            <a:ext cx="8881590" cy="4351338"/>
          </a:xfrm>
          <a:prstGeom prst="rect">
            <a:avLst/>
          </a:prstGeom>
        </p:spPr>
      </p:pic>
      <p:sp>
        <p:nvSpPr>
          <p:cNvPr id="4" name="Slide Number Placeholder 3">
            <a:extLst>
              <a:ext uri="{FF2B5EF4-FFF2-40B4-BE49-F238E27FC236}">
                <a16:creationId xmlns:a16="http://schemas.microsoft.com/office/drawing/2014/main" xmlns="" id="{2171717E-2DDC-4C9B-A1A5-1DB7BEC7DA6D}"/>
              </a:ext>
            </a:extLst>
          </p:cNvPr>
          <p:cNvSpPr>
            <a:spLocks noGrp="1"/>
          </p:cNvSpPr>
          <p:nvPr>
            <p:ph type="sldNum" sz="quarter" idx="12"/>
          </p:nvPr>
        </p:nvSpPr>
        <p:spPr/>
        <p:txBody>
          <a:bodyPr/>
          <a:lstStyle/>
          <a:p>
            <a:fld id="{6FB408D2-E95F-4755-A1C9-8E942EAEDDE8}" type="slidenum">
              <a:rPr lang="en-IN" smtClean="0"/>
              <a:t>46</a:t>
            </a:fld>
            <a:endParaRPr lang="en-IN"/>
          </a:p>
        </p:txBody>
      </p:sp>
    </p:spTree>
    <p:extLst>
      <p:ext uri="{BB962C8B-B14F-4D97-AF65-F5344CB8AC3E}">
        <p14:creationId xmlns:p14="http://schemas.microsoft.com/office/powerpoint/2010/main" val="629658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E4BAC-EA02-4FD6-91F3-2AEDE3B7C54B}"/>
              </a:ext>
            </a:extLst>
          </p:cNvPr>
          <p:cNvSpPr>
            <a:spLocks noGrp="1"/>
          </p:cNvSpPr>
          <p:nvPr>
            <p:ph type="title"/>
          </p:nvPr>
        </p:nvSpPr>
        <p:spPr/>
        <p:txBody>
          <a:bodyPr/>
          <a:lstStyle/>
          <a:p>
            <a:r>
              <a:rPr lang="en-IN"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Terminologies</a:t>
            </a:r>
            <a:endParaRPr lang="en-IN" dirty="0"/>
          </a:p>
        </p:txBody>
      </p:sp>
      <p:pic>
        <p:nvPicPr>
          <p:cNvPr id="5" name="Content Placeholder 4">
            <a:extLst>
              <a:ext uri="{FF2B5EF4-FFF2-40B4-BE49-F238E27FC236}">
                <a16:creationId xmlns:a16="http://schemas.microsoft.com/office/drawing/2014/main" xmlns="" id="{D055BCD2-9BFC-4F04-8C16-9D5DE36684F2}"/>
              </a:ext>
            </a:extLst>
          </p:cNvPr>
          <p:cNvPicPr>
            <a:picLocks noGrp="1" noChangeAspect="1"/>
          </p:cNvPicPr>
          <p:nvPr>
            <p:ph idx="1"/>
          </p:nvPr>
        </p:nvPicPr>
        <p:blipFill>
          <a:blip r:embed="rId2"/>
          <a:stretch>
            <a:fillRect/>
          </a:stretch>
        </p:blipFill>
        <p:spPr>
          <a:xfrm>
            <a:off x="928468" y="1791395"/>
            <a:ext cx="10464828" cy="3070727"/>
          </a:xfrm>
          <a:prstGeom prst="rect">
            <a:avLst/>
          </a:prstGeom>
        </p:spPr>
      </p:pic>
      <p:sp>
        <p:nvSpPr>
          <p:cNvPr id="4" name="Slide Number Placeholder 3">
            <a:extLst>
              <a:ext uri="{FF2B5EF4-FFF2-40B4-BE49-F238E27FC236}">
                <a16:creationId xmlns:a16="http://schemas.microsoft.com/office/drawing/2014/main" xmlns="" id="{BCF07FD2-168B-48E3-9789-AE2AC0670798}"/>
              </a:ext>
            </a:extLst>
          </p:cNvPr>
          <p:cNvSpPr>
            <a:spLocks noGrp="1"/>
          </p:cNvSpPr>
          <p:nvPr>
            <p:ph type="sldNum" sz="quarter" idx="12"/>
          </p:nvPr>
        </p:nvSpPr>
        <p:spPr/>
        <p:txBody>
          <a:bodyPr/>
          <a:lstStyle/>
          <a:p>
            <a:fld id="{6FB408D2-E95F-4755-A1C9-8E942EAEDDE8}" type="slidenum">
              <a:rPr lang="en-IN" smtClean="0"/>
              <a:t>47</a:t>
            </a:fld>
            <a:endParaRPr lang="en-IN"/>
          </a:p>
        </p:txBody>
      </p:sp>
    </p:spTree>
    <p:extLst>
      <p:ext uri="{BB962C8B-B14F-4D97-AF65-F5344CB8AC3E}">
        <p14:creationId xmlns:p14="http://schemas.microsoft.com/office/powerpoint/2010/main" val="4119893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78CE72-B1BB-441A-8DE2-7F750874DCA2}"/>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Assertions</a:t>
            </a:r>
            <a:endPar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4D22055A-2DB5-469A-B949-C896B419476D}"/>
              </a:ext>
            </a:extLst>
          </p:cNvPr>
          <p:cNvPicPr>
            <a:picLocks noGrp="1" noChangeAspect="1"/>
          </p:cNvPicPr>
          <p:nvPr>
            <p:ph idx="1"/>
          </p:nvPr>
        </p:nvPicPr>
        <p:blipFill>
          <a:blip r:embed="rId2"/>
          <a:stretch>
            <a:fillRect/>
          </a:stretch>
        </p:blipFill>
        <p:spPr>
          <a:xfrm>
            <a:off x="955754" y="1535943"/>
            <a:ext cx="9789109" cy="4486275"/>
          </a:xfrm>
          <a:prstGeom prst="rect">
            <a:avLst/>
          </a:prstGeom>
        </p:spPr>
      </p:pic>
      <p:sp>
        <p:nvSpPr>
          <p:cNvPr id="4" name="Slide Number Placeholder 3">
            <a:extLst>
              <a:ext uri="{FF2B5EF4-FFF2-40B4-BE49-F238E27FC236}">
                <a16:creationId xmlns:a16="http://schemas.microsoft.com/office/drawing/2014/main" xmlns="" id="{4026C8F7-3013-4E98-B371-6FD3A6F0EACF}"/>
              </a:ext>
            </a:extLst>
          </p:cNvPr>
          <p:cNvSpPr>
            <a:spLocks noGrp="1"/>
          </p:cNvSpPr>
          <p:nvPr>
            <p:ph type="sldNum" sz="quarter" idx="12"/>
          </p:nvPr>
        </p:nvSpPr>
        <p:spPr/>
        <p:txBody>
          <a:bodyPr/>
          <a:lstStyle/>
          <a:p>
            <a:fld id="{6FB408D2-E95F-4755-A1C9-8E942EAEDDE8}" type="slidenum">
              <a:rPr lang="en-IN" smtClean="0"/>
              <a:pPr/>
              <a:t>48</a:t>
            </a:fld>
            <a:endParaRPr lang="en-IN" dirty="0"/>
          </a:p>
        </p:txBody>
      </p:sp>
    </p:spTree>
    <p:extLst>
      <p:ext uri="{BB962C8B-B14F-4D97-AF65-F5344CB8AC3E}">
        <p14:creationId xmlns:p14="http://schemas.microsoft.com/office/powerpoint/2010/main" val="1622391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FD27C-8ED7-4C9F-BAC8-652B9FEE7170}"/>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Assertions</a:t>
            </a:r>
            <a:endParaRPr lang="en-IN" dirty="0"/>
          </a:p>
        </p:txBody>
      </p:sp>
      <p:pic>
        <p:nvPicPr>
          <p:cNvPr id="5" name="Content Placeholder 4">
            <a:extLst>
              <a:ext uri="{FF2B5EF4-FFF2-40B4-BE49-F238E27FC236}">
                <a16:creationId xmlns:a16="http://schemas.microsoft.com/office/drawing/2014/main" xmlns="" id="{0F9C9428-C12E-4874-A7FB-A5183D84ECCD}"/>
              </a:ext>
            </a:extLst>
          </p:cNvPr>
          <p:cNvPicPr>
            <a:picLocks noGrp="1" noChangeAspect="1"/>
          </p:cNvPicPr>
          <p:nvPr>
            <p:ph idx="1"/>
          </p:nvPr>
        </p:nvPicPr>
        <p:blipFill>
          <a:blip r:embed="rId2"/>
          <a:stretch>
            <a:fillRect/>
          </a:stretch>
        </p:blipFill>
        <p:spPr>
          <a:xfrm>
            <a:off x="838200" y="1359882"/>
            <a:ext cx="10028583" cy="4881892"/>
          </a:xfrm>
          <a:prstGeom prst="rect">
            <a:avLst/>
          </a:prstGeom>
        </p:spPr>
      </p:pic>
      <p:sp>
        <p:nvSpPr>
          <p:cNvPr id="4" name="Slide Number Placeholder 3">
            <a:extLst>
              <a:ext uri="{FF2B5EF4-FFF2-40B4-BE49-F238E27FC236}">
                <a16:creationId xmlns:a16="http://schemas.microsoft.com/office/drawing/2014/main" xmlns="" id="{9F33EB66-5675-41EF-A8BB-22CD936EAF06}"/>
              </a:ext>
            </a:extLst>
          </p:cNvPr>
          <p:cNvSpPr>
            <a:spLocks noGrp="1"/>
          </p:cNvSpPr>
          <p:nvPr>
            <p:ph type="sldNum" sz="quarter" idx="12"/>
          </p:nvPr>
        </p:nvSpPr>
        <p:spPr/>
        <p:txBody>
          <a:bodyPr/>
          <a:lstStyle/>
          <a:p>
            <a:fld id="{6FB408D2-E95F-4755-A1C9-8E942EAEDDE8}" type="slidenum">
              <a:rPr lang="en-IN" smtClean="0"/>
              <a:pPr/>
              <a:t>49</a:t>
            </a:fld>
            <a:endParaRPr lang="en-IN" dirty="0"/>
          </a:p>
        </p:txBody>
      </p:sp>
    </p:spTree>
    <p:extLst>
      <p:ext uri="{BB962C8B-B14F-4D97-AF65-F5344CB8AC3E}">
        <p14:creationId xmlns:p14="http://schemas.microsoft.com/office/powerpoint/2010/main" val="268564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5BCAC-9C56-4EE9-8B98-0764FD5D9769}"/>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9D9AE912-7911-4B97-A31E-37F47839E34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Logic-based formalisms </a:t>
            </a:r>
            <a:r>
              <a:rPr lang="en-IN" sz="2400" dirty="0">
                <a:latin typeface="Times New Roman" panose="02020603050405020304" pitchFamily="18" charset="0"/>
                <a:cs typeface="Times New Roman" panose="02020603050405020304" pitchFamily="18" charset="0"/>
              </a:rPr>
              <a:t>includes those formalisms that are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variants of first-order logic. </a:t>
            </a:r>
          </a:p>
          <a:p>
            <a:r>
              <a:rPr lang="en-IN" sz="2400" dirty="0">
                <a:latin typeface="Times New Roman" panose="02020603050405020304" pitchFamily="18" charset="0"/>
                <a:cs typeface="Times New Roman" panose="02020603050405020304" pitchFamily="18" charset="0"/>
              </a:rPr>
              <a:t>They reflect the belief that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order logic is sufficient to describe facts about the real world, because they borrow the basic syntax, semantics, and proof theory of first-order logic.</a:t>
            </a:r>
          </a:p>
          <a:p>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Semantic networks and frames were later given a formal semantics by mapping them to first-order </a:t>
            </a:r>
            <a:r>
              <a:rPr lang="en-IN" sz="240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logic</a:t>
            </a:r>
            <a:r>
              <a:rPr lang="en-IN" sz="2400">
                <a:solidFill>
                  <a:srgbClr val="FF0000"/>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xmlns="" id="{BC399D89-F64E-4AA2-A697-C22B75DE15B8}"/>
              </a:ext>
            </a:extLst>
          </p:cNvPr>
          <p:cNvSpPr>
            <a:spLocks noGrp="1"/>
          </p:cNvSpPr>
          <p:nvPr>
            <p:ph type="sldNum" sz="quarter" idx="12"/>
          </p:nvPr>
        </p:nvSpPr>
        <p:spPr/>
        <p:txBody>
          <a:bodyPr/>
          <a:lstStyle/>
          <a:p>
            <a:fld id="{6FB408D2-E95F-4755-A1C9-8E942EAEDDE8}" type="slidenum">
              <a:rPr lang="en-IN" smtClean="0"/>
              <a:t>5</a:t>
            </a:fld>
            <a:endParaRPr lang="en-IN"/>
          </a:p>
        </p:txBody>
      </p:sp>
    </p:spTree>
    <p:extLst>
      <p:ext uri="{BB962C8B-B14F-4D97-AF65-F5344CB8AC3E}">
        <p14:creationId xmlns:p14="http://schemas.microsoft.com/office/powerpoint/2010/main" val="2151296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D1CEA-D84F-4DAB-BC98-9B74F6130DB5}"/>
              </a:ext>
            </a:extLst>
          </p:cNvPr>
          <p:cNvSpPr>
            <a:spLocks noGrp="1"/>
          </p:cNvSpPr>
          <p:nvPr>
            <p:ph type="title"/>
          </p:nvPr>
        </p:nvSpPr>
        <p:spPr/>
        <p:txBody>
          <a:bodyPr>
            <a:normAutofit/>
          </a:bodyPr>
          <a:lstStyle/>
          <a:p>
            <a:r>
              <a:rPr lang="en-IN" sz="4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 Problems for Concept Descriptions</a:t>
            </a:r>
            <a:endParaRPr lang="en-IN" sz="4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AE14E0C-E977-45E9-91F1-E1FBF68A3B4A}"/>
              </a:ext>
            </a:extLst>
          </p:cNvPr>
          <p:cNvPicPr>
            <a:picLocks noGrp="1" noChangeAspect="1"/>
          </p:cNvPicPr>
          <p:nvPr>
            <p:ph idx="1"/>
          </p:nvPr>
        </p:nvPicPr>
        <p:blipFill>
          <a:blip r:embed="rId2"/>
          <a:stretch>
            <a:fillRect/>
          </a:stretch>
        </p:blipFill>
        <p:spPr>
          <a:xfrm>
            <a:off x="1157702" y="1716124"/>
            <a:ext cx="9744075" cy="4305300"/>
          </a:xfrm>
          <a:prstGeom prst="rect">
            <a:avLst/>
          </a:prstGeom>
        </p:spPr>
      </p:pic>
      <p:sp>
        <p:nvSpPr>
          <p:cNvPr id="4" name="Slide Number Placeholder 3">
            <a:extLst>
              <a:ext uri="{FF2B5EF4-FFF2-40B4-BE49-F238E27FC236}">
                <a16:creationId xmlns:a16="http://schemas.microsoft.com/office/drawing/2014/main" xmlns="" id="{6223A857-4DB7-4AB1-BAF0-E3F7A371A2E5}"/>
              </a:ext>
            </a:extLst>
          </p:cNvPr>
          <p:cNvSpPr>
            <a:spLocks noGrp="1"/>
          </p:cNvSpPr>
          <p:nvPr>
            <p:ph type="sldNum" sz="quarter" idx="12"/>
          </p:nvPr>
        </p:nvSpPr>
        <p:spPr/>
        <p:txBody>
          <a:bodyPr/>
          <a:lstStyle/>
          <a:p>
            <a:fld id="{6FB408D2-E95F-4755-A1C9-8E942EAEDDE8}" type="slidenum">
              <a:rPr lang="en-IN" smtClean="0"/>
              <a:pPr/>
              <a:t>50</a:t>
            </a:fld>
            <a:endParaRPr lang="en-IN" dirty="0"/>
          </a:p>
        </p:txBody>
      </p:sp>
    </p:spTree>
    <p:extLst>
      <p:ext uri="{BB962C8B-B14F-4D97-AF65-F5344CB8AC3E}">
        <p14:creationId xmlns:p14="http://schemas.microsoft.com/office/powerpoint/2010/main" val="242191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01710-A7BF-4A28-ABC7-2C39A8B2F83A}"/>
              </a:ext>
            </a:extLst>
          </p:cNvPr>
          <p:cNvSpPr>
            <a:spLocks noGrp="1"/>
          </p:cNvSpPr>
          <p:nvPr>
            <p:ph type="title"/>
          </p:nvPr>
        </p:nvSpPr>
        <p:spPr/>
        <p:txBody>
          <a:bodyPr>
            <a:normAutofit/>
          </a:bodyPr>
          <a:lstStyle/>
          <a:p>
            <a:r>
              <a:rPr lang="en-IN" sz="4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 Problems for Concept Descriptions</a:t>
            </a:r>
            <a:endParaRPr lang="en-IN" sz="4200" dirty="0"/>
          </a:p>
        </p:txBody>
      </p:sp>
      <p:pic>
        <p:nvPicPr>
          <p:cNvPr id="5" name="Content Placeholder 4">
            <a:extLst>
              <a:ext uri="{FF2B5EF4-FFF2-40B4-BE49-F238E27FC236}">
                <a16:creationId xmlns:a16="http://schemas.microsoft.com/office/drawing/2014/main" xmlns="" id="{EB87E20D-2857-4257-80AD-603137C524E6}"/>
              </a:ext>
            </a:extLst>
          </p:cNvPr>
          <p:cNvPicPr>
            <a:picLocks noGrp="1" noChangeAspect="1"/>
          </p:cNvPicPr>
          <p:nvPr>
            <p:ph idx="1"/>
          </p:nvPr>
        </p:nvPicPr>
        <p:blipFill>
          <a:blip r:embed="rId2"/>
          <a:stretch>
            <a:fillRect/>
          </a:stretch>
        </p:blipFill>
        <p:spPr>
          <a:xfrm>
            <a:off x="1031995" y="1761092"/>
            <a:ext cx="10159292" cy="3908187"/>
          </a:xfrm>
          <a:prstGeom prst="rect">
            <a:avLst/>
          </a:prstGeom>
        </p:spPr>
      </p:pic>
      <p:sp>
        <p:nvSpPr>
          <p:cNvPr id="4" name="Slide Number Placeholder 3">
            <a:extLst>
              <a:ext uri="{FF2B5EF4-FFF2-40B4-BE49-F238E27FC236}">
                <a16:creationId xmlns:a16="http://schemas.microsoft.com/office/drawing/2014/main" xmlns="" id="{7DF2D7EC-F616-49B3-A7DF-B286C9D80C10}"/>
              </a:ext>
            </a:extLst>
          </p:cNvPr>
          <p:cNvSpPr>
            <a:spLocks noGrp="1"/>
          </p:cNvSpPr>
          <p:nvPr>
            <p:ph type="sldNum" sz="quarter" idx="12"/>
          </p:nvPr>
        </p:nvSpPr>
        <p:spPr/>
        <p:txBody>
          <a:bodyPr/>
          <a:lstStyle/>
          <a:p>
            <a:fld id="{6FB408D2-E95F-4755-A1C9-8E942EAEDDE8}" type="slidenum">
              <a:rPr lang="en-IN" smtClean="0"/>
              <a:pPr/>
              <a:t>51</a:t>
            </a:fld>
            <a:endParaRPr lang="en-IN" dirty="0"/>
          </a:p>
        </p:txBody>
      </p:sp>
    </p:spTree>
    <p:extLst>
      <p:ext uri="{BB962C8B-B14F-4D97-AF65-F5344CB8AC3E}">
        <p14:creationId xmlns:p14="http://schemas.microsoft.com/office/powerpoint/2010/main" val="500986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1226D-0C11-439E-96EA-DC65624FD0C7}"/>
              </a:ext>
            </a:extLst>
          </p:cNvPr>
          <p:cNvSpPr>
            <a:spLocks noGrp="1"/>
          </p:cNvSpPr>
          <p:nvPr>
            <p:ph type="title"/>
          </p:nvPr>
        </p:nvSpPr>
        <p:spPr/>
        <p:txBody>
          <a:bodyPr>
            <a:normAutofit/>
          </a:bodyPr>
          <a:lstStyle/>
          <a:p>
            <a:r>
              <a:rPr lang="en-IN" sz="4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 Problems for Concept Descriptions</a:t>
            </a:r>
            <a:endParaRPr lang="en-IN" sz="4200" dirty="0"/>
          </a:p>
        </p:txBody>
      </p:sp>
      <p:pic>
        <p:nvPicPr>
          <p:cNvPr id="5" name="Content Placeholder 4">
            <a:extLst>
              <a:ext uri="{FF2B5EF4-FFF2-40B4-BE49-F238E27FC236}">
                <a16:creationId xmlns:a16="http://schemas.microsoft.com/office/drawing/2014/main" xmlns="" id="{463CE7C5-5DE7-4F68-92C9-6C9540D18CF7}"/>
              </a:ext>
            </a:extLst>
          </p:cNvPr>
          <p:cNvPicPr>
            <a:picLocks noGrp="1" noChangeAspect="1"/>
          </p:cNvPicPr>
          <p:nvPr>
            <p:ph idx="1"/>
          </p:nvPr>
        </p:nvPicPr>
        <p:blipFill>
          <a:blip r:embed="rId2"/>
          <a:stretch>
            <a:fillRect/>
          </a:stretch>
        </p:blipFill>
        <p:spPr>
          <a:xfrm>
            <a:off x="838200" y="1690688"/>
            <a:ext cx="10152806" cy="2807592"/>
          </a:xfrm>
          <a:prstGeom prst="rect">
            <a:avLst/>
          </a:prstGeom>
        </p:spPr>
      </p:pic>
      <p:sp>
        <p:nvSpPr>
          <p:cNvPr id="4" name="Slide Number Placeholder 3">
            <a:extLst>
              <a:ext uri="{FF2B5EF4-FFF2-40B4-BE49-F238E27FC236}">
                <a16:creationId xmlns:a16="http://schemas.microsoft.com/office/drawing/2014/main" xmlns="" id="{85A905B5-7FEC-4A6F-B7C1-B94EDBBA3BBE}"/>
              </a:ext>
            </a:extLst>
          </p:cNvPr>
          <p:cNvSpPr>
            <a:spLocks noGrp="1"/>
          </p:cNvSpPr>
          <p:nvPr>
            <p:ph type="sldNum" sz="quarter" idx="12"/>
          </p:nvPr>
        </p:nvSpPr>
        <p:spPr/>
        <p:txBody>
          <a:bodyPr/>
          <a:lstStyle/>
          <a:p>
            <a:fld id="{6FB408D2-E95F-4755-A1C9-8E942EAEDDE8}" type="slidenum">
              <a:rPr lang="en-IN" smtClean="0"/>
              <a:pPr/>
              <a:t>52</a:t>
            </a:fld>
            <a:endParaRPr lang="en-IN" dirty="0"/>
          </a:p>
        </p:txBody>
      </p:sp>
    </p:spTree>
    <p:extLst>
      <p:ext uri="{BB962C8B-B14F-4D97-AF65-F5344CB8AC3E}">
        <p14:creationId xmlns:p14="http://schemas.microsoft.com/office/powerpoint/2010/main" val="602691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5262C3-C9E6-4584-A91F-3765C05DE540}"/>
              </a:ext>
            </a:extLst>
          </p:cNvPr>
          <p:cNvSpPr>
            <a:spLocks noGrp="1"/>
          </p:cNvSpPr>
          <p:nvPr>
            <p:ph type="title"/>
          </p:nvPr>
        </p:nvSpPr>
        <p:spPr/>
        <p:txBody>
          <a:bodyPr>
            <a:normAutofit/>
          </a:bodyPr>
          <a:lstStyle/>
          <a:p>
            <a:r>
              <a:rPr lang="en-IN" sz="4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 Problems for Concept Descriptions</a:t>
            </a:r>
            <a:endParaRPr lang="en-IN" sz="4200" dirty="0"/>
          </a:p>
        </p:txBody>
      </p:sp>
      <p:pic>
        <p:nvPicPr>
          <p:cNvPr id="6" name="Content Placeholder 5">
            <a:extLst>
              <a:ext uri="{FF2B5EF4-FFF2-40B4-BE49-F238E27FC236}">
                <a16:creationId xmlns:a16="http://schemas.microsoft.com/office/drawing/2014/main" xmlns="" id="{20D774C0-65A6-4820-B9FB-FD00B43C6190}"/>
              </a:ext>
            </a:extLst>
          </p:cNvPr>
          <p:cNvPicPr>
            <a:picLocks noGrp="1" noChangeAspect="1"/>
          </p:cNvPicPr>
          <p:nvPr>
            <p:ph idx="1"/>
          </p:nvPr>
        </p:nvPicPr>
        <p:blipFill>
          <a:blip r:embed="rId2"/>
          <a:stretch>
            <a:fillRect/>
          </a:stretch>
        </p:blipFill>
        <p:spPr>
          <a:xfrm>
            <a:off x="912066" y="1997611"/>
            <a:ext cx="10242956" cy="2462346"/>
          </a:xfrm>
          <a:prstGeom prst="rect">
            <a:avLst/>
          </a:prstGeom>
        </p:spPr>
      </p:pic>
      <p:sp>
        <p:nvSpPr>
          <p:cNvPr id="4" name="Slide Number Placeholder 3">
            <a:extLst>
              <a:ext uri="{FF2B5EF4-FFF2-40B4-BE49-F238E27FC236}">
                <a16:creationId xmlns:a16="http://schemas.microsoft.com/office/drawing/2014/main" xmlns="" id="{163DEBE8-4A80-41B5-A6A0-66926C1C2FF3}"/>
              </a:ext>
            </a:extLst>
          </p:cNvPr>
          <p:cNvSpPr>
            <a:spLocks noGrp="1"/>
          </p:cNvSpPr>
          <p:nvPr>
            <p:ph type="sldNum" sz="quarter" idx="12"/>
          </p:nvPr>
        </p:nvSpPr>
        <p:spPr/>
        <p:txBody>
          <a:bodyPr/>
          <a:lstStyle/>
          <a:p>
            <a:fld id="{6FB408D2-E95F-4755-A1C9-8E942EAEDDE8}" type="slidenum">
              <a:rPr lang="en-IN" smtClean="0"/>
              <a:pPr/>
              <a:t>53</a:t>
            </a:fld>
            <a:endParaRPr lang="en-IN" dirty="0"/>
          </a:p>
        </p:txBody>
      </p:sp>
    </p:spTree>
    <p:extLst>
      <p:ext uri="{BB962C8B-B14F-4D97-AF65-F5344CB8AC3E}">
        <p14:creationId xmlns:p14="http://schemas.microsoft.com/office/powerpoint/2010/main" val="13752337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66BA9C-CBEC-4A0F-B393-13053B5D9013}"/>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Inference Problems for Assertions</a:t>
            </a:r>
            <a:endParaRPr lang="en-IN"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96690E82-4586-45A8-AB44-94B0208B8BD5}"/>
              </a:ext>
            </a:extLst>
          </p:cNvPr>
          <p:cNvPicPr>
            <a:picLocks noGrp="1" noChangeAspect="1"/>
          </p:cNvPicPr>
          <p:nvPr>
            <p:ph idx="1"/>
          </p:nvPr>
        </p:nvPicPr>
        <p:blipFill>
          <a:blip r:embed="rId2"/>
          <a:stretch>
            <a:fillRect/>
          </a:stretch>
        </p:blipFill>
        <p:spPr>
          <a:xfrm>
            <a:off x="1025180" y="1881581"/>
            <a:ext cx="10264482" cy="2398056"/>
          </a:xfrm>
          <a:prstGeom prst="rect">
            <a:avLst/>
          </a:prstGeom>
        </p:spPr>
      </p:pic>
      <p:sp>
        <p:nvSpPr>
          <p:cNvPr id="4" name="Slide Number Placeholder 3">
            <a:extLst>
              <a:ext uri="{FF2B5EF4-FFF2-40B4-BE49-F238E27FC236}">
                <a16:creationId xmlns:a16="http://schemas.microsoft.com/office/drawing/2014/main" xmlns="" id="{5177B271-5F8E-4F75-93A6-752161C245DF}"/>
              </a:ext>
            </a:extLst>
          </p:cNvPr>
          <p:cNvSpPr>
            <a:spLocks noGrp="1"/>
          </p:cNvSpPr>
          <p:nvPr>
            <p:ph type="sldNum" sz="quarter" idx="12"/>
          </p:nvPr>
        </p:nvSpPr>
        <p:spPr/>
        <p:txBody>
          <a:bodyPr/>
          <a:lstStyle/>
          <a:p>
            <a:fld id="{6FB408D2-E95F-4755-A1C9-8E942EAEDDE8}" type="slidenum">
              <a:rPr lang="en-IN" smtClean="0"/>
              <a:pPr/>
              <a:t>54</a:t>
            </a:fld>
            <a:endParaRPr lang="en-IN" dirty="0"/>
          </a:p>
        </p:txBody>
      </p:sp>
      <p:pic>
        <p:nvPicPr>
          <p:cNvPr id="7" name="Picture 6">
            <a:extLst>
              <a:ext uri="{FF2B5EF4-FFF2-40B4-BE49-F238E27FC236}">
                <a16:creationId xmlns:a16="http://schemas.microsoft.com/office/drawing/2014/main" xmlns="" id="{F3F99E5C-3B55-45B0-B6D3-7D85B4E97A75}"/>
              </a:ext>
            </a:extLst>
          </p:cNvPr>
          <p:cNvPicPr>
            <a:picLocks noChangeAspect="1"/>
          </p:cNvPicPr>
          <p:nvPr/>
        </p:nvPicPr>
        <p:blipFill>
          <a:blip r:embed="rId3"/>
          <a:stretch>
            <a:fillRect/>
          </a:stretch>
        </p:blipFill>
        <p:spPr>
          <a:xfrm>
            <a:off x="1027017" y="4204229"/>
            <a:ext cx="10443341" cy="1408779"/>
          </a:xfrm>
          <a:prstGeom prst="rect">
            <a:avLst/>
          </a:prstGeom>
        </p:spPr>
      </p:pic>
    </p:spTree>
    <p:extLst>
      <p:ext uri="{BB962C8B-B14F-4D97-AF65-F5344CB8AC3E}">
        <p14:creationId xmlns:p14="http://schemas.microsoft.com/office/powerpoint/2010/main" val="20381792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F7A7036-FA93-4457-BE9C-1A4F9D90EC53}"/>
              </a:ext>
            </a:extLst>
          </p:cNvPr>
          <p:cNvSpPr>
            <a:spLocks noGrp="1"/>
          </p:cNvSpPr>
          <p:nvPr>
            <p:ph type="sldNum" sz="quarter" idx="12"/>
          </p:nvPr>
        </p:nvSpPr>
        <p:spPr/>
        <p:txBody>
          <a:bodyPr/>
          <a:lstStyle/>
          <a:p>
            <a:fld id="{6FB408D2-E95F-4755-A1C9-8E942EAEDDE8}" type="slidenum">
              <a:rPr lang="en-IN" smtClean="0"/>
              <a:pPr/>
              <a:t>55</a:t>
            </a:fld>
            <a:endParaRPr lang="en-IN" dirty="0"/>
          </a:p>
        </p:txBody>
      </p:sp>
    </p:spTree>
    <p:extLst>
      <p:ext uri="{BB962C8B-B14F-4D97-AF65-F5344CB8AC3E}">
        <p14:creationId xmlns:p14="http://schemas.microsoft.com/office/powerpoint/2010/main" val="412210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F10F4-AF92-4402-9D5A-B87B2B13C02B}"/>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26C00F8A-032E-4A76-A55A-E60E40EEBFD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Knowledge Representation systems can be characterized as</a:t>
            </a:r>
          </a:p>
          <a:p>
            <a:pPr marL="971550" lvl="1" indent="-514350">
              <a:buFont typeface="+mj-lt"/>
              <a:buAutoNum type="arabicPeriod"/>
            </a:pPr>
            <a:r>
              <a:rPr lang="en-IN" i="1" dirty="0">
                <a:latin typeface="Times New Roman" panose="02020603050405020304" pitchFamily="18" charset="0"/>
                <a:cs typeface="Times New Roman" panose="02020603050405020304" pitchFamily="18" charset="0"/>
              </a:rPr>
              <a:t>Pre-DL systems</a:t>
            </a:r>
          </a:p>
          <a:p>
            <a:pPr marL="971550" lvl="1" indent="-514350">
              <a:buFont typeface="+mj-lt"/>
              <a:buAutoNum type="arabicPeriod"/>
            </a:pPr>
            <a:r>
              <a:rPr lang="en-IN" i="1" dirty="0">
                <a:latin typeface="Times New Roman" panose="02020603050405020304" pitchFamily="18" charset="0"/>
                <a:cs typeface="Times New Roman" panose="02020603050405020304" pitchFamily="18" charset="0"/>
              </a:rPr>
              <a:t>DL systems</a:t>
            </a:r>
          </a:p>
          <a:p>
            <a:pPr marL="971550" lvl="1" indent="-514350">
              <a:buFont typeface="+mj-lt"/>
              <a:buAutoNum type="arabicPeriod"/>
            </a:pPr>
            <a:r>
              <a:rPr lang="en-IN" i="1" dirty="0">
                <a:latin typeface="Times New Roman" panose="02020603050405020304" pitchFamily="18" charset="0"/>
                <a:cs typeface="Times New Roman" panose="02020603050405020304" pitchFamily="18" charset="0"/>
              </a:rPr>
              <a:t>Current generation DL systems</a:t>
            </a:r>
          </a:p>
          <a:p>
            <a:r>
              <a:rPr lang="en-IN" sz="2400" dirty="0">
                <a:latin typeface="Times New Roman" panose="02020603050405020304" pitchFamily="18" charset="0"/>
                <a:cs typeface="Times New Roman" panose="02020603050405020304" pitchFamily="18" charset="0"/>
              </a:rPr>
              <a:t>In general, pre-DL systems were mainly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concerned with concept representation schemes and classification algorithms.</a:t>
            </a:r>
          </a:p>
          <a:p>
            <a:r>
              <a:rPr lang="en-IN" sz="2400" dirty="0">
                <a:latin typeface="Times New Roman" panose="02020603050405020304" pitchFamily="18" charset="0"/>
                <a:cs typeface="Times New Roman" panose="02020603050405020304" pitchFamily="18" charset="0"/>
              </a:rPr>
              <a:t>DL systems were inspired by theoretical research on the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reasoning in description logic</a:t>
            </a:r>
            <a:r>
              <a:rPr lang="en-IN" sz="2400" dirty="0">
                <a:solidFill>
                  <a:srgbClr val="FF0000"/>
                </a:solidFill>
                <a:latin typeface="Times New Roman" panose="02020603050405020304" pitchFamily="18" charset="0"/>
                <a:cs typeface="Times New Roman" panose="02020603050405020304" pitchFamily="18" charset="0"/>
              </a:rPr>
              <a:t>.(Ex: CLASSIC, </a:t>
            </a:r>
            <a:r>
              <a:rPr lang="en-IN" sz="2400" dirty="0" smtClean="0">
                <a:solidFill>
                  <a:srgbClr val="FF0000"/>
                </a:solidFill>
                <a:latin typeface="Times New Roman" panose="02020603050405020304" pitchFamily="18" charset="0"/>
                <a:cs typeface="Times New Roman" panose="02020603050405020304" pitchFamily="18" charset="0"/>
              </a:rPr>
              <a:t>BACK</a:t>
            </a:r>
            <a:r>
              <a:rPr lang="en-IN" sz="2400" dirty="0">
                <a:solidFill>
                  <a:srgbClr val="FF0000"/>
                </a:solidFill>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Current generation DL systems, of which </a:t>
            </a:r>
            <a:r>
              <a:rPr lang="en-IN" sz="2400" dirty="0">
                <a:solidFill>
                  <a:srgbClr val="FF0000"/>
                </a:solidFill>
                <a:latin typeface="Times New Roman" panose="02020603050405020304" pitchFamily="18" charset="0"/>
                <a:cs typeface="Times New Roman" panose="02020603050405020304" pitchFamily="18" charset="0"/>
              </a:rPr>
              <a:t>FACT and RACER </a:t>
            </a:r>
            <a:r>
              <a:rPr lang="en-IN" sz="2400" dirty="0">
                <a:latin typeface="Times New Roman" panose="02020603050405020304" pitchFamily="18" charset="0"/>
                <a:cs typeface="Times New Roman" panose="02020603050405020304" pitchFamily="18" charset="0"/>
              </a:rPr>
              <a:t>are good examples, </a:t>
            </a:r>
            <a:r>
              <a:rPr lang="en-IN"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optimized reasoning techniques to deal with expressive varieties of description logic and yet retain completeness.</a:t>
            </a:r>
          </a:p>
        </p:txBody>
      </p:sp>
      <p:sp>
        <p:nvSpPr>
          <p:cNvPr id="6" name="Slide Number Placeholder 5">
            <a:extLst>
              <a:ext uri="{FF2B5EF4-FFF2-40B4-BE49-F238E27FC236}">
                <a16:creationId xmlns:a16="http://schemas.microsoft.com/office/drawing/2014/main" xmlns="" id="{40A79E0D-FB36-4F04-A96E-2FF419BE637F}"/>
              </a:ext>
            </a:extLst>
          </p:cNvPr>
          <p:cNvSpPr>
            <a:spLocks noGrp="1"/>
          </p:cNvSpPr>
          <p:nvPr>
            <p:ph type="sldNum" sz="quarter" idx="12"/>
          </p:nvPr>
        </p:nvSpPr>
        <p:spPr/>
        <p:txBody>
          <a:bodyPr/>
          <a:lstStyle/>
          <a:p>
            <a:fld id="{6FB408D2-E95F-4755-A1C9-8E942EAEDDE8}" type="slidenum">
              <a:rPr lang="en-IN" smtClean="0"/>
              <a:t>6</a:t>
            </a:fld>
            <a:endParaRPr lang="en-IN"/>
          </a:p>
        </p:txBody>
      </p:sp>
    </p:spTree>
    <p:extLst>
      <p:ext uri="{BB962C8B-B14F-4D97-AF65-F5344CB8AC3E}">
        <p14:creationId xmlns:p14="http://schemas.microsoft.com/office/powerpoint/2010/main" val="244619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FC60A-2DF4-4E08-B788-460249EFEC7C}"/>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9694F256-E6D8-4992-A61B-3FBDDE29D5DC}"/>
              </a:ext>
            </a:extLst>
          </p:cNvPr>
          <p:cNvSpPr>
            <a:spLocks noGrp="1"/>
          </p:cNvSpPr>
          <p:nvPr>
            <p:ph idx="1"/>
          </p:nvPr>
        </p:nvSpPr>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The following requirements largely shaped the development of description logic:</a:t>
            </a:r>
          </a:p>
          <a:p>
            <a:r>
              <a:rPr lang="en-IN" sz="2400" dirty="0">
                <a:latin typeface="Times New Roman" panose="02020603050405020304" pitchFamily="18" charset="0"/>
                <a:cs typeface="Times New Roman" panose="02020603050405020304" pitchFamily="18" charset="0"/>
              </a:rPr>
              <a:t>The description language should support the notions of:</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Atomic concepts </a:t>
            </a:r>
            <a:r>
              <a:rPr lang="en-IN" dirty="0">
                <a:latin typeface="Times New Roman" panose="02020603050405020304" pitchFamily="18" charset="0"/>
                <a:cs typeface="Times New Roman" panose="02020603050405020304" pitchFamily="18" charset="0"/>
              </a:rPr>
              <a:t>(denoting sets of individuals)</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Atomic roles </a:t>
            </a:r>
            <a:r>
              <a:rPr lang="en-IN" dirty="0">
                <a:latin typeface="Times New Roman" panose="02020603050405020304" pitchFamily="18" charset="0"/>
                <a:cs typeface="Times New Roman" panose="02020603050405020304" pitchFamily="18" charset="0"/>
              </a:rPr>
              <a:t>(denoting binary relations between individuals)</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Constants </a:t>
            </a:r>
            <a:r>
              <a:rPr lang="en-IN" dirty="0">
                <a:latin typeface="Times New Roman" panose="02020603050405020304" pitchFamily="18" charset="0"/>
                <a:cs typeface="Times New Roman" panose="02020603050405020304" pitchFamily="18" charset="0"/>
              </a:rPr>
              <a:t>(denoting individuals)</a:t>
            </a:r>
          </a:p>
          <a:p>
            <a:r>
              <a:rPr lang="en-IN" sz="2400" dirty="0">
                <a:latin typeface="Times New Roman" panose="02020603050405020304" pitchFamily="18" charset="0"/>
                <a:cs typeface="Times New Roman" panose="02020603050405020304" pitchFamily="18" charset="0"/>
              </a:rPr>
              <a:t>The description language should include constructors to define:</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Complex concepts </a:t>
            </a:r>
            <a:r>
              <a:rPr lang="en-IN" dirty="0">
                <a:latin typeface="Times New Roman" panose="02020603050405020304" pitchFamily="18" charset="0"/>
                <a:cs typeface="Times New Roman" panose="02020603050405020304" pitchFamily="18" charset="0"/>
              </a:rPr>
              <a:t>(denoting sets of individuals)</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Complex roles </a:t>
            </a:r>
            <a:r>
              <a:rPr lang="en-IN" dirty="0">
                <a:latin typeface="Times New Roman" panose="02020603050405020304" pitchFamily="18" charset="0"/>
                <a:cs typeface="Times New Roman" panose="02020603050405020304" pitchFamily="18" charset="0"/>
              </a:rPr>
              <a:t>(denoting binary relations between individuals)</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Axioms </a:t>
            </a:r>
            <a:r>
              <a:rPr lang="en-IN" dirty="0">
                <a:latin typeface="Times New Roman" panose="02020603050405020304" pitchFamily="18" charset="0"/>
                <a:cs typeface="Times New Roman" panose="02020603050405020304" pitchFamily="18" charset="0"/>
              </a:rPr>
              <a:t>(defining new concepts or imposing restrictions on the concepts)</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Assertions </a:t>
            </a:r>
            <a:r>
              <a:rPr lang="en-IN" dirty="0">
                <a:latin typeface="Times New Roman" panose="02020603050405020304" pitchFamily="18" charset="0"/>
                <a:cs typeface="Times New Roman" panose="02020603050405020304" pitchFamily="18" charset="0"/>
              </a:rPr>
              <a:t>(expressing facts about individuals)</a:t>
            </a:r>
          </a:p>
        </p:txBody>
      </p:sp>
      <p:sp>
        <p:nvSpPr>
          <p:cNvPr id="6" name="Slide Number Placeholder 5">
            <a:extLst>
              <a:ext uri="{FF2B5EF4-FFF2-40B4-BE49-F238E27FC236}">
                <a16:creationId xmlns:a16="http://schemas.microsoft.com/office/drawing/2014/main" xmlns="" id="{8B8E80A8-C136-4E30-AA62-80EA03E75823}"/>
              </a:ext>
            </a:extLst>
          </p:cNvPr>
          <p:cNvSpPr>
            <a:spLocks noGrp="1"/>
          </p:cNvSpPr>
          <p:nvPr>
            <p:ph type="sldNum" sz="quarter" idx="12"/>
          </p:nvPr>
        </p:nvSpPr>
        <p:spPr/>
        <p:txBody>
          <a:bodyPr/>
          <a:lstStyle/>
          <a:p>
            <a:fld id="{6FB408D2-E95F-4755-A1C9-8E942EAEDDE8}" type="slidenum">
              <a:rPr lang="en-IN" smtClean="0"/>
              <a:t>7</a:t>
            </a:fld>
            <a:endParaRPr lang="en-IN"/>
          </a:p>
        </p:txBody>
      </p:sp>
    </p:spTree>
    <p:extLst>
      <p:ext uri="{BB962C8B-B14F-4D97-AF65-F5344CB8AC3E}">
        <p14:creationId xmlns:p14="http://schemas.microsoft.com/office/powerpoint/2010/main" val="252879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FD795-07AE-4361-A517-F8311B045F5A}"/>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sp>
        <p:nvSpPr>
          <p:cNvPr id="3" name="Content Placeholder 2">
            <a:extLst>
              <a:ext uri="{FF2B5EF4-FFF2-40B4-BE49-F238E27FC236}">
                <a16:creationId xmlns:a16="http://schemas.microsoft.com/office/drawing/2014/main" xmlns="" id="{3BC8E62F-8CF9-4A72-8815-CDE30A0775D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The reasoning techniques should cover at least:</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Concept </a:t>
            </a:r>
            <a:r>
              <a:rPr lang="en-IN" i="1" dirty="0" err="1">
                <a:latin typeface="Times New Roman" panose="02020603050405020304" pitchFamily="18" charset="0"/>
                <a:cs typeface="Times New Roman" panose="02020603050405020304" pitchFamily="18" charset="0"/>
              </a:rPr>
              <a:t>subsumption</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concept is a </a:t>
            </a:r>
            <a:r>
              <a:rPr lang="en-IN" dirty="0" err="1">
                <a:latin typeface="Times New Roman" panose="02020603050405020304" pitchFamily="18" charset="0"/>
                <a:cs typeface="Times New Roman" panose="02020603050405020304" pitchFamily="18" charset="0"/>
              </a:rPr>
              <a:t>subconcept</a:t>
            </a:r>
            <a:r>
              <a:rPr lang="en-IN" dirty="0">
                <a:latin typeface="Times New Roman" panose="02020603050405020304" pitchFamily="18" charset="0"/>
                <a:cs typeface="Times New Roman" panose="02020603050405020304" pitchFamily="18" charset="0"/>
              </a:rPr>
              <a:t> of another concept)</a:t>
            </a:r>
          </a:p>
          <a:p>
            <a:pPr lvl="1">
              <a:buFont typeface="Wingdings" panose="05000000000000000000" pitchFamily="2" charset="2"/>
              <a:buChar char="Ø"/>
            </a:pPr>
            <a:r>
              <a:rPr lang="en-IN" i="1" dirty="0">
                <a:latin typeface="Times New Roman" panose="02020603050405020304" pitchFamily="18" charset="0"/>
                <a:cs typeface="Times New Roman" panose="02020603050405020304" pitchFamily="18" charset="0"/>
              </a:rPr>
              <a:t>Concept instantiation </a:t>
            </a:r>
            <a:r>
              <a:rPr lang="en-IN" dirty="0">
                <a:latin typeface="Times New Roman" panose="02020603050405020304" pitchFamily="18" charset="0"/>
                <a:cs typeface="Times New Roman" panose="02020603050405020304" pitchFamily="18" charset="0"/>
              </a:rPr>
              <a:t>(an individual is an instance of a concept)</a:t>
            </a:r>
          </a:p>
          <a:p>
            <a:pPr marL="457200" lvl="1"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use the few constructions of description logic to describe our example where </a:t>
            </a:r>
            <a:r>
              <a:rPr lang="en-IN" sz="2400" i="1" dirty="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and </a:t>
            </a:r>
            <a:r>
              <a:rPr lang="en-IN" sz="2400" i="1" dirty="0">
                <a:latin typeface="Times New Roman" panose="02020603050405020304" pitchFamily="18" charset="0"/>
                <a:cs typeface="Times New Roman" panose="02020603050405020304" pitchFamily="18" charset="0"/>
              </a:rPr>
              <a:t>D </a:t>
            </a:r>
            <a:r>
              <a:rPr lang="en-IN" sz="2400" dirty="0">
                <a:latin typeface="Times New Roman" panose="02020603050405020304" pitchFamily="18" charset="0"/>
                <a:cs typeface="Times New Roman" panose="02020603050405020304" pitchFamily="18" charset="0"/>
              </a:rPr>
              <a:t>are complex concepts, </a:t>
            </a:r>
            <a:r>
              <a:rPr lang="en-IN" sz="2400" i="1" dirty="0">
                <a:latin typeface="Times New Roman" panose="02020603050405020304" pitchFamily="18" charset="0"/>
                <a:cs typeface="Times New Roman" panose="02020603050405020304" pitchFamily="18" charset="0"/>
              </a:rPr>
              <a:t>R </a:t>
            </a:r>
            <a:r>
              <a:rPr lang="en-IN" sz="2400" dirty="0">
                <a:latin typeface="Times New Roman" panose="02020603050405020304" pitchFamily="18" charset="0"/>
                <a:cs typeface="Times New Roman" panose="02020603050405020304" pitchFamily="18" charset="0"/>
              </a:rPr>
              <a:t>is an atomic role, and </a:t>
            </a:r>
            <a:r>
              <a:rPr lang="en-IN" sz="2400" i="1" dirty="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and </a:t>
            </a:r>
            <a:r>
              <a:rPr lang="en-IN" sz="2400" i="1" dirty="0">
                <a:latin typeface="Times New Roman" panose="02020603050405020304" pitchFamily="18" charset="0"/>
                <a:cs typeface="Times New Roman" panose="02020603050405020304" pitchFamily="18" charset="0"/>
              </a:rPr>
              <a:t>b </a:t>
            </a:r>
            <a:r>
              <a:rPr lang="en-IN" sz="2400" dirty="0">
                <a:latin typeface="Times New Roman" panose="02020603050405020304" pitchFamily="18" charset="0"/>
                <a:cs typeface="Times New Roman" panose="02020603050405020304" pitchFamily="18" charset="0"/>
              </a:rPr>
              <a:t>are constants denoting individuals</a:t>
            </a:r>
          </a:p>
        </p:txBody>
      </p:sp>
      <p:sp>
        <p:nvSpPr>
          <p:cNvPr id="6" name="Slide Number Placeholder 5">
            <a:extLst>
              <a:ext uri="{FF2B5EF4-FFF2-40B4-BE49-F238E27FC236}">
                <a16:creationId xmlns:a16="http://schemas.microsoft.com/office/drawing/2014/main" xmlns="" id="{3F2DE748-27DA-46B2-AEC3-F5D641CE68D0}"/>
              </a:ext>
            </a:extLst>
          </p:cNvPr>
          <p:cNvSpPr>
            <a:spLocks noGrp="1"/>
          </p:cNvSpPr>
          <p:nvPr>
            <p:ph type="sldNum" sz="quarter" idx="12"/>
          </p:nvPr>
        </p:nvSpPr>
        <p:spPr/>
        <p:txBody>
          <a:bodyPr/>
          <a:lstStyle/>
          <a:p>
            <a:fld id="{6FB408D2-E95F-4755-A1C9-8E942EAEDDE8}" type="slidenum">
              <a:rPr lang="en-IN" smtClean="0"/>
              <a:t>8</a:t>
            </a:fld>
            <a:endParaRPr lang="en-IN"/>
          </a:p>
        </p:txBody>
      </p:sp>
    </p:spTree>
    <p:extLst>
      <p:ext uri="{BB962C8B-B14F-4D97-AF65-F5344CB8AC3E}">
        <p14:creationId xmlns:p14="http://schemas.microsoft.com/office/powerpoint/2010/main" val="312100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3ABA9-F32B-4715-83FF-0F017D520C69}"/>
              </a:ext>
            </a:extLst>
          </p:cNvPr>
          <p:cNvSpPr>
            <a:spLocks noGrp="1"/>
          </p:cNvSpPr>
          <p:nvPr>
            <p:ph type="title"/>
          </p:nvPr>
        </p:nvSpPr>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Informal Example</a:t>
            </a:r>
            <a:endParaRPr lang="en-IN" dirty="0"/>
          </a:p>
        </p:txBody>
      </p:sp>
      <p:pic>
        <p:nvPicPr>
          <p:cNvPr id="6" name="Content Placeholder 5">
            <a:extLst>
              <a:ext uri="{FF2B5EF4-FFF2-40B4-BE49-F238E27FC236}">
                <a16:creationId xmlns:a16="http://schemas.microsoft.com/office/drawing/2014/main" xmlns="" id="{6144EFD6-AB83-4A66-832D-E70DBF385EFF}"/>
              </a:ext>
            </a:extLst>
          </p:cNvPr>
          <p:cNvPicPr>
            <a:picLocks noGrp="1" noChangeAspect="1"/>
          </p:cNvPicPr>
          <p:nvPr>
            <p:ph idx="1"/>
          </p:nvPr>
        </p:nvPicPr>
        <p:blipFill>
          <a:blip r:embed="rId2"/>
          <a:stretch>
            <a:fillRect/>
          </a:stretch>
        </p:blipFill>
        <p:spPr>
          <a:xfrm>
            <a:off x="1026943" y="1871004"/>
            <a:ext cx="10072466" cy="4332848"/>
          </a:xfrm>
          <a:prstGeom prst="rect">
            <a:avLst/>
          </a:prstGeom>
        </p:spPr>
      </p:pic>
      <p:sp>
        <p:nvSpPr>
          <p:cNvPr id="9" name="Slide Number Placeholder 8">
            <a:extLst>
              <a:ext uri="{FF2B5EF4-FFF2-40B4-BE49-F238E27FC236}">
                <a16:creationId xmlns:a16="http://schemas.microsoft.com/office/drawing/2014/main" xmlns="" id="{7EFBA6C3-116B-4DE8-9465-85AF3B54D192}"/>
              </a:ext>
            </a:extLst>
          </p:cNvPr>
          <p:cNvSpPr>
            <a:spLocks noGrp="1"/>
          </p:cNvSpPr>
          <p:nvPr>
            <p:ph type="sldNum" sz="quarter" idx="12"/>
          </p:nvPr>
        </p:nvSpPr>
        <p:spPr/>
        <p:txBody>
          <a:bodyPr/>
          <a:lstStyle/>
          <a:p>
            <a:fld id="{6FB408D2-E95F-4755-A1C9-8E942EAEDDE8}" type="slidenum">
              <a:rPr lang="en-IN" smtClean="0"/>
              <a:t>9</a:t>
            </a:fld>
            <a:endParaRPr lang="en-IN"/>
          </a:p>
        </p:txBody>
      </p:sp>
    </p:spTree>
    <p:extLst>
      <p:ext uri="{BB962C8B-B14F-4D97-AF65-F5344CB8AC3E}">
        <p14:creationId xmlns:p14="http://schemas.microsoft.com/office/powerpoint/2010/main" val="4743290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2147</TotalTime>
  <Words>1761</Words>
  <Application>Microsoft Office PowerPoint</Application>
  <PresentationFormat>Widescreen</PresentationFormat>
  <Paragraphs>182</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Courier</vt:lpstr>
      <vt:lpstr>Tahoma</vt:lpstr>
      <vt:lpstr>Times New Roman</vt:lpstr>
      <vt:lpstr>TimesNewRoman</vt:lpstr>
      <vt:lpstr>TimesNewRoman,Italic</vt:lpstr>
      <vt:lpstr>Wingdings</vt:lpstr>
      <vt:lpstr>Office Theme</vt:lpstr>
      <vt:lpstr>PowerPoint Presentation</vt:lpstr>
      <vt:lpstr>Syllabus</vt:lpstr>
      <vt:lpstr>Introduction</vt:lpstr>
      <vt:lpstr>Introduction</vt:lpstr>
      <vt:lpstr>Introduction</vt:lpstr>
      <vt:lpstr>Introduction</vt:lpstr>
      <vt:lpstr>An Informal Example</vt:lpstr>
      <vt:lpstr>An Informal Example</vt:lpstr>
      <vt:lpstr>An Informal Example</vt:lpstr>
      <vt:lpstr>An Informal Example</vt:lpstr>
      <vt:lpstr>An Informal Example</vt:lpstr>
      <vt:lpstr>An Informal Example</vt:lpstr>
      <vt:lpstr>An Informal Example</vt:lpstr>
      <vt:lpstr>An Informal Example</vt:lpstr>
      <vt:lpstr>An Informal Example</vt:lpstr>
      <vt:lpstr>An Informal Example</vt:lpstr>
      <vt:lpstr>An Informal Example</vt:lpstr>
      <vt:lpstr>PowerPoint Presentation</vt:lpstr>
      <vt:lpstr>An Informal Example</vt:lpstr>
      <vt:lpstr>PowerPoint Presentation</vt:lpstr>
      <vt:lpstr>An Informal Example</vt:lpstr>
      <vt:lpstr>An Informal Example</vt:lpstr>
      <vt:lpstr>An Informal Example</vt:lpstr>
      <vt:lpstr>An Informal Example</vt:lpstr>
      <vt:lpstr>An Informal Example</vt:lpstr>
      <vt:lpstr>The Family of Attributive Languages</vt:lpstr>
      <vt:lpstr>Concept Descriptions</vt:lpstr>
      <vt:lpstr>Concept Descriptions</vt:lpstr>
      <vt:lpstr>Concept Descriptions</vt:lpstr>
      <vt:lpstr>Concept Descriptions</vt:lpstr>
      <vt:lpstr>Concept Descriptions</vt:lpstr>
      <vt:lpstr>Concept Descriptions</vt:lpstr>
      <vt:lpstr>Concept Descriptions</vt:lpstr>
      <vt:lpstr>The Family of Attributive Languages</vt:lpstr>
      <vt:lpstr>PowerPoint Presentation</vt:lpstr>
      <vt:lpstr>PowerPoint Presentation</vt:lpstr>
      <vt:lpstr>PowerPoint Presentation</vt:lpstr>
      <vt:lpstr>PowerPoint Presentation</vt:lpstr>
      <vt:lpstr>PowerPoint Presentation</vt:lpstr>
      <vt:lpstr>PowerPoint Presentation</vt:lpstr>
      <vt:lpstr>Terminologies</vt:lpstr>
      <vt:lpstr>Terminologies</vt:lpstr>
      <vt:lpstr>Terminologies</vt:lpstr>
      <vt:lpstr>Terminologies</vt:lpstr>
      <vt:lpstr>Terminologies</vt:lpstr>
      <vt:lpstr>Terminologies</vt:lpstr>
      <vt:lpstr>Terminologies</vt:lpstr>
      <vt:lpstr>Assertions</vt:lpstr>
      <vt:lpstr>Assertions</vt:lpstr>
      <vt:lpstr>Inference Problems for Concept Descriptions</vt:lpstr>
      <vt:lpstr>Inference Problems for Concept Descriptions</vt:lpstr>
      <vt:lpstr>Inference Problems for Concept Descriptions</vt:lpstr>
      <vt:lpstr>Inference Problems for Concept Descriptions</vt:lpstr>
      <vt:lpstr>Inference Problems for Assertions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in Description Logic</dc:title>
  <dc:creator>dell</dc:creator>
  <cp:lastModifiedBy>Windows User</cp:lastModifiedBy>
  <cp:revision>29</cp:revision>
  <dcterms:created xsi:type="dcterms:W3CDTF">2018-10-24T06:04:45Z</dcterms:created>
  <dcterms:modified xsi:type="dcterms:W3CDTF">2018-10-31T16:31:21Z</dcterms:modified>
</cp:coreProperties>
</file>