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sldIdLst>
    <p:sldId id="256" r:id="rId2"/>
    <p:sldId id="366" r:id="rId3"/>
    <p:sldId id="368" r:id="rId4"/>
    <p:sldId id="369" r:id="rId5"/>
    <p:sldId id="367" r:id="rId6"/>
    <p:sldId id="372" r:id="rId7"/>
    <p:sldId id="373" r:id="rId8"/>
    <p:sldId id="375" r:id="rId9"/>
    <p:sldId id="376" r:id="rId10"/>
    <p:sldId id="377" r:id="rId11"/>
    <p:sldId id="378" r:id="rId12"/>
    <p:sldId id="379" r:id="rId13"/>
    <p:sldId id="382" r:id="rId14"/>
    <p:sldId id="451" r:id="rId15"/>
    <p:sldId id="452" r:id="rId16"/>
    <p:sldId id="383" r:id="rId17"/>
    <p:sldId id="385" r:id="rId18"/>
    <p:sldId id="387" r:id="rId19"/>
    <p:sldId id="388" r:id="rId20"/>
    <p:sldId id="384" r:id="rId21"/>
    <p:sldId id="389" r:id="rId22"/>
    <p:sldId id="390" r:id="rId23"/>
    <p:sldId id="391" r:id="rId24"/>
    <p:sldId id="392" r:id="rId25"/>
    <p:sldId id="393" r:id="rId26"/>
    <p:sldId id="394" r:id="rId27"/>
    <p:sldId id="395" r:id="rId28"/>
    <p:sldId id="396" r:id="rId29"/>
    <p:sldId id="397" r:id="rId30"/>
    <p:sldId id="399" r:id="rId31"/>
    <p:sldId id="400" r:id="rId32"/>
    <p:sldId id="401" r:id="rId33"/>
    <p:sldId id="402" r:id="rId34"/>
    <p:sldId id="403" r:id="rId35"/>
    <p:sldId id="404" r:id="rId36"/>
    <p:sldId id="409" r:id="rId37"/>
    <p:sldId id="411" r:id="rId38"/>
    <p:sldId id="410" r:id="rId39"/>
    <p:sldId id="413" r:id="rId40"/>
    <p:sldId id="414" r:id="rId41"/>
    <p:sldId id="416" r:id="rId42"/>
    <p:sldId id="415" r:id="rId43"/>
    <p:sldId id="417" r:id="rId44"/>
    <p:sldId id="405" r:id="rId45"/>
    <p:sldId id="418" r:id="rId46"/>
    <p:sldId id="419" r:id="rId47"/>
    <p:sldId id="422" r:id="rId48"/>
    <p:sldId id="420" r:id="rId49"/>
    <p:sldId id="421" r:id="rId50"/>
    <p:sldId id="423" r:id="rId51"/>
    <p:sldId id="408" r:id="rId52"/>
    <p:sldId id="424" r:id="rId53"/>
    <p:sldId id="425" r:id="rId54"/>
    <p:sldId id="426" r:id="rId55"/>
    <p:sldId id="434" r:id="rId56"/>
    <p:sldId id="427" r:id="rId57"/>
    <p:sldId id="429" r:id="rId58"/>
    <p:sldId id="430" r:id="rId59"/>
    <p:sldId id="431" r:id="rId60"/>
    <p:sldId id="432" r:id="rId61"/>
    <p:sldId id="433" r:id="rId62"/>
    <p:sldId id="435" r:id="rId63"/>
    <p:sldId id="436" r:id="rId64"/>
    <p:sldId id="437" r:id="rId65"/>
    <p:sldId id="438" r:id="rId66"/>
    <p:sldId id="439" r:id="rId67"/>
    <p:sldId id="440" r:id="rId68"/>
    <p:sldId id="441" r:id="rId69"/>
    <p:sldId id="442" r:id="rId70"/>
    <p:sldId id="443" r:id="rId71"/>
    <p:sldId id="444" r:id="rId72"/>
    <p:sldId id="445" r:id="rId73"/>
    <p:sldId id="446" r:id="rId74"/>
    <p:sldId id="447" r:id="rId75"/>
    <p:sldId id="448" r:id="rId76"/>
    <p:sldId id="449" r:id="rId77"/>
    <p:sldId id="450"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00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75" d="100"/>
          <a:sy n="75" d="100"/>
        </p:scale>
        <p:origin x="-540" y="-54"/>
      </p:cViewPr>
      <p:guideLst>
        <p:guide orient="horz" pos="2160"/>
        <p:guide pos="3840"/>
      </p:guideLst>
    </p:cSldViewPr>
  </p:slideViewPr>
  <p:notesTextViewPr>
    <p:cViewPr>
      <p:scale>
        <a:sx n="1" d="1"/>
        <a:sy n="1" d="1"/>
      </p:scale>
      <p:origin x="0" y="0"/>
    </p:cViewPr>
  </p:notesTextViewPr>
  <p:sorterViewPr>
    <p:cViewPr>
      <p:scale>
        <a:sx n="66" d="100"/>
        <a:sy n="66" d="100"/>
      </p:scale>
      <p:origin x="0" y="981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53889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78714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4651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940155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91365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1BEF0D-F0BB-DE4B-95CE-6DB70DBA9567}" type="datetimeFigureOut">
              <a:rPr lang="en-US" smtClean="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55909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11/17/2018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283880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11/17/2018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5192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92088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3151970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98600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11/17/2018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 xmlns:p14="http://schemas.microsoft.com/office/powerpoint/2010/main" val="158968812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Apache_Software_Foundation" TargetMode="External"/><Relationship Id="rId2" Type="http://schemas.openxmlformats.org/officeDocument/2006/relationships/hyperlink" Target="https://en.wikipedia.org/wiki/Servlet_contain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Sun_Microsystems" TargetMode="External"/><Relationship Id="rId2" Type="http://schemas.openxmlformats.org/officeDocument/2006/relationships/hyperlink" Target="https://en.wikipedia.org/wiki/Web_container" TargetMode="External"/><Relationship Id="rId1" Type="http://schemas.openxmlformats.org/officeDocument/2006/relationships/slideLayout" Target="../slideLayouts/slideLayout2.xml"/><Relationship Id="rId5" Type="http://schemas.openxmlformats.org/officeDocument/2006/relationships/hyperlink" Target="https://en.wikipedia.org/wiki/Transmission_Control_Protocol" TargetMode="External"/><Relationship Id="rId4" Type="http://schemas.openxmlformats.org/officeDocument/2006/relationships/hyperlink" Target="https://en.wikipedia.org/wiki/Java_servle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JavaServer_Pages" TargetMode="External"/><Relationship Id="rId2" Type="http://schemas.openxmlformats.org/officeDocument/2006/relationships/hyperlink" Target="https://en.wikipedia.org/wiki/Parsing" TargetMode="External"/><Relationship Id="rId1" Type="http://schemas.openxmlformats.org/officeDocument/2006/relationships/slideLayout" Target="../slideLayouts/slideLayout2.xml"/><Relationship Id="rId4" Type="http://schemas.openxmlformats.org/officeDocument/2006/relationships/hyperlink" Target="https://en.wikipedia.org/wiki/Load_balancing_(comput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Sun_Microsystems" TargetMode="External"/><Relationship Id="rId2" Type="http://schemas.openxmlformats.org/officeDocument/2006/relationships/hyperlink" Target="https://en.wikipedia.org/wiki/Web_contain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Dynamic_web_page" TargetMode="External"/><Relationship Id="rId2" Type="http://schemas.openxmlformats.org/officeDocument/2006/relationships/hyperlink" Target="https://en.wikipedia.org/wiki/Server_(comput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odeconquest.com/tutorials/css/" TargetMode="External"/><Relationship Id="rId2" Type="http://schemas.openxmlformats.org/officeDocument/2006/relationships/hyperlink" Target="http://www.codeconquest.com/tutorials/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javapapers.com/servlet/what-is-servlet/" TargetMode="External"/><Relationship Id="rId2" Type="http://schemas.openxmlformats.org/officeDocument/2006/relationships/hyperlink" Target="http://javapapers.com/servlet/servlet-jargons/"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2" Type="http://schemas.openxmlformats.org/officeDocument/2006/relationships/hyperlink" Target="http://localhost:8080/hello?key1=value1&amp;key2=value2"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http://javapapers.com/servlet/uri-and-url-difference/"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lient_(computing)" TargetMode="External"/><Relationship Id="rId2" Type="http://schemas.openxmlformats.org/officeDocument/2006/relationships/hyperlink" Target="https://en.wikipedia.org/wiki/Web_page" TargetMode="External"/><Relationship Id="rId1" Type="http://schemas.openxmlformats.org/officeDocument/2006/relationships/slideLayout" Target="../slideLayouts/slideLayout2.xml"/><Relationship Id="rId5" Type="http://schemas.openxmlformats.org/officeDocument/2006/relationships/hyperlink" Target="http://searchwindowsserver.techtarget.com/definition/IIS" TargetMode="External"/><Relationship Id="rId4" Type="http://schemas.openxmlformats.org/officeDocument/2006/relationships/hyperlink" Target="http://searchcio-midmarket.techtarget.com/definition/Apache"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0900" y="1122363"/>
            <a:ext cx="9817100" cy="2387600"/>
          </a:xfrm>
        </p:spPr>
        <p:txBody>
          <a:bodyPr/>
          <a:lstStyle/>
          <a:p>
            <a:r>
              <a:rPr lang="en-US" b="1" i="1" dirty="0" smtClean="0">
                <a:solidFill>
                  <a:srgbClr val="FF0000"/>
                </a:solidFill>
              </a:rPr>
              <a:t>Servlets</a:t>
            </a:r>
            <a:endParaRPr lang="en-IN" i="1" dirty="0">
              <a:solidFill>
                <a:srgbClr val="FF0000"/>
              </a:solidFill>
            </a:endParaRPr>
          </a:p>
        </p:txBody>
      </p:sp>
    </p:spTree>
    <p:extLst>
      <p:ext uri="{BB962C8B-B14F-4D97-AF65-F5344CB8AC3E}">
        <p14:creationId xmlns="" xmlns:p14="http://schemas.microsoft.com/office/powerpoint/2010/main" val="4037227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248194"/>
            <a:ext cx="10515600" cy="535577"/>
          </a:xfrm>
        </p:spPr>
        <p:txBody>
          <a:bodyPr>
            <a:noAutofit/>
          </a:bodyPr>
          <a:lstStyle/>
          <a:p>
            <a:r>
              <a:rPr lang="en-US" sz="4000" b="1" dirty="0" smtClean="0">
                <a:solidFill>
                  <a:srgbClr val="FF0000"/>
                </a:solidFill>
              </a:rPr>
              <a:t>Web App Flow</a:t>
            </a:r>
            <a:endParaRPr lang="en-US" sz="40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AutoShape 2" descr="HTTP_ClientServerSyste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1092200"/>
            <a:ext cx="10998200" cy="5537200"/>
          </a:xfrm>
        </p:spPr>
        <p:txBody>
          <a:bodyPr>
            <a:normAutofit/>
          </a:bodyPr>
          <a:lstStyle/>
          <a:p>
            <a:r>
              <a:rPr lang="en-US" dirty="0" smtClean="0"/>
              <a:t>A user, via a web browser (HTTP client), issues a URL request to an HTTP server to start a </a:t>
            </a:r>
            <a:r>
              <a:rPr lang="en-US" dirty="0" err="1" smtClean="0"/>
              <a:t>webapp</a:t>
            </a:r>
            <a:r>
              <a:rPr lang="en-US" dirty="0" smtClean="0"/>
              <a:t>.</a:t>
            </a:r>
          </a:p>
          <a:p>
            <a:r>
              <a:rPr lang="en-US" dirty="0" smtClean="0"/>
              <a:t>The HTTP server returns an HTML form (client-side program), which is loaded into the client's browser.</a:t>
            </a:r>
          </a:p>
          <a:p>
            <a:r>
              <a:rPr lang="en-US" dirty="0" smtClean="0"/>
              <a:t>The user fills up the query criteria inside the form and submits the form.</a:t>
            </a:r>
          </a:p>
          <a:p>
            <a:r>
              <a:rPr lang="en-US" dirty="0" smtClean="0"/>
              <a:t>The client-side program sends the query parameters to a server-side program.</a:t>
            </a:r>
          </a:p>
          <a:p>
            <a:r>
              <a:rPr lang="en-US" dirty="0" smtClean="0"/>
              <a:t>The server-side program receives the query parameters, queries the database based on these parameters, and returns the query result to the client-side program.</a:t>
            </a:r>
          </a:p>
          <a:p>
            <a:r>
              <a:rPr lang="en-US" dirty="0" smtClean="0"/>
              <a:t>The client-side program displays the query result on the browser.</a:t>
            </a:r>
          </a:p>
          <a:p>
            <a:r>
              <a:rPr lang="en-US" dirty="0" smtClean="0"/>
              <a:t>The process repeats for the next request.</a:t>
            </a:r>
          </a:p>
          <a:p>
            <a:endParaRPr lang="en-US"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248194"/>
            <a:ext cx="10515600" cy="535577"/>
          </a:xfrm>
        </p:spPr>
        <p:txBody>
          <a:bodyPr>
            <a:noAutofit/>
          </a:bodyPr>
          <a:lstStyle/>
          <a:p>
            <a:r>
              <a:rPr lang="en-US" sz="3600" b="1" dirty="0" smtClean="0">
                <a:solidFill>
                  <a:srgbClr val="FF0000"/>
                </a:solidFill>
              </a:rPr>
              <a:t>Hypertext Transfer Protocol (HTTP)</a:t>
            </a:r>
            <a:endParaRPr lang="en-US" sz="36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AutoShape 2" descr="HTTP_ClientServerSyste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1092200"/>
            <a:ext cx="10998200" cy="5537200"/>
          </a:xfrm>
        </p:spPr>
        <p:txBody>
          <a:bodyPr>
            <a:normAutofit/>
          </a:bodyPr>
          <a:lstStyle/>
          <a:p>
            <a:pPr algn="just"/>
            <a:r>
              <a:rPr lang="en-IN" sz="3200" dirty="0" smtClean="0"/>
              <a:t>Communication protocol between clients and servers</a:t>
            </a:r>
          </a:p>
          <a:p>
            <a:pPr algn="just"/>
            <a:r>
              <a:rPr lang="en-US" sz="3200" dirty="0" smtClean="0"/>
              <a:t>HTTP is an </a:t>
            </a:r>
            <a:r>
              <a:rPr lang="en-US" sz="3200" i="1" dirty="0" smtClean="0"/>
              <a:t>asynchronous request-response application-layer protocol</a:t>
            </a:r>
            <a:r>
              <a:rPr lang="en-US" sz="3200" dirty="0" smtClean="0"/>
              <a:t>.</a:t>
            </a:r>
          </a:p>
          <a:p>
            <a:pPr algn="just"/>
            <a:r>
              <a:rPr lang="en-US" sz="3200" dirty="0" smtClean="0"/>
              <a:t>A client sends a request message to the server. </a:t>
            </a:r>
          </a:p>
          <a:p>
            <a:pPr algn="just"/>
            <a:r>
              <a:rPr lang="en-US" sz="3200" dirty="0" smtClean="0"/>
              <a:t>The server then returns a response message to the client. </a:t>
            </a:r>
          </a:p>
          <a:p>
            <a:pPr algn="just"/>
            <a:r>
              <a:rPr lang="en-US" sz="3200" dirty="0" smtClean="0"/>
              <a:t>This is the protocol that is used in order to send and receive information from the server.</a:t>
            </a:r>
          </a:p>
          <a:p>
            <a:pPr algn="just"/>
            <a:endParaRPr lang="en-US" sz="32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248194"/>
            <a:ext cx="10515600" cy="535577"/>
          </a:xfrm>
        </p:spPr>
        <p:txBody>
          <a:bodyPr>
            <a:noAutofit/>
          </a:bodyPr>
          <a:lstStyle/>
          <a:p>
            <a:r>
              <a:rPr lang="en-US" sz="3600" i="1" dirty="0" smtClean="0">
                <a:solidFill>
                  <a:srgbClr val="FF0000"/>
                </a:solidFill>
              </a:rPr>
              <a:t>Apache </a:t>
            </a:r>
            <a:r>
              <a:rPr lang="en-US" sz="3600" dirty="0" smtClean="0">
                <a:solidFill>
                  <a:srgbClr val="FF0000"/>
                </a:solidFill>
              </a:rPr>
              <a:t>Tomcat web server</a:t>
            </a:r>
            <a:endParaRPr lang="en-US" sz="36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AutoShape 2" descr="HTTP_ClientServerSyste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1092200"/>
            <a:ext cx="10998200" cy="5537200"/>
          </a:xfrm>
        </p:spPr>
        <p:txBody>
          <a:bodyPr>
            <a:normAutofit lnSpcReduction="10000"/>
          </a:bodyPr>
          <a:lstStyle/>
          <a:p>
            <a:pPr algn="just"/>
            <a:r>
              <a:rPr lang="en-US" sz="3200" b="1" dirty="0" smtClean="0"/>
              <a:t>Apache Tomcat</a:t>
            </a:r>
            <a:r>
              <a:rPr lang="en-US" sz="3200" dirty="0" smtClean="0"/>
              <a:t>, often referred to as </a:t>
            </a:r>
            <a:r>
              <a:rPr lang="en-US" sz="3200" b="1" dirty="0" smtClean="0"/>
              <a:t>Tomcat Server</a:t>
            </a:r>
            <a:r>
              <a:rPr lang="en-US" sz="3200" dirty="0" smtClean="0"/>
              <a:t>, is an open-source </a:t>
            </a:r>
            <a:r>
              <a:rPr lang="en-US" sz="3200" dirty="0" smtClean="0">
                <a:hlinkClick r:id="rId2" tooltip="Servlet container"/>
              </a:rPr>
              <a:t>Java Servlet Container</a:t>
            </a:r>
            <a:r>
              <a:rPr lang="en-US" sz="3200" dirty="0" smtClean="0"/>
              <a:t> developed by the </a:t>
            </a:r>
            <a:r>
              <a:rPr lang="en-US" sz="3200" dirty="0" smtClean="0">
                <a:hlinkClick r:id="rId3" tooltip="Apache Software Foundation"/>
              </a:rPr>
              <a:t>Apache Software Foundation</a:t>
            </a:r>
            <a:r>
              <a:rPr lang="en-US" sz="3200" dirty="0" smtClean="0"/>
              <a:t> (ASF).</a:t>
            </a:r>
            <a:endParaRPr lang="en-US" sz="3200" i="1" dirty="0" smtClean="0"/>
          </a:p>
          <a:p>
            <a:pPr algn="just"/>
            <a:r>
              <a:rPr lang="en-US" sz="3200" i="1" dirty="0" smtClean="0"/>
              <a:t>Apache Tomcat</a:t>
            </a:r>
            <a:r>
              <a:rPr lang="en-US" sz="3200" dirty="0" smtClean="0"/>
              <a:t> is a Java-capable HTTP server, which could execute special Java programs known as "Java Servlet" and "Java Server Pages (JSP)". </a:t>
            </a:r>
          </a:p>
          <a:p>
            <a:pPr algn="just"/>
            <a:r>
              <a:rPr lang="en-US" sz="3200" dirty="0" smtClean="0"/>
              <a:t>Tomcat was originally written by James Duncan Davison in 1998, based on an earlier Sun's server called Java Web Server (JWS).</a:t>
            </a:r>
          </a:p>
          <a:p>
            <a:pPr algn="just"/>
            <a:r>
              <a:rPr lang="en-US" sz="3200" dirty="0" smtClean="0"/>
              <a:t> It began at version 3.0 after JSWDK 2.1 it replaced.</a:t>
            </a:r>
          </a:p>
          <a:p>
            <a:pPr algn="just"/>
            <a:r>
              <a:rPr lang="en-US" sz="3200" dirty="0" smtClean="0"/>
              <a:t> Sun subsequently made Tomcat open-source and gave it to Apache.</a:t>
            </a:r>
          </a:p>
          <a:p>
            <a:pPr algn="just"/>
            <a:endParaRPr lang="en-US" sz="32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28600"/>
            <a:ext cx="10972800" cy="609600"/>
          </a:xfrm>
        </p:spPr>
        <p:txBody>
          <a:bodyPr>
            <a:normAutofit fontScale="90000"/>
          </a:bodyPr>
          <a:lstStyle/>
          <a:p>
            <a:r>
              <a:rPr lang="en-US" sz="3600" b="1" dirty="0" smtClean="0">
                <a:solidFill>
                  <a:srgbClr val="FF0000"/>
                </a:solidFill>
              </a:rPr>
              <a:t/>
            </a:r>
            <a:br>
              <a:rPr lang="en-US" sz="3600" b="1" dirty="0" smtClean="0">
                <a:solidFill>
                  <a:srgbClr val="FF0000"/>
                </a:solidFill>
              </a:rPr>
            </a:br>
            <a:r>
              <a:rPr lang="en-US" sz="3600" b="1" dirty="0" smtClean="0">
                <a:solidFill>
                  <a:srgbClr val="FF0000"/>
                </a:solidFill>
              </a:rPr>
              <a:t/>
            </a:r>
            <a:br>
              <a:rPr lang="en-US" sz="3600" b="1" dirty="0" smtClean="0">
                <a:solidFill>
                  <a:srgbClr val="FF0000"/>
                </a:solidFill>
              </a:rPr>
            </a:br>
            <a:r>
              <a:rPr lang="en-US" sz="3600" b="1" dirty="0" smtClean="0">
                <a:solidFill>
                  <a:srgbClr val="FF0000"/>
                </a:solidFill>
              </a:rPr>
              <a:t>Components  of Tomcat</a:t>
            </a:r>
            <a:br>
              <a:rPr lang="en-US" sz="3600" b="1" dirty="0" smtClean="0">
                <a:solidFill>
                  <a:srgbClr val="FF0000"/>
                </a:solidFill>
              </a:rPr>
            </a:br>
            <a:r>
              <a:rPr lang="en-US" sz="3600" dirty="0" smtClean="0">
                <a:solidFill>
                  <a:srgbClr val="FF0000"/>
                </a:solidFill>
              </a:rPr>
              <a:t/>
            </a:r>
            <a:br>
              <a:rPr lang="en-US" sz="3600" dirty="0" smtClean="0">
                <a:solidFill>
                  <a:srgbClr val="FF0000"/>
                </a:solidFill>
              </a:rPr>
            </a:br>
            <a:endParaRPr lang="en-US" sz="3500" dirty="0" smtClean="0">
              <a:solidFill>
                <a:srgbClr val="FF0000"/>
              </a:solidFill>
            </a:endParaRPr>
          </a:p>
        </p:txBody>
      </p:sp>
      <p:sp>
        <p:nvSpPr>
          <p:cNvPr id="20483" name="Content Placeholder 2"/>
          <p:cNvSpPr>
            <a:spLocks noGrp="1"/>
          </p:cNvSpPr>
          <p:nvPr>
            <p:ph idx="1"/>
          </p:nvPr>
        </p:nvSpPr>
        <p:spPr>
          <a:xfrm>
            <a:off x="635000" y="1130300"/>
            <a:ext cx="10972800" cy="3797300"/>
          </a:xfrm>
        </p:spPr>
        <p:txBody>
          <a:bodyPr>
            <a:normAutofit/>
          </a:bodyPr>
          <a:lstStyle/>
          <a:p>
            <a:pPr marL="514350" indent="-514350">
              <a:buFont typeface="Calibri" pitchFamily="34" charset="0"/>
              <a:buAutoNum type="arabicPeriod"/>
            </a:pPr>
            <a:r>
              <a:rPr lang="en-US" sz="3200" dirty="0" smtClean="0"/>
              <a:t>Catalina (a Servlet container) </a:t>
            </a:r>
          </a:p>
          <a:p>
            <a:pPr marL="514350" indent="-514350">
              <a:buFont typeface="Calibri" pitchFamily="34" charset="0"/>
              <a:buAutoNum type="arabicPeriod"/>
            </a:pPr>
            <a:r>
              <a:rPr lang="en-US" sz="3200" dirty="0" smtClean="0"/>
              <a:t>Coyote (an HTTP connector) </a:t>
            </a:r>
          </a:p>
          <a:p>
            <a:pPr marL="514350" indent="-514350">
              <a:buFont typeface="Calibri" pitchFamily="34" charset="0"/>
              <a:buAutoNum type="arabicPeriod"/>
            </a:pPr>
            <a:r>
              <a:rPr lang="en-US" sz="3200" dirty="0" smtClean="0"/>
              <a:t>Jasper  </a:t>
            </a:r>
          </a:p>
          <a:p>
            <a:pPr marL="514350" indent="-514350">
              <a:buFont typeface="Calibri" pitchFamily="34" charset="0"/>
              <a:buAutoNum type="arabicPeriod"/>
            </a:pPr>
            <a:r>
              <a:rPr lang="en-US" sz="3200" dirty="0" smtClean="0"/>
              <a:t>Cluster</a:t>
            </a:r>
          </a:p>
          <a:p>
            <a:pPr marL="514350" indent="-514350">
              <a:buFont typeface="Calibri" pitchFamily="34" charset="0"/>
              <a:buAutoNum type="arabicPeriod"/>
            </a:pPr>
            <a:r>
              <a:rPr lang="en-US" sz="3200" dirty="0" smtClean="0"/>
              <a:t>High availability</a:t>
            </a:r>
          </a:p>
          <a:p>
            <a:pPr marL="514350" indent="-514350">
              <a:buFont typeface="Calibri" pitchFamily="34" charset="0"/>
              <a:buAutoNum type="arabicPeriod"/>
            </a:pPr>
            <a:endParaRPr lang="en-US" sz="3200" dirty="0" smtClean="0"/>
          </a:p>
          <a:p>
            <a:pPr marL="514350" indent="-514350">
              <a:buFont typeface="Calibri" pitchFamily="34" charset="0"/>
              <a:buAutoNum type="arabicPeriod"/>
            </a:pPr>
            <a:endParaRPr lang="en-US" sz="3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28600"/>
            <a:ext cx="10972800" cy="609600"/>
          </a:xfrm>
        </p:spPr>
        <p:txBody>
          <a:bodyPr>
            <a:normAutofit fontScale="90000"/>
          </a:bodyPr>
          <a:lstStyle/>
          <a:p>
            <a:r>
              <a:rPr lang="en-US" sz="3600" b="1" dirty="0" smtClean="0">
                <a:solidFill>
                  <a:srgbClr val="FF0000"/>
                </a:solidFill>
              </a:rPr>
              <a:t/>
            </a:r>
            <a:br>
              <a:rPr lang="en-US" sz="3600" b="1" dirty="0" smtClean="0">
                <a:solidFill>
                  <a:srgbClr val="FF0000"/>
                </a:solidFill>
              </a:rPr>
            </a:br>
            <a:r>
              <a:rPr lang="en-US" sz="3600" b="1" dirty="0" smtClean="0">
                <a:solidFill>
                  <a:srgbClr val="FF0000"/>
                </a:solidFill>
              </a:rPr>
              <a:t/>
            </a:r>
            <a:br>
              <a:rPr lang="en-US" sz="3600" b="1" dirty="0" smtClean="0">
                <a:solidFill>
                  <a:srgbClr val="FF0000"/>
                </a:solidFill>
              </a:rPr>
            </a:br>
            <a:r>
              <a:rPr lang="en-US" sz="3600" b="1" dirty="0" smtClean="0">
                <a:solidFill>
                  <a:srgbClr val="FF0000"/>
                </a:solidFill>
              </a:rPr>
              <a:t>Components  of Tomcat</a:t>
            </a:r>
            <a:br>
              <a:rPr lang="en-US" sz="3600" b="1" dirty="0" smtClean="0">
                <a:solidFill>
                  <a:srgbClr val="FF0000"/>
                </a:solidFill>
              </a:rPr>
            </a:br>
            <a:r>
              <a:rPr lang="en-US" sz="3600" dirty="0" smtClean="0">
                <a:solidFill>
                  <a:srgbClr val="FF0000"/>
                </a:solidFill>
              </a:rPr>
              <a:t/>
            </a:r>
            <a:br>
              <a:rPr lang="en-US" sz="3600" dirty="0" smtClean="0">
                <a:solidFill>
                  <a:srgbClr val="FF0000"/>
                </a:solidFill>
              </a:rPr>
            </a:br>
            <a:endParaRPr lang="en-US" sz="3500" dirty="0" smtClean="0">
              <a:solidFill>
                <a:srgbClr val="FF0000"/>
              </a:solidFill>
            </a:endParaRPr>
          </a:p>
        </p:txBody>
      </p:sp>
      <p:sp>
        <p:nvSpPr>
          <p:cNvPr id="20483" name="Content Placeholder 2"/>
          <p:cNvSpPr>
            <a:spLocks noGrp="1"/>
          </p:cNvSpPr>
          <p:nvPr>
            <p:ph idx="1"/>
          </p:nvPr>
        </p:nvSpPr>
        <p:spPr>
          <a:xfrm>
            <a:off x="635000" y="1130300"/>
            <a:ext cx="11226800" cy="5270500"/>
          </a:xfrm>
        </p:spPr>
        <p:txBody>
          <a:bodyPr>
            <a:normAutofit/>
          </a:bodyPr>
          <a:lstStyle/>
          <a:p>
            <a:pPr algn="just">
              <a:buNone/>
            </a:pPr>
            <a:r>
              <a:rPr lang="en-US" b="1" dirty="0" smtClean="0">
                <a:solidFill>
                  <a:srgbClr val="FF0000"/>
                </a:solidFill>
              </a:rPr>
              <a:t>Catalina:</a:t>
            </a:r>
          </a:p>
          <a:p>
            <a:pPr algn="just"/>
            <a:r>
              <a:rPr lang="en-US" dirty="0" smtClean="0"/>
              <a:t>Catalina is Tomcat's </a:t>
            </a:r>
            <a:r>
              <a:rPr lang="en-US" dirty="0" smtClean="0">
                <a:hlinkClick r:id="rId2" tooltip="Web container"/>
              </a:rPr>
              <a:t>servlet container</a:t>
            </a:r>
            <a:r>
              <a:rPr lang="en-US" dirty="0" smtClean="0"/>
              <a:t>. </a:t>
            </a:r>
          </a:p>
          <a:p>
            <a:pPr algn="just"/>
            <a:r>
              <a:rPr lang="en-US" dirty="0" smtClean="0"/>
              <a:t>Catalina implements </a:t>
            </a:r>
            <a:r>
              <a:rPr lang="en-US" dirty="0" smtClean="0">
                <a:hlinkClick r:id="rId3" tooltip="Sun Microsystems"/>
              </a:rPr>
              <a:t>Sun Microsystems</a:t>
            </a:r>
            <a:r>
              <a:rPr lang="en-US" dirty="0" smtClean="0"/>
              <a:t>'s specifications for </a:t>
            </a:r>
            <a:r>
              <a:rPr lang="en-US" dirty="0" smtClean="0">
                <a:hlinkClick r:id="rId4" tooltip="Java servlet"/>
              </a:rPr>
              <a:t>servlet</a:t>
            </a:r>
            <a:r>
              <a:rPr lang="en-US" dirty="0" smtClean="0"/>
              <a:t> and </a:t>
            </a:r>
            <a:r>
              <a:rPr lang="en-US" dirty="0" err="1" smtClean="0"/>
              <a:t>JavaServer</a:t>
            </a:r>
            <a:r>
              <a:rPr lang="en-US" dirty="0" smtClean="0"/>
              <a:t> Pages (JSP)</a:t>
            </a:r>
          </a:p>
          <a:p>
            <a:pPr algn="just">
              <a:buNone/>
            </a:pPr>
            <a:r>
              <a:rPr lang="en-US" b="1" dirty="0" smtClean="0">
                <a:solidFill>
                  <a:srgbClr val="FF0000"/>
                </a:solidFill>
              </a:rPr>
              <a:t>Coyote:</a:t>
            </a:r>
          </a:p>
          <a:p>
            <a:pPr algn="just"/>
            <a:r>
              <a:rPr lang="en-US" dirty="0" smtClean="0"/>
              <a:t>Coyote is a Connector component for Tomcat that supports the HTTP 1.1 protocol as a web server.</a:t>
            </a:r>
          </a:p>
          <a:p>
            <a:pPr marL="514350" indent="-514350" algn="just"/>
            <a:r>
              <a:rPr lang="en-US" dirty="0" smtClean="0"/>
              <a:t>Coyote listens for incoming connections to the server on a specific </a:t>
            </a:r>
            <a:r>
              <a:rPr lang="en-US" dirty="0" smtClean="0">
                <a:hlinkClick r:id="rId5" tooltip="Transmission Control Protocol"/>
              </a:rPr>
              <a:t>TCP</a:t>
            </a:r>
            <a:r>
              <a:rPr lang="en-US" dirty="0" smtClean="0"/>
              <a:t> port and forwards the request to the Tomcat Engine to process the request and send back a response to the requesting client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28600"/>
            <a:ext cx="10972800" cy="609600"/>
          </a:xfrm>
        </p:spPr>
        <p:txBody>
          <a:bodyPr>
            <a:normAutofit fontScale="90000"/>
          </a:bodyPr>
          <a:lstStyle/>
          <a:p>
            <a:r>
              <a:rPr lang="en-US" sz="3600" b="1" dirty="0" smtClean="0">
                <a:solidFill>
                  <a:srgbClr val="FF0000"/>
                </a:solidFill>
              </a:rPr>
              <a:t/>
            </a:r>
            <a:br>
              <a:rPr lang="en-US" sz="3600" b="1" dirty="0" smtClean="0">
                <a:solidFill>
                  <a:srgbClr val="FF0000"/>
                </a:solidFill>
              </a:rPr>
            </a:br>
            <a:r>
              <a:rPr lang="en-US" sz="3600" b="1" dirty="0" smtClean="0">
                <a:solidFill>
                  <a:srgbClr val="FF0000"/>
                </a:solidFill>
              </a:rPr>
              <a:t/>
            </a:r>
            <a:br>
              <a:rPr lang="en-US" sz="3600" b="1" dirty="0" smtClean="0">
                <a:solidFill>
                  <a:srgbClr val="FF0000"/>
                </a:solidFill>
              </a:rPr>
            </a:br>
            <a:r>
              <a:rPr lang="en-US" sz="3600" b="1" dirty="0" smtClean="0">
                <a:solidFill>
                  <a:srgbClr val="FF0000"/>
                </a:solidFill>
              </a:rPr>
              <a:t>Components  of Tomcat</a:t>
            </a:r>
            <a:br>
              <a:rPr lang="en-US" sz="3600" b="1" dirty="0" smtClean="0">
                <a:solidFill>
                  <a:srgbClr val="FF0000"/>
                </a:solidFill>
              </a:rPr>
            </a:br>
            <a:r>
              <a:rPr lang="en-US" sz="3600" dirty="0" smtClean="0">
                <a:solidFill>
                  <a:srgbClr val="FF0000"/>
                </a:solidFill>
              </a:rPr>
              <a:t/>
            </a:r>
            <a:br>
              <a:rPr lang="en-US" sz="3600" dirty="0" smtClean="0">
                <a:solidFill>
                  <a:srgbClr val="FF0000"/>
                </a:solidFill>
              </a:rPr>
            </a:br>
            <a:endParaRPr lang="en-US" sz="3500" dirty="0" smtClean="0">
              <a:solidFill>
                <a:srgbClr val="FF0000"/>
              </a:solidFill>
            </a:endParaRPr>
          </a:p>
        </p:txBody>
      </p:sp>
      <p:sp>
        <p:nvSpPr>
          <p:cNvPr id="20483" name="Content Placeholder 2"/>
          <p:cNvSpPr>
            <a:spLocks noGrp="1"/>
          </p:cNvSpPr>
          <p:nvPr>
            <p:ph idx="1"/>
          </p:nvPr>
        </p:nvSpPr>
        <p:spPr>
          <a:xfrm>
            <a:off x="635000" y="1130300"/>
            <a:ext cx="11226800" cy="5270500"/>
          </a:xfrm>
        </p:spPr>
        <p:txBody>
          <a:bodyPr>
            <a:normAutofit/>
          </a:bodyPr>
          <a:lstStyle/>
          <a:p>
            <a:pPr algn="just">
              <a:buNone/>
            </a:pPr>
            <a:r>
              <a:rPr lang="en-US" b="1" dirty="0" smtClean="0">
                <a:solidFill>
                  <a:srgbClr val="FF0000"/>
                </a:solidFill>
              </a:rPr>
              <a:t>Jasper:</a:t>
            </a:r>
          </a:p>
          <a:p>
            <a:pPr algn="just"/>
            <a:r>
              <a:rPr lang="en-US" dirty="0" smtClean="0"/>
              <a:t>Jasper is Tomcat's JSP Engine. Jasper </a:t>
            </a:r>
            <a:r>
              <a:rPr lang="en-US" dirty="0" smtClean="0">
                <a:hlinkClick r:id="rId2" tooltip="Parsing"/>
              </a:rPr>
              <a:t>parses</a:t>
            </a:r>
            <a:r>
              <a:rPr lang="en-US" dirty="0" smtClean="0"/>
              <a:t> </a:t>
            </a:r>
            <a:r>
              <a:rPr lang="en-US" dirty="0" smtClean="0">
                <a:hlinkClick r:id="rId3" tooltip="JavaServer Pages"/>
              </a:rPr>
              <a:t>JSP files</a:t>
            </a:r>
            <a:r>
              <a:rPr lang="en-US" dirty="0" smtClean="0"/>
              <a:t> to compile them into Java code as servlets (that can be handled by Catalina)</a:t>
            </a:r>
          </a:p>
          <a:p>
            <a:pPr algn="just">
              <a:buNone/>
            </a:pPr>
            <a:r>
              <a:rPr lang="en-US" b="1" dirty="0" smtClean="0">
                <a:solidFill>
                  <a:srgbClr val="FF0000"/>
                </a:solidFill>
              </a:rPr>
              <a:t>Cluster:</a:t>
            </a:r>
          </a:p>
          <a:p>
            <a:pPr algn="just"/>
            <a:r>
              <a:rPr lang="en-US" dirty="0" smtClean="0"/>
              <a:t>This component has been added to manage large applications. It is used for </a:t>
            </a:r>
            <a:r>
              <a:rPr lang="en-US" dirty="0" smtClean="0">
                <a:hlinkClick r:id="rId4" tooltip="Load balancing (computing)"/>
              </a:rPr>
              <a:t>load balancing</a:t>
            </a:r>
            <a:r>
              <a:rPr lang="en-US" dirty="0" smtClean="0"/>
              <a:t> that can be achieved through many techniques. </a:t>
            </a:r>
          </a:p>
          <a:p>
            <a:pPr algn="just">
              <a:buNone/>
            </a:pPr>
            <a:r>
              <a:rPr lang="en-US" b="1" dirty="0" smtClean="0">
                <a:solidFill>
                  <a:srgbClr val="FF0000"/>
                </a:solidFill>
              </a:rPr>
              <a:t>High availability:</a:t>
            </a:r>
          </a:p>
          <a:p>
            <a:pPr algn="just"/>
            <a:r>
              <a:rPr lang="en-US" dirty="0" smtClean="0"/>
              <a:t>A high-availability feature has been added to facilitate the scheduling of system upgrades (e.g. new releases, change requests) without affecting the live environment</a:t>
            </a:r>
          </a:p>
          <a:p>
            <a:pPr algn="just">
              <a:buNone/>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28600"/>
            <a:ext cx="10972800" cy="609600"/>
          </a:xfrm>
        </p:spPr>
        <p:txBody>
          <a:bodyPr>
            <a:normAutofit/>
          </a:bodyPr>
          <a:lstStyle/>
          <a:p>
            <a:r>
              <a:rPr lang="en-US" sz="3600" b="1" dirty="0" smtClean="0">
                <a:solidFill>
                  <a:srgbClr val="FF0000"/>
                </a:solidFill>
              </a:rPr>
              <a:t>Servlets</a:t>
            </a:r>
            <a:endParaRPr lang="en-US" sz="3500" dirty="0" smtClean="0">
              <a:solidFill>
                <a:srgbClr val="FF0000"/>
              </a:solidFill>
            </a:endParaRPr>
          </a:p>
        </p:txBody>
      </p:sp>
      <p:sp>
        <p:nvSpPr>
          <p:cNvPr id="20483" name="Content Placeholder 2"/>
          <p:cNvSpPr>
            <a:spLocks noGrp="1"/>
          </p:cNvSpPr>
          <p:nvPr>
            <p:ph idx="1"/>
          </p:nvPr>
        </p:nvSpPr>
        <p:spPr>
          <a:xfrm>
            <a:off x="635000" y="1130300"/>
            <a:ext cx="11328400" cy="5575300"/>
          </a:xfrm>
        </p:spPr>
        <p:txBody>
          <a:bodyPr>
            <a:noAutofit/>
          </a:bodyPr>
          <a:lstStyle/>
          <a:p>
            <a:pPr algn="just"/>
            <a:r>
              <a:rPr lang="en-US" dirty="0" smtClean="0"/>
              <a:t>Basically, a java program that runs on the server</a:t>
            </a:r>
          </a:p>
          <a:p>
            <a:pPr algn="just"/>
            <a:r>
              <a:rPr lang="en-US" dirty="0" smtClean="0"/>
              <a:t>Servlets are java programs which generates dynamic web content. </a:t>
            </a:r>
          </a:p>
          <a:p>
            <a:pPr algn="just"/>
            <a:r>
              <a:rPr lang="en-US" dirty="0" smtClean="0"/>
              <a:t>Servlets acting as a middle layer between a request coming from a Web browser and databases or applications on the HTTP server</a:t>
            </a:r>
          </a:p>
          <a:p>
            <a:pPr algn="just"/>
            <a:r>
              <a:rPr lang="en-US" dirty="0" smtClean="0"/>
              <a:t>A servlet is a server side platform independent, dynamic and multithread java program, which runs in the context of server for extending the functionality of server</a:t>
            </a:r>
          </a:p>
          <a:p>
            <a:pPr algn="just"/>
            <a:r>
              <a:rPr lang="en-US" dirty="0" smtClean="0">
                <a:solidFill>
                  <a:srgbClr val="000000"/>
                </a:solidFill>
                <a:ea typeface="Arial Unicode MS" pitchFamily="34" charset="-128"/>
                <a:cs typeface="Arial Unicode MS" pitchFamily="34" charset="-128"/>
              </a:rPr>
              <a:t>A servlet is a java class that dynamically process requests and construct responses.</a:t>
            </a:r>
          </a:p>
          <a:p>
            <a:pPr algn="just"/>
            <a:r>
              <a:rPr lang="en-US" dirty="0" smtClean="0">
                <a:solidFill>
                  <a:srgbClr val="000000"/>
                </a:solidFill>
                <a:ea typeface="Arial Unicode MS" pitchFamily="34" charset="-128"/>
                <a:cs typeface="Arial Unicode MS" pitchFamily="34" charset="-128"/>
              </a:rPr>
              <a:t>It </a:t>
            </a:r>
            <a:r>
              <a:rPr lang="en-US" dirty="0" smtClean="0">
                <a:cs typeface="Times New Roman" pitchFamily="18" charset="0"/>
              </a:rPr>
              <a:t>Dynamically generate html pages in response to requests</a:t>
            </a:r>
            <a:endParaRPr lang="en-US" dirty="0" smtClean="0"/>
          </a:p>
          <a:p>
            <a:pPr algn="just"/>
            <a:r>
              <a:rPr lang="en-US" dirty="0" smtClean="0"/>
              <a:t>A servlet is mostly implemented for the HTTP protocol and thus the name HTTP Servlet</a:t>
            </a:r>
          </a:p>
          <a:p>
            <a:pPr algn="just"/>
            <a:endParaRPr lang="en-US" dirty="0" smtClean="0"/>
          </a:p>
          <a:p>
            <a:pPr algn="just"/>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28600"/>
            <a:ext cx="10972800" cy="609600"/>
          </a:xfrm>
        </p:spPr>
        <p:txBody>
          <a:bodyPr>
            <a:normAutofit/>
          </a:bodyPr>
          <a:lstStyle/>
          <a:p>
            <a:r>
              <a:rPr lang="en-US" sz="3600" b="1" dirty="0" smtClean="0">
                <a:solidFill>
                  <a:srgbClr val="FF0000"/>
                </a:solidFill>
              </a:rPr>
              <a:t>Servlets</a:t>
            </a:r>
            <a:endParaRPr lang="en-US" sz="3500" dirty="0" smtClean="0">
              <a:solidFill>
                <a:srgbClr val="FF0000"/>
              </a:solidFill>
            </a:endParaRPr>
          </a:p>
        </p:txBody>
      </p:sp>
      <p:sp>
        <p:nvSpPr>
          <p:cNvPr id="20483" name="Content Placeholder 2"/>
          <p:cNvSpPr>
            <a:spLocks noGrp="1"/>
          </p:cNvSpPr>
          <p:nvPr>
            <p:ph idx="1"/>
          </p:nvPr>
        </p:nvSpPr>
        <p:spPr>
          <a:xfrm>
            <a:off x="635000" y="1130300"/>
            <a:ext cx="10972800" cy="5181600"/>
          </a:xfrm>
        </p:spPr>
        <p:txBody>
          <a:bodyPr>
            <a:normAutofit/>
          </a:bodyPr>
          <a:lstStyle/>
          <a:p>
            <a:pPr algn="just"/>
            <a:r>
              <a:rPr lang="en-US" sz="3000" dirty="0" smtClean="0"/>
              <a:t>To deploy and run a servlet, a </a:t>
            </a:r>
            <a:r>
              <a:rPr lang="en-US" sz="3000" dirty="0" smtClean="0">
                <a:hlinkClick r:id="rId2" tooltip="Web container"/>
              </a:rPr>
              <a:t>web container</a:t>
            </a:r>
            <a:r>
              <a:rPr lang="en-US" sz="3000" dirty="0" smtClean="0"/>
              <a:t> must be used.</a:t>
            </a:r>
          </a:p>
          <a:p>
            <a:pPr algn="just"/>
            <a:r>
              <a:rPr lang="en-US" sz="3000" dirty="0" smtClean="0"/>
              <a:t> A web container (also known as a servlet container) is essentially the component of a web server that interacts with the servlets. </a:t>
            </a:r>
          </a:p>
          <a:p>
            <a:pPr algn="just"/>
            <a:r>
              <a:rPr lang="en-US" sz="3000" dirty="0" smtClean="0"/>
              <a:t>The web container is responsible for managing the lifecycle of servlets, mapping a URL to a particular servlet.</a:t>
            </a:r>
          </a:p>
          <a:p>
            <a:pPr algn="just"/>
            <a:r>
              <a:rPr lang="en-US" sz="3000" dirty="0" smtClean="0"/>
              <a:t>The servlet1 specification was created by </a:t>
            </a:r>
            <a:r>
              <a:rPr lang="en-US" sz="3000" dirty="0" err="1" smtClean="0"/>
              <a:t>Pavni</a:t>
            </a:r>
            <a:r>
              <a:rPr lang="en-US" sz="3000" dirty="0" smtClean="0"/>
              <a:t> </a:t>
            </a:r>
            <a:r>
              <a:rPr lang="en-US" sz="3000" dirty="0" err="1" smtClean="0"/>
              <a:t>Diwanji</a:t>
            </a:r>
            <a:r>
              <a:rPr lang="en-US" sz="3000" dirty="0" smtClean="0"/>
              <a:t> while she worked at </a:t>
            </a:r>
            <a:r>
              <a:rPr lang="en-US" sz="3000" dirty="0" smtClean="0">
                <a:hlinkClick r:id="rId3" tooltip="Sun Microsystems"/>
              </a:rPr>
              <a:t>Sun Microsystems</a:t>
            </a:r>
            <a:r>
              <a:rPr lang="en-US" sz="3000" dirty="0" smtClean="0"/>
              <a:t>, with version 1.0 finalized in June 1997. </a:t>
            </a:r>
          </a:p>
          <a:p>
            <a:pPr algn="just"/>
            <a:r>
              <a:rPr lang="en-US" sz="3000" dirty="0" smtClean="0"/>
              <a:t> As of September 2017, the current version of the Servlet specification is 4.0.</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28600"/>
            <a:ext cx="10972800" cy="609600"/>
          </a:xfrm>
        </p:spPr>
        <p:txBody>
          <a:bodyPr>
            <a:normAutofit/>
          </a:bodyPr>
          <a:lstStyle/>
          <a:p>
            <a:r>
              <a:rPr lang="en-US" sz="3600" b="1" dirty="0" smtClean="0">
                <a:solidFill>
                  <a:srgbClr val="FF0000"/>
                </a:solidFill>
              </a:rPr>
              <a:t>A Servlet’s Job</a:t>
            </a:r>
            <a:endParaRPr lang="en-US" sz="3500" dirty="0" smtClean="0">
              <a:solidFill>
                <a:srgbClr val="FF0000"/>
              </a:solidFill>
            </a:endParaRPr>
          </a:p>
        </p:txBody>
      </p:sp>
      <p:sp>
        <p:nvSpPr>
          <p:cNvPr id="20483" name="Content Placeholder 2"/>
          <p:cNvSpPr>
            <a:spLocks noGrp="1"/>
          </p:cNvSpPr>
          <p:nvPr>
            <p:ph idx="1"/>
          </p:nvPr>
        </p:nvSpPr>
        <p:spPr>
          <a:xfrm>
            <a:off x="635000" y="1130300"/>
            <a:ext cx="10972800" cy="5181600"/>
          </a:xfrm>
        </p:spPr>
        <p:txBody>
          <a:bodyPr>
            <a:normAutofit fontScale="92500" lnSpcReduction="10000"/>
          </a:bodyPr>
          <a:lstStyle/>
          <a:p>
            <a:pPr>
              <a:buNone/>
            </a:pPr>
            <a:r>
              <a:rPr lang="en-US" sz="3200" dirty="0" smtClean="0"/>
              <a:t>1. </a:t>
            </a:r>
            <a:r>
              <a:rPr lang="en-US" sz="3200" b="1" dirty="0" smtClean="0">
                <a:solidFill>
                  <a:srgbClr val="7030A0"/>
                </a:solidFill>
              </a:rPr>
              <a:t>Read any data sent by the user</a:t>
            </a:r>
          </a:p>
          <a:p>
            <a:pPr>
              <a:buFont typeface="Wingdings" pitchFamily="2" charset="2"/>
              <a:buChar char="ü"/>
            </a:pPr>
            <a:r>
              <a:rPr lang="en-US" sz="3200" dirty="0" smtClean="0"/>
              <a:t>This data is usually entered in a form on a Web page, but could</a:t>
            </a:r>
          </a:p>
          <a:p>
            <a:pPr>
              <a:buNone/>
            </a:pPr>
            <a:r>
              <a:rPr lang="en-US" sz="3200" dirty="0" smtClean="0"/>
              <a:t>also come from a Java applet or a custom HTTP client program.</a:t>
            </a:r>
          </a:p>
          <a:p>
            <a:pPr>
              <a:buNone/>
            </a:pPr>
            <a:r>
              <a:rPr lang="en-US" sz="3200" dirty="0" smtClean="0"/>
              <a:t>2. </a:t>
            </a:r>
            <a:r>
              <a:rPr lang="en-US" sz="3200" b="1" dirty="0" smtClean="0">
                <a:solidFill>
                  <a:srgbClr val="7030A0"/>
                </a:solidFill>
              </a:rPr>
              <a:t>Look up any other information about the request that is</a:t>
            </a:r>
          </a:p>
          <a:p>
            <a:pPr>
              <a:buNone/>
            </a:pPr>
            <a:r>
              <a:rPr lang="en-US" sz="3200" b="1" dirty="0" smtClean="0">
                <a:solidFill>
                  <a:srgbClr val="7030A0"/>
                </a:solidFill>
              </a:rPr>
              <a:t>embedded in the HTTP request.</a:t>
            </a:r>
          </a:p>
          <a:p>
            <a:pPr>
              <a:buFont typeface="Wingdings" pitchFamily="2" charset="2"/>
              <a:buChar char="ü"/>
            </a:pPr>
            <a:r>
              <a:rPr lang="en-US" sz="3200" dirty="0" smtClean="0"/>
              <a:t>This information includes details about browser capabilities,</a:t>
            </a:r>
          </a:p>
          <a:p>
            <a:pPr>
              <a:buNone/>
            </a:pPr>
            <a:r>
              <a:rPr lang="en-US" sz="3200" dirty="0" smtClean="0"/>
              <a:t>cookies, the host name of the requesting client, and so forth.</a:t>
            </a:r>
          </a:p>
          <a:p>
            <a:pPr>
              <a:buNone/>
            </a:pPr>
            <a:r>
              <a:rPr lang="en-US" sz="3200" b="1" dirty="0" smtClean="0">
                <a:solidFill>
                  <a:srgbClr val="7030A0"/>
                </a:solidFill>
              </a:rPr>
              <a:t>3. Generate the results</a:t>
            </a:r>
          </a:p>
          <a:p>
            <a:pPr>
              <a:buFont typeface="Wingdings" pitchFamily="2" charset="2"/>
              <a:buChar char="ü"/>
            </a:pPr>
            <a:r>
              <a:rPr lang="en-US" sz="3200" dirty="0" smtClean="0"/>
              <a:t>This process may require talking to a database, executing and</a:t>
            </a:r>
          </a:p>
          <a:p>
            <a:pPr>
              <a:buNone/>
            </a:pPr>
            <a:r>
              <a:rPr lang="en-US" sz="3200" dirty="0" smtClean="0"/>
              <a:t>Computing the response directly.</a:t>
            </a:r>
          </a:p>
          <a:p>
            <a:pPr>
              <a:buNone/>
            </a:pPr>
            <a:endParaRPr lang="en-US" sz="32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28600"/>
            <a:ext cx="10972800" cy="609600"/>
          </a:xfrm>
        </p:spPr>
        <p:txBody>
          <a:bodyPr>
            <a:normAutofit/>
          </a:bodyPr>
          <a:lstStyle/>
          <a:p>
            <a:r>
              <a:rPr lang="en-US" sz="3600" b="1" dirty="0" smtClean="0">
                <a:solidFill>
                  <a:srgbClr val="FF0000"/>
                </a:solidFill>
              </a:rPr>
              <a:t>Cont ..</a:t>
            </a:r>
            <a:endParaRPr lang="en-US" sz="3500" dirty="0" smtClean="0">
              <a:solidFill>
                <a:srgbClr val="FF0000"/>
              </a:solidFill>
            </a:endParaRPr>
          </a:p>
        </p:txBody>
      </p:sp>
      <p:sp>
        <p:nvSpPr>
          <p:cNvPr id="20483" name="Content Placeholder 2"/>
          <p:cNvSpPr>
            <a:spLocks noGrp="1"/>
          </p:cNvSpPr>
          <p:nvPr>
            <p:ph idx="1"/>
          </p:nvPr>
        </p:nvSpPr>
        <p:spPr>
          <a:xfrm>
            <a:off x="635000" y="1130300"/>
            <a:ext cx="10972800" cy="5181600"/>
          </a:xfrm>
        </p:spPr>
        <p:txBody>
          <a:bodyPr>
            <a:normAutofit/>
          </a:bodyPr>
          <a:lstStyle/>
          <a:p>
            <a:pPr algn="just">
              <a:buNone/>
            </a:pPr>
            <a:r>
              <a:rPr lang="en-US" sz="3200" dirty="0" smtClean="0">
                <a:solidFill>
                  <a:srgbClr val="7030A0"/>
                </a:solidFill>
              </a:rPr>
              <a:t>4. </a:t>
            </a:r>
            <a:r>
              <a:rPr lang="en-US" sz="3200" b="1" dirty="0" smtClean="0">
                <a:solidFill>
                  <a:srgbClr val="7030A0"/>
                </a:solidFill>
              </a:rPr>
              <a:t>Format the results inside a document</a:t>
            </a:r>
          </a:p>
          <a:p>
            <a:pPr algn="just">
              <a:buFont typeface="Wingdings" pitchFamily="2" charset="2"/>
              <a:buChar char="ü"/>
            </a:pPr>
            <a:r>
              <a:rPr lang="en-US" sz="3200" dirty="0" smtClean="0"/>
              <a:t>In most cases, this involves embedding the information inside</a:t>
            </a:r>
          </a:p>
          <a:p>
            <a:pPr algn="just">
              <a:buNone/>
            </a:pPr>
            <a:r>
              <a:rPr lang="en-US" sz="3200" dirty="0" smtClean="0"/>
              <a:t>an HTML page.</a:t>
            </a:r>
          </a:p>
          <a:p>
            <a:pPr algn="just">
              <a:buNone/>
            </a:pPr>
            <a:r>
              <a:rPr lang="en-US" sz="3200" dirty="0" smtClean="0">
                <a:solidFill>
                  <a:srgbClr val="7030A0"/>
                </a:solidFill>
              </a:rPr>
              <a:t>5. </a:t>
            </a:r>
            <a:r>
              <a:rPr lang="en-US" sz="3200" b="1" dirty="0" smtClean="0">
                <a:solidFill>
                  <a:srgbClr val="7030A0"/>
                </a:solidFill>
              </a:rPr>
              <a:t>Set the appropriate HTTP response parameters</a:t>
            </a:r>
          </a:p>
          <a:p>
            <a:pPr algn="just">
              <a:buFont typeface="Wingdings" pitchFamily="2" charset="2"/>
              <a:buChar char="ü"/>
            </a:pPr>
            <a:r>
              <a:rPr lang="en-US" sz="3200" dirty="0" smtClean="0"/>
              <a:t>This means telling the browser what type of document is being</a:t>
            </a:r>
          </a:p>
          <a:p>
            <a:pPr algn="just">
              <a:buNone/>
            </a:pPr>
            <a:r>
              <a:rPr lang="en-US" sz="3200" dirty="0" smtClean="0"/>
              <a:t>returned (e.g., HTML)</a:t>
            </a:r>
          </a:p>
          <a:p>
            <a:pPr algn="just">
              <a:buNone/>
            </a:pPr>
            <a:r>
              <a:rPr lang="en-US" sz="3200" dirty="0" smtClean="0">
                <a:solidFill>
                  <a:srgbClr val="7030A0"/>
                </a:solidFill>
              </a:rPr>
              <a:t>6. </a:t>
            </a:r>
            <a:r>
              <a:rPr lang="en-US" sz="3200" b="1" dirty="0" smtClean="0">
                <a:solidFill>
                  <a:srgbClr val="7030A0"/>
                </a:solidFill>
              </a:rPr>
              <a:t>Send the document back to the client</a:t>
            </a:r>
          </a:p>
          <a:p>
            <a:pPr algn="just">
              <a:buFont typeface="Wingdings" pitchFamily="2" charset="2"/>
              <a:buChar char="ü"/>
            </a:pPr>
            <a:r>
              <a:rPr lang="en-US" sz="3200" dirty="0" smtClean="0"/>
              <a:t>This document may be sent in text format (HTML).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248194"/>
            <a:ext cx="10515600" cy="535577"/>
          </a:xfrm>
        </p:spPr>
        <p:txBody>
          <a:bodyPr>
            <a:noAutofit/>
          </a:bodyPr>
          <a:lstStyle/>
          <a:p>
            <a:r>
              <a:rPr lang="en-US" sz="4000" dirty="0" smtClean="0">
                <a:solidFill>
                  <a:schemeClr val="accent1">
                    <a:lumMod val="50000"/>
                  </a:schemeClr>
                </a:solidFill>
              </a:rPr>
              <a:t>Contents</a:t>
            </a: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838200" y="965200"/>
            <a:ext cx="11022874" cy="5740400"/>
          </a:xfrm>
        </p:spPr>
        <p:txBody>
          <a:bodyPr>
            <a:normAutofit fontScale="70000" lnSpcReduction="20000"/>
          </a:bodyPr>
          <a:lstStyle/>
          <a:p>
            <a:pPr marL="533400" indent="-533400"/>
            <a:r>
              <a:rPr lang="en-US" sz="3200" dirty="0" smtClean="0"/>
              <a:t>Tomcat web server</a:t>
            </a:r>
          </a:p>
          <a:p>
            <a:pPr marL="533400" indent="-533400"/>
            <a:r>
              <a:rPr lang="en-US" sz="3200" dirty="0" smtClean="0"/>
              <a:t>Introduction to Servlets: Servlets</a:t>
            </a:r>
          </a:p>
          <a:p>
            <a:pPr marL="533400" indent="-533400"/>
            <a:r>
              <a:rPr lang="en-US" sz="3200" dirty="0" smtClean="0"/>
              <a:t>The Advantage of Servlets over “Traditional” CGI </a:t>
            </a:r>
          </a:p>
          <a:p>
            <a:pPr marL="533400" indent="-533400"/>
            <a:r>
              <a:rPr lang="en-US" sz="3200" dirty="0" smtClean="0"/>
              <a:t>Basic Servlet Structure </a:t>
            </a:r>
          </a:p>
          <a:p>
            <a:pPr marL="533400" indent="-533400"/>
            <a:r>
              <a:rPr lang="en-US" sz="3200" dirty="0" smtClean="0"/>
              <a:t>Simple Servlet Generating Plain Text </a:t>
            </a:r>
          </a:p>
          <a:p>
            <a:pPr marL="533400" indent="-533400"/>
            <a:r>
              <a:rPr lang="en-US" sz="3200" dirty="0" smtClean="0"/>
              <a:t>Compiling and Installing the Servlet </a:t>
            </a:r>
          </a:p>
          <a:p>
            <a:pPr marL="533400" indent="-533400"/>
            <a:r>
              <a:rPr lang="en-US" sz="3200" dirty="0" smtClean="0"/>
              <a:t>Invoking the Servlet</a:t>
            </a:r>
          </a:p>
          <a:p>
            <a:pPr marL="533400" indent="-533400"/>
            <a:r>
              <a:rPr lang="en-US" sz="3200" dirty="0" smtClean="0"/>
              <a:t>Lifecycle of a Servlet</a:t>
            </a:r>
          </a:p>
          <a:p>
            <a:pPr marL="533400" indent="-533400"/>
            <a:r>
              <a:rPr lang="en-US" sz="3200" dirty="0" smtClean="0"/>
              <a:t>The Servlet API </a:t>
            </a:r>
          </a:p>
          <a:p>
            <a:pPr marL="533400" indent="-533400"/>
            <a:r>
              <a:rPr lang="en-US" sz="3200" dirty="0" smtClean="0"/>
              <a:t>Reading Servlet parameters</a:t>
            </a:r>
          </a:p>
          <a:p>
            <a:pPr marL="533400" indent="-533400"/>
            <a:r>
              <a:rPr lang="en-US" sz="3200" dirty="0" smtClean="0"/>
              <a:t>Reading Initialization parameters</a:t>
            </a:r>
          </a:p>
          <a:p>
            <a:pPr marL="533400" indent="-533400"/>
            <a:r>
              <a:rPr lang="en-US" sz="3200" dirty="0" smtClean="0"/>
              <a:t>Context Parameters </a:t>
            </a:r>
          </a:p>
          <a:p>
            <a:pPr marL="533400" indent="-533400"/>
            <a:r>
              <a:rPr lang="en-US" sz="3200" dirty="0" smtClean="0"/>
              <a:t>Handling Http Request &amp; Responses</a:t>
            </a:r>
          </a:p>
          <a:p>
            <a:pPr marL="533400" indent="-533400"/>
            <a:r>
              <a:rPr lang="en-US" sz="3200" dirty="0" smtClean="0"/>
              <a:t>Using Cookies-Session Tracking</a:t>
            </a:r>
          </a:p>
          <a:p>
            <a:pPr marL="533400" indent="-533400"/>
            <a:r>
              <a:rPr lang="en-US" sz="3200" dirty="0" smtClean="0"/>
              <a:t>Servlet with JDBC</a:t>
            </a: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28600"/>
            <a:ext cx="10972800" cy="609600"/>
          </a:xfrm>
        </p:spPr>
        <p:txBody>
          <a:bodyPr>
            <a:normAutofit/>
          </a:bodyPr>
          <a:lstStyle/>
          <a:p>
            <a:r>
              <a:rPr lang="en-US" sz="3200" dirty="0" smtClean="0">
                <a:solidFill>
                  <a:srgbClr val="FF0000"/>
                </a:solidFill>
              </a:rPr>
              <a:t>CGI: Common Gateway Interface</a:t>
            </a:r>
            <a:endParaRPr lang="en-US" sz="3200" dirty="0">
              <a:solidFill>
                <a:srgbClr val="FF0000"/>
              </a:solidFill>
            </a:endParaRPr>
          </a:p>
        </p:txBody>
      </p:sp>
      <p:sp>
        <p:nvSpPr>
          <p:cNvPr id="20483" name="Content Placeholder 2"/>
          <p:cNvSpPr>
            <a:spLocks noGrp="1"/>
          </p:cNvSpPr>
          <p:nvPr>
            <p:ph idx="1"/>
          </p:nvPr>
        </p:nvSpPr>
        <p:spPr>
          <a:xfrm>
            <a:off x="635000" y="1130300"/>
            <a:ext cx="10972800" cy="4368800"/>
          </a:xfrm>
        </p:spPr>
        <p:txBody>
          <a:bodyPr>
            <a:normAutofit/>
          </a:bodyPr>
          <a:lstStyle/>
          <a:p>
            <a:r>
              <a:rPr lang="en-US" sz="3200" dirty="0" smtClean="0"/>
              <a:t>CGI scripts running on a </a:t>
            </a:r>
            <a:r>
              <a:rPr lang="en-US" sz="3200" dirty="0" smtClean="0">
                <a:hlinkClick r:id="rId2" tooltip="Server (computing)"/>
              </a:rPr>
              <a:t>server</a:t>
            </a:r>
            <a:r>
              <a:rPr lang="en-US" sz="3200" dirty="0" smtClean="0"/>
              <a:t> that </a:t>
            </a:r>
            <a:r>
              <a:rPr lang="en-US" sz="3200" dirty="0" smtClean="0">
                <a:hlinkClick r:id="rId3" tooltip="Dynamic web page"/>
              </a:rPr>
              <a:t>generates </a:t>
            </a:r>
            <a:r>
              <a:rPr lang="en-US" sz="3200" dirty="0" smtClean="0"/>
              <a:t>Dynamic </a:t>
            </a:r>
            <a:r>
              <a:rPr lang="en-US" sz="3200" dirty="0" smtClean="0">
                <a:hlinkClick r:id="rId3" tooltip="Dynamic web page"/>
              </a:rPr>
              <a:t>web pages</a:t>
            </a:r>
            <a:r>
              <a:rPr lang="en-US" sz="3200" dirty="0" smtClean="0"/>
              <a:t> </a:t>
            </a:r>
          </a:p>
          <a:p>
            <a:pPr>
              <a:buNone/>
            </a:pPr>
            <a:r>
              <a:rPr lang="en-US" sz="3200" dirty="0" smtClean="0">
                <a:solidFill>
                  <a:srgbClr val="FF0000"/>
                </a:solidFill>
              </a:rPr>
              <a:t>DISADVANTAGES with CGI</a:t>
            </a:r>
            <a:r>
              <a:rPr lang="en-US" sz="3200" b="1" dirty="0" smtClean="0">
                <a:solidFill>
                  <a:srgbClr val="FF0000"/>
                </a:solidFill>
              </a:rPr>
              <a:t> </a:t>
            </a:r>
            <a:endParaRPr lang="en-US" sz="3200" dirty="0" smtClean="0">
              <a:solidFill>
                <a:srgbClr val="FF0000"/>
              </a:solidFill>
            </a:endParaRPr>
          </a:p>
          <a:p>
            <a:pPr lvl="0"/>
            <a:r>
              <a:rPr lang="en-US" sz="3200" dirty="0" smtClean="0"/>
              <a:t>CGI is oldest technique.</a:t>
            </a:r>
          </a:p>
          <a:p>
            <a:pPr lvl="0"/>
            <a:r>
              <a:rPr lang="en-US" sz="3200" dirty="0" smtClean="0"/>
              <a:t>For every request CGI creates a new process.</a:t>
            </a:r>
          </a:p>
          <a:p>
            <a:pPr lvl="0"/>
            <a:r>
              <a:rPr lang="en-US" sz="3200" dirty="0" smtClean="0"/>
              <a:t>Process creation takes huge amount of time and consumes more resources.</a:t>
            </a:r>
          </a:p>
          <a:p>
            <a:pPr lvl="0"/>
            <a:r>
              <a:rPr lang="en-US" sz="3200" dirty="0" smtClean="0"/>
              <a:t>There is limit on number of processes.</a:t>
            </a:r>
          </a:p>
          <a:p>
            <a:endParaRPr lang="en-US" sz="3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28600"/>
            <a:ext cx="10972800" cy="609600"/>
          </a:xfrm>
        </p:spPr>
        <p:txBody>
          <a:bodyPr>
            <a:normAutofit/>
          </a:bodyPr>
          <a:lstStyle/>
          <a:p>
            <a:r>
              <a:rPr lang="en-US" sz="3600" dirty="0" smtClean="0">
                <a:solidFill>
                  <a:srgbClr val="FF0000"/>
                </a:solidFill>
              </a:rPr>
              <a:t>The Advantages of Servlets Over “Traditional” CGI</a:t>
            </a:r>
            <a:endParaRPr lang="en-US" sz="3500" dirty="0" smtClean="0">
              <a:solidFill>
                <a:srgbClr val="FF0000"/>
              </a:solidFill>
            </a:endParaRPr>
          </a:p>
        </p:txBody>
      </p:sp>
      <p:sp>
        <p:nvSpPr>
          <p:cNvPr id="20483" name="Content Placeholder 2"/>
          <p:cNvSpPr>
            <a:spLocks noGrp="1"/>
          </p:cNvSpPr>
          <p:nvPr>
            <p:ph idx="1"/>
          </p:nvPr>
        </p:nvSpPr>
        <p:spPr>
          <a:xfrm>
            <a:off x="635000" y="1130300"/>
            <a:ext cx="11404600" cy="5562600"/>
          </a:xfrm>
        </p:spPr>
        <p:txBody>
          <a:bodyPr>
            <a:noAutofit/>
          </a:bodyPr>
          <a:lstStyle/>
          <a:p>
            <a:pPr marL="0" lvl="1">
              <a:lnSpc>
                <a:spcPct val="150000"/>
              </a:lnSpc>
              <a:spcBef>
                <a:spcPts val="0"/>
              </a:spcBef>
              <a:buNone/>
            </a:pPr>
            <a:r>
              <a:rPr lang="en-US" dirty="0" smtClean="0">
                <a:solidFill>
                  <a:srgbClr val="FF0000"/>
                </a:solidFill>
              </a:rPr>
              <a:t>Efficient</a:t>
            </a:r>
          </a:p>
          <a:p>
            <a:pPr marL="0" lvl="2">
              <a:lnSpc>
                <a:spcPct val="150000"/>
              </a:lnSpc>
              <a:spcBef>
                <a:spcPts val="0"/>
              </a:spcBef>
            </a:pPr>
            <a:r>
              <a:rPr lang="en-US" sz="2400" dirty="0" smtClean="0"/>
              <a:t>In CGI a new process is started for each HTTP request where as with servlets, the Java Virtual Machine stays running and handles each request using a lightweight Java thread</a:t>
            </a:r>
          </a:p>
          <a:p>
            <a:pPr marL="0" lvl="2">
              <a:lnSpc>
                <a:spcPct val="150000"/>
              </a:lnSpc>
              <a:spcBef>
                <a:spcPts val="0"/>
              </a:spcBef>
            </a:pPr>
            <a:r>
              <a:rPr lang="en-US" sz="2400" dirty="0" smtClean="0"/>
              <a:t>If there are N simultaneous requests to the same CGI program, the code for the CGI program is loaded into memory N times. </a:t>
            </a:r>
          </a:p>
          <a:p>
            <a:pPr marL="0" lvl="2">
              <a:lnSpc>
                <a:spcPct val="150000"/>
              </a:lnSpc>
              <a:spcBef>
                <a:spcPts val="0"/>
              </a:spcBef>
            </a:pPr>
            <a:r>
              <a:rPr lang="en-US" sz="2400" dirty="0" smtClean="0"/>
              <a:t>With Servlets however, there would be N threads but only a single copy of the servlet class </a:t>
            </a:r>
          </a:p>
          <a:p>
            <a:pPr marL="0" lvl="2">
              <a:lnSpc>
                <a:spcPct val="150000"/>
              </a:lnSpc>
              <a:spcBef>
                <a:spcPts val="0"/>
              </a:spcBef>
              <a:buNone/>
            </a:pPr>
            <a:r>
              <a:rPr lang="en-US" sz="2400" dirty="0" smtClean="0">
                <a:solidFill>
                  <a:srgbClr val="FF0000"/>
                </a:solidFill>
              </a:rPr>
              <a:t>Convenient</a:t>
            </a:r>
          </a:p>
          <a:p>
            <a:pPr marL="0">
              <a:lnSpc>
                <a:spcPct val="150000"/>
              </a:lnSpc>
              <a:spcBef>
                <a:spcPts val="0"/>
              </a:spcBef>
            </a:pPr>
            <a:r>
              <a:rPr lang="en-US" sz="2400" dirty="0" smtClean="0"/>
              <a:t>           Servlets automatically parsing and decoding HTML form data, reading and setting HTTP headers.</a:t>
            </a:r>
          </a:p>
          <a:p>
            <a:pPr marL="0" lvl="2">
              <a:lnSpc>
                <a:spcPct val="150000"/>
              </a:lnSpc>
              <a:spcBef>
                <a:spcPts val="0"/>
              </a:spcBef>
            </a:pPr>
            <a:endParaRPr lang="en-US" sz="2400" dirty="0" smtClean="0"/>
          </a:p>
          <a:p>
            <a:pPr marL="0" lvl="2">
              <a:lnSpc>
                <a:spcPct val="150000"/>
              </a:lnSpc>
              <a:spcBef>
                <a:spcPts val="0"/>
              </a:spcBef>
            </a:pPr>
            <a:endParaRPr lang="en-US" sz="2400" dirty="0" smtClean="0"/>
          </a:p>
          <a:p>
            <a:pPr marL="0" lvl="1">
              <a:lnSpc>
                <a:spcPct val="150000"/>
              </a:lnSpc>
              <a:spcBef>
                <a:spcPts val="0"/>
              </a:spcBef>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28600"/>
            <a:ext cx="10972800" cy="609600"/>
          </a:xfrm>
        </p:spPr>
        <p:txBody>
          <a:bodyPr>
            <a:normAutofit/>
          </a:bodyPr>
          <a:lstStyle/>
          <a:p>
            <a:r>
              <a:rPr lang="en-US" sz="3600" dirty="0" smtClean="0">
                <a:solidFill>
                  <a:srgbClr val="FF0000"/>
                </a:solidFill>
              </a:rPr>
              <a:t>Cont …</a:t>
            </a:r>
            <a:endParaRPr lang="en-US" sz="3500" dirty="0" smtClean="0">
              <a:solidFill>
                <a:srgbClr val="FF0000"/>
              </a:solidFill>
            </a:endParaRPr>
          </a:p>
        </p:txBody>
      </p:sp>
      <p:sp>
        <p:nvSpPr>
          <p:cNvPr id="20483" name="Content Placeholder 2"/>
          <p:cNvSpPr>
            <a:spLocks noGrp="1"/>
          </p:cNvSpPr>
          <p:nvPr>
            <p:ph idx="1"/>
          </p:nvPr>
        </p:nvSpPr>
        <p:spPr>
          <a:xfrm>
            <a:off x="635000" y="939800"/>
            <a:ext cx="11404600" cy="5600700"/>
          </a:xfrm>
        </p:spPr>
        <p:txBody>
          <a:bodyPr>
            <a:normAutofit/>
          </a:bodyPr>
          <a:lstStyle/>
          <a:p>
            <a:pPr algn="just">
              <a:buNone/>
            </a:pPr>
            <a:r>
              <a:rPr lang="en-US" dirty="0" smtClean="0">
                <a:solidFill>
                  <a:srgbClr val="FF0000"/>
                </a:solidFill>
              </a:rPr>
              <a:t>Powerful</a:t>
            </a:r>
          </a:p>
          <a:p>
            <a:pPr algn="just"/>
            <a:r>
              <a:rPr lang="en-US" dirty="0" smtClean="0"/>
              <a:t>Multiple Servlets can also share data, making it easy to implement database connection.</a:t>
            </a:r>
          </a:p>
          <a:p>
            <a:pPr algn="just"/>
            <a:r>
              <a:rPr lang="en-US" dirty="0" smtClean="0"/>
              <a:t> Servlets can also maintain information from request to request, simplifying techniques like session tracking and caching of previous computations.</a:t>
            </a:r>
          </a:p>
          <a:p>
            <a:pPr marL="0" lvl="1" algn="just">
              <a:lnSpc>
                <a:spcPct val="80000"/>
              </a:lnSpc>
              <a:buNone/>
            </a:pPr>
            <a:endParaRPr lang="en-US" sz="2800" dirty="0" smtClean="0">
              <a:solidFill>
                <a:srgbClr val="FF0000"/>
              </a:solidFill>
            </a:endParaRPr>
          </a:p>
          <a:p>
            <a:pPr marL="0" lvl="1" algn="just">
              <a:lnSpc>
                <a:spcPct val="80000"/>
              </a:lnSpc>
              <a:buNone/>
            </a:pPr>
            <a:r>
              <a:rPr lang="en-US" sz="2800" dirty="0" smtClean="0">
                <a:solidFill>
                  <a:srgbClr val="FF0000"/>
                </a:solidFill>
              </a:rPr>
              <a:t>Portable</a:t>
            </a:r>
          </a:p>
          <a:p>
            <a:pPr lvl="2" algn="just">
              <a:lnSpc>
                <a:spcPct val="80000"/>
              </a:lnSpc>
            </a:pPr>
            <a:r>
              <a:rPr lang="en-US" sz="2800" dirty="0" smtClean="0"/>
              <a:t>Java is supported by every major web browser </a:t>
            </a:r>
          </a:p>
          <a:p>
            <a:pPr marL="0" lvl="2" algn="just">
              <a:lnSpc>
                <a:spcPct val="80000"/>
              </a:lnSpc>
              <a:buNone/>
            </a:pPr>
            <a:r>
              <a:rPr lang="en-US" sz="2800" dirty="0" smtClean="0">
                <a:solidFill>
                  <a:srgbClr val="FF0000"/>
                </a:solidFill>
              </a:rPr>
              <a:t>Inexpensive</a:t>
            </a:r>
          </a:p>
          <a:p>
            <a:pPr lvl="2" algn="just">
              <a:lnSpc>
                <a:spcPct val="80000"/>
              </a:lnSpc>
            </a:pPr>
            <a:r>
              <a:rPr lang="en-US" sz="2800" dirty="0" smtClean="0"/>
              <a:t>Adding servlet support to a server is cheap or free</a:t>
            </a:r>
          </a:p>
          <a:p>
            <a:pPr algn="just">
              <a:buNone/>
            </a:pPr>
            <a:r>
              <a:rPr lang="en-US" dirty="0" smtClean="0">
                <a:solidFill>
                  <a:srgbClr val="FF0000"/>
                </a:solidFill>
              </a:rPr>
              <a:t>Secure</a:t>
            </a:r>
          </a:p>
          <a:p>
            <a:pPr lvl="1" algn="just"/>
            <a:r>
              <a:rPr lang="en-US" sz="2800" dirty="0" smtClean="0"/>
              <a:t>Servlets are secure because of its Byte Code.</a:t>
            </a:r>
          </a:p>
          <a:p>
            <a:pPr lvl="2" algn="just">
              <a:lnSpc>
                <a:spcPct val="80000"/>
              </a:lnSpc>
            </a:pPr>
            <a:endParaRPr lang="en-US" sz="2800" dirty="0" smtClean="0"/>
          </a:p>
          <a:p>
            <a:pPr lvl="2" algn="just">
              <a:lnSpc>
                <a:spcPct val="80000"/>
              </a:lnSpc>
            </a:pPr>
            <a:endParaRPr lang="en-US" sz="2800" dirty="0" smtClean="0"/>
          </a:p>
          <a:p>
            <a:pPr lvl="1" algn="just">
              <a:lnSpc>
                <a:spcPct val="80000"/>
              </a:lnSpc>
            </a:pPr>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28600"/>
            <a:ext cx="10972800" cy="609600"/>
          </a:xfrm>
        </p:spPr>
        <p:txBody>
          <a:bodyPr>
            <a:normAutofit/>
          </a:bodyPr>
          <a:lstStyle/>
          <a:p>
            <a:r>
              <a:rPr lang="en-US" sz="3600" b="1" dirty="0" smtClean="0">
                <a:solidFill>
                  <a:srgbClr val="FF0000"/>
                </a:solidFill>
              </a:rPr>
              <a:t>Basic Servlet Structure</a:t>
            </a:r>
            <a:endParaRPr lang="en-US" sz="3600" b="1" dirty="0">
              <a:solidFill>
                <a:srgbClr val="FF0000"/>
              </a:solidFill>
            </a:endParaRPr>
          </a:p>
        </p:txBody>
      </p:sp>
      <p:sp>
        <p:nvSpPr>
          <p:cNvPr id="20483" name="Content Placeholder 2"/>
          <p:cNvSpPr>
            <a:spLocks noGrp="1"/>
          </p:cNvSpPr>
          <p:nvPr>
            <p:ph idx="1"/>
          </p:nvPr>
        </p:nvSpPr>
        <p:spPr>
          <a:xfrm>
            <a:off x="635000" y="939800"/>
            <a:ext cx="11404600" cy="5600700"/>
          </a:xfrm>
        </p:spPr>
        <p:txBody>
          <a:bodyPr>
            <a:noAutofit/>
          </a:bodyPr>
          <a:lstStyle/>
          <a:p>
            <a:pPr marL="0" indent="0">
              <a:spcBef>
                <a:spcPts val="600"/>
              </a:spcBef>
              <a:buNone/>
            </a:pPr>
            <a:r>
              <a:rPr lang="en-IN" dirty="0" smtClean="0"/>
              <a:t>import java.io.*;</a:t>
            </a:r>
          </a:p>
          <a:p>
            <a:pPr marL="0" indent="0">
              <a:spcBef>
                <a:spcPts val="600"/>
              </a:spcBef>
              <a:buNone/>
            </a:pPr>
            <a:r>
              <a:rPr lang="en-IN" dirty="0" smtClean="0"/>
              <a:t>import </a:t>
            </a:r>
            <a:r>
              <a:rPr lang="en-IN" dirty="0" err="1" smtClean="0"/>
              <a:t>javax.servlet</a:t>
            </a:r>
            <a:r>
              <a:rPr lang="en-IN" dirty="0" smtClean="0"/>
              <a:t>.*;</a:t>
            </a:r>
          </a:p>
          <a:p>
            <a:pPr marL="0" indent="0">
              <a:spcBef>
                <a:spcPts val="600"/>
              </a:spcBef>
              <a:buNone/>
            </a:pPr>
            <a:r>
              <a:rPr lang="en-IN" dirty="0" smtClean="0"/>
              <a:t>import </a:t>
            </a:r>
            <a:r>
              <a:rPr lang="en-IN" dirty="0" err="1" smtClean="0"/>
              <a:t>javax.servlet.http</a:t>
            </a:r>
            <a:r>
              <a:rPr lang="en-IN" dirty="0" smtClean="0"/>
              <a:t>.*;</a:t>
            </a:r>
          </a:p>
          <a:p>
            <a:pPr marL="0" indent="0">
              <a:spcBef>
                <a:spcPts val="600"/>
              </a:spcBef>
              <a:buNone/>
            </a:pPr>
            <a:r>
              <a:rPr lang="en-IN" dirty="0" smtClean="0"/>
              <a:t>public class </a:t>
            </a:r>
            <a:r>
              <a:rPr lang="en-IN" dirty="0" err="1" smtClean="0"/>
              <a:t>ServletTemplate</a:t>
            </a:r>
            <a:r>
              <a:rPr lang="en-IN" dirty="0" smtClean="0"/>
              <a:t> extends </a:t>
            </a:r>
            <a:r>
              <a:rPr lang="en-IN" dirty="0" err="1" smtClean="0"/>
              <a:t>HttpServlet</a:t>
            </a:r>
            <a:r>
              <a:rPr lang="en-IN" dirty="0" smtClean="0"/>
              <a:t> {</a:t>
            </a:r>
          </a:p>
          <a:p>
            <a:pPr marL="0" indent="0">
              <a:spcBef>
                <a:spcPts val="600"/>
              </a:spcBef>
              <a:buNone/>
            </a:pPr>
            <a:r>
              <a:rPr lang="en-IN" dirty="0" smtClean="0"/>
              <a:t>public void </a:t>
            </a:r>
            <a:r>
              <a:rPr lang="en-IN" dirty="0" err="1" smtClean="0"/>
              <a:t>doGet</a:t>
            </a:r>
            <a:r>
              <a:rPr lang="en-IN" dirty="0" smtClean="0"/>
              <a:t>(</a:t>
            </a:r>
            <a:r>
              <a:rPr lang="en-IN" dirty="0" err="1" smtClean="0"/>
              <a:t>HttpServletRequest</a:t>
            </a:r>
            <a:r>
              <a:rPr lang="en-IN" dirty="0" smtClean="0"/>
              <a:t> request, </a:t>
            </a:r>
            <a:r>
              <a:rPr lang="en-IN" dirty="0" err="1" smtClean="0"/>
              <a:t>HttpServletResponse</a:t>
            </a:r>
            <a:r>
              <a:rPr lang="en-IN" dirty="0" smtClean="0"/>
              <a:t> response) throws </a:t>
            </a:r>
            <a:r>
              <a:rPr lang="en-IN" dirty="0" err="1" smtClean="0"/>
              <a:t>ServletException</a:t>
            </a:r>
            <a:r>
              <a:rPr lang="en-IN" dirty="0" smtClean="0"/>
              <a:t>, </a:t>
            </a:r>
            <a:r>
              <a:rPr lang="en-IN" dirty="0" err="1" smtClean="0"/>
              <a:t>IOException</a:t>
            </a:r>
            <a:r>
              <a:rPr lang="en-IN" dirty="0" smtClean="0"/>
              <a:t> {</a:t>
            </a:r>
          </a:p>
          <a:p>
            <a:pPr marL="0" indent="0">
              <a:spcBef>
                <a:spcPts val="600"/>
              </a:spcBef>
              <a:buNone/>
            </a:pPr>
            <a:r>
              <a:rPr lang="en-IN" dirty="0" smtClean="0"/>
              <a:t>// Use "request" to read incoming HTTP headers and HTML form data (e.g. data the user entered and submitted).</a:t>
            </a:r>
          </a:p>
          <a:p>
            <a:pPr marL="0" indent="0">
              <a:spcBef>
                <a:spcPts val="600"/>
              </a:spcBef>
              <a:buNone/>
            </a:pPr>
            <a:r>
              <a:rPr lang="en-IN" dirty="0" smtClean="0"/>
              <a:t>// Use "response" to specify the HTTP response status  code and headers (e.g. the content type, cookies).</a:t>
            </a:r>
          </a:p>
          <a:p>
            <a:pPr marL="0" indent="0">
              <a:spcBef>
                <a:spcPts val="600"/>
              </a:spcBef>
              <a:buNone/>
            </a:pPr>
            <a:r>
              <a:rPr lang="en-IN" dirty="0" err="1" smtClean="0"/>
              <a:t>PrintWriter</a:t>
            </a:r>
            <a:r>
              <a:rPr lang="en-IN" dirty="0" smtClean="0"/>
              <a:t> out = </a:t>
            </a:r>
            <a:r>
              <a:rPr lang="en-IN" dirty="0" err="1" smtClean="0"/>
              <a:t>response.getWriter</a:t>
            </a:r>
            <a:r>
              <a:rPr lang="en-IN" dirty="0" smtClean="0"/>
              <a:t>();</a:t>
            </a:r>
          </a:p>
          <a:p>
            <a:pPr marL="0" indent="0">
              <a:spcBef>
                <a:spcPts val="600"/>
              </a:spcBef>
              <a:buNone/>
            </a:pPr>
            <a:r>
              <a:rPr lang="en-IN" dirty="0" smtClean="0"/>
              <a:t>// Use "out" to send content to browser</a:t>
            </a:r>
          </a:p>
          <a:p>
            <a:pPr marL="0" indent="0">
              <a:spcBef>
                <a:spcPts val="600"/>
              </a:spcBef>
              <a:buNone/>
            </a:pPr>
            <a:r>
              <a:rPr lang="en-IN" dirty="0" smtClean="0"/>
              <a:t>} }</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28600"/>
            <a:ext cx="10972800" cy="609600"/>
          </a:xfrm>
        </p:spPr>
        <p:txBody>
          <a:bodyPr>
            <a:normAutofit/>
          </a:bodyPr>
          <a:lstStyle/>
          <a:p>
            <a:r>
              <a:rPr lang="en-US" sz="3600" b="1" dirty="0" smtClean="0">
                <a:solidFill>
                  <a:srgbClr val="FF0000"/>
                </a:solidFill>
              </a:rPr>
              <a:t>Cont …</a:t>
            </a:r>
            <a:endParaRPr lang="en-US" sz="3600" b="1" dirty="0">
              <a:solidFill>
                <a:srgbClr val="FF0000"/>
              </a:solidFill>
            </a:endParaRPr>
          </a:p>
        </p:txBody>
      </p:sp>
      <p:sp>
        <p:nvSpPr>
          <p:cNvPr id="20483" name="Content Placeholder 2"/>
          <p:cNvSpPr>
            <a:spLocks noGrp="1"/>
          </p:cNvSpPr>
          <p:nvPr>
            <p:ph idx="1"/>
          </p:nvPr>
        </p:nvSpPr>
        <p:spPr>
          <a:xfrm>
            <a:off x="635000" y="939800"/>
            <a:ext cx="11404600" cy="5600700"/>
          </a:xfrm>
        </p:spPr>
        <p:txBody>
          <a:bodyPr>
            <a:noAutofit/>
          </a:bodyPr>
          <a:lstStyle/>
          <a:p>
            <a:pPr algn="just"/>
            <a:r>
              <a:rPr lang="en-US" sz="2900" dirty="0" smtClean="0"/>
              <a:t> A browser generates Get request when the user types a URL on the address line or submits an HTML form that specifies a METHOD="GET"</a:t>
            </a:r>
          </a:p>
          <a:p>
            <a:pPr algn="just"/>
            <a:r>
              <a:rPr lang="en-US" sz="2900" dirty="0" smtClean="0"/>
              <a:t>Servlets can also very easily handle POST requests, which are generated when someone submits an HTML form that specifies METHOD="POST“</a:t>
            </a:r>
          </a:p>
          <a:p>
            <a:pPr algn="just"/>
            <a:r>
              <a:rPr lang="en-US" sz="2900" dirty="0" smtClean="0"/>
              <a:t>To be a servlet, a class should extend </a:t>
            </a:r>
            <a:r>
              <a:rPr lang="en-US" sz="2900" dirty="0" err="1" smtClean="0"/>
              <a:t>HttpServlet</a:t>
            </a:r>
            <a:r>
              <a:rPr lang="en-US" sz="2900" dirty="0" smtClean="0"/>
              <a:t> and override </a:t>
            </a:r>
            <a:r>
              <a:rPr lang="en-US" sz="2900" dirty="0" err="1" smtClean="0"/>
              <a:t>doGet</a:t>
            </a:r>
            <a:r>
              <a:rPr lang="en-US" sz="2900" dirty="0" smtClean="0"/>
              <a:t> or </a:t>
            </a:r>
            <a:r>
              <a:rPr lang="en-US" sz="2900" dirty="0" err="1" smtClean="0"/>
              <a:t>doPost</a:t>
            </a:r>
            <a:r>
              <a:rPr lang="en-US" sz="2900" dirty="0" smtClean="0"/>
              <a:t>, depending on whether the data is being sent by GET or by POST</a:t>
            </a:r>
          </a:p>
          <a:p>
            <a:pPr algn="just"/>
            <a:r>
              <a:rPr lang="en-US" sz="2900" dirty="0" smtClean="0"/>
              <a:t>Both of these methods take two arguments: an </a:t>
            </a:r>
            <a:r>
              <a:rPr lang="en-US" sz="2900" dirty="0" err="1" smtClean="0"/>
              <a:t>HttpServletRequest</a:t>
            </a:r>
            <a:r>
              <a:rPr lang="en-US" sz="2900" dirty="0" smtClean="0"/>
              <a:t> and an </a:t>
            </a:r>
            <a:r>
              <a:rPr lang="en-US" sz="2900" dirty="0" err="1" smtClean="0"/>
              <a:t>HttpServletResponse</a:t>
            </a:r>
            <a:r>
              <a:rPr lang="en-US" sz="2900" dirty="0" smtClean="0"/>
              <a:t>.</a:t>
            </a:r>
          </a:p>
          <a:p>
            <a:pPr algn="just"/>
            <a:r>
              <a:rPr lang="en-US" sz="2900" dirty="0" smtClean="0"/>
              <a:t>The </a:t>
            </a:r>
            <a:r>
              <a:rPr lang="en-US" sz="2900" dirty="0" err="1" smtClean="0"/>
              <a:t>HttpServletRequest</a:t>
            </a:r>
            <a:r>
              <a:rPr lang="en-US" sz="2900" dirty="0" smtClean="0"/>
              <a:t> has methods by which you can get the  incoming information such as form data, HTTP request headers, and the client’s hostname. </a:t>
            </a:r>
            <a:endParaRPr lang="en-IN" sz="29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28600"/>
            <a:ext cx="10972800" cy="609600"/>
          </a:xfrm>
        </p:spPr>
        <p:txBody>
          <a:bodyPr>
            <a:normAutofit/>
          </a:bodyPr>
          <a:lstStyle/>
          <a:p>
            <a:r>
              <a:rPr lang="en-US" sz="3600" b="1" dirty="0" smtClean="0">
                <a:solidFill>
                  <a:srgbClr val="FF0000"/>
                </a:solidFill>
              </a:rPr>
              <a:t>Cont …</a:t>
            </a:r>
            <a:endParaRPr lang="en-US" sz="3600" b="1" dirty="0">
              <a:solidFill>
                <a:srgbClr val="FF0000"/>
              </a:solidFill>
            </a:endParaRPr>
          </a:p>
        </p:txBody>
      </p:sp>
      <p:sp>
        <p:nvSpPr>
          <p:cNvPr id="20483" name="Content Placeholder 2"/>
          <p:cNvSpPr>
            <a:spLocks noGrp="1"/>
          </p:cNvSpPr>
          <p:nvPr>
            <p:ph idx="1"/>
          </p:nvPr>
        </p:nvSpPr>
        <p:spPr>
          <a:xfrm>
            <a:off x="635000" y="939800"/>
            <a:ext cx="11404600" cy="5600700"/>
          </a:xfrm>
        </p:spPr>
        <p:txBody>
          <a:bodyPr>
            <a:normAutofit/>
          </a:bodyPr>
          <a:lstStyle/>
          <a:p>
            <a:pPr algn="just"/>
            <a:r>
              <a:rPr lang="en-US" dirty="0" smtClean="0"/>
              <a:t>The </a:t>
            </a:r>
            <a:r>
              <a:rPr lang="en-US" dirty="0" err="1" smtClean="0"/>
              <a:t>HttpServletResponse</a:t>
            </a:r>
            <a:r>
              <a:rPr lang="en-US" dirty="0" smtClean="0"/>
              <a:t> is used to send document content and response headers back to the client.</a:t>
            </a:r>
          </a:p>
          <a:p>
            <a:pPr algn="just"/>
            <a:r>
              <a:rPr lang="en-US" dirty="0" smtClean="0"/>
              <a:t>You can get a </a:t>
            </a:r>
            <a:r>
              <a:rPr lang="en-US" b="1" dirty="0" err="1" smtClean="0"/>
              <a:t>PrintWriter</a:t>
            </a:r>
            <a:r>
              <a:rPr lang="en-US" dirty="0" smtClean="0"/>
              <a:t> from the response object.</a:t>
            </a:r>
          </a:p>
          <a:p>
            <a:pPr algn="just"/>
            <a:r>
              <a:rPr lang="en-US" dirty="0" smtClean="0"/>
              <a:t> </a:t>
            </a:r>
            <a:r>
              <a:rPr lang="en-US" dirty="0" err="1" smtClean="0"/>
              <a:t>PrintWriter</a:t>
            </a:r>
            <a:r>
              <a:rPr lang="en-US" dirty="0" smtClean="0"/>
              <a:t> object used to send the document content back to the client(browser).</a:t>
            </a:r>
          </a:p>
          <a:p>
            <a:pPr algn="just"/>
            <a:r>
              <a:rPr lang="en-US" dirty="0" err="1" smtClean="0"/>
              <a:t>doGet</a:t>
            </a:r>
            <a:r>
              <a:rPr lang="en-US" dirty="0" smtClean="0"/>
              <a:t> and </a:t>
            </a:r>
            <a:r>
              <a:rPr lang="en-US" dirty="0" err="1" smtClean="0"/>
              <a:t>doPost</a:t>
            </a:r>
            <a:r>
              <a:rPr lang="en-US" dirty="0" smtClean="0"/>
              <a:t> throw two exceptions ,</a:t>
            </a:r>
            <a:r>
              <a:rPr lang="en-US" dirty="0" err="1" smtClean="0"/>
              <a:t>ServletException</a:t>
            </a:r>
            <a:r>
              <a:rPr lang="en-US" dirty="0" smtClean="0"/>
              <a:t> and </a:t>
            </a:r>
            <a:r>
              <a:rPr lang="en-US" dirty="0" err="1" smtClean="0"/>
              <a:t>IOException</a:t>
            </a:r>
            <a:r>
              <a:rPr lang="en-US" dirty="0" smtClean="0"/>
              <a:t> you need to include them in method signature.</a:t>
            </a:r>
          </a:p>
          <a:p>
            <a:pPr algn="just"/>
            <a:r>
              <a:rPr lang="en-US" dirty="0" smtClean="0"/>
              <a:t>Finally, you have to import classes in java.io (for </a:t>
            </a:r>
            <a:r>
              <a:rPr lang="en-US" dirty="0" err="1" smtClean="0"/>
              <a:t>PrintWriter</a:t>
            </a:r>
            <a:r>
              <a:rPr lang="en-US" dirty="0" smtClean="0"/>
              <a:t>, etc.), </a:t>
            </a:r>
            <a:r>
              <a:rPr lang="en-US" dirty="0" err="1" smtClean="0"/>
              <a:t>javax.servlet</a:t>
            </a:r>
            <a:r>
              <a:rPr lang="en-US" dirty="0" smtClean="0"/>
              <a:t> (for </a:t>
            </a:r>
            <a:r>
              <a:rPr lang="en-US" dirty="0" err="1" smtClean="0"/>
              <a:t>HttpServlet</a:t>
            </a:r>
            <a:r>
              <a:rPr lang="en-US" dirty="0" smtClean="0"/>
              <a:t>, etc.),and </a:t>
            </a:r>
            <a:r>
              <a:rPr lang="en-US" dirty="0" err="1" smtClean="0"/>
              <a:t>javax.servlet.http</a:t>
            </a:r>
            <a:r>
              <a:rPr lang="en-US" dirty="0" smtClean="0"/>
              <a:t> (for </a:t>
            </a:r>
            <a:r>
              <a:rPr lang="en-US" dirty="0" err="1" smtClean="0"/>
              <a:t>HttpServletRequest</a:t>
            </a:r>
            <a:r>
              <a:rPr lang="en-US" dirty="0" smtClean="0"/>
              <a:t> and </a:t>
            </a:r>
            <a:r>
              <a:rPr lang="en-US" dirty="0" err="1" smtClean="0"/>
              <a:t>HttpServlet</a:t>
            </a:r>
            <a:r>
              <a:rPr lang="en-US" dirty="0" smtClean="0"/>
              <a:t>-Response).</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3947"/>
          </a:xfrm>
        </p:spPr>
        <p:txBody>
          <a:bodyPr>
            <a:normAutofit/>
          </a:bodyPr>
          <a:lstStyle/>
          <a:p>
            <a:r>
              <a:rPr lang="en-IN" sz="3600" b="1" dirty="0">
                <a:solidFill>
                  <a:srgbClr val="FF0000"/>
                </a:solidFill>
              </a:rPr>
              <a:t>A Simple Servlet </a:t>
            </a:r>
            <a:r>
              <a:rPr lang="en-IN" sz="3600" b="1" dirty="0" smtClean="0">
                <a:solidFill>
                  <a:srgbClr val="FF0000"/>
                </a:solidFill>
              </a:rPr>
              <a:t>that Generating Plain </a:t>
            </a:r>
            <a:r>
              <a:rPr lang="en-IN" sz="3600" b="1" dirty="0">
                <a:solidFill>
                  <a:srgbClr val="FF0000"/>
                </a:solidFill>
              </a:rPr>
              <a:t>Text</a:t>
            </a:r>
            <a:endParaRPr lang="en-IN" sz="3600" dirty="0">
              <a:solidFill>
                <a:srgbClr val="FF0000"/>
              </a:solidFill>
            </a:endParaRPr>
          </a:p>
        </p:txBody>
      </p:sp>
      <p:sp>
        <p:nvSpPr>
          <p:cNvPr id="3" name="Content Placeholder 2"/>
          <p:cNvSpPr>
            <a:spLocks noGrp="1"/>
          </p:cNvSpPr>
          <p:nvPr>
            <p:ph idx="1"/>
          </p:nvPr>
        </p:nvSpPr>
        <p:spPr>
          <a:xfrm>
            <a:off x="838200" y="1319842"/>
            <a:ext cx="10515600" cy="4857121"/>
          </a:xfrm>
        </p:spPr>
        <p:txBody>
          <a:bodyPr>
            <a:noAutofit/>
          </a:bodyPr>
          <a:lstStyle/>
          <a:p>
            <a:pPr marL="0" indent="0">
              <a:buNone/>
            </a:pPr>
            <a:r>
              <a:rPr lang="en-IN" sz="3000" dirty="0"/>
              <a:t>import java.io.*;</a:t>
            </a:r>
          </a:p>
          <a:p>
            <a:pPr marL="0" indent="0">
              <a:buNone/>
            </a:pPr>
            <a:r>
              <a:rPr lang="en-IN" sz="3000" dirty="0"/>
              <a:t>import </a:t>
            </a:r>
            <a:r>
              <a:rPr lang="en-IN" sz="3000" dirty="0" err="1"/>
              <a:t>javax.servlet</a:t>
            </a:r>
            <a:r>
              <a:rPr lang="en-IN" sz="3000" dirty="0"/>
              <a:t>.*;</a:t>
            </a:r>
          </a:p>
          <a:p>
            <a:pPr marL="0" indent="0">
              <a:buNone/>
            </a:pPr>
            <a:r>
              <a:rPr lang="en-IN" sz="3000" dirty="0"/>
              <a:t>import </a:t>
            </a:r>
            <a:r>
              <a:rPr lang="en-IN" sz="3000" dirty="0" err="1"/>
              <a:t>javax.servlet.http</a:t>
            </a:r>
            <a:r>
              <a:rPr lang="en-IN" sz="3000" dirty="0"/>
              <a:t>.*;</a:t>
            </a:r>
          </a:p>
          <a:p>
            <a:pPr marL="0" indent="0">
              <a:buNone/>
            </a:pPr>
            <a:r>
              <a:rPr lang="en-IN" sz="3000" dirty="0"/>
              <a:t>public class HelloWorld extends </a:t>
            </a:r>
            <a:r>
              <a:rPr lang="en-IN" sz="3000" dirty="0" err="1"/>
              <a:t>HttpServlet</a:t>
            </a:r>
            <a:r>
              <a:rPr lang="en-IN" sz="3000" dirty="0"/>
              <a:t> {</a:t>
            </a:r>
          </a:p>
          <a:p>
            <a:pPr marL="0" indent="0">
              <a:buNone/>
            </a:pPr>
            <a:r>
              <a:rPr lang="en-IN" sz="3000" dirty="0"/>
              <a:t>public void </a:t>
            </a:r>
            <a:r>
              <a:rPr lang="en-IN" sz="3000" dirty="0" err="1"/>
              <a:t>doGet</a:t>
            </a:r>
            <a:r>
              <a:rPr lang="en-IN" sz="3000" dirty="0"/>
              <a:t>(</a:t>
            </a:r>
            <a:r>
              <a:rPr lang="en-IN" sz="3000" dirty="0" err="1"/>
              <a:t>HttpServletRequest</a:t>
            </a:r>
            <a:r>
              <a:rPr lang="en-IN" sz="3000" dirty="0"/>
              <a:t> </a:t>
            </a:r>
            <a:r>
              <a:rPr lang="en-IN" sz="3000" dirty="0" smtClean="0"/>
              <a:t>request, </a:t>
            </a:r>
            <a:r>
              <a:rPr lang="en-IN" sz="3000" dirty="0" err="1" smtClean="0"/>
              <a:t>HttpServletResponse</a:t>
            </a:r>
            <a:r>
              <a:rPr lang="en-IN" sz="3000" dirty="0" smtClean="0"/>
              <a:t> response) throws </a:t>
            </a:r>
            <a:r>
              <a:rPr lang="en-IN" sz="3000" dirty="0" err="1"/>
              <a:t>ServletException</a:t>
            </a:r>
            <a:r>
              <a:rPr lang="en-IN" sz="3000" dirty="0"/>
              <a:t>, </a:t>
            </a:r>
            <a:r>
              <a:rPr lang="en-IN" sz="3000" dirty="0" err="1"/>
              <a:t>IOException</a:t>
            </a:r>
            <a:r>
              <a:rPr lang="en-IN" sz="3000" dirty="0"/>
              <a:t> {</a:t>
            </a:r>
          </a:p>
          <a:p>
            <a:pPr marL="0" indent="0">
              <a:buNone/>
            </a:pPr>
            <a:r>
              <a:rPr lang="en-IN" sz="3000" dirty="0" err="1"/>
              <a:t>PrintWriter</a:t>
            </a:r>
            <a:r>
              <a:rPr lang="en-IN" sz="3000" dirty="0"/>
              <a:t> out = </a:t>
            </a:r>
            <a:r>
              <a:rPr lang="en-IN" sz="3000" dirty="0" err="1"/>
              <a:t>response.getWriter</a:t>
            </a:r>
            <a:r>
              <a:rPr lang="en-IN" sz="3000" dirty="0"/>
              <a:t>();</a:t>
            </a:r>
          </a:p>
          <a:p>
            <a:pPr marL="0" indent="0">
              <a:buNone/>
            </a:pPr>
            <a:r>
              <a:rPr lang="en-IN" sz="3000" dirty="0" err="1"/>
              <a:t>out.println</a:t>
            </a:r>
            <a:r>
              <a:rPr lang="en-IN" sz="3000" dirty="0"/>
              <a:t>("Hello World");</a:t>
            </a:r>
          </a:p>
          <a:p>
            <a:pPr marL="0" indent="0">
              <a:buNone/>
            </a:pPr>
            <a:r>
              <a:rPr lang="en-IN" sz="3000" dirty="0"/>
              <a:t>}</a:t>
            </a:r>
          </a:p>
          <a:p>
            <a:pPr marL="0" indent="0">
              <a:buNone/>
            </a:pPr>
            <a:r>
              <a:rPr lang="en-IN" sz="3000" dirty="0"/>
              <a:t>}</a:t>
            </a:r>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901"/>
            <a:ext cx="10515600" cy="825500"/>
          </a:xfrm>
        </p:spPr>
        <p:txBody>
          <a:bodyPr>
            <a:normAutofit/>
          </a:bodyPr>
          <a:lstStyle/>
          <a:p>
            <a:r>
              <a:rPr lang="en-IN" sz="3600" b="1" dirty="0">
                <a:solidFill>
                  <a:srgbClr val="FF0000"/>
                </a:solidFill>
              </a:rPr>
              <a:t>A Simple Servlet </a:t>
            </a:r>
            <a:r>
              <a:rPr lang="en-IN" sz="3600" b="1" dirty="0" smtClean="0">
                <a:solidFill>
                  <a:srgbClr val="FF0000"/>
                </a:solidFill>
              </a:rPr>
              <a:t>that Generating HTML</a:t>
            </a:r>
            <a:endParaRPr lang="en-IN" sz="3600" dirty="0">
              <a:solidFill>
                <a:srgbClr val="FF0000"/>
              </a:solidFill>
            </a:endParaRPr>
          </a:p>
        </p:txBody>
      </p:sp>
      <p:sp>
        <p:nvSpPr>
          <p:cNvPr id="3" name="Content Placeholder 2"/>
          <p:cNvSpPr>
            <a:spLocks noGrp="1"/>
          </p:cNvSpPr>
          <p:nvPr>
            <p:ph idx="1"/>
          </p:nvPr>
        </p:nvSpPr>
        <p:spPr>
          <a:xfrm>
            <a:off x="838200" y="1041400"/>
            <a:ext cx="10515600" cy="5816600"/>
          </a:xfrm>
        </p:spPr>
        <p:txBody>
          <a:bodyPr>
            <a:noAutofit/>
          </a:bodyPr>
          <a:lstStyle/>
          <a:p>
            <a:pPr marL="0" indent="0">
              <a:buNone/>
            </a:pPr>
            <a:r>
              <a:rPr lang="en-IN" sz="1600" dirty="0" smtClean="0"/>
              <a:t>import java.io.*;</a:t>
            </a:r>
          </a:p>
          <a:p>
            <a:pPr marL="0" indent="0">
              <a:buNone/>
            </a:pPr>
            <a:r>
              <a:rPr lang="en-IN" sz="1600" dirty="0" smtClean="0"/>
              <a:t>import </a:t>
            </a:r>
            <a:r>
              <a:rPr lang="en-IN" sz="1600" dirty="0" err="1" smtClean="0"/>
              <a:t>javax.servlet</a:t>
            </a:r>
            <a:r>
              <a:rPr lang="en-IN" sz="1600" dirty="0" smtClean="0"/>
              <a:t>.*;</a:t>
            </a:r>
          </a:p>
          <a:p>
            <a:pPr marL="0" indent="0">
              <a:buNone/>
            </a:pPr>
            <a:r>
              <a:rPr lang="en-IN" sz="1600" dirty="0" smtClean="0"/>
              <a:t>import </a:t>
            </a:r>
            <a:r>
              <a:rPr lang="en-IN" sz="1600" dirty="0" err="1" smtClean="0"/>
              <a:t>javax.servlet.http</a:t>
            </a:r>
            <a:r>
              <a:rPr lang="en-IN" sz="1600" dirty="0" smtClean="0"/>
              <a:t>.*;</a:t>
            </a:r>
          </a:p>
          <a:p>
            <a:pPr marL="0" indent="0">
              <a:buNone/>
            </a:pPr>
            <a:r>
              <a:rPr lang="en-IN" sz="1600" dirty="0" smtClean="0"/>
              <a:t>public class </a:t>
            </a:r>
            <a:r>
              <a:rPr lang="en-IN" sz="1600" dirty="0" err="1" smtClean="0"/>
              <a:t>HelloWorld</a:t>
            </a:r>
            <a:r>
              <a:rPr lang="en-IN" sz="1600" dirty="0" smtClean="0"/>
              <a:t> extends </a:t>
            </a:r>
            <a:r>
              <a:rPr lang="en-IN" sz="1600" dirty="0" err="1" smtClean="0"/>
              <a:t>HttpServlet</a:t>
            </a:r>
            <a:r>
              <a:rPr lang="en-IN" sz="1600" dirty="0" smtClean="0"/>
              <a:t> {</a:t>
            </a:r>
          </a:p>
          <a:p>
            <a:pPr marL="0" indent="0">
              <a:buNone/>
            </a:pPr>
            <a:r>
              <a:rPr lang="en-IN" sz="1600" dirty="0" smtClean="0"/>
              <a:t>   public void </a:t>
            </a:r>
            <a:r>
              <a:rPr lang="en-IN" sz="1600" dirty="0" err="1" smtClean="0"/>
              <a:t>doGet</a:t>
            </a:r>
            <a:r>
              <a:rPr lang="en-IN" sz="1600" dirty="0" smtClean="0"/>
              <a:t>(</a:t>
            </a:r>
            <a:r>
              <a:rPr lang="en-IN" sz="1600" dirty="0" err="1" smtClean="0"/>
              <a:t>HttpServletRequest</a:t>
            </a:r>
            <a:r>
              <a:rPr lang="en-IN" sz="1600" dirty="0" smtClean="0"/>
              <a:t> request, </a:t>
            </a:r>
            <a:r>
              <a:rPr lang="en-IN" sz="1600" dirty="0" err="1" smtClean="0"/>
              <a:t>HttpServletResponse</a:t>
            </a:r>
            <a:r>
              <a:rPr lang="en-IN" sz="1600" dirty="0" smtClean="0"/>
              <a:t> response)</a:t>
            </a:r>
          </a:p>
          <a:p>
            <a:pPr marL="0" indent="0">
              <a:buNone/>
            </a:pPr>
            <a:r>
              <a:rPr lang="en-IN" sz="1600" dirty="0" smtClean="0"/>
              <a:t>    throws </a:t>
            </a:r>
            <a:r>
              <a:rPr lang="en-IN" sz="1600" dirty="0" err="1" smtClean="0"/>
              <a:t>IOException</a:t>
            </a:r>
            <a:r>
              <a:rPr lang="en-IN" sz="1600" dirty="0" smtClean="0"/>
              <a:t>, </a:t>
            </a:r>
            <a:r>
              <a:rPr lang="en-IN" sz="1600" dirty="0" err="1" smtClean="0"/>
              <a:t>ServletException</a:t>
            </a:r>
            <a:endParaRPr lang="en-IN" sz="1600" dirty="0" smtClean="0"/>
          </a:p>
          <a:p>
            <a:pPr marL="0" indent="0">
              <a:buNone/>
            </a:pPr>
            <a:r>
              <a:rPr lang="en-IN" sz="1600" dirty="0" smtClean="0"/>
              <a:t>    {</a:t>
            </a:r>
          </a:p>
          <a:p>
            <a:pPr marL="0" indent="0">
              <a:buNone/>
            </a:pPr>
            <a:r>
              <a:rPr lang="en-IN" sz="1600" dirty="0" smtClean="0"/>
              <a:t>        </a:t>
            </a:r>
            <a:r>
              <a:rPr lang="en-IN" sz="1600" dirty="0" err="1" smtClean="0"/>
              <a:t>response.setContentType</a:t>
            </a:r>
            <a:r>
              <a:rPr lang="en-IN" sz="1600" dirty="0" smtClean="0"/>
              <a:t>("text/html");</a:t>
            </a:r>
          </a:p>
          <a:p>
            <a:pPr marL="0" indent="0">
              <a:buNone/>
            </a:pPr>
            <a:r>
              <a:rPr lang="en-IN" sz="1600" dirty="0" smtClean="0"/>
              <a:t>        </a:t>
            </a:r>
            <a:r>
              <a:rPr lang="en-IN" sz="1600" dirty="0" err="1" smtClean="0"/>
              <a:t>PrintWriter</a:t>
            </a:r>
            <a:r>
              <a:rPr lang="en-IN" sz="1600" dirty="0" smtClean="0"/>
              <a:t> out = </a:t>
            </a:r>
            <a:r>
              <a:rPr lang="en-IN" sz="1600" dirty="0" err="1" smtClean="0"/>
              <a:t>response.getWriter</a:t>
            </a:r>
            <a:r>
              <a:rPr lang="en-IN" sz="1600" dirty="0" smtClean="0"/>
              <a:t>();</a:t>
            </a:r>
          </a:p>
          <a:p>
            <a:pPr marL="0" indent="0">
              <a:buNone/>
            </a:pPr>
            <a:r>
              <a:rPr lang="en-IN" sz="1600" dirty="0" smtClean="0"/>
              <a:t>        </a:t>
            </a:r>
            <a:r>
              <a:rPr lang="en-IN" sz="1600" dirty="0" err="1" smtClean="0"/>
              <a:t>out.println</a:t>
            </a:r>
            <a:r>
              <a:rPr lang="en-IN" sz="1600" dirty="0" smtClean="0"/>
              <a:t>("&lt;html&gt;");</a:t>
            </a:r>
          </a:p>
          <a:p>
            <a:pPr marL="0" indent="0">
              <a:buNone/>
            </a:pPr>
            <a:r>
              <a:rPr lang="en-IN" sz="1600" dirty="0" smtClean="0"/>
              <a:t>        </a:t>
            </a:r>
            <a:r>
              <a:rPr lang="en-IN" sz="1600" dirty="0" err="1" smtClean="0"/>
              <a:t>out.println</a:t>
            </a:r>
            <a:r>
              <a:rPr lang="en-IN" sz="1600" dirty="0" smtClean="0"/>
              <a:t>("&lt;head&gt;");</a:t>
            </a:r>
          </a:p>
          <a:p>
            <a:pPr marL="0" indent="0">
              <a:buNone/>
            </a:pPr>
            <a:r>
              <a:rPr lang="en-IN" sz="1600" dirty="0" smtClean="0"/>
              <a:t>        </a:t>
            </a:r>
            <a:r>
              <a:rPr lang="en-IN" sz="1600" dirty="0" err="1" smtClean="0"/>
              <a:t>out.println</a:t>
            </a:r>
            <a:r>
              <a:rPr lang="en-IN" sz="1600" dirty="0" smtClean="0"/>
              <a:t>("&lt;title&gt;Hello World!&lt;/title&gt;");</a:t>
            </a:r>
          </a:p>
          <a:p>
            <a:pPr marL="0" indent="0">
              <a:buNone/>
            </a:pPr>
            <a:r>
              <a:rPr lang="en-IN" sz="1600" dirty="0" smtClean="0"/>
              <a:t>        </a:t>
            </a:r>
            <a:r>
              <a:rPr lang="en-IN" sz="1600" dirty="0" err="1" smtClean="0"/>
              <a:t>out.println</a:t>
            </a:r>
            <a:r>
              <a:rPr lang="en-IN" sz="1600" dirty="0" smtClean="0"/>
              <a:t>("&lt;/head&gt;");</a:t>
            </a:r>
          </a:p>
          <a:p>
            <a:pPr marL="0" indent="0">
              <a:buNone/>
            </a:pPr>
            <a:r>
              <a:rPr lang="en-IN" sz="1600" dirty="0" smtClean="0"/>
              <a:t>        </a:t>
            </a:r>
            <a:r>
              <a:rPr lang="en-IN" sz="1600" dirty="0" err="1" smtClean="0"/>
              <a:t>out.println</a:t>
            </a:r>
            <a:r>
              <a:rPr lang="en-IN" sz="1600" dirty="0" smtClean="0"/>
              <a:t>("&lt;body </a:t>
            </a:r>
            <a:r>
              <a:rPr lang="en-IN" sz="1600" dirty="0" err="1" smtClean="0"/>
              <a:t>bgcolor</a:t>
            </a:r>
            <a:r>
              <a:rPr lang="en-IN" sz="1600" dirty="0" smtClean="0"/>
              <a:t>=pink&gt;");</a:t>
            </a:r>
          </a:p>
          <a:p>
            <a:pPr marL="0" indent="0">
              <a:buNone/>
            </a:pPr>
            <a:r>
              <a:rPr lang="en-IN" sz="1600" dirty="0" smtClean="0"/>
              <a:t>        </a:t>
            </a:r>
            <a:r>
              <a:rPr lang="en-IN" sz="1600" dirty="0" err="1" smtClean="0"/>
              <a:t>out.println</a:t>
            </a:r>
            <a:r>
              <a:rPr lang="en-IN" sz="1600" dirty="0" smtClean="0"/>
              <a:t>("&lt;h1&gt;Hello World!&lt;/h1&gt;");       </a:t>
            </a:r>
          </a:p>
          <a:p>
            <a:pPr marL="0" indent="0">
              <a:buNone/>
            </a:pPr>
            <a:r>
              <a:rPr lang="en-IN" sz="1600" dirty="0" smtClean="0"/>
              <a:t>        </a:t>
            </a:r>
            <a:r>
              <a:rPr lang="en-IN" sz="1600" dirty="0" err="1" smtClean="0"/>
              <a:t>out.println</a:t>
            </a:r>
            <a:r>
              <a:rPr lang="en-IN" sz="1600" dirty="0" smtClean="0"/>
              <a:t>("&lt;/body&gt;");         </a:t>
            </a:r>
            <a:r>
              <a:rPr lang="en-IN" sz="1600" dirty="0" err="1" smtClean="0"/>
              <a:t>out.println</a:t>
            </a:r>
            <a:r>
              <a:rPr lang="en-IN" sz="1600" dirty="0" smtClean="0"/>
              <a:t>("&lt;/html&gt;");</a:t>
            </a:r>
          </a:p>
          <a:p>
            <a:pPr marL="0" indent="0">
              <a:buNone/>
            </a:pPr>
            <a:r>
              <a:rPr lang="en-IN" sz="1600" dirty="0" smtClean="0"/>
              <a:t>    } }</a:t>
            </a:r>
            <a:endParaRPr lang="en-IN" sz="1600"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901"/>
            <a:ext cx="10515600" cy="622299"/>
          </a:xfrm>
        </p:spPr>
        <p:txBody>
          <a:bodyPr>
            <a:noAutofit/>
          </a:bodyPr>
          <a:lstStyle/>
          <a:p>
            <a:pPr marL="533400" indent="-533400"/>
            <a:r>
              <a:rPr lang="en-US" sz="2800" dirty="0" smtClean="0">
                <a:solidFill>
                  <a:srgbClr val="FF0000"/>
                </a:solidFill>
              </a:rPr>
              <a:t>Steps to create a Servlet or Compiling and Installing the Servlet </a:t>
            </a:r>
          </a:p>
        </p:txBody>
      </p:sp>
      <p:sp>
        <p:nvSpPr>
          <p:cNvPr id="3" name="Content Placeholder 2"/>
          <p:cNvSpPr>
            <a:spLocks noGrp="1"/>
          </p:cNvSpPr>
          <p:nvPr>
            <p:ph idx="1"/>
          </p:nvPr>
        </p:nvSpPr>
        <p:spPr>
          <a:xfrm>
            <a:off x="838200" y="1041400"/>
            <a:ext cx="10515600" cy="5511800"/>
          </a:xfrm>
        </p:spPr>
        <p:txBody>
          <a:bodyPr>
            <a:noAutofit/>
          </a:bodyPr>
          <a:lstStyle/>
          <a:p>
            <a:pPr marL="342900" indent="-342900" algn="just">
              <a:buFont typeface="+mj-lt"/>
              <a:buAutoNum type="arabicPeriod"/>
            </a:pPr>
            <a:r>
              <a:rPr lang="en-US" dirty="0" smtClean="0"/>
              <a:t>Create a directory structure</a:t>
            </a:r>
          </a:p>
          <a:p>
            <a:pPr marL="342900" indent="-342900" algn="just">
              <a:buFont typeface="+mj-lt"/>
              <a:buAutoNum type="arabicPeriod"/>
            </a:pPr>
            <a:r>
              <a:rPr lang="en-US" dirty="0" smtClean="0"/>
              <a:t>Create a Servlet</a:t>
            </a:r>
          </a:p>
          <a:p>
            <a:pPr marL="342900" indent="-342900" algn="just">
              <a:buFont typeface="+mj-lt"/>
              <a:buAutoNum type="arabicPeriod"/>
            </a:pPr>
            <a:r>
              <a:rPr lang="en-US" dirty="0" smtClean="0"/>
              <a:t>Compile the Servlet</a:t>
            </a:r>
          </a:p>
          <a:p>
            <a:pPr marL="342900" indent="-342900" algn="just">
              <a:buFont typeface="+mj-lt"/>
              <a:buAutoNum type="arabicPeriod"/>
            </a:pPr>
            <a:r>
              <a:rPr lang="en-US" dirty="0" smtClean="0"/>
              <a:t>Create a deployment descriptor</a:t>
            </a:r>
          </a:p>
          <a:p>
            <a:pPr marL="342900" indent="-342900" algn="just">
              <a:buFont typeface="+mj-lt"/>
              <a:buAutoNum type="arabicPeriod"/>
            </a:pPr>
            <a:r>
              <a:rPr lang="en-US" dirty="0" smtClean="0"/>
              <a:t>Start the server</a:t>
            </a:r>
          </a:p>
          <a:p>
            <a:pPr marL="342900" indent="-342900" algn="just">
              <a:buFont typeface="+mj-lt"/>
              <a:buAutoNum type="arabicPeriod"/>
            </a:pPr>
            <a:r>
              <a:rPr lang="en-US" dirty="0" smtClean="0"/>
              <a:t>Invoke the servlet</a:t>
            </a:r>
            <a:endParaRPr lang="en-US"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901"/>
            <a:ext cx="10515600" cy="622299"/>
          </a:xfrm>
        </p:spPr>
        <p:txBody>
          <a:bodyPr>
            <a:noAutofit/>
          </a:bodyPr>
          <a:lstStyle/>
          <a:p>
            <a:r>
              <a:rPr lang="en-US" sz="3200" dirty="0" smtClean="0">
                <a:solidFill>
                  <a:srgbClr val="FF0000"/>
                </a:solidFill>
              </a:rPr>
              <a:t>1)Create a directory structures</a:t>
            </a:r>
            <a:endParaRPr lang="en-US" sz="3200" dirty="0">
              <a:solidFill>
                <a:srgbClr val="FF0000"/>
              </a:solidFill>
            </a:endParaRPr>
          </a:p>
        </p:txBody>
      </p:sp>
      <p:pic>
        <p:nvPicPr>
          <p:cNvPr id="1026" name="Picture 2" descr="C:\Users\Dell\Desktop\Train\servlet-directory-structure.jpg"/>
          <p:cNvPicPr>
            <a:picLocks noGrp="1" noChangeAspect="1" noChangeArrowheads="1"/>
          </p:cNvPicPr>
          <p:nvPr>
            <p:ph idx="1"/>
          </p:nvPr>
        </p:nvPicPr>
        <p:blipFill>
          <a:blip r:embed="rId2"/>
          <a:srcRect/>
          <a:stretch>
            <a:fillRect/>
          </a:stretch>
        </p:blipFill>
        <p:spPr bwMode="auto">
          <a:xfrm>
            <a:off x="152400" y="1227064"/>
            <a:ext cx="4749800" cy="5156274"/>
          </a:xfrm>
          <a:prstGeom prst="rect">
            <a:avLst/>
          </a:prstGeom>
          <a:noFill/>
        </p:spPr>
      </p:pic>
      <p:sp>
        <p:nvSpPr>
          <p:cNvPr id="5" name="Rectangle 4"/>
          <p:cNvSpPr/>
          <p:nvPr/>
        </p:nvSpPr>
        <p:spPr>
          <a:xfrm>
            <a:off x="4864100" y="889000"/>
            <a:ext cx="7099300" cy="5262979"/>
          </a:xfrm>
          <a:prstGeom prst="rect">
            <a:avLst/>
          </a:prstGeom>
        </p:spPr>
        <p:txBody>
          <a:bodyPr wrap="square">
            <a:spAutoFit/>
          </a:bodyPr>
          <a:lstStyle/>
          <a:p>
            <a:pPr lvl="0" algn="just">
              <a:buFont typeface="Arial" pitchFamily="34" charset="0"/>
              <a:buChar char="•"/>
            </a:pPr>
            <a:r>
              <a:rPr lang="en-US" sz="2800" dirty="0" smtClean="0">
                <a:solidFill>
                  <a:srgbClr val="FF0000"/>
                </a:solidFill>
              </a:rPr>
              <a:t>“First": </a:t>
            </a:r>
            <a:r>
              <a:rPr lang="en-US" sz="2800" dirty="0" smtClean="0"/>
              <a:t>It is called the </a:t>
            </a:r>
            <a:r>
              <a:rPr lang="en-US" sz="2800" i="1" dirty="0" smtClean="0"/>
              <a:t>context root</a:t>
            </a:r>
            <a:r>
              <a:rPr lang="en-US" sz="2800" dirty="0" smtClean="0"/>
              <a:t> (or </a:t>
            </a:r>
            <a:r>
              <a:rPr lang="en-US" sz="2800" i="1" dirty="0" smtClean="0"/>
              <a:t>document base directory</a:t>
            </a:r>
            <a:r>
              <a:rPr lang="en-US" sz="2800" dirty="0" smtClean="0"/>
              <a:t>) of  </a:t>
            </a:r>
            <a:r>
              <a:rPr lang="en-US" sz="2800" dirty="0" err="1" smtClean="0"/>
              <a:t>webapp</a:t>
            </a:r>
            <a:r>
              <a:rPr lang="en-US" sz="2800" dirty="0" smtClean="0"/>
              <a:t>. You should keep all  HTML files and resources visible to the web users (e.g., HTMLs, CSSs, images, scripts, JSPs) under this </a:t>
            </a:r>
            <a:r>
              <a:rPr lang="en-US" sz="2800" i="1" dirty="0" smtClean="0"/>
              <a:t>context root</a:t>
            </a:r>
            <a:r>
              <a:rPr lang="en-US" sz="2800" dirty="0" smtClean="0"/>
              <a:t>.</a:t>
            </a:r>
          </a:p>
          <a:p>
            <a:pPr lvl="0" algn="just">
              <a:buFont typeface="Arial" pitchFamily="34" charset="0"/>
              <a:buChar char="•"/>
            </a:pPr>
            <a:r>
              <a:rPr lang="en-US" sz="2800" dirty="0" smtClean="0">
                <a:solidFill>
                  <a:srgbClr val="FF0000"/>
                </a:solidFill>
              </a:rPr>
              <a:t>"First/WEB-INF": </a:t>
            </a:r>
            <a:r>
              <a:rPr lang="en-US" sz="2800" dirty="0" smtClean="0"/>
              <a:t>This directory, although under the context root, is </a:t>
            </a:r>
            <a:r>
              <a:rPr lang="en-US" sz="2800" i="1" dirty="0" smtClean="0"/>
              <a:t>not visible</a:t>
            </a:r>
            <a:r>
              <a:rPr lang="en-US" sz="2800" dirty="0" smtClean="0"/>
              <a:t> to the web users. This is where you keep your application's web descriptor file "web.xml".</a:t>
            </a:r>
          </a:p>
          <a:p>
            <a:pPr algn="just">
              <a:buFont typeface="Arial" pitchFamily="34" charset="0"/>
              <a:buChar char="•"/>
            </a:pPr>
            <a:r>
              <a:rPr lang="en-US" sz="2800" dirty="0" smtClean="0">
                <a:solidFill>
                  <a:srgbClr val="FF0000"/>
                </a:solidFill>
              </a:rPr>
              <a:t>" First/WEB-INF/classes": </a:t>
            </a:r>
            <a:r>
              <a:rPr lang="en-US" sz="2800" dirty="0" smtClean="0"/>
              <a:t>This is where you keep all the Java classes such as servlet class-files</a:t>
            </a:r>
            <a:endParaRPr lang="en-US" sz="2800"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19100" y="248194"/>
            <a:ext cx="10934700" cy="535577"/>
          </a:xfrm>
        </p:spPr>
        <p:txBody>
          <a:bodyPr>
            <a:noAutofit/>
          </a:bodyPr>
          <a:lstStyle/>
          <a:p>
            <a:r>
              <a:rPr lang="en-US" sz="3600" dirty="0" smtClean="0">
                <a:solidFill>
                  <a:srgbClr val="FF0000"/>
                </a:solidFill>
              </a:rPr>
              <a:t>Static website</a:t>
            </a:r>
            <a:endParaRPr lang="en-US" sz="36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457200" y="1054100"/>
            <a:ext cx="11569700" cy="5651500"/>
          </a:xfrm>
        </p:spPr>
        <p:txBody>
          <a:bodyPr>
            <a:normAutofit/>
          </a:bodyPr>
          <a:lstStyle/>
          <a:p>
            <a:pPr marL="533400" indent="-533400" algn="just"/>
            <a:r>
              <a:rPr lang="en-US" sz="3000" dirty="0" smtClean="0"/>
              <a:t>A static website is the simplest kind of website you can build.</a:t>
            </a:r>
          </a:p>
          <a:p>
            <a:pPr marL="533400" indent="-533400" algn="just"/>
            <a:r>
              <a:rPr lang="en-US" sz="3000" dirty="0" smtClean="0"/>
              <a:t> Static websites are written in </a:t>
            </a:r>
            <a:r>
              <a:rPr lang="en-US" sz="3000" b="1" dirty="0" smtClean="0">
                <a:hlinkClick r:id="rId2"/>
              </a:rPr>
              <a:t>HTML</a:t>
            </a:r>
            <a:r>
              <a:rPr lang="en-US" sz="3000" dirty="0" smtClean="0"/>
              <a:t> and </a:t>
            </a:r>
            <a:r>
              <a:rPr lang="en-US" sz="3000" b="1" dirty="0" smtClean="0">
                <a:hlinkClick r:id="rId3"/>
              </a:rPr>
              <a:t>CSS</a:t>
            </a:r>
            <a:r>
              <a:rPr lang="en-US" sz="3000" dirty="0" smtClean="0"/>
              <a:t> only</a:t>
            </a:r>
          </a:p>
          <a:p>
            <a:pPr marL="533400" indent="-533400" algn="just"/>
            <a:r>
              <a:rPr lang="en-US" sz="3000" dirty="0" smtClean="0"/>
              <a:t>You don't need web programming and database design to create a static website.</a:t>
            </a:r>
          </a:p>
          <a:p>
            <a:pPr marL="533400" indent="-533400" algn="just"/>
            <a:r>
              <a:rPr lang="en-US" sz="3000" dirty="0" smtClean="0"/>
              <a:t>A static website is a website without database interaction</a:t>
            </a:r>
          </a:p>
          <a:p>
            <a:pPr marL="533400" indent="-533400" algn="just"/>
            <a:endParaRPr lang="en-US" sz="3000" dirty="0" smtClean="0"/>
          </a:p>
          <a:p>
            <a:pPr marL="533400" indent="-533400" algn="just">
              <a:buNone/>
            </a:pPr>
            <a:endParaRPr lang="en-US" sz="3000" dirty="0" smtClean="0"/>
          </a:p>
          <a:p>
            <a:pPr marL="533400" indent="-533400" algn="just"/>
            <a:endParaRPr lang="en-US" sz="3000" dirty="0" smtClean="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901"/>
            <a:ext cx="10515600" cy="622299"/>
          </a:xfrm>
        </p:spPr>
        <p:txBody>
          <a:bodyPr>
            <a:noAutofit/>
          </a:bodyPr>
          <a:lstStyle/>
          <a:p>
            <a:pPr marL="342900" indent="-342900"/>
            <a:r>
              <a:rPr lang="en-US" sz="2800" dirty="0" smtClean="0">
                <a:solidFill>
                  <a:srgbClr val="FF0000"/>
                </a:solidFill>
              </a:rPr>
              <a:t>Create a Servlet</a:t>
            </a:r>
          </a:p>
        </p:txBody>
      </p:sp>
      <p:sp>
        <p:nvSpPr>
          <p:cNvPr id="3" name="Content Placeholder 2"/>
          <p:cNvSpPr>
            <a:spLocks noGrp="1"/>
          </p:cNvSpPr>
          <p:nvPr>
            <p:ph idx="1"/>
          </p:nvPr>
        </p:nvSpPr>
        <p:spPr>
          <a:xfrm>
            <a:off x="571500" y="1041400"/>
            <a:ext cx="11391900" cy="5651500"/>
          </a:xfrm>
        </p:spPr>
        <p:txBody>
          <a:bodyPr>
            <a:noAutofit/>
          </a:bodyPr>
          <a:lstStyle/>
          <a:p>
            <a:r>
              <a:rPr lang="en-US" sz="3200" dirty="0" smtClean="0"/>
              <a:t>There are two ways to create the servlet.</a:t>
            </a:r>
          </a:p>
          <a:p>
            <a:pPr marL="514350" indent="-514350">
              <a:buFont typeface="+mj-lt"/>
              <a:buAutoNum type="arabicPeriod"/>
            </a:pPr>
            <a:r>
              <a:rPr lang="en-US" dirty="0" smtClean="0"/>
              <a:t>By inheriting the </a:t>
            </a:r>
            <a:r>
              <a:rPr lang="en-US" dirty="0" err="1" smtClean="0"/>
              <a:t>GenericServlet</a:t>
            </a:r>
            <a:r>
              <a:rPr lang="en-US" dirty="0" smtClean="0"/>
              <a:t> class</a:t>
            </a:r>
          </a:p>
          <a:p>
            <a:pPr marL="514350" indent="-514350">
              <a:buFont typeface="+mj-lt"/>
              <a:buAutoNum type="arabicPeriod"/>
            </a:pPr>
            <a:r>
              <a:rPr lang="en-US" dirty="0" smtClean="0"/>
              <a:t>By inheriting the </a:t>
            </a:r>
            <a:r>
              <a:rPr lang="en-US" dirty="0" err="1" smtClean="0"/>
              <a:t>HttpServlet</a:t>
            </a:r>
            <a:r>
              <a:rPr lang="en-US" dirty="0" smtClean="0"/>
              <a:t> class</a:t>
            </a:r>
          </a:p>
          <a:p>
            <a:pPr marL="514350" indent="-514350">
              <a:buNone/>
            </a:pPr>
            <a:endParaRPr lang="en-US" dirty="0" smtClean="0"/>
          </a:p>
          <a:p>
            <a:pPr marL="514350" indent="-514350"/>
            <a:r>
              <a:rPr lang="en-US" dirty="0" smtClean="0"/>
              <a:t>The </a:t>
            </a:r>
            <a:r>
              <a:rPr lang="en-US" dirty="0" err="1" smtClean="0"/>
              <a:t>HttpServlet</a:t>
            </a:r>
            <a:r>
              <a:rPr lang="en-US" dirty="0" smtClean="0"/>
              <a:t> class is widely used to create the servlet because it provides methods to handle http requests such as </a:t>
            </a:r>
            <a:r>
              <a:rPr lang="en-US" dirty="0" err="1" smtClean="0"/>
              <a:t>doGet</a:t>
            </a:r>
            <a:r>
              <a:rPr lang="en-US" dirty="0" smtClean="0"/>
              <a:t>(), </a:t>
            </a:r>
            <a:r>
              <a:rPr lang="en-US" dirty="0" err="1" smtClean="0"/>
              <a:t>doPost</a:t>
            </a:r>
            <a:r>
              <a:rPr lang="en-US" dirty="0" smtClean="0"/>
              <a:t> etc.</a:t>
            </a:r>
            <a:endParaRPr lang="en-US"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901"/>
            <a:ext cx="10515600" cy="622299"/>
          </a:xfrm>
        </p:spPr>
        <p:txBody>
          <a:bodyPr>
            <a:noAutofit/>
          </a:bodyPr>
          <a:lstStyle/>
          <a:p>
            <a:pPr marL="342900" indent="-342900"/>
            <a:r>
              <a:rPr lang="en-US" sz="2800" dirty="0" smtClean="0">
                <a:solidFill>
                  <a:srgbClr val="FF0000"/>
                </a:solidFill>
              </a:rPr>
              <a:t>Compiling the Servlet</a:t>
            </a:r>
          </a:p>
        </p:txBody>
      </p:sp>
      <p:sp>
        <p:nvSpPr>
          <p:cNvPr id="3" name="Content Placeholder 2"/>
          <p:cNvSpPr>
            <a:spLocks noGrp="1"/>
          </p:cNvSpPr>
          <p:nvPr>
            <p:ph idx="1"/>
          </p:nvPr>
        </p:nvSpPr>
        <p:spPr>
          <a:xfrm>
            <a:off x="330200" y="1041400"/>
            <a:ext cx="11709400" cy="5651500"/>
          </a:xfrm>
        </p:spPr>
        <p:txBody>
          <a:bodyPr>
            <a:noAutofit/>
          </a:bodyPr>
          <a:lstStyle/>
          <a:p>
            <a:pPr marL="514350" indent="-514350">
              <a:lnSpc>
                <a:spcPct val="150000"/>
              </a:lnSpc>
              <a:buFont typeface="+mj-lt"/>
              <a:buAutoNum type="arabicPeriod"/>
            </a:pPr>
            <a:r>
              <a:rPr lang="en-US" dirty="0" smtClean="0"/>
              <a:t>To compile </a:t>
            </a:r>
            <a:r>
              <a:rPr lang="en-US" dirty="0" err="1" smtClean="0"/>
              <a:t>servelts</a:t>
            </a:r>
            <a:r>
              <a:rPr lang="en-US" dirty="0" smtClean="0"/>
              <a:t> first copy the servlet-</a:t>
            </a:r>
            <a:r>
              <a:rPr lang="en-US" dirty="0" err="1" smtClean="0"/>
              <a:t>api</a:t>
            </a:r>
            <a:r>
              <a:rPr lang="en-US" dirty="0" smtClean="0"/>
              <a:t> jar file from D:\myproject\tomcat\lib and paste in to </a:t>
            </a:r>
            <a:r>
              <a:rPr lang="en-US" b="1" dirty="0" smtClean="0"/>
              <a:t>bin</a:t>
            </a:r>
            <a:r>
              <a:rPr lang="en-US" dirty="0" smtClean="0"/>
              <a:t> folder of JDK </a:t>
            </a:r>
          </a:p>
          <a:p>
            <a:pPr marL="514350" indent="-514350">
              <a:lnSpc>
                <a:spcPct val="150000"/>
              </a:lnSpc>
              <a:buNone/>
            </a:pPr>
            <a:r>
              <a:rPr lang="en-US" dirty="0" err="1" smtClean="0"/>
              <a:t>i.e</a:t>
            </a:r>
            <a:r>
              <a:rPr lang="en-US" dirty="0" smtClean="0"/>
              <a:t>  C:\Program Files (x86)\Java\jdk1.8.0_144\bin</a:t>
            </a:r>
          </a:p>
          <a:p>
            <a:pPr marL="514350" indent="-514350">
              <a:lnSpc>
                <a:spcPct val="150000"/>
              </a:lnSpc>
              <a:buNone/>
            </a:pPr>
            <a:r>
              <a:rPr lang="en-US" dirty="0" smtClean="0"/>
              <a:t>2. </a:t>
            </a:r>
            <a:r>
              <a:rPr lang="en-US" dirty="0" err="1" smtClean="0"/>
              <a:t>cd</a:t>
            </a:r>
            <a:r>
              <a:rPr lang="en-US" dirty="0" smtClean="0"/>
              <a:t> \</a:t>
            </a:r>
            <a:r>
              <a:rPr lang="en-US" dirty="0" err="1" smtClean="0"/>
              <a:t>myProject</a:t>
            </a:r>
            <a:r>
              <a:rPr lang="en-US" dirty="0" smtClean="0"/>
              <a:t>\tomcat\</a:t>
            </a:r>
            <a:r>
              <a:rPr lang="en-US" dirty="0" err="1" smtClean="0"/>
              <a:t>webapps</a:t>
            </a:r>
            <a:r>
              <a:rPr lang="en-US" dirty="0" smtClean="0"/>
              <a:t>\hello\WEB-INF\classes</a:t>
            </a:r>
          </a:p>
          <a:p>
            <a:pPr marL="514350" indent="-514350">
              <a:lnSpc>
                <a:spcPct val="150000"/>
              </a:lnSpc>
              <a:buNone/>
            </a:pPr>
            <a:r>
              <a:rPr lang="en-US" dirty="0" smtClean="0"/>
              <a:t>3. D: \</a:t>
            </a:r>
            <a:r>
              <a:rPr lang="en-US" dirty="0" err="1" smtClean="0"/>
              <a:t>myProject</a:t>
            </a:r>
            <a:r>
              <a:rPr lang="en-US" dirty="0" smtClean="0"/>
              <a:t>\tomcat\</a:t>
            </a:r>
            <a:r>
              <a:rPr lang="en-US" dirty="0" err="1" smtClean="0"/>
              <a:t>webapps</a:t>
            </a:r>
            <a:r>
              <a:rPr lang="en-US" dirty="0" smtClean="0"/>
              <a:t>\hello\WEB-INF\classes&gt;</a:t>
            </a:r>
            <a:r>
              <a:rPr lang="en-US" dirty="0" err="1" smtClean="0"/>
              <a:t>javac</a:t>
            </a:r>
            <a:r>
              <a:rPr lang="en-US" dirty="0" smtClean="0"/>
              <a:t> HelloWorld.java</a:t>
            </a:r>
          </a:p>
          <a:p>
            <a:pPr>
              <a:lnSpc>
                <a:spcPct val="150000"/>
              </a:lnSpc>
              <a:buNone/>
            </a:pPr>
            <a:endParaRPr lang="en-US" dirty="0" smtClean="0"/>
          </a:p>
          <a:p>
            <a:pPr>
              <a:lnSpc>
                <a:spcPct val="150000"/>
              </a:lnSpc>
              <a:buNone/>
            </a:pPr>
            <a:endParaRPr lang="en-US" dirty="0" smtClean="0"/>
          </a:p>
          <a:p>
            <a:pPr>
              <a:lnSpc>
                <a:spcPct val="150000"/>
              </a:lnSpc>
              <a:buNone/>
            </a:pPr>
            <a:endParaRPr lang="en-US"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pPr marL="342900" indent="-342900"/>
            <a:r>
              <a:rPr lang="en-US" sz="2800" dirty="0" smtClean="0">
                <a:solidFill>
                  <a:srgbClr val="FF0000"/>
                </a:solidFill>
              </a:rPr>
              <a:t>Create a deployment descriptor</a:t>
            </a:r>
            <a:r>
              <a:rPr lang="en-US" sz="2800" dirty="0" smtClean="0"/>
              <a:t/>
            </a:r>
            <a:br>
              <a:rPr lang="en-US" sz="2800" dirty="0" smtClean="0"/>
            </a:br>
            <a:endParaRPr lang="en-US" sz="2800" dirty="0" smtClean="0">
              <a:solidFill>
                <a:srgbClr val="FF0000"/>
              </a:solidFill>
            </a:endParaRPr>
          </a:p>
        </p:txBody>
      </p:sp>
      <p:sp>
        <p:nvSpPr>
          <p:cNvPr id="3" name="Content Placeholder 2"/>
          <p:cNvSpPr>
            <a:spLocks noGrp="1"/>
          </p:cNvSpPr>
          <p:nvPr>
            <p:ph idx="1"/>
          </p:nvPr>
        </p:nvSpPr>
        <p:spPr>
          <a:xfrm>
            <a:off x="571500" y="1041400"/>
            <a:ext cx="11391900" cy="5651500"/>
          </a:xfrm>
        </p:spPr>
        <p:txBody>
          <a:bodyPr>
            <a:noAutofit/>
          </a:bodyPr>
          <a:lstStyle/>
          <a:p>
            <a:pPr>
              <a:lnSpc>
                <a:spcPct val="100000"/>
              </a:lnSpc>
              <a:spcBef>
                <a:spcPts val="0"/>
              </a:spcBef>
            </a:pPr>
            <a:r>
              <a:rPr lang="en-US" dirty="0" smtClean="0"/>
              <a:t>The </a:t>
            </a:r>
            <a:r>
              <a:rPr lang="en-US" b="1" dirty="0" smtClean="0"/>
              <a:t>deployment descriptor</a:t>
            </a:r>
            <a:r>
              <a:rPr lang="en-US" dirty="0" smtClean="0"/>
              <a:t> is an xml file, from which Web Container gets the information about the </a:t>
            </a:r>
            <a:r>
              <a:rPr lang="en-US" dirty="0" err="1" smtClean="0"/>
              <a:t>servet</a:t>
            </a:r>
            <a:r>
              <a:rPr lang="en-US" dirty="0" smtClean="0"/>
              <a:t> to be invoked.</a:t>
            </a:r>
          </a:p>
          <a:p>
            <a:pPr>
              <a:lnSpc>
                <a:spcPct val="100000"/>
              </a:lnSpc>
              <a:spcBef>
                <a:spcPts val="0"/>
              </a:spcBef>
            </a:pPr>
            <a:r>
              <a:rPr lang="en-US" dirty="0" smtClean="0"/>
              <a:t>The web container uses the Parser to get the information from the web.xml file.</a:t>
            </a:r>
          </a:p>
          <a:p>
            <a:pPr>
              <a:lnSpc>
                <a:spcPct val="100000"/>
              </a:lnSpc>
              <a:spcBef>
                <a:spcPts val="0"/>
              </a:spcBef>
              <a:buNone/>
            </a:pPr>
            <a:r>
              <a:rPr lang="en-US" dirty="0" smtClean="0"/>
              <a:t>&lt;web-app&gt;</a:t>
            </a:r>
          </a:p>
          <a:p>
            <a:pPr>
              <a:lnSpc>
                <a:spcPct val="100000"/>
              </a:lnSpc>
              <a:spcBef>
                <a:spcPts val="0"/>
              </a:spcBef>
              <a:buNone/>
            </a:pPr>
            <a:r>
              <a:rPr lang="en-US" dirty="0" smtClean="0"/>
              <a:t>&lt;servlet&gt;</a:t>
            </a:r>
          </a:p>
          <a:p>
            <a:pPr>
              <a:lnSpc>
                <a:spcPct val="100000"/>
              </a:lnSpc>
              <a:spcBef>
                <a:spcPts val="0"/>
              </a:spcBef>
              <a:buNone/>
            </a:pPr>
            <a:r>
              <a:rPr lang="en-US" dirty="0" smtClean="0"/>
              <a:t> &lt;servlet-name&gt;</a:t>
            </a:r>
            <a:r>
              <a:rPr lang="en-US" dirty="0" err="1" smtClean="0"/>
              <a:t>HelloWorld</a:t>
            </a:r>
            <a:r>
              <a:rPr lang="en-US" dirty="0" smtClean="0"/>
              <a:t>&lt;/servlet-name&gt; </a:t>
            </a:r>
          </a:p>
          <a:p>
            <a:pPr>
              <a:lnSpc>
                <a:spcPct val="100000"/>
              </a:lnSpc>
              <a:spcBef>
                <a:spcPts val="0"/>
              </a:spcBef>
              <a:buNone/>
            </a:pPr>
            <a:r>
              <a:rPr lang="en-US" dirty="0" smtClean="0"/>
              <a:t>&lt;servlet-class&gt;</a:t>
            </a:r>
            <a:r>
              <a:rPr lang="en-US" dirty="0" err="1" smtClean="0"/>
              <a:t>HelloWorld</a:t>
            </a:r>
            <a:r>
              <a:rPr lang="en-US" dirty="0" smtClean="0"/>
              <a:t>&lt;/servlet-class&gt; </a:t>
            </a:r>
          </a:p>
          <a:p>
            <a:pPr>
              <a:lnSpc>
                <a:spcPct val="100000"/>
              </a:lnSpc>
              <a:spcBef>
                <a:spcPts val="0"/>
              </a:spcBef>
              <a:buNone/>
            </a:pPr>
            <a:r>
              <a:rPr lang="en-US" dirty="0" smtClean="0"/>
              <a:t>&lt;/servlet&gt; </a:t>
            </a:r>
          </a:p>
          <a:p>
            <a:pPr>
              <a:lnSpc>
                <a:spcPct val="100000"/>
              </a:lnSpc>
              <a:spcBef>
                <a:spcPts val="0"/>
              </a:spcBef>
              <a:buNone/>
            </a:pPr>
            <a:r>
              <a:rPr lang="en-US" dirty="0" smtClean="0"/>
              <a:t>&lt;servlet-mapping&gt; </a:t>
            </a:r>
          </a:p>
          <a:p>
            <a:pPr>
              <a:lnSpc>
                <a:spcPct val="100000"/>
              </a:lnSpc>
              <a:spcBef>
                <a:spcPts val="0"/>
              </a:spcBef>
              <a:buNone/>
            </a:pPr>
            <a:r>
              <a:rPr lang="en-US" dirty="0" smtClean="0"/>
              <a:t>&lt;servlet-name&gt;</a:t>
            </a:r>
            <a:r>
              <a:rPr lang="en-US" dirty="0" err="1" smtClean="0"/>
              <a:t>HelloWorld</a:t>
            </a:r>
            <a:r>
              <a:rPr lang="en-US" dirty="0" smtClean="0"/>
              <a:t>&lt;/servlet-name&gt; </a:t>
            </a:r>
          </a:p>
          <a:p>
            <a:pPr>
              <a:lnSpc>
                <a:spcPct val="100000"/>
              </a:lnSpc>
              <a:spcBef>
                <a:spcPts val="0"/>
              </a:spcBef>
              <a:buNone/>
            </a:pPr>
            <a:r>
              <a:rPr lang="en-US" dirty="0" smtClean="0"/>
              <a:t>&lt;</a:t>
            </a:r>
            <a:r>
              <a:rPr lang="en-US" dirty="0" err="1" smtClean="0"/>
              <a:t>url</a:t>
            </a:r>
            <a:r>
              <a:rPr lang="en-US" dirty="0" smtClean="0"/>
              <a:t>-pattern&gt;/</a:t>
            </a:r>
            <a:r>
              <a:rPr lang="en-US" dirty="0" err="1" smtClean="0"/>
              <a:t>HelloWorld</a:t>
            </a:r>
            <a:r>
              <a:rPr lang="en-US" dirty="0" smtClean="0"/>
              <a:t>&lt;/</a:t>
            </a:r>
            <a:r>
              <a:rPr lang="en-US" dirty="0" err="1" smtClean="0"/>
              <a:t>url</a:t>
            </a:r>
            <a:r>
              <a:rPr lang="en-US" dirty="0" smtClean="0"/>
              <a:t>-pattern&gt; </a:t>
            </a:r>
          </a:p>
          <a:p>
            <a:pPr>
              <a:lnSpc>
                <a:spcPct val="100000"/>
              </a:lnSpc>
              <a:spcBef>
                <a:spcPts val="0"/>
              </a:spcBef>
              <a:buNone/>
            </a:pPr>
            <a:r>
              <a:rPr lang="en-US" dirty="0" smtClean="0"/>
              <a:t>&lt;/servlet-mapping&gt;</a:t>
            </a:r>
            <a:br>
              <a:rPr lang="en-US" dirty="0" smtClean="0"/>
            </a:br>
            <a:r>
              <a:rPr lang="en-US" dirty="0" smtClean="0"/>
              <a:t>&lt;/web-app&gt;</a:t>
            </a:r>
            <a:endParaRPr lang="en-US"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pPr marL="342900" indent="-342900"/>
            <a:r>
              <a:rPr lang="en-US" sz="2800" dirty="0" smtClean="0">
                <a:solidFill>
                  <a:srgbClr val="FF0000"/>
                </a:solidFill>
              </a:rPr>
              <a:t/>
            </a:r>
            <a:br>
              <a:rPr lang="en-US" sz="2800" dirty="0" smtClean="0">
                <a:solidFill>
                  <a:srgbClr val="FF0000"/>
                </a:solidFill>
              </a:rPr>
            </a:br>
            <a:r>
              <a:rPr lang="en-US" sz="2800" dirty="0" smtClean="0">
                <a:solidFill>
                  <a:srgbClr val="FF0000"/>
                </a:solidFill>
              </a:rPr>
              <a:t>Create a deployment descriptor</a:t>
            </a:r>
            <a:r>
              <a:rPr lang="en-US" sz="2800" dirty="0" smtClean="0"/>
              <a:t/>
            </a:r>
            <a:br>
              <a:rPr lang="en-US" sz="2800" dirty="0" smtClean="0"/>
            </a:br>
            <a:endParaRPr lang="en-US" sz="2800" dirty="0" smtClean="0">
              <a:solidFill>
                <a:srgbClr val="FF0000"/>
              </a:solidFill>
            </a:endParaRPr>
          </a:p>
        </p:txBody>
      </p:sp>
      <p:sp>
        <p:nvSpPr>
          <p:cNvPr id="3" name="Content Placeholder 2"/>
          <p:cNvSpPr>
            <a:spLocks noGrp="1"/>
          </p:cNvSpPr>
          <p:nvPr>
            <p:ph idx="1"/>
          </p:nvPr>
        </p:nvSpPr>
        <p:spPr>
          <a:xfrm>
            <a:off x="571500" y="1041400"/>
            <a:ext cx="11391900" cy="5651500"/>
          </a:xfrm>
        </p:spPr>
        <p:txBody>
          <a:bodyPr>
            <a:noAutofit/>
          </a:bodyPr>
          <a:lstStyle/>
          <a:p>
            <a:pPr>
              <a:buNone/>
            </a:pPr>
            <a:r>
              <a:rPr lang="en-US" dirty="0" smtClean="0">
                <a:solidFill>
                  <a:srgbClr val="00B050"/>
                </a:solidFill>
              </a:rPr>
              <a:t>&lt;web-app&gt;</a:t>
            </a:r>
            <a:r>
              <a:rPr lang="en-US" dirty="0" smtClean="0"/>
              <a:t> represents the whole application.</a:t>
            </a:r>
          </a:p>
          <a:p>
            <a:pPr>
              <a:buNone/>
            </a:pPr>
            <a:r>
              <a:rPr lang="en-US" dirty="0" smtClean="0">
                <a:solidFill>
                  <a:srgbClr val="00B050"/>
                </a:solidFill>
              </a:rPr>
              <a:t>&lt;servlet&gt;</a:t>
            </a:r>
            <a:r>
              <a:rPr lang="en-US" dirty="0" smtClean="0"/>
              <a:t> is sub element of &lt;web-app&gt; and represents the servlet.</a:t>
            </a:r>
          </a:p>
          <a:p>
            <a:pPr>
              <a:buNone/>
            </a:pPr>
            <a:r>
              <a:rPr lang="en-US" dirty="0" smtClean="0">
                <a:solidFill>
                  <a:srgbClr val="00B050"/>
                </a:solidFill>
              </a:rPr>
              <a:t>&lt;servlet-name&gt;</a:t>
            </a:r>
            <a:r>
              <a:rPr lang="en-US" dirty="0" smtClean="0"/>
              <a:t> is sub element of &lt;servlet&gt; represents the name of the servlet.</a:t>
            </a:r>
          </a:p>
          <a:p>
            <a:pPr>
              <a:buNone/>
            </a:pPr>
            <a:r>
              <a:rPr lang="en-US" dirty="0" smtClean="0">
                <a:solidFill>
                  <a:srgbClr val="00B050"/>
                </a:solidFill>
              </a:rPr>
              <a:t>&lt;servlet-class&gt;</a:t>
            </a:r>
            <a:r>
              <a:rPr lang="en-US" dirty="0" smtClean="0"/>
              <a:t> is sub element of &lt;servlet&gt; represents the class of the servlet.</a:t>
            </a:r>
          </a:p>
          <a:p>
            <a:pPr>
              <a:buNone/>
            </a:pPr>
            <a:r>
              <a:rPr lang="en-US" dirty="0" smtClean="0">
                <a:solidFill>
                  <a:srgbClr val="00B050"/>
                </a:solidFill>
              </a:rPr>
              <a:t>&lt;servlet-mapping&gt;</a:t>
            </a:r>
            <a:r>
              <a:rPr lang="en-US" dirty="0" smtClean="0"/>
              <a:t> is sub element of &lt;web-app&gt;. It is used to map the servlet.</a:t>
            </a:r>
          </a:p>
          <a:p>
            <a:pPr>
              <a:buNone/>
            </a:pPr>
            <a:r>
              <a:rPr lang="en-US" dirty="0" smtClean="0">
                <a:solidFill>
                  <a:srgbClr val="00B050"/>
                </a:solidFill>
              </a:rPr>
              <a:t>&lt;</a:t>
            </a:r>
            <a:r>
              <a:rPr lang="en-US" dirty="0" err="1" smtClean="0">
                <a:solidFill>
                  <a:srgbClr val="00B050"/>
                </a:solidFill>
              </a:rPr>
              <a:t>url</a:t>
            </a:r>
            <a:r>
              <a:rPr lang="en-US" dirty="0" smtClean="0">
                <a:solidFill>
                  <a:srgbClr val="00B050"/>
                </a:solidFill>
              </a:rPr>
              <a:t>-pattern&gt;</a:t>
            </a:r>
            <a:r>
              <a:rPr lang="en-US" dirty="0" smtClean="0"/>
              <a:t> is sub element of &lt;servlet-mapping&gt;. This pattern is used at client side to invoke the servlet.</a:t>
            </a:r>
            <a:br>
              <a:rPr lang="en-US" dirty="0" smtClean="0"/>
            </a:br>
            <a:endParaRPr lang="en-US"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pPr marL="342900" indent="-342900"/>
            <a:r>
              <a:rPr lang="en-US" sz="2800" dirty="0" smtClean="0">
                <a:solidFill>
                  <a:srgbClr val="FF0000"/>
                </a:solidFill>
              </a:rPr>
              <a:t>Start the server</a:t>
            </a:r>
          </a:p>
        </p:txBody>
      </p:sp>
      <p:sp>
        <p:nvSpPr>
          <p:cNvPr id="3" name="Content Placeholder 2"/>
          <p:cNvSpPr>
            <a:spLocks noGrp="1"/>
          </p:cNvSpPr>
          <p:nvPr>
            <p:ph idx="1"/>
          </p:nvPr>
        </p:nvSpPr>
        <p:spPr>
          <a:xfrm>
            <a:off x="571500" y="1041400"/>
            <a:ext cx="11391900" cy="5651500"/>
          </a:xfrm>
        </p:spPr>
        <p:txBody>
          <a:bodyPr>
            <a:noAutofit/>
          </a:bodyPr>
          <a:lstStyle/>
          <a:p>
            <a:pPr algn="just"/>
            <a:r>
              <a:rPr lang="en-US" dirty="0" smtClean="0"/>
              <a:t>Move to tomcat bin directory </a:t>
            </a:r>
            <a:r>
              <a:rPr lang="en-US" dirty="0" err="1" smtClean="0"/>
              <a:t>ie</a:t>
            </a:r>
            <a:r>
              <a:rPr lang="en-US" dirty="0" smtClean="0"/>
              <a:t> "d:\myProject\tomcat\bin" and click </a:t>
            </a:r>
            <a:r>
              <a:rPr lang="en-US" dirty="0" smtClean="0">
                <a:solidFill>
                  <a:srgbClr val="00B050"/>
                </a:solidFill>
              </a:rPr>
              <a:t>startup</a:t>
            </a:r>
          </a:p>
          <a:p>
            <a:pPr algn="just">
              <a:buNone/>
            </a:pPr>
            <a:endParaRPr lang="en-US"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pPr marL="342900" indent="-342900"/>
            <a:r>
              <a:rPr lang="en-US" sz="2800" dirty="0" smtClean="0">
                <a:solidFill>
                  <a:srgbClr val="FF0000"/>
                </a:solidFill>
              </a:rPr>
              <a:t>Invoke the servlet</a:t>
            </a:r>
            <a:endParaRPr lang="en-US" sz="2800" dirty="0">
              <a:solidFill>
                <a:srgbClr val="FF0000"/>
              </a:solidFill>
            </a:endParaRPr>
          </a:p>
        </p:txBody>
      </p:sp>
      <p:sp>
        <p:nvSpPr>
          <p:cNvPr id="3" name="Content Placeholder 2"/>
          <p:cNvSpPr>
            <a:spLocks noGrp="1"/>
          </p:cNvSpPr>
          <p:nvPr>
            <p:ph idx="1"/>
          </p:nvPr>
        </p:nvSpPr>
        <p:spPr>
          <a:xfrm>
            <a:off x="571500" y="1041400"/>
            <a:ext cx="11391900" cy="5651500"/>
          </a:xfrm>
        </p:spPr>
        <p:txBody>
          <a:bodyPr>
            <a:noAutofit/>
          </a:bodyPr>
          <a:lstStyle/>
          <a:p>
            <a:r>
              <a:rPr lang="en-US" dirty="0" smtClean="0"/>
              <a:t>http://localhost:8080/hello/Helloworld</a:t>
            </a:r>
            <a:endParaRPr lang="en-US"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r>
              <a:rPr lang="en-US" sz="3200" dirty="0" smtClean="0">
                <a:solidFill>
                  <a:srgbClr val="FF0000"/>
                </a:solidFill>
              </a:rPr>
              <a:t>Servlet Life Cycle </a:t>
            </a:r>
            <a:endParaRPr lang="en-US" sz="3200" dirty="0">
              <a:solidFill>
                <a:srgbClr val="FF0000"/>
              </a:solidFill>
            </a:endParaRPr>
          </a:p>
        </p:txBody>
      </p:sp>
      <p:sp>
        <p:nvSpPr>
          <p:cNvPr id="3" name="Content Placeholder 2"/>
          <p:cNvSpPr>
            <a:spLocks noGrp="1"/>
          </p:cNvSpPr>
          <p:nvPr>
            <p:ph idx="1"/>
          </p:nvPr>
        </p:nvSpPr>
        <p:spPr>
          <a:xfrm>
            <a:off x="571500" y="1041400"/>
            <a:ext cx="11391900" cy="5651500"/>
          </a:xfrm>
        </p:spPr>
        <p:txBody>
          <a:bodyPr>
            <a:noAutofit/>
          </a:bodyPr>
          <a:lstStyle/>
          <a:p>
            <a:pPr algn="just"/>
            <a:r>
              <a:rPr lang="en-US" sz="3000" dirty="0" smtClean="0"/>
              <a:t>Servlet life cycle can be described as a series of steps through which a servlet goes during its life span, starting from loading to  till it gets destroyed.</a:t>
            </a:r>
          </a:p>
          <a:p>
            <a:pPr algn="just">
              <a:buNone/>
            </a:pPr>
            <a:r>
              <a:rPr lang="en-US" sz="3000" dirty="0" smtClean="0"/>
              <a:t>Servlet life cycle contains five steps: </a:t>
            </a:r>
          </a:p>
          <a:p>
            <a:pPr algn="just">
              <a:buNone/>
            </a:pPr>
            <a:r>
              <a:rPr lang="en-US" sz="3000" dirty="0" smtClean="0"/>
              <a:t>1) Loading of Servlet </a:t>
            </a:r>
          </a:p>
          <a:p>
            <a:pPr algn="just">
              <a:buNone/>
            </a:pPr>
            <a:r>
              <a:rPr lang="en-US" sz="3000" dirty="0" smtClean="0"/>
              <a:t>2) Creating instance of Servlet</a:t>
            </a:r>
          </a:p>
          <a:p>
            <a:pPr algn="just">
              <a:buNone/>
            </a:pPr>
            <a:r>
              <a:rPr lang="en-US" sz="3000" dirty="0" smtClean="0"/>
              <a:t> 3) Invoke init() </a:t>
            </a:r>
          </a:p>
          <a:p>
            <a:pPr algn="just">
              <a:buNone/>
            </a:pPr>
            <a:r>
              <a:rPr lang="en-US" sz="3000" dirty="0" smtClean="0"/>
              <a:t> 4) Invoke service()</a:t>
            </a:r>
          </a:p>
          <a:p>
            <a:pPr algn="just">
              <a:buNone/>
            </a:pPr>
            <a:r>
              <a:rPr lang="en-US" sz="3000" dirty="0" smtClean="0"/>
              <a:t>5) Invoke destroy()</a:t>
            </a:r>
          </a:p>
          <a:p>
            <a:pPr algn="just"/>
            <a:endParaRPr lang="en-US" sz="3000" dirty="0" smtClean="0"/>
          </a:p>
          <a:p>
            <a:pPr algn="just"/>
            <a:endParaRPr lang="en-US" sz="3000" dirty="0" smtClean="0"/>
          </a:p>
          <a:p>
            <a:pPr algn="just"/>
            <a:endParaRPr lang="en-US" sz="3000" dirty="0"/>
          </a:p>
        </p:txBody>
      </p:sp>
      <p:pic>
        <p:nvPicPr>
          <p:cNvPr id="53275" name="Picture 27" descr="C:\Users\Dell\Downloads\servlet-lifecycle.jpg"/>
          <p:cNvPicPr>
            <a:picLocks noChangeAspect="1" noChangeArrowheads="1"/>
          </p:cNvPicPr>
          <p:nvPr/>
        </p:nvPicPr>
        <p:blipFill>
          <a:blip r:embed="rId2"/>
          <a:srcRect/>
          <a:stretch>
            <a:fillRect/>
          </a:stretch>
        </p:blipFill>
        <p:spPr bwMode="auto">
          <a:xfrm>
            <a:off x="6032500" y="1976437"/>
            <a:ext cx="6159500" cy="4881563"/>
          </a:xfrm>
          <a:prstGeom prst="rect">
            <a:avLst/>
          </a:prstGeom>
          <a:noFill/>
        </p:spPr>
      </p:pic>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r>
              <a:rPr lang="en-US" sz="3200" dirty="0" smtClean="0">
                <a:solidFill>
                  <a:srgbClr val="FF0000"/>
                </a:solidFill>
              </a:rPr>
              <a:t>Servlet Life Cycle</a:t>
            </a:r>
            <a:endParaRPr lang="en-US" sz="3200" dirty="0">
              <a:solidFill>
                <a:srgbClr val="FF0000"/>
              </a:solidFill>
            </a:endParaRPr>
          </a:p>
        </p:txBody>
      </p:sp>
      <p:sp>
        <p:nvSpPr>
          <p:cNvPr id="3" name="Content Placeholder 2"/>
          <p:cNvSpPr>
            <a:spLocks noGrp="1"/>
          </p:cNvSpPr>
          <p:nvPr>
            <p:ph idx="1"/>
          </p:nvPr>
        </p:nvSpPr>
        <p:spPr>
          <a:xfrm>
            <a:off x="571500" y="1041400"/>
            <a:ext cx="11391900" cy="5651500"/>
          </a:xfrm>
        </p:spPr>
        <p:txBody>
          <a:bodyPr>
            <a:noAutofit/>
          </a:bodyPr>
          <a:lstStyle/>
          <a:p>
            <a:pPr algn="just">
              <a:buNone/>
            </a:pPr>
            <a:r>
              <a:rPr lang="en-US" sz="3000" dirty="0" smtClean="0">
                <a:solidFill>
                  <a:srgbClr val="00B050"/>
                </a:solidFill>
              </a:rPr>
              <a:t>Step 1: Loading of Servlet</a:t>
            </a:r>
          </a:p>
          <a:p>
            <a:pPr algn="just"/>
            <a:r>
              <a:rPr lang="en-US" sz="3000" dirty="0" smtClean="0"/>
              <a:t>When the web server (e.g. Apache Tomcat) starts up, the servlet container loads all the servlets.</a:t>
            </a:r>
          </a:p>
          <a:p>
            <a:pPr algn="just">
              <a:buNone/>
            </a:pPr>
            <a:r>
              <a:rPr lang="en-US" sz="3200" dirty="0" smtClean="0">
                <a:solidFill>
                  <a:srgbClr val="00B050"/>
                </a:solidFill>
              </a:rPr>
              <a:t>Step 2: Creating instance of Servlet</a:t>
            </a:r>
          </a:p>
          <a:p>
            <a:pPr algn="just"/>
            <a:r>
              <a:rPr lang="en-US" sz="3200" dirty="0" smtClean="0"/>
              <a:t>Once all the Servlet classes loaded, the servlet container creates instances of each servlet class. </a:t>
            </a:r>
          </a:p>
          <a:p>
            <a:pPr algn="just"/>
            <a:r>
              <a:rPr lang="en-US" sz="3200" dirty="0" smtClean="0"/>
              <a:t>Servlet container creates only one instance per servlet class and all the requests to the servlet are executed on the same servlet instance.</a:t>
            </a:r>
          </a:p>
          <a:p>
            <a:pPr algn="just">
              <a:buNone/>
            </a:pPr>
            <a:endParaRPr lang="en-US" sz="3200" dirty="0" smtClean="0">
              <a:solidFill>
                <a:srgbClr val="00B050"/>
              </a:solidFill>
            </a:endParaRPr>
          </a:p>
          <a:p>
            <a:pPr algn="just">
              <a:buNone/>
            </a:pPr>
            <a:endParaRPr lang="en-US" sz="3000" dirty="0" smtClean="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r>
              <a:rPr lang="en-US" sz="3200" dirty="0" smtClean="0">
                <a:solidFill>
                  <a:srgbClr val="00B050"/>
                </a:solidFill>
              </a:rPr>
              <a:t>Step 3: The init() method </a:t>
            </a:r>
            <a:endParaRPr lang="en-US" sz="3200" dirty="0">
              <a:solidFill>
                <a:srgbClr val="00B050"/>
              </a:solidFill>
            </a:endParaRPr>
          </a:p>
        </p:txBody>
      </p:sp>
      <p:sp>
        <p:nvSpPr>
          <p:cNvPr id="3" name="Content Placeholder 2"/>
          <p:cNvSpPr>
            <a:spLocks noGrp="1"/>
          </p:cNvSpPr>
          <p:nvPr>
            <p:ph idx="1"/>
          </p:nvPr>
        </p:nvSpPr>
        <p:spPr>
          <a:xfrm>
            <a:off x="571500" y="1041400"/>
            <a:ext cx="11391900" cy="5651500"/>
          </a:xfrm>
        </p:spPr>
        <p:txBody>
          <a:bodyPr>
            <a:noAutofit/>
          </a:bodyPr>
          <a:lstStyle/>
          <a:p>
            <a:pPr algn="just"/>
            <a:r>
              <a:rPr lang="en-IN" sz="3000" dirty="0" smtClean="0"/>
              <a:t>After creating the servlet instance web container calls the </a:t>
            </a:r>
            <a:r>
              <a:rPr lang="en-IN" sz="3000" dirty="0" err="1" smtClean="0"/>
              <a:t>servlet’s</a:t>
            </a:r>
            <a:r>
              <a:rPr lang="en-IN" sz="3000" dirty="0" smtClean="0"/>
              <a:t> init method. </a:t>
            </a:r>
          </a:p>
          <a:p>
            <a:pPr algn="just"/>
            <a:r>
              <a:rPr lang="en-IN" sz="3000" dirty="0" smtClean="0"/>
              <a:t>This method is used to initialize the servlet before processing first request</a:t>
            </a:r>
            <a:endParaRPr lang="en-IN" sz="3000" b="1" dirty="0" smtClean="0"/>
          </a:p>
          <a:p>
            <a:pPr algn="just"/>
            <a:r>
              <a:rPr lang="en-US" sz="3000" dirty="0" smtClean="0"/>
              <a:t>The init() method is called only once during the life cycle of servlet</a:t>
            </a:r>
          </a:p>
          <a:p>
            <a:pPr algn="just"/>
            <a:r>
              <a:rPr lang="en-US" sz="3000" dirty="0" smtClean="0"/>
              <a:t> It is called only when the servlet is first created, and not called again for each user request. </a:t>
            </a:r>
          </a:p>
          <a:p>
            <a:pPr algn="just"/>
            <a:r>
              <a:rPr lang="en-US" sz="3000" dirty="0" smtClean="0"/>
              <a:t>The init() method loads some data that will be used throughout the life of the servlet.</a:t>
            </a:r>
          </a:p>
          <a:p>
            <a:pPr algn="just">
              <a:buNone/>
            </a:pPr>
            <a:r>
              <a:rPr lang="en-US" sz="3000" dirty="0" smtClean="0">
                <a:solidFill>
                  <a:srgbClr val="00B050"/>
                </a:solidFill>
              </a:rPr>
              <a:t>Syntax :</a:t>
            </a:r>
          </a:p>
          <a:p>
            <a:pPr algn="just">
              <a:buNone/>
            </a:pPr>
            <a:r>
              <a:rPr lang="en-US" sz="3000" dirty="0" smtClean="0"/>
              <a:t>public void init() throws </a:t>
            </a:r>
            <a:r>
              <a:rPr lang="en-US" sz="3000" dirty="0" err="1" smtClean="0"/>
              <a:t>ServletException</a:t>
            </a:r>
            <a:r>
              <a:rPr lang="en-US" sz="3000" dirty="0" smtClean="0"/>
              <a:t> {</a:t>
            </a:r>
          </a:p>
          <a:p>
            <a:pPr algn="just">
              <a:buNone/>
            </a:pPr>
            <a:r>
              <a:rPr lang="en-US" sz="3000" dirty="0" smtClean="0"/>
              <a:t>// Initialization code…}</a:t>
            </a:r>
            <a:endParaRPr lang="en-US" sz="3000"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r>
              <a:rPr lang="en-US" sz="3200" dirty="0" smtClean="0">
                <a:solidFill>
                  <a:srgbClr val="00B050"/>
                </a:solidFill>
              </a:rPr>
              <a:t>Step 4: Invoke service() method</a:t>
            </a:r>
            <a:endParaRPr lang="en-US" sz="3200" dirty="0">
              <a:solidFill>
                <a:srgbClr val="00B050"/>
              </a:solidFill>
            </a:endParaRPr>
          </a:p>
        </p:txBody>
      </p:sp>
      <p:sp>
        <p:nvSpPr>
          <p:cNvPr id="3" name="Content Placeholder 2"/>
          <p:cNvSpPr>
            <a:spLocks noGrp="1"/>
          </p:cNvSpPr>
          <p:nvPr>
            <p:ph idx="1"/>
          </p:nvPr>
        </p:nvSpPr>
        <p:spPr>
          <a:xfrm>
            <a:off x="571500" y="1041400"/>
            <a:ext cx="11391900" cy="5651500"/>
          </a:xfrm>
        </p:spPr>
        <p:txBody>
          <a:bodyPr>
            <a:noAutofit/>
          </a:bodyPr>
          <a:lstStyle/>
          <a:p>
            <a:pPr algn="just"/>
            <a:r>
              <a:rPr lang="en-US" sz="3200" dirty="0" smtClean="0"/>
              <a:t>The service() method is the main method to perform the actual task. </a:t>
            </a:r>
          </a:p>
          <a:p>
            <a:pPr algn="just"/>
            <a:r>
              <a:rPr lang="en-US" sz="3200" dirty="0" smtClean="0"/>
              <a:t>The servlet container calls the service() method to process the client requests.</a:t>
            </a:r>
          </a:p>
          <a:p>
            <a:pPr algn="just"/>
            <a:r>
              <a:rPr lang="en-US" sz="3200" dirty="0" smtClean="0"/>
              <a:t>Each time when the web server receives a request for servlet, it spawns a new thread that calls service() method.</a:t>
            </a:r>
          </a:p>
          <a:p>
            <a:pPr algn="just"/>
            <a:r>
              <a:rPr lang="en-US" sz="3200" dirty="0" smtClean="0"/>
              <a:t>Unlike init() and destroy() that are called only once, the service() method can be called any number of times during servlet life cycle. </a:t>
            </a:r>
          </a:p>
          <a:p>
            <a:pPr algn="just"/>
            <a:r>
              <a:rPr lang="en-US" sz="3200" dirty="0" smtClean="0"/>
              <a:t> If the servlet is </a:t>
            </a:r>
            <a:r>
              <a:rPr lang="en-US" sz="3200" dirty="0" err="1" smtClean="0"/>
              <a:t>GenericServlet</a:t>
            </a:r>
            <a:r>
              <a:rPr lang="en-US" sz="3200" dirty="0" smtClean="0"/>
              <a:t> then the request is served by the service() method itself.</a:t>
            </a:r>
          </a:p>
          <a:p>
            <a:pPr algn="just"/>
            <a:endParaRPr lang="en-US" sz="3200" dirty="0" smtClean="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365125"/>
            <a:ext cx="10515600" cy="688975"/>
          </a:xfrm>
        </p:spPr>
        <p:txBody>
          <a:bodyPr>
            <a:normAutofit/>
          </a:bodyPr>
          <a:lstStyle/>
          <a:p>
            <a:r>
              <a:rPr lang="en-GB" sz="3600" dirty="0" smtClean="0">
                <a:solidFill>
                  <a:srgbClr val="FF0000"/>
                </a:solidFill>
              </a:rPr>
              <a:t>Cont ...</a:t>
            </a:r>
            <a:endParaRPr lang="en-GB" sz="3600" dirty="0">
              <a:solidFill>
                <a:srgbClr val="FF0000"/>
              </a:solidFill>
            </a:endParaRPr>
          </a:p>
        </p:txBody>
      </p:sp>
      <p:grpSp>
        <p:nvGrpSpPr>
          <p:cNvPr id="2" name="Group 20"/>
          <p:cNvGrpSpPr>
            <a:grpSpLocks/>
          </p:cNvGrpSpPr>
          <p:nvPr/>
        </p:nvGrpSpPr>
        <p:grpSpPr bwMode="auto">
          <a:xfrm>
            <a:off x="914400" y="2209803"/>
            <a:ext cx="5689600" cy="369888"/>
            <a:chOff x="432" y="1392"/>
            <a:chExt cx="2688" cy="233"/>
          </a:xfrm>
        </p:grpSpPr>
        <p:sp>
          <p:nvSpPr>
            <p:cNvPr id="6150" name="Line 6"/>
            <p:cNvSpPr>
              <a:spLocks noChangeShapeType="1"/>
            </p:cNvSpPr>
            <p:nvPr/>
          </p:nvSpPr>
          <p:spPr bwMode="auto">
            <a:xfrm>
              <a:off x="432" y="1584"/>
              <a:ext cx="2688"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6152" name="Text Box 8"/>
            <p:cNvSpPr txBox="1">
              <a:spLocks noChangeArrowheads="1"/>
            </p:cNvSpPr>
            <p:nvPr/>
          </p:nvSpPr>
          <p:spPr bwMode="auto">
            <a:xfrm>
              <a:off x="624" y="1392"/>
              <a:ext cx="1047" cy="233"/>
            </a:xfrm>
            <a:prstGeom prst="rect">
              <a:avLst/>
            </a:prstGeom>
            <a:noFill/>
            <a:ln w="9525">
              <a:noFill/>
              <a:miter lim="800000"/>
              <a:headEnd/>
              <a:tailEnd/>
            </a:ln>
            <a:effectLst/>
          </p:spPr>
          <p:txBody>
            <a:bodyPr wrap="none">
              <a:spAutoFit/>
            </a:bodyPr>
            <a:lstStyle/>
            <a:p>
              <a:r>
                <a:rPr lang="en-GB" dirty="0" smtClean="0"/>
                <a:t>GET /path/index.html</a:t>
              </a:r>
              <a:endParaRPr lang="en-GB" dirty="0"/>
            </a:p>
          </p:txBody>
        </p:sp>
      </p:grpSp>
      <p:grpSp>
        <p:nvGrpSpPr>
          <p:cNvPr id="3" name="Group 28"/>
          <p:cNvGrpSpPr>
            <a:grpSpLocks/>
          </p:cNvGrpSpPr>
          <p:nvPr/>
        </p:nvGrpSpPr>
        <p:grpSpPr bwMode="auto">
          <a:xfrm>
            <a:off x="4876800" y="1752600"/>
            <a:ext cx="4470400" cy="4800600"/>
            <a:chOff x="2304" y="1104"/>
            <a:chExt cx="2112" cy="3024"/>
          </a:xfrm>
        </p:grpSpPr>
        <p:grpSp>
          <p:nvGrpSpPr>
            <p:cNvPr id="4" name="Group 18"/>
            <p:cNvGrpSpPr>
              <a:grpSpLocks/>
            </p:cNvGrpSpPr>
            <p:nvPr/>
          </p:nvGrpSpPr>
          <p:grpSpPr bwMode="auto">
            <a:xfrm>
              <a:off x="2304" y="1104"/>
              <a:ext cx="1488" cy="1344"/>
              <a:chOff x="2304" y="1104"/>
              <a:chExt cx="1488" cy="1344"/>
            </a:xfrm>
          </p:grpSpPr>
          <p:sp>
            <p:nvSpPr>
              <p:cNvPr id="6148" name="Rectangle 4"/>
              <p:cNvSpPr>
                <a:spLocks noChangeArrowheads="1"/>
              </p:cNvSpPr>
              <p:nvPr/>
            </p:nvSpPr>
            <p:spPr bwMode="auto">
              <a:xfrm>
                <a:off x="2304" y="1104"/>
                <a:ext cx="1488" cy="1344"/>
              </a:xfrm>
              <a:prstGeom prst="rect">
                <a:avLst/>
              </a:prstGeom>
              <a:noFill/>
              <a:ln w="28575">
                <a:solidFill>
                  <a:schemeClr val="tx1"/>
                </a:solidFill>
                <a:miter lim="800000"/>
                <a:headEnd/>
                <a:tailEnd/>
              </a:ln>
              <a:effectLst/>
            </p:spPr>
            <p:txBody>
              <a:bodyPr wrap="none" anchor="ctr"/>
              <a:lstStyle/>
              <a:p>
                <a:endParaRPr lang="en-US"/>
              </a:p>
            </p:txBody>
          </p:sp>
          <p:sp>
            <p:nvSpPr>
              <p:cNvPr id="6160" name="Text Box 16"/>
              <p:cNvSpPr txBox="1">
                <a:spLocks noChangeArrowheads="1"/>
              </p:cNvSpPr>
              <p:nvPr/>
            </p:nvSpPr>
            <p:spPr bwMode="auto">
              <a:xfrm>
                <a:off x="2304" y="1104"/>
                <a:ext cx="653" cy="213"/>
              </a:xfrm>
              <a:prstGeom prst="rect">
                <a:avLst/>
              </a:prstGeom>
              <a:noFill/>
              <a:ln w="9525">
                <a:noFill/>
                <a:miter lim="800000"/>
                <a:headEnd/>
                <a:tailEnd/>
              </a:ln>
              <a:effectLst/>
            </p:spPr>
            <p:txBody>
              <a:bodyPr wrap="none">
                <a:spAutoFit/>
              </a:bodyPr>
              <a:lstStyle/>
              <a:p>
                <a:r>
                  <a:rPr lang="en-GB" sz="1600">
                    <a:latin typeface="Verdana" pitchFamily="34" charset="0"/>
                  </a:rPr>
                  <a:t>Web Server</a:t>
                </a:r>
              </a:p>
            </p:txBody>
          </p:sp>
        </p:grpSp>
        <p:grpSp>
          <p:nvGrpSpPr>
            <p:cNvPr id="5" name="Group 27"/>
            <p:cNvGrpSpPr>
              <a:grpSpLocks/>
            </p:cNvGrpSpPr>
            <p:nvPr/>
          </p:nvGrpSpPr>
          <p:grpSpPr bwMode="auto">
            <a:xfrm>
              <a:off x="2784" y="2928"/>
              <a:ext cx="1632" cy="1200"/>
              <a:chOff x="2784" y="2928"/>
              <a:chExt cx="1632" cy="1200"/>
            </a:xfrm>
          </p:grpSpPr>
          <p:sp>
            <p:nvSpPr>
              <p:cNvPr id="6153" name="AutoShape 9"/>
              <p:cNvSpPr>
                <a:spLocks noChangeArrowheads="1"/>
              </p:cNvSpPr>
              <p:nvPr/>
            </p:nvSpPr>
            <p:spPr bwMode="auto">
              <a:xfrm>
                <a:off x="2784" y="2928"/>
                <a:ext cx="1632" cy="1200"/>
              </a:xfrm>
              <a:prstGeom prst="can">
                <a:avLst>
                  <a:gd name="adj" fmla="val 25000"/>
                </a:avLst>
              </a:prstGeom>
              <a:noFill/>
              <a:ln w="28575">
                <a:solidFill>
                  <a:schemeClr val="tx1"/>
                </a:solidFill>
                <a:round/>
                <a:headEnd/>
                <a:tailEnd/>
              </a:ln>
              <a:effectLst/>
            </p:spPr>
            <p:txBody>
              <a:bodyPr wrap="none" anchor="ctr"/>
              <a:lstStyle/>
              <a:p>
                <a:endParaRPr lang="en-US"/>
              </a:p>
            </p:txBody>
          </p:sp>
          <p:sp>
            <p:nvSpPr>
              <p:cNvPr id="6161" name="Text Box 17"/>
              <p:cNvSpPr txBox="1">
                <a:spLocks noChangeArrowheads="1"/>
              </p:cNvSpPr>
              <p:nvPr/>
            </p:nvSpPr>
            <p:spPr bwMode="auto">
              <a:xfrm>
                <a:off x="3168" y="3840"/>
                <a:ext cx="603" cy="213"/>
              </a:xfrm>
              <a:prstGeom prst="rect">
                <a:avLst/>
              </a:prstGeom>
              <a:noFill/>
              <a:ln w="9525">
                <a:noFill/>
                <a:miter lim="800000"/>
                <a:headEnd/>
                <a:tailEnd/>
              </a:ln>
              <a:effectLst/>
            </p:spPr>
            <p:txBody>
              <a:bodyPr wrap="none">
                <a:spAutoFit/>
              </a:bodyPr>
              <a:lstStyle/>
              <a:p>
                <a:r>
                  <a:rPr lang="en-GB" sz="1600">
                    <a:latin typeface="Verdana" pitchFamily="34" charset="0"/>
                  </a:rPr>
                  <a:t>Filesystem</a:t>
                </a:r>
              </a:p>
            </p:txBody>
          </p:sp>
        </p:grpSp>
      </p:grpSp>
      <p:grpSp>
        <p:nvGrpSpPr>
          <p:cNvPr id="6" name="Group 25"/>
          <p:cNvGrpSpPr>
            <a:grpSpLocks/>
          </p:cNvGrpSpPr>
          <p:nvPr/>
        </p:nvGrpSpPr>
        <p:grpSpPr bwMode="auto">
          <a:xfrm>
            <a:off x="6705602" y="2514600"/>
            <a:ext cx="2760134" cy="3352800"/>
            <a:chOff x="3168" y="1584"/>
            <a:chExt cx="1304" cy="2112"/>
          </a:xfrm>
        </p:grpSpPr>
        <p:sp>
          <p:nvSpPr>
            <p:cNvPr id="6157" name="Line 13"/>
            <p:cNvSpPr>
              <a:spLocks noChangeShapeType="1"/>
            </p:cNvSpPr>
            <p:nvPr/>
          </p:nvSpPr>
          <p:spPr bwMode="auto">
            <a:xfrm>
              <a:off x="3168" y="1584"/>
              <a:ext cx="816" cy="2112"/>
            </a:xfrm>
            <a:prstGeom prst="line">
              <a:avLst/>
            </a:prstGeom>
            <a:noFill/>
            <a:ln w="19050">
              <a:solidFill>
                <a:schemeClr val="tx1"/>
              </a:solidFill>
              <a:round/>
              <a:headEnd/>
              <a:tailEnd type="triangle" w="med" len="med"/>
            </a:ln>
            <a:effectLst/>
          </p:spPr>
          <p:txBody>
            <a:bodyPr wrap="none" anchor="ctr"/>
            <a:lstStyle/>
            <a:p>
              <a:endParaRPr lang="en-US"/>
            </a:p>
          </p:txBody>
        </p:sp>
        <p:sp>
          <p:nvSpPr>
            <p:cNvPr id="6165" name="Text Box 21"/>
            <p:cNvSpPr txBox="1">
              <a:spLocks noChangeArrowheads="1"/>
            </p:cNvSpPr>
            <p:nvPr/>
          </p:nvSpPr>
          <p:spPr bwMode="auto">
            <a:xfrm>
              <a:off x="3600" y="2544"/>
              <a:ext cx="872" cy="407"/>
            </a:xfrm>
            <a:prstGeom prst="rect">
              <a:avLst/>
            </a:prstGeom>
            <a:noFill/>
            <a:ln w="9525">
              <a:noFill/>
              <a:miter lim="800000"/>
              <a:headEnd/>
              <a:tailEnd/>
            </a:ln>
            <a:effectLst/>
          </p:spPr>
          <p:txBody>
            <a:bodyPr wrap="none">
              <a:spAutoFit/>
            </a:bodyPr>
            <a:lstStyle/>
            <a:p>
              <a:r>
                <a:rPr lang="en-GB" dirty="0"/>
                <a:t>read</a:t>
              </a:r>
            </a:p>
            <a:p>
              <a:r>
                <a:rPr lang="en-GB" dirty="0"/>
                <a:t> </a:t>
              </a:r>
              <a:r>
                <a:rPr lang="en-GB" dirty="0" smtClean="0"/>
                <a:t>/path/index.html</a:t>
              </a:r>
              <a:endParaRPr lang="en-GB" dirty="0"/>
            </a:p>
          </p:txBody>
        </p:sp>
      </p:grpSp>
      <p:grpSp>
        <p:nvGrpSpPr>
          <p:cNvPr id="7" name="Group 26"/>
          <p:cNvGrpSpPr>
            <a:grpSpLocks/>
          </p:cNvGrpSpPr>
          <p:nvPr/>
        </p:nvGrpSpPr>
        <p:grpSpPr bwMode="auto">
          <a:xfrm>
            <a:off x="4267200" y="3048000"/>
            <a:ext cx="2743200" cy="2819400"/>
            <a:chOff x="2016" y="1920"/>
            <a:chExt cx="1296" cy="1776"/>
          </a:xfrm>
        </p:grpSpPr>
        <p:sp>
          <p:nvSpPr>
            <p:cNvPr id="6158" name="Line 14"/>
            <p:cNvSpPr>
              <a:spLocks noChangeShapeType="1"/>
            </p:cNvSpPr>
            <p:nvPr/>
          </p:nvSpPr>
          <p:spPr bwMode="auto">
            <a:xfrm flipH="1" flipV="1">
              <a:off x="2976" y="1920"/>
              <a:ext cx="336" cy="1776"/>
            </a:xfrm>
            <a:prstGeom prst="line">
              <a:avLst/>
            </a:prstGeom>
            <a:noFill/>
            <a:ln w="19050">
              <a:solidFill>
                <a:schemeClr val="tx1"/>
              </a:solidFill>
              <a:round/>
              <a:headEnd/>
              <a:tailEnd type="triangle" w="med" len="med"/>
            </a:ln>
            <a:effectLst/>
          </p:spPr>
          <p:txBody>
            <a:bodyPr wrap="none" anchor="ctr"/>
            <a:lstStyle/>
            <a:p>
              <a:endParaRPr lang="en-US"/>
            </a:p>
          </p:txBody>
        </p:sp>
        <p:sp>
          <p:nvSpPr>
            <p:cNvPr id="6166" name="Text Box 22"/>
            <p:cNvSpPr txBox="1">
              <a:spLocks noChangeArrowheads="1"/>
            </p:cNvSpPr>
            <p:nvPr/>
          </p:nvSpPr>
          <p:spPr bwMode="auto">
            <a:xfrm>
              <a:off x="2016" y="2640"/>
              <a:ext cx="744" cy="233"/>
            </a:xfrm>
            <a:prstGeom prst="rect">
              <a:avLst/>
            </a:prstGeom>
            <a:noFill/>
            <a:ln w="9525">
              <a:noFill/>
              <a:miter lim="800000"/>
              <a:headEnd/>
              <a:tailEnd/>
            </a:ln>
            <a:effectLst/>
          </p:spPr>
          <p:txBody>
            <a:bodyPr wrap="none">
              <a:spAutoFit/>
            </a:bodyPr>
            <a:lstStyle/>
            <a:p>
              <a:r>
                <a:rPr lang="en-GB"/>
                <a:t>&lt;file contents&gt;</a:t>
              </a:r>
            </a:p>
          </p:txBody>
        </p:sp>
      </p:grpSp>
      <p:grpSp>
        <p:nvGrpSpPr>
          <p:cNvPr id="8" name="Group 24"/>
          <p:cNvGrpSpPr>
            <a:grpSpLocks/>
          </p:cNvGrpSpPr>
          <p:nvPr/>
        </p:nvGrpSpPr>
        <p:grpSpPr bwMode="auto">
          <a:xfrm>
            <a:off x="914400" y="3048003"/>
            <a:ext cx="5283200" cy="722313"/>
            <a:chOff x="432" y="1920"/>
            <a:chExt cx="2496" cy="455"/>
          </a:xfrm>
        </p:grpSpPr>
        <p:sp>
          <p:nvSpPr>
            <p:cNvPr id="6159" name="Line 15"/>
            <p:cNvSpPr>
              <a:spLocks noChangeShapeType="1"/>
            </p:cNvSpPr>
            <p:nvPr/>
          </p:nvSpPr>
          <p:spPr bwMode="auto">
            <a:xfrm flipH="1">
              <a:off x="432" y="1920"/>
              <a:ext cx="2496"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6167" name="Text Box 23"/>
            <p:cNvSpPr txBox="1">
              <a:spLocks noChangeArrowheads="1"/>
            </p:cNvSpPr>
            <p:nvPr/>
          </p:nvSpPr>
          <p:spPr bwMode="auto">
            <a:xfrm>
              <a:off x="672" y="1968"/>
              <a:ext cx="744" cy="407"/>
            </a:xfrm>
            <a:prstGeom prst="rect">
              <a:avLst/>
            </a:prstGeom>
            <a:noFill/>
            <a:ln w="9525">
              <a:noFill/>
              <a:miter lim="800000"/>
              <a:headEnd/>
              <a:tailEnd/>
            </a:ln>
            <a:effectLst/>
          </p:spPr>
          <p:txBody>
            <a:bodyPr wrap="none">
              <a:spAutoFit/>
            </a:bodyPr>
            <a:lstStyle/>
            <a:p>
              <a:r>
                <a:rPr lang="en-GB"/>
                <a:t>STATUS …</a:t>
              </a:r>
            </a:p>
            <a:p>
              <a:r>
                <a:rPr lang="en-GB"/>
                <a:t>&lt;file contents&gt;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2000"/>
                            </p:stCondLst>
                            <p:childTnLst>
                              <p:par>
                                <p:cTn id="13" presetID="22" presetClass="entr" presetSubtype="1" fill="hold" nodeType="afterEffect">
                                  <p:stCondLst>
                                    <p:cond delay="10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3500"/>
                            </p:stCondLst>
                            <p:childTnLst>
                              <p:par>
                                <p:cTn id="17" presetID="22" presetClass="entr" presetSubtype="4" fill="hold" nodeType="afterEffect">
                                  <p:stCondLst>
                                    <p:cond delay="100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5000"/>
                            </p:stCondLst>
                            <p:childTnLst>
                              <p:par>
                                <p:cTn id="21" presetID="22" presetClass="entr" presetSubtype="2" fill="hold" nodeType="afterEffect">
                                  <p:stCondLst>
                                    <p:cond delay="100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r>
              <a:rPr lang="en-US" sz="3200" dirty="0" smtClean="0">
                <a:solidFill>
                  <a:srgbClr val="00B050"/>
                </a:solidFill>
              </a:rPr>
              <a:t>Cont …</a:t>
            </a:r>
            <a:endParaRPr lang="en-US" sz="3200" dirty="0">
              <a:solidFill>
                <a:srgbClr val="00B050"/>
              </a:solidFill>
            </a:endParaRPr>
          </a:p>
        </p:txBody>
      </p:sp>
      <p:sp>
        <p:nvSpPr>
          <p:cNvPr id="3" name="Content Placeholder 2"/>
          <p:cNvSpPr>
            <a:spLocks noGrp="1"/>
          </p:cNvSpPr>
          <p:nvPr>
            <p:ph idx="1"/>
          </p:nvPr>
        </p:nvSpPr>
        <p:spPr>
          <a:xfrm>
            <a:off x="571500" y="850900"/>
            <a:ext cx="11391900" cy="5842000"/>
          </a:xfrm>
        </p:spPr>
        <p:txBody>
          <a:bodyPr>
            <a:noAutofit/>
          </a:bodyPr>
          <a:lstStyle/>
          <a:p>
            <a:pPr algn="just"/>
            <a:r>
              <a:rPr lang="en-US" sz="3000" dirty="0" smtClean="0"/>
              <a:t>If the servlet is </a:t>
            </a:r>
            <a:r>
              <a:rPr lang="en-US" sz="3000" dirty="0" err="1" smtClean="0"/>
              <a:t>HttpServlet</a:t>
            </a:r>
            <a:r>
              <a:rPr lang="en-US" sz="3000" dirty="0" smtClean="0"/>
              <a:t> then service() method receives the request and dispatches it to the correct handler method based on the type of request.</a:t>
            </a:r>
          </a:p>
          <a:p>
            <a:pPr algn="just"/>
            <a:r>
              <a:rPr lang="en-US" sz="3000" dirty="0" smtClean="0"/>
              <a:t>For example if it is a Get Request the service() method would dispatch the request to the </a:t>
            </a:r>
            <a:r>
              <a:rPr lang="en-US" sz="3000" dirty="0" err="1" smtClean="0"/>
              <a:t>doGet</a:t>
            </a:r>
            <a:r>
              <a:rPr lang="en-US" sz="3000" dirty="0" smtClean="0"/>
              <a:t>() method by calling the </a:t>
            </a:r>
            <a:r>
              <a:rPr lang="en-US" sz="3000" dirty="0" err="1" smtClean="0"/>
              <a:t>doGet</a:t>
            </a:r>
            <a:r>
              <a:rPr lang="en-US" sz="3000" dirty="0" smtClean="0"/>
              <a:t>() method with request parameters. </a:t>
            </a:r>
          </a:p>
          <a:p>
            <a:pPr algn="just"/>
            <a:r>
              <a:rPr lang="en-US" sz="3000" dirty="0" smtClean="0"/>
              <a:t>Similarly the requests like Post, Head, Put etc. are dispatched to the corresponding handlers </a:t>
            </a:r>
            <a:r>
              <a:rPr lang="en-US" sz="3000" dirty="0" err="1" smtClean="0"/>
              <a:t>doPost</a:t>
            </a:r>
            <a:r>
              <a:rPr lang="en-US" sz="3000" dirty="0" smtClean="0"/>
              <a:t>(), </a:t>
            </a:r>
            <a:r>
              <a:rPr lang="en-US" sz="3000" dirty="0" err="1" smtClean="0"/>
              <a:t>doHead</a:t>
            </a:r>
            <a:r>
              <a:rPr lang="en-US" sz="3000" dirty="0" smtClean="0"/>
              <a:t>(), </a:t>
            </a:r>
            <a:r>
              <a:rPr lang="en-US" sz="3000" dirty="0" err="1" smtClean="0"/>
              <a:t>doPut</a:t>
            </a:r>
            <a:r>
              <a:rPr lang="en-US" sz="3000" dirty="0" smtClean="0"/>
              <a:t>() etc. by service() method of servlet.</a:t>
            </a:r>
            <a:endParaRPr lang="en-US" sz="3000" dirty="0"/>
          </a:p>
        </p:txBody>
      </p:sp>
      <p:pic>
        <p:nvPicPr>
          <p:cNvPr id="56322" name="Picture 2" descr="C:\Users\Dell\Downloads\Servlet_Life_Cycle.jpg"/>
          <p:cNvPicPr>
            <a:picLocks noChangeAspect="1" noChangeArrowheads="1"/>
          </p:cNvPicPr>
          <p:nvPr/>
        </p:nvPicPr>
        <p:blipFill>
          <a:blip r:embed="rId2"/>
          <a:srcRect/>
          <a:stretch>
            <a:fillRect/>
          </a:stretch>
        </p:blipFill>
        <p:spPr bwMode="auto">
          <a:xfrm>
            <a:off x="3825874" y="4356100"/>
            <a:ext cx="8366126" cy="2501900"/>
          </a:xfrm>
          <a:prstGeom prst="rect">
            <a:avLst/>
          </a:prstGeom>
          <a:noFill/>
        </p:spPr>
      </p:pic>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r>
              <a:rPr lang="en-US" sz="3200" dirty="0" smtClean="0">
                <a:solidFill>
                  <a:srgbClr val="00B050"/>
                </a:solidFill>
              </a:rPr>
              <a:t>Cont  …</a:t>
            </a:r>
            <a:endParaRPr lang="en-US" sz="3200" dirty="0">
              <a:solidFill>
                <a:srgbClr val="00B050"/>
              </a:solidFill>
            </a:endParaRPr>
          </a:p>
        </p:txBody>
      </p:sp>
      <p:sp>
        <p:nvSpPr>
          <p:cNvPr id="3" name="Content Placeholder 2"/>
          <p:cNvSpPr>
            <a:spLocks noGrp="1"/>
          </p:cNvSpPr>
          <p:nvPr>
            <p:ph idx="1"/>
          </p:nvPr>
        </p:nvSpPr>
        <p:spPr>
          <a:xfrm>
            <a:off x="571500" y="1041400"/>
            <a:ext cx="11391900" cy="5651500"/>
          </a:xfrm>
        </p:spPr>
        <p:txBody>
          <a:bodyPr>
            <a:noAutofit/>
          </a:bodyPr>
          <a:lstStyle/>
          <a:p>
            <a:pPr algn="just">
              <a:buNone/>
            </a:pPr>
            <a:r>
              <a:rPr lang="en-US" sz="3000" dirty="0" smtClean="0"/>
              <a:t>Here is the signature of this method:</a:t>
            </a:r>
          </a:p>
          <a:p>
            <a:pPr algn="just">
              <a:buNone/>
            </a:pPr>
            <a:r>
              <a:rPr lang="en-US" sz="3000" dirty="0" smtClean="0"/>
              <a:t>public void service(</a:t>
            </a:r>
            <a:r>
              <a:rPr lang="en-US" sz="3000" dirty="0" err="1" smtClean="0"/>
              <a:t>ServletRequest</a:t>
            </a:r>
            <a:r>
              <a:rPr lang="en-US" sz="3000" dirty="0" smtClean="0"/>
              <a:t> request, </a:t>
            </a:r>
            <a:r>
              <a:rPr lang="en-US" sz="3000" dirty="0" err="1" smtClean="0"/>
              <a:t>ServletResponse</a:t>
            </a:r>
            <a:r>
              <a:rPr lang="en-US" sz="3000" dirty="0" smtClean="0"/>
              <a:t> response) throws</a:t>
            </a:r>
          </a:p>
          <a:p>
            <a:pPr algn="just">
              <a:buNone/>
            </a:pPr>
            <a:r>
              <a:rPr lang="en-US" sz="3000" dirty="0" err="1" smtClean="0"/>
              <a:t>ServletException</a:t>
            </a:r>
            <a:r>
              <a:rPr lang="en-US" sz="3000" dirty="0" smtClean="0"/>
              <a:t>, </a:t>
            </a:r>
            <a:r>
              <a:rPr lang="en-US" sz="3000" dirty="0" err="1" smtClean="0"/>
              <a:t>IOException</a:t>
            </a:r>
            <a:r>
              <a:rPr lang="en-US" sz="3000" dirty="0" smtClean="0"/>
              <a:t>{</a:t>
            </a:r>
          </a:p>
          <a:p>
            <a:pPr algn="just">
              <a:buNone/>
            </a:pPr>
            <a:r>
              <a:rPr lang="en-US" sz="3000" dirty="0" smtClean="0"/>
              <a:t>}</a:t>
            </a:r>
            <a:endParaRPr lang="en-US" sz="3000"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r>
              <a:rPr lang="en-US" sz="3200" b="1" dirty="0" smtClean="0">
                <a:solidFill>
                  <a:srgbClr val="00B050"/>
                </a:solidFill>
              </a:rPr>
              <a:t>Step 5: Invoke destroy() method</a:t>
            </a:r>
            <a:endParaRPr lang="en-US" sz="3200" dirty="0">
              <a:solidFill>
                <a:srgbClr val="00B050"/>
              </a:solidFill>
            </a:endParaRPr>
          </a:p>
        </p:txBody>
      </p:sp>
      <p:sp>
        <p:nvSpPr>
          <p:cNvPr id="3" name="Content Placeholder 2"/>
          <p:cNvSpPr>
            <a:spLocks noGrp="1"/>
          </p:cNvSpPr>
          <p:nvPr>
            <p:ph idx="1"/>
          </p:nvPr>
        </p:nvSpPr>
        <p:spPr>
          <a:xfrm>
            <a:off x="571500" y="1041400"/>
            <a:ext cx="11391900" cy="5651500"/>
          </a:xfrm>
        </p:spPr>
        <p:txBody>
          <a:bodyPr>
            <a:noAutofit/>
          </a:bodyPr>
          <a:lstStyle/>
          <a:p>
            <a:pPr algn="just"/>
            <a:r>
              <a:rPr lang="en-US" sz="3000" dirty="0" smtClean="0"/>
              <a:t>When servlet container shuts down(this usually happens when we stop the web server), it unloads all the servlets and calls destroy() method for each initialized servlets</a:t>
            </a:r>
          </a:p>
          <a:p>
            <a:pPr algn="just"/>
            <a:r>
              <a:rPr lang="en-US" sz="3000" dirty="0" smtClean="0"/>
              <a:t>The destroy() method is called only once at the end of the life cycle of a servlet. </a:t>
            </a:r>
          </a:p>
          <a:p>
            <a:pPr algn="just"/>
            <a:r>
              <a:rPr lang="en-US" sz="3000" dirty="0" smtClean="0"/>
              <a:t>After the destroy() method is called, the servlet object is marked for garbage collection. </a:t>
            </a:r>
          </a:p>
          <a:p>
            <a:pPr algn="just">
              <a:buNone/>
            </a:pPr>
            <a:r>
              <a:rPr lang="en-US" sz="3000" dirty="0" smtClean="0"/>
              <a:t>public void destroy() {</a:t>
            </a:r>
          </a:p>
          <a:p>
            <a:pPr algn="just">
              <a:buNone/>
            </a:pPr>
            <a:r>
              <a:rPr lang="en-US" sz="3000" dirty="0" smtClean="0"/>
              <a:t>// Finalization code…}</a:t>
            </a:r>
            <a:endParaRPr lang="en-US" sz="3000"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r>
              <a:rPr lang="en-US" sz="3200" dirty="0" smtClean="0">
                <a:solidFill>
                  <a:srgbClr val="00B050"/>
                </a:solidFill>
              </a:rPr>
              <a:t>Example</a:t>
            </a:r>
            <a:endParaRPr lang="en-US" sz="3200" dirty="0">
              <a:solidFill>
                <a:srgbClr val="00B050"/>
              </a:solidFill>
            </a:endParaRPr>
          </a:p>
        </p:txBody>
      </p:sp>
      <p:sp>
        <p:nvSpPr>
          <p:cNvPr id="3" name="Content Placeholder 2"/>
          <p:cNvSpPr>
            <a:spLocks noGrp="1"/>
          </p:cNvSpPr>
          <p:nvPr>
            <p:ph idx="1"/>
          </p:nvPr>
        </p:nvSpPr>
        <p:spPr>
          <a:xfrm>
            <a:off x="571500" y="1041400"/>
            <a:ext cx="11391900" cy="5651500"/>
          </a:xfrm>
        </p:spPr>
        <p:txBody>
          <a:bodyPr>
            <a:noAutofit/>
          </a:bodyPr>
          <a:lstStyle/>
          <a:p>
            <a:pPr>
              <a:buNone/>
            </a:pPr>
            <a:r>
              <a:rPr lang="en-US" sz="1800" dirty="0" smtClean="0"/>
              <a:t>import java.io.*;</a:t>
            </a:r>
          </a:p>
          <a:p>
            <a:pPr>
              <a:buNone/>
            </a:pPr>
            <a:r>
              <a:rPr lang="en-US" sz="1800" dirty="0" smtClean="0"/>
              <a:t>import </a:t>
            </a:r>
            <a:r>
              <a:rPr lang="en-US" sz="1800" dirty="0" err="1" smtClean="0"/>
              <a:t>javax.servlet</a:t>
            </a:r>
            <a:r>
              <a:rPr lang="en-US" sz="1800" dirty="0" smtClean="0"/>
              <a:t>.*;</a:t>
            </a:r>
          </a:p>
          <a:p>
            <a:pPr>
              <a:buNone/>
            </a:pPr>
            <a:r>
              <a:rPr lang="en-US" sz="1800" dirty="0" smtClean="0"/>
              <a:t>public class </a:t>
            </a:r>
            <a:r>
              <a:rPr lang="en-US" sz="1800" dirty="0" err="1" smtClean="0"/>
              <a:t>ExampleGeneric</a:t>
            </a:r>
            <a:r>
              <a:rPr lang="en-US" sz="1800" dirty="0" smtClean="0"/>
              <a:t> extends </a:t>
            </a:r>
            <a:r>
              <a:rPr lang="en-US" sz="1800" dirty="0" err="1" smtClean="0"/>
              <a:t>GenericServlet</a:t>
            </a:r>
            <a:r>
              <a:rPr lang="en-US" sz="1800" dirty="0" smtClean="0"/>
              <a:t>{</a:t>
            </a:r>
          </a:p>
          <a:p>
            <a:pPr>
              <a:buNone/>
            </a:pPr>
            <a:r>
              <a:rPr lang="en-US" sz="1800" dirty="0" smtClean="0"/>
              <a:t>    private String message;</a:t>
            </a:r>
          </a:p>
          <a:p>
            <a:pPr>
              <a:buNone/>
            </a:pPr>
            <a:r>
              <a:rPr lang="en-US" sz="1800" dirty="0" smtClean="0"/>
              <a:t>   public void init() throws </a:t>
            </a:r>
            <a:r>
              <a:rPr lang="en-US" sz="1800" dirty="0" err="1" smtClean="0"/>
              <a:t>ServletException</a:t>
            </a:r>
            <a:r>
              <a:rPr lang="en-US" sz="1800" dirty="0" smtClean="0"/>
              <a:t> {</a:t>
            </a:r>
          </a:p>
          <a:p>
            <a:pPr>
              <a:buNone/>
            </a:pPr>
            <a:r>
              <a:rPr lang="en-US" sz="1800" dirty="0" smtClean="0"/>
              <a:t>           message = "Hello This is CSE-C&amp;G";</a:t>
            </a:r>
          </a:p>
          <a:p>
            <a:pPr>
              <a:buNone/>
            </a:pPr>
            <a:r>
              <a:rPr lang="en-US" sz="1800" dirty="0" smtClean="0"/>
              <a:t>   }</a:t>
            </a:r>
          </a:p>
          <a:p>
            <a:pPr>
              <a:buNone/>
            </a:pPr>
            <a:r>
              <a:rPr lang="en-US" sz="1800" dirty="0" smtClean="0"/>
              <a:t>public void service(</a:t>
            </a:r>
            <a:r>
              <a:rPr lang="en-US" sz="1800" dirty="0" err="1" smtClean="0"/>
              <a:t>ServletRequest</a:t>
            </a:r>
            <a:r>
              <a:rPr lang="en-US" sz="1800" dirty="0" smtClean="0"/>
              <a:t> </a:t>
            </a:r>
            <a:r>
              <a:rPr lang="en-US" sz="1800" dirty="0" err="1" smtClean="0"/>
              <a:t>req,ServletResponse</a:t>
            </a:r>
            <a:r>
              <a:rPr lang="en-US" sz="1800" dirty="0" smtClean="0"/>
              <a:t> res)</a:t>
            </a:r>
          </a:p>
          <a:p>
            <a:pPr>
              <a:buNone/>
            </a:pPr>
            <a:r>
              <a:rPr lang="en-US" sz="1800" dirty="0" smtClean="0"/>
              <a:t>throws </a:t>
            </a:r>
            <a:r>
              <a:rPr lang="en-US" sz="1800" dirty="0" err="1" smtClean="0"/>
              <a:t>IOException,ServletException</a:t>
            </a:r>
            <a:r>
              <a:rPr lang="en-US" sz="1800" dirty="0" smtClean="0"/>
              <a:t>{</a:t>
            </a:r>
          </a:p>
          <a:p>
            <a:pPr>
              <a:buNone/>
            </a:pPr>
            <a:r>
              <a:rPr lang="en-US" sz="1800" dirty="0" smtClean="0"/>
              <a:t>      </a:t>
            </a:r>
            <a:r>
              <a:rPr lang="en-US" sz="1800" dirty="0" err="1" smtClean="0"/>
              <a:t>res.setContentType</a:t>
            </a:r>
            <a:r>
              <a:rPr lang="en-US" sz="1800" dirty="0" smtClean="0"/>
              <a:t>("text/html");</a:t>
            </a:r>
          </a:p>
          <a:p>
            <a:pPr>
              <a:buNone/>
            </a:pPr>
            <a:r>
              <a:rPr lang="en-US" sz="1800" dirty="0" smtClean="0"/>
              <a:t>      </a:t>
            </a:r>
            <a:r>
              <a:rPr lang="en-US" sz="1800" dirty="0" err="1" smtClean="0"/>
              <a:t>PrintWriter</a:t>
            </a:r>
            <a:r>
              <a:rPr lang="en-US" sz="1800" dirty="0" smtClean="0"/>
              <a:t> out = </a:t>
            </a:r>
            <a:r>
              <a:rPr lang="en-US" sz="1800" dirty="0" err="1" smtClean="0"/>
              <a:t>res.getWriter</a:t>
            </a:r>
            <a:r>
              <a:rPr lang="en-US" sz="1800" dirty="0" smtClean="0"/>
              <a:t>();</a:t>
            </a:r>
          </a:p>
          <a:p>
            <a:pPr>
              <a:buNone/>
            </a:pPr>
            <a:r>
              <a:rPr lang="en-US" sz="1800" dirty="0" smtClean="0"/>
              <a:t>      </a:t>
            </a:r>
            <a:r>
              <a:rPr lang="en-US" sz="1800" dirty="0" err="1" smtClean="0"/>
              <a:t>out.println</a:t>
            </a:r>
            <a:r>
              <a:rPr lang="en-US" sz="1800" dirty="0" smtClean="0"/>
              <a:t>("&lt;h1&gt;" + message + "&lt;/h1&gt;");</a:t>
            </a:r>
          </a:p>
          <a:p>
            <a:pPr>
              <a:buNone/>
            </a:pPr>
            <a:r>
              <a:rPr lang="en-US" sz="1800" dirty="0" smtClean="0"/>
              <a:t>   }</a:t>
            </a:r>
          </a:p>
          <a:p>
            <a:pPr>
              <a:buNone/>
            </a:pPr>
            <a:r>
              <a:rPr lang="en-US" sz="1800" dirty="0" smtClean="0"/>
              <a:t>   public void destroy() {</a:t>
            </a:r>
          </a:p>
          <a:p>
            <a:pPr>
              <a:buNone/>
            </a:pPr>
            <a:r>
              <a:rPr lang="en-US" sz="1800" dirty="0" smtClean="0"/>
              <a:t>      // do nothing.</a:t>
            </a:r>
          </a:p>
          <a:p>
            <a:pPr>
              <a:buNone/>
            </a:pPr>
            <a:r>
              <a:rPr lang="en-US" sz="1800" dirty="0" smtClean="0"/>
              <a:t>   } }</a:t>
            </a:r>
            <a:endParaRPr lang="en-US" sz="1800"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r>
              <a:rPr lang="en-US" sz="3200" dirty="0" smtClean="0">
                <a:solidFill>
                  <a:srgbClr val="FF0000"/>
                </a:solidFill>
              </a:rPr>
              <a:t>The Servlet API</a:t>
            </a:r>
            <a:endParaRPr lang="en-US" sz="3200" dirty="0">
              <a:solidFill>
                <a:srgbClr val="FF0000"/>
              </a:solidFill>
            </a:endParaRPr>
          </a:p>
        </p:txBody>
      </p:sp>
      <p:sp>
        <p:nvSpPr>
          <p:cNvPr id="3" name="Content Placeholder 2"/>
          <p:cNvSpPr>
            <a:spLocks noGrp="1"/>
          </p:cNvSpPr>
          <p:nvPr>
            <p:ph idx="1"/>
          </p:nvPr>
        </p:nvSpPr>
        <p:spPr>
          <a:xfrm>
            <a:off x="571500" y="1041400"/>
            <a:ext cx="11391900" cy="5651500"/>
          </a:xfrm>
        </p:spPr>
        <p:txBody>
          <a:bodyPr>
            <a:noAutofit/>
          </a:bodyPr>
          <a:lstStyle/>
          <a:p>
            <a:pPr algn="just"/>
            <a:r>
              <a:rPr lang="en-US" sz="3000" dirty="0" smtClean="0"/>
              <a:t>Servlet API is used to create servlets. </a:t>
            </a:r>
          </a:p>
          <a:p>
            <a:pPr algn="just"/>
            <a:r>
              <a:rPr lang="en-US" sz="3000" dirty="0" smtClean="0"/>
              <a:t>Servlet API having two packages to create servlets. These are</a:t>
            </a:r>
            <a:r>
              <a:rPr lang="en-US" sz="3000" dirty="0" smtClean="0">
                <a:solidFill>
                  <a:srgbClr val="00B050"/>
                </a:solidFill>
              </a:rPr>
              <a:t> </a:t>
            </a:r>
            <a:r>
              <a:rPr lang="en-US" sz="3000" dirty="0" err="1" smtClean="0">
                <a:solidFill>
                  <a:srgbClr val="00B050"/>
                </a:solidFill>
              </a:rPr>
              <a:t>javax.servlet</a:t>
            </a:r>
            <a:r>
              <a:rPr lang="en-US" sz="3000" dirty="0" smtClean="0">
                <a:solidFill>
                  <a:srgbClr val="00B050"/>
                </a:solidFill>
              </a:rPr>
              <a:t> </a:t>
            </a:r>
            <a:r>
              <a:rPr lang="en-US" sz="3000" dirty="0" smtClean="0"/>
              <a:t>and</a:t>
            </a:r>
            <a:r>
              <a:rPr lang="en-US" sz="3000" dirty="0" smtClean="0">
                <a:solidFill>
                  <a:srgbClr val="00B050"/>
                </a:solidFill>
              </a:rPr>
              <a:t> </a:t>
            </a:r>
            <a:r>
              <a:rPr lang="en-US" sz="3000" dirty="0" err="1" smtClean="0">
                <a:solidFill>
                  <a:srgbClr val="00B050"/>
                </a:solidFill>
              </a:rPr>
              <a:t>javax.servlet.http</a:t>
            </a:r>
            <a:endParaRPr lang="en-US" sz="3000" dirty="0" smtClean="0">
              <a:solidFill>
                <a:srgbClr val="00B050"/>
              </a:solidFill>
            </a:endParaRPr>
          </a:p>
          <a:p>
            <a:pPr algn="just"/>
            <a:r>
              <a:rPr lang="en-US" sz="3000" dirty="0" smtClean="0"/>
              <a:t>The </a:t>
            </a:r>
            <a:r>
              <a:rPr lang="en-US" sz="3000" dirty="0" err="1" smtClean="0"/>
              <a:t>javax.servlet</a:t>
            </a:r>
            <a:r>
              <a:rPr lang="en-US" sz="3000" dirty="0" smtClean="0"/>
              <a:t> package that contains the classes to support generic servlet (protocol-independent servlet) .</a:t>
            </a:r>
          </a:p>
          <a:p>
            <a:pPr algn="just"/>
            <a:r>
              <a:rPr lang="en-US" sz="3000" dirty="0" smtClean="0"/>
              <a:t> The </a:t>
            </a:r>
            <a:r>
              <a:rPr lang="en-US" sz="3000" dirty="0" err="1" smtClean="0"/>
              <a:t>javax.servlet.http</a:t>
            </a:r>
            <a:r>
              <a:rPr lang="en-US" sz="3000" dirty="0" smtClean="0"/>
              <a:t> package that contains classes to support http servlet.</a:t>
            </a:r>
          </a:p>
          <a:p>
            <a:pPr algn="just"/>
            <a:endParaRPr lang="en-US" sz="3000" dirty="0" smtClean="0"/>
          </a:p>
          <a:p>
            <a:pPr algn="just">
              <a:buNone/>
            </a:pPr>
            <a:r>
              <a:rPr lang="en-US" sz="3000" dirty="0" smtClean="0">
                <a:solidFill>
                  <a:srgbClr val="FF0000"/>
                </a:solidFill>
              </a:rPr>
              <a:t>The hierarchy of packages:</a:t>
            </a:r>
          </a:p>
          <a:p>
            <a:pPr algn="just"/>
            <a:endParaRPr lang="en-US" sz="3000" b="1" dirty="0" smtClean="0"/>
          </a:p>
          <a:p>
            <a:pPr algn="just"/>
            <a:endParaRPr lang="en-US" sz="3000" dirty="0" smtClean="0"/>
          </a:p>
        </p:txBody>
      </p:sp>
      <p:pic>
        <p:nvPicPr>
          <p:cNvPr id="1028" name="Picture 4"/>
          <p:cNvPicPr>
            <a:picLocks noChangeAspect="1" noChangeArrowheads="1"/>
          </p:cNvPicPr>
          <p:nvPr/>
        </p:nvPicPr>
        <p:blipFill>
          <a:blip r:embed="rId2"/>
          <a:srcRect/>
          <a:stretch>
            <a:fillRect/>
          </a:stretch>
        </p:blipFill>
        <p:spPr bwMode="auto">
          <a:xfrm>
            <a:off x="1117600" y="5038724"/>
            <a:ext cx="10129064" cy="1412875"/>
          </a:xfrm>
          <a:prstGeom prst="rect">
            <a:avLst/>
          </a:prstGeom>
          <a:noFill/>
          <a:ln w="9525">
            <a:noFill/>
            <a:miter lim="800000"/>
            <a:headEnd/>
            <a:tailEnd/>
          </a:ln>
          <a:effectLst/>
        </p:spPr>
      </p:pic>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pPr marL="342900" indent="-342900"/>
            <a:r>
              <a:rPr lang="en-US" sz="3200" dirty="0" smtClean="0">
                <a:solidFill>
                  <a:srgbClr val="FF0000"/>
                </a:solidFill>
              </a:rPr>
              <a:t>Cont …</a:t>
            </a:r>
            <a:endParaRPr lang="en-US" sz="3200" dirty="0">
              <a:solidFill>
                <a:srgbClr val="FF0000"/>
              </a:solidFill>
            </a:endParaRPr>
          </a:p>
        </p:txBody>
      </p:sp>
      <p:sp>
        <p:nvSpPr>
          <p:cNvPr id="3" name="Content Placeholder 2"/>
          <p:cNvSpPr>
            <a:spLocks noGrp="1"/>
          </p:cNvSpPr>
          <p:nvPr>
            <p:ph idx="1"/>
          </p:nvPr>
        </p:nvSpPr>
        <p:spPr>
          <a:xfrm>
            <a:off x="571500" y="1041400"/>
            <a:ext cx="11391900" cy="5651500"/>
          </a:xfrm>
        </p:spPr>
        <p:txBody>
          <a:bodyPr>
            <a:noAutofit/>
          </a:bodyPr>
          <a:lstStyle/>
          <a:p>
            <a:pPr algn="just">
              <a:buNone/>
            </a:pPr>
            <a:r>
              <a:rPr lang="en-US" sz="3000" dirty="0" smtClean="0">
                <a:solidFill>
                  <a:srgbClr val="00B050"/>
                </a:solidFill>
              </a:rPr>
              <a:t>Interfaces in </a:t>
            </a:r>
            <a:r>
              <a:rPr lang="en-US" sz="3000" dirty="0" err="1" smtClean="0">
                <a:solidFill>
                  <a:srgbClr val="00B050"/>
                </a:solidFill>
              </a:rPr>
              <a:t>javax.servlet</a:t>
            </a:r>
            <a:r>
              <a:rPr lang="en-US" sz="3000" dirty="0" smtClean="0">
                <a:solidFill>
                  <a:srgbClr val="00B050"/>
                </a:solidFill>
              </a:rPr>
              <a:t> package</a:t>
            </a:r>
          </a:p>
          <a:p>
            <a:pPr algn="just"/>
            <a:r>
              <a:rPr lang="en-US" sz="3000" dirty="0" smtClean="0"/>
              <a:t>Servlet,ServletRequest,ServletResponse,ServletConfig,ServletContext</a:t>
            </a:r>
          </a:p>
          <a:p>
            <a:pPr algn="just">
              <a:buNone/>
            </a:pPr>
            <a:r>
              <a:rPr lang="en-US" sz="3000" dirty="0" smtClean="0">
                <a:solidFill>
                  <a:srgbClr val="00B050"/>
                </a:solidFill>
              </a:rPr>
              <a:t>Classes in </a:t>
            </a:r>
            <a:r>
              <a:rPr lang="en-US" sz="3000" dirty="0" err="1" smtClean="0">
                <a:solidFill>
                  <a:srgbClr val="00B050"/>
                </a:solidFill>
              </a:rPr>
              <a:t>javax.servlet</a:t>
            </a:r>
            <a:r>
              <a:rPr lang="en-US" sz="3000" dirty="0" smtClean="0">
                <a:solidFill>
                  <a:srgbClr val="00B050"/>
                </a:solidFill>
              </a:rPr>
              <a:t> package</a:t>
            </a:r>
          </a:p>
          <a:p>
            <a:r>
              <a:rPr lang="en-US" sz="3000" dirty="0" err="1" smtClean="0"/>
              <a:t>GenericServle</a:t>
            </a:r>
            <a:r>
              <a:rPr lang="en-US" sz="3000" dirty="0" smtClean="0"/>
              <a:t>, </a:t>
            </a:r>
            <a:r>
              <a:rPr lang="en-US" sz="3000" dirty="0" err="1" smtClean="0"/>
              <a:t>ServletException</a:t>
            </a:r>
            <a:r>
              <a:rPr lang="en-US" sz="3000" dirty="0" smtClean="0"/>
              <a:t>, </a:t>
            </a:r>
            <a:r>
              <a:rPr lang="en-US" sz="3000" dirty="0" err="1" smtClean="0"/>
              <a:t>ServletInputStream</a:t>
            </a:r>
            <a:r>
              <a:rPr lang="en-US" sz="3000" dirty="0" smtClean="0"/>
              <a:t> </a:t>
            </a:r>
            <a:r>
              <a:rPr lang="en-US" sz="3000" dirty="0" err="1" smtClean="0"/>
              <a:t>ServletOutputStream</a:t>
            </a:r>
            <a:endParaRPr lang="en-US" sz="3000" dirty="0" smtClean="0"/>
          </a:p>
          <a:p>
            <a:pPr algn="just">
              <a:buNone/>
            </a:pPr>
            <a:r>
              <a:rPr lang="en-US" sz="3000" dirty="0" smtClean="0">
                <a:solidFill>
                  <a:srgbClr val="00B050"/>
                </a:solidFill>
              </a:rPr>
              <a:t>Interfaces in </a:t>
            </a:r>
            <a:r>
              <a:rPr lang="en-US" sz="3000" dirty="0" err="1" smtClean="0">
                <a:solidFill>
                  <a:srgbClr val="00B050"/>
                </a:solidFill>
              </a:rPr>
              <a:t>javax.servlet.http</a:t>
            </a:r>
            <a:r>
              <a:rPr lang="en-US" sz="3000" dirty="0" smtClean="0">
                <a:solidFill>
                  <a:srgbClr val="00B050"/>
                </a:solidFill>
              </a:rPr>
              <a:t> package</a:t>
            </a:r>
          </a:p>
          <a:p>
            <a:pPr algn="just"/>
            <a:r>
              <a:rPr lang="en-US" sz="3000" dirty="0" err="1" smtClean="0"/>
              <a:t>HttpServletRequest</a:t>
            </a:r>
            <a:r>
              <a:rPr lang="en-US" sz="3000" dirty="0" smtClean="0"/>
              <a:t> ,</a:t>
            </a:r>
            <a:r>
              <a:rPr lang="en-US" sz="3000" dirty="0" err="1" smtClean="0"/>
              <a:t>HttpServletResponse</a:t>
            </a:r>
            <a:r>
              <a:rPr lang="en-US" sz="3000" dirty="0" smtClean="0"/>
              <a:t> ,</a:t>
            </a:r>
            <a:r>
              <a:rPr lang="en-US" sz="3000" dirty="0" err="1" smtClean="0"/>
              <a:t>HttpSession</a:t>
            </a:r>
            <a:endParaRPr lang="en-US" sz="3000" dirty="0" smtClean="0"/>
          </a:p>
          <a:p>
            <a:pPr algn="just">
              <a:buNone/>
            </a:pPr>
            <a:r>
              <a:rPr lang="en-US" sz="3000" dirty="0" smtClean="0">
                <a:solidFill>
                  <a:srgbClr val="00B050"/>
                </a:solidFill>
              </a:rPr>
              <a:t>Classes in </a:t>
            </a:r>
            <a:r>
              <a:rPr lang="en-US" sz="3000" dirty="0" err="1" smtClean="0">
                <a:solidFill>
                  <a:srgbClr val="00B050"/>
                </a:solidFill>
              </a:rPr>
              <a:t>javax.servlet.http</a:t>
            </a:r>
            <a:r>
              <a:rPr lang="en-US" sz="3000" dirty="0" smtClean="0">
                <a:solidFill>
                  <a:srgbClr val="00B050"/>
                </a:solidFill>
              </a:rPr>
              <a:t> package</a:t>
            </a:r>
          </a:p>
          <a:p>
            <a:pPr algn="just"/>
            <a:r>
              <a:rPr lang="en-US" sz="3000" dirty="0" err="1" smtClean="0"/>
              <a:t>HttpServlet</a:t>
            </a:r>
            <a:r>
              <a:rPr lang="en-US" sz="3000" dirty="0" smtClean="0"/>
              <a:t> ,Cookie</a:t>
            </a:r>
          </a:p>
          <a:p>
            <a:pPr algn="just"/>
            <a:endParaRPr lang="en-US" sz="3000" dirty="0" smtClean="0"/>
          </a:p>
          <a:p>
            <a:pPr algn="just"/>
            <a:endParaRPr lang="en-US" sz="3000" dirty="0" smtClean="0"/>
          </a:p>
          <a:p>
            <a:pPr algn="just"/>
            <a:endParaRPr lang="en-US" sz="3000" dirty="0" smtClean="0"/>
          </a:p>
          <a:p>
            <a:pPr algn="just">
              <a:buNone/>
            </a:pPr>
            <a:endParaRPr lang="en-US" sz="3000"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r>
              <a:rPr lang="en-US" sz="3200" dirty="0" smtClean="0">
                <a:solidFill>
                  <a:srgbClr val="FF0000"/>
                </a:solidFill>
              </a:rPr>
              <a:t>Generic Servlet</a:t>
            </a:r>
            <a:endParaRPr lang="en-US" sz="3200" dirty="0">
              <a:solidFill>
                <a:srgbClr val="FF0000"/>
              </a:solidFill>
            </a:endParaRPr>
          </a:p>
        </p:txBody>
      </p:sp>
      <p:sp>
        <p:nvSpPr>
          <p:cNvPr id="3" name="Content Placeholder 2"/>
          <p:cNvSpPr>
            <a:spLocks noGrp="1"/>
          </p:cNvSpPr>
          <p:nvPr>
            <p:ph idx="1"/>
          </p:nvPr>
        </p:nvSpPr>
        <p:spPr>
          <a:xfrm>
            <a:off x="571500" y="1041400"/>
            <a:ext cx="11391900" cy="5651500"/>
          </a:xfrm>
        </p:spPr>
        <p:txBody>
          <a:bodyPr>
            <a:noAutofit/>
          </a:bodyPr>
          <a:lstStyle/>
          <a:p>
            <a:pPr algn="just"/>
            <a:r>
              <a:rPr lang="en-US" sz="3000" dirty="0" smtClean="0"/>
              <a:t>A generic servlet is a protocol independent Servlet that should always override the service() method to handle the client request. </a:t>
            </a:r>
          </a:p>
          <a:p>
            <a:pPr algn="just"/>
            <a:r>
              <a:rPr lang="en-US" sz="3000" dirty="0" smtClean="0"/>
              <a:t>The service() method accepts two arguments </a:t>
            </a:r>
            <a:r>
              <a:rPr lang="en-US" sz="3000" dirty="0" err="1" smtClean="0"/>
              <a:t>ServletRequest</a:t>
            </a:r>
            <a:r>
              <a:rPr lang="en-US" sz="3000" dirty="0" smtClean="0"/>
              <a:t> object and </a:t>
            </a:r>
            <a:r>
              <a:rPr lang="en-US" sz="3000" dirty="0" err="1" smtClean="0"/>
              <a:t>ServletResponse</a:t>
            </a:r>
            <a:r>
              <a:rPr lang="en-US" sz="3000" dirty="0" smtClean="0"/>
              <a:t> object. </a:t>
            </a:r>
          </a:p>
          <a:p>
            <a:pPr algn="just"/>
            <a:r>
              <a:rPr lang="en-US" sz="3000" dirty="0" smtClean="0"/>
              <a:t>The request object tells the servlet about the request made by client while the response object is used to return a response back to the client.</a:t>
            </a:r>
          </a:p>
          <a:p>
            <a:pPr algn="just"/>
            <a:r>
              <a:rPr lang="en-US" sz="3200" dirty="0" err="1" smtClean="0"/>
              <a:t>GenericServlet</a:t>
            </a:r>
            <a:r>
              <a:rPr lang="en-US" sz="3200" dirty="0" smtClean="0"/>
              <a:t> is an abstract class and it has only one abstract method, which is service(). </a:t>
            </a:r>
          </a:p>
          <a:p>
            <a:pPr algn="just"/>
            <a:r>
              <a:rPr lang="en-US" sz="3200" dirty="0" smtClean="0"/>
              <a:t>That’s why when we create Generic Servlet by extending </a:t>
            </a:r>
            <a:r>
              <a:rPr lang="en-US" sz="3200" dirty="0" err="1" smtClean="0"/>
              <a:t>GenericServlet</a:t>
            </a:r>
            <a:r>
              <a:rPr lang="en-US" sz="3200" dirty="0" smtClean="0"/>
              <a:t> class, we must override service() method.</a:t>
            </a:r>
            <a:endParaRPr lang="en-US" sz="3000"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r>
              <a:rPr lang="en-US" sz="3200" dirty="0" smtClean="0">
                <a:solidFill>
                  <a:srgbClr val="FF0000"/>
                </a:solidFill>
              </a:rPr>
              <a:t>Methods of </a:t>
            </a:r>
            <a:r>
              <a:rPr lang="en-US" sz="3200" dirty="0" err="1" smtClean="0">
                <a:solidFill>
                  <a:srgbClr val="FF0000"/>
                </a:solidFill>
              </a:rPr>
              <a:t>GenericServlet</a:t>
            </a:r>
            <a:r>
              <a:rPr lang="en-US" sz="3200" dirty="0" smtClean="0">
                <a:solidFill>
                  <a:srgbClr val="FF0000"/>
                </a:solidFill>
              </a:rPr>
              <a:t> class</a:t>
            </a:r>
            <a:endParaRPr lang="en-US" sz="3200" dirty="0">
              <a:solidFill>
                <a:srgbClr val="FF0000"/>
              </a:solidFill>
            </a:endParaRPr>
          </a:p>
        </p:txBody>
      </p:sp>
      <p:sp>
        <p:nvSpPr>
          <p:cNvPr id="3" name="Content Placeholder 2"/>
          <p:cNvSpPr>
            <a:spLocks noGrp="1"/>
          </p:cNvSpPr>
          <p:nvPr>
            <p:ph idx="1"/>
          </p:nvPr>
        </p:nvSpPr>
        <p:spPr>
          <a:xfrm>
            <a:off x="571500" y="1041400"/>
            <a:ext cx="11391900" cy="5651500"/>
          </a:xfrm>
        </p:spPr>
        <p:txBody>
          <a:bodyPr>
            <a:noAutofit/>
          </a:bodyPr>
          <a:lstStyle/>
          <a:p>
            <a:pPr algn="just">
              <a:buNone/>
            </a:pPr>
            <a:r>
              <a:rPr lang="en-US" b="1" dirty="0" smtClean="0">
                <a:solidFill>
                  <a:srgbClr val="00B050"/>
                </a:solidFill>
              </a:rPr>
              <a:t>public void init(</a:t>
            </a:r>
            <a:r>
              <a:rPr lang="en-US" b="1" dirty="0" err="1" smtClean="0">
                <a:solidFill>
                  <a:srgbClr val="00B050"/>
                </a:solidFill>
              </a:rPr>
              <a:t>ServletConfig</a:t>
            </a:r>
            <a:r>
              <a:rPr lang="en-US" b="1" dirty="0" smtClean="0">
                <a:solidFill>
                  <a:srgbClr val="00B050"/>
                </a:solidFill>
              </a:rPr>
              <a:t> </a:t>
            </a:r>
            <a:r>
              <a:rPr lang="en-US" b="1" dirty="0" err="1" smtClean="0">
                <a:solidFill>
                  <a:srgbClr val="00B050"/>
                </a:solidFill>
              </a:rPr>
              <a:t>config</a:t>
            </a:r>
            <a:r>
              <a:rPr lang="en-US" b="1" dirty="0" smtClean="0">
                <a:solidFill>
                  <a:srgbClr val="00B050"/>
                </a:solidFill>
              </a:rPr>
              <a:t>)</a:t>
            </a:r>
            <a:r>
              <a:rPr lang="en-US" dirty="0" smtClean="0"/>
              <a:t> is used to initialize the servlet.</a:t>
            </a:r>
          </a:p>
          <a:p>
            <a:pPr algn="just">
              <a:buNone/>
            </a:pPr>
            <a:r>
              <a:rPr lang="en-US" b="1" dirty="0" smtClean="0">
                <a:solidFill>
                  <a:srgbClr val="00B050"/>
                </a:solidFill>
              </a:rPr>
              <a:t>public abstract void service(</a:t>
            </a:r>
            <a:r>
              <a:rPr lang="en-US" b="1" dirty="0" err="1" smtClean="0">
                <a:solidFill>
                  <a:srgbClr val="00B050"/>
                </a:solidFill>
              </a:rPr>
              <a:t>ServletRequest</a:t>
            </a:r>
            <a:r>
              <a:rPr lang="en-US" b="1" dirty="0" smtClean="0">
                <a:solidFill>
                  <a:srgbClr val="00B050"/>
                </a:solidFill>
              </a:rPr>
              <a:t> request, </a:t>
            </a:r>
            <a:r>
              <a:rPr lang="en-US" b="1" dirty="0" err="1" smtClean="0">
                <a:solidFill>
                  <a:srgbClr val="00B050"/>
                </a:solidFill>
              </a:rPr>
              <a:t>ServletResponse</a:t>
            </a:r>
            <a:r>
              <a:rPr lang="en-US" b="1" dirty="0" smtClean="0">
                <a:solidFill>
                  <a:srgbClr val="00B050"/>
                </a:solidFill>
              </a:rPr>
              <a:t> response)</a:t>
            </a:r>
            <a:r>
              <a:rPr lang="en-US" dirty="0" smtClean="0"/>
              <a:t> provides service for the incoming request. It is invoked at each time when user requests for a servlet.</a:t>
            </a:r>
          </a:p>
          <a:p>
            <a:pPr algn="just">
              <a:buNone/>
            </a:pPr>
            <a:r>
              <a:rPr lang="en-US" b="1" dirty="0" smtClean="0">
                <a:solidFill>
                  <a:srgbClr val="00B050"/>
                </a:solidFill>
              </a:rPr>
              <a:t>public void destroy()</a:t>
            </a:r>
            <a:r>
              <a:rPr lang="en-US" dirty="0" smtClean="0"/>
              <a:t> is invoked only once throughout the life cycle and indicates that servlet is being destroyed.</a:t>
            </a:r>
          </a:p>
          <a:p>
            <a:pPr algn="just">
              <a:buNone/>
            </a:pPr>
            <a:r>
              <a:rPr lang="en-US" b="1" dirty="0" smtClean="0">
                <a:solidFill>
                  <a:srgbClr val="00B050"/>
                </a:solidFill>
              </a:rPr>
              <a:t>public </a:t>
            </a:r>
            <a:r>
              <a:rPr lang="en-US" b="1" dirty="0" err="1" smtClean="0">
                <a:solidFill>
                  <a:srgbClr val="00B050"/>
                </a:solidFill>
              </a:rPr>
              <a:t>ServletConfig</a:t>
            </a:r>
            <a:r>
              <a:rPr lang="en-US" b="1" dirty="0" smtClean="0">
                <a:solidFill>
                  <a:srgbClr val="00B050"/>
                </a:solidFill>
              </a:rPr>
              <a:t> </a:t>
            </a:r>
            <a:r>
              <a:rPr lang="en-US" b="1" dirty="0" err="1" smtClean="0">
                <a:solidFill>
                  <a:srgbClr val="00B050"/>
                </a:solidFill>
              </a:rPr>
              <a:t>getServletConfig</a:t>
            </a:r>
            <a:r>
              <a:rPr lang="en-US" b="1" dirty="0" smtClean="0">
                <a:solidFill>
                  <a:srgbClr val="00B050"/>
                </a:solidFill>
              </a:rPr>
              <a:t>()</a:t>
            </a:r>
            <a:r>
              <a:rPr lang="en-US" dirty="0" smtClean="0"/>
              <a:t> returns the object of </a:t>
            </a:r>
            <a:r>
              <a:rPr lang="en-US" dirty="0" err="1" smtClean="0"/>
              <a:t>ServletConfig</a:t>
            </a:r>
            <a:r>
              <a:rPr lang="en-US" dirty="0" smtClean="0"/>
              <a:t>.</a:t>
            </a:r>
          </a:p>
          <a:p>
            <a:pPr algn="just">
              <a:buNone/>
            </a:pPr>
            <a:r>
              <a:rPr lang="en-US" b="1" dirty="0" smtClean="0">
                <a:solidFill>
                  <a:srgbClr val="00B050"/>
                </a:solidFill>
              </a:rPr>
              <a:t>public String </a:t>
            </a:r>
            <a:r>
              <a:rPr lang="en-US" b="1" dirty="0" err="1" smtClean="0">
                <a:solidFill>
                  <a:srgbClr val="00B050"/>
                </a:solidFill>
              </a:rPr>
              <a:t>getServletInfo</a:t>
            </a:r>
            <a:r>
              <a:rPr lang="en-US" b="1" dirty="0" smtClean="0">
                <a:solidFill>
                  <a:srgbClr val="00B050"/>
                </a:solidFill>
              </a:rPr>
              <a:t>()</a:t>
            </a:r>
            <a:r>
              <a:rPr lang="en-US" dirty="0" smtClean="0"/>
              <a:t> returns information about servlet such as writer, copyright, version etc.</a:t>
            </a:r>
          </a:p>
          <a:p>
            <a:pPr algn="just">
              <a:buNone/>
            </a:pPr>
            <a:r>
              <a:rPr lang="en-US" b="1" dirty="0" smtClean="0">
                <a:solidFill>
                  <a:srgbClr val="00B050"/>
                </a:solidFill>
              </a:rPr>
              <a:t>public String </a:t>
            </a:r>
            <a:r>
              <a:rPr lang="en-US" b="1" dirty="0" err="1" smtClean="0">
                <a:solidFill>
                  <a:srgbClr val="00B050"/>
                </a:solidFill>
              </a:rPr>
              <a:t>getInitParameter</a:t>
            </a:r>
            <a:r>
              <a:rPr lang="en-US" b="1" dirty="0" smtClean="0">
                <a:solidFill>
                  <a:srgbClr val="00B050"/>
                </a:solidFill>
              </a:rPr>
              <a:t>(String name)</a:t>
            </a:r>
            <a:r>
              <a:rPr lang="en-US" dirty="0" smtClean="0"/>
              <a:t> returns the parameter value for the given parameter name.</a:t>
            </a:r>
          </a:p>
          <a:p>
            <a:pPr algn="just">
              <a:buNone/>
            </a:pPr>
            <a:r>
              <a:rPr lang="en-US" b="1" dirty="0" smtClean="0">
                <a:solidFill>
                  <a:srgbClr val="00B050"/>
                </a:solidFill>
              </a:rPr>
              <a:t>public String </a:t>
            </a:r>
            <a:r>
              <a:rPr lang="en-US" b="1" dirty="0" err="1" smtClean="0">
                <a:solidFill>
                  <a:srgbClr val="00B050"/>
                </a:solidFill>
              </a:rPr>
              <a:t>getServletName</a:t>
            </a:r>
            <a:r>
              <a:rPr lang="en-US" b="1" dirty="0" smtClean="0">
                <a:solidFill>
                  <a:srgbClr val="00B050"/>
                </a:solidFill>
              </a:rPr>
              <a:t>()</a:t>
            </a:r>
            <a:r>
              <a:rPr lang="en-US" dirty="0" smtClean="0">
                <a:solidFill>
                  <a:srgbClr val="00B050"/>
                </a:solidFill>
              </a:rPr>
              <a:t> </a:t>
            </a:r>
            <a:r>
              <a:rPr lang="en-US" dirty="0" smtClean="0"/>
              <a:t>returns the name of the servlet object.</a:t>
            </a:r>
          </a:p>
          <a:p>
            <a:pPr algn="just">
              <a:buNone/>
            </a:pPr>
            <a:endParaRPr lang="en-US"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r>
              <a:rPr lang="en-US" sz="3200" dirty="0" smtClean="0">
                <a:solidFill>
                  <a:srgbClr val="FF0000"/>
                </a:solidFill>
              </a:rPr>
              <a:t>Generic Servlet Example</a:t>
            </a:r>
            <a:endParaRPr lang="en-US" sz="3200" dirty="0">
              <a:solidFill>
                <a:srgbClr val="FF0000"/>
              </a:solidFill>
            </a:endParaRPr>
          </a:p>
        </p:txBody>
      </p:sp>
      <p:sp>
        <p:nvSpPr>
          <p:cNvPr id="3" name="Content Placeholder 2"/>
          <p:cNvSpPr>
            <a:spLocks noGrp="1"/>
          </p:cNvSpPr>
          <p:nvPr>
            <p:ph idx="1"/>
          </p:nvPr>
        </p:nvSpPr>
        <p:spPr>
          <a:xfrm>
            <a:off x="571500" y="1041400"/>
            <a:ext cx="11391900" cy="5651500"/>
          </a:xfrm>
        </p:spPr>
        <p:txBody>
          <a:bodyPr>
            <a:noAutofit/>
          </a:bodyPr>
          <a:lstStyle/>
          <a:p>
            <a:pPr algn="just">
              <a:buNone/>
            </a:pPr>
            <a:r>
              <a:rPr lang="en-US" sz="2400" dirty="0" smtClean="0"/>
              <a:t>import java.io.*;</a:t>
            </a:r>
          </a:p>
          <a:p>
            <a:pPr algn="just">
              <a:buNone/>
            </a:pPr>
            <a:r>
              <a:rPr lang="en-US" sz="2400" dirty="0" smtClean="0"/>
              <a:t>import </a:t>
            </a:r>
            <a:r>
              <a:rPr lang="en-US" sz="2400" dirty="0" err="1" smtClean="0"/>
              <a:t>javax.servlet</a:t>
            </a:r>
            <a:r>
              <a:rPr lang="en-US" sz="2400" dirty="0" smtClean="0"/>
              <a:t>.*;</a:t>
            </a:r>
          </a:p>
          <a:p>
            <a:pPr algn="just">
              <a:buNone/>
            </a:pPr>
            <a:r>
              <a:rPr lang="en-US" sz="2400" dirty="0" smtClean="0"/>
              <a:t>public class </a:t>
            </a:r>
            <a:r>
              <a:rPr lang="en-US" sz="2400" dirty="0" err="1" smtClean="0"/>
              <a:t>ExampleGeneric</a:t>
            </a:r>
            <a:r>
              <a:rPr lang="en-US" sz="2400" dirty="0" smtClean="0"/>
              <a:t> extends </a:t>
            </a:r>
            <a:r>
              <a:rPr lang="en-US" sz="2400" dirty="0" err="1" smtClean="0"/>
              <a:t>GenericServlet</a:t>
            </a:r>
            <a:r>
              <a:rPr lang="en-US" sz="2400" dirty="0" smtClean="0"/>
              <a:t>{</a:t>
            </a:r>
          </a:p>
          <a:p>
            <a:pPr algn="just">
              <a:buNone/>
            </a:pPr>
            <a:r>
              <a:rPr lang="en-US" sz="2400" dirty="0" smtClean="0"/>
              <a:t> public void service(</a:t>
            </a:r>
            <a:r>
              <a:rPr lang="en-US" sz="2400" dirty="0" err="1" smtClean="0"/>
              <a:t>ServletRequest</a:t>
            </a:r>
            <a:r>
              <a:rPr lang="en-US" sz="2400" dirty="0" smtClean="0"/>
              <a:t> </a:t>
            </a:r>
            <a:r>
              <a:rPr lang="en-US" sz="2400" dirty="0" err="1" smtClean="0"/>
              <a:t>req,ServletResponse</a:t>
            </a:r>
            <a:r>
              <a:rPr lang="en-US" sz="2400" dirty="0" smtClean="0"/>
              <a:t> res)</a:t>
            </a:r>
          </a:p>
          <a:p>
            <a:pPr algn="just">
              <a:buNone/>
            </a:pPr>
            <a:r>
              <a:rPr lang="en-US" sz="2400" dirty="0" smtClean="0"/>
              <a:t>throws </a:t>
            </a:r>
            <a:r>
              <a:rPr lang="en-US" sz="2400" dirty="0" err="1" smtClean="0"/>
              <a:t>IOException,ServletException</a:t>
            </a:r>
            <a:r>
              <a:rPr lang="en-US" sz="2400" dirty="0" smtClean="0"/>
              <a:t>{</a:t>
            </a:r>
          </a:p>
          <a:p>
            <a:pPr algn="just">
              <a:buNone/>
            </a:pPr>
            <a:r>
              <a:rPr lang="en-US" sz="2400" dirty="0" smtClean="0"/>
              <a:t>      </a:t>
            </a:r>
            <a:r>
              <a:rPr lang="en-US" sz="2400" dirty="0" err="1" smtClean="0"/>
              <a:t>res.setContentType</a:t>
            </a:r>
            <a:r>
              <a:rPr lang="en-US" sz="2400" dirty="0" smtClean="0"/>
              <a:t>("text/html");</a:t>
            </a:r>
          </a:p>
          <a:p>
            <a:pPr algn="just">
              <a:buNone/>
            </a:pPr>
            <a:r>
              <a:rPr lang="en-US" sz="2400" dirty="0" smtClean="0"/>
              <a:t>      </a:t>
            </a:r>
            <a:r>
              <a:rPr lang="en-US" sz="2400" dirty="0" err="1" smtClean="0"/>
              <a:t>PrintWriter</a:t>
            </a:r>
            <a:r>
              <a:rPr lang="en-US" sz="2400" dirty="0" smtClean="0"/>
              <a:t> out = </a:t>
            </a:r>
            <a:r>
              <a:rPr lang="en-US" sz="2400" dirty="0" err="1" smtClean="0"/>
              <a:t>res.getWriter</a:t>
            </a:r>
            <a:r>
              <a:rPr lang="en-US" sz="2400" dirty="0" smtClean="0"/>
              <a:t>();</a:t>
            </a:r>
          </a:p>
          <a:p>
            <a:pPr algn="just">
              <a:buNone/>
            </a:pPr>
            <a:r>
              <a:rPr lang="en-US" sz="2400" dirty="0" smtClean="0"/>
              <a:t>      </a:t>
            </a:r>
            <a:r>
              <a:rPr lang="en-US" sz="2400" dirty="0" err="1" smtClean="0"/>
              <a:t>out.println</a:t>
            </a:r>
            <a:r>
              <a:rPr lang="en-US" sz="2400" dirty="0" smtClean="0"/>
              <a:t>(</a:t>
            </a:r>
            <a:r>
              <a:rPr lang="en-US" sz="2400" dirty="0" err="1" smtClean="0"/>
              <a:t>getServletName</a:t>
            </a:r>
            <a:r>
              <a:rPr lang="en-US" sz="2400" dirty="0" smtClean="0"/>
              <a:t>());</a:t>
            </a:r>
          </a:p>
          <a:p>
            <a:pPr algn="just">
              <a:buNone/>
            </a:pPr>
            <a:r>
              <a:rPr lang="en-US" sz="2400" dirty="0" err="1" smtClean="0"/>
              <a:t>out.println</a:t>
            </a:r>
            <a:r>
              <a:rPr lang="en-US" sz="2400" dirty="0" smtClean="0"/>
              <a:t>(</a:t>
            </a:r>
            <a:r>
              <a:rPr lang="en-US" sz="2400" dirty="0" err="1" smtClean="0"/>
              <a:t>getServletInfo</a:t>
            </a:r>
            <a:r>
              <a:rPr lang="en-US" sz="2400" dirty="0" smtClean="0"/>
              <a:t>());</a:t>
            </a:r>
          </a:p>
          <a:p>
            <a:pPr algn="just">
              <a:buNone/>
            </a:pPr>
            <a:r>
              <a:rPr lang="en-US" sz="2400" dirty="0" smtClean="0"/>
              <a:t>   }</a:t>
            </a:r>
          </a:p>
          <a:p>
            <a:pPr algn="just">
              <a:buNone/>
            </a:pPr>
            <a:r>
              <a:rPr lang="en-US" sz="2400" dirty="0" smtClean="0"/>
              <a:t>  }</a:t>
            </a:r>
            <a:endParaRPr lang="en-US" sz="2400"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r>
              <a:rPr lang="en-US" sz="3200" dirty="0" smtClean="0">
                <a:solidFill>
                  <a:srgbClr val="FF0000"/>
                </a:solidFill>
              </a:rPr>
              <a:t>Generic Servlet</a:t>
            </a:r>
            <a:endParaRPr lang="en-US" sz="3200" dirty="0">
              <a:solidFill>
                <a:srgbClr val="FF0000"/>
              </a:solidFill>
            </a:endParaRPr>
          </a:p>
        </p:txBody>
      </p:sp>
      <p:sp>
        <p:nvSpPr>
          <p:cNvPr id="3" name="Content Placeholder 2"/>
          <p:cNvSpPr>
            <a:spLocks noGrp="1"/>
          </p:cNvSpPr>
          <p:nvPr>
            <p:ph idx="1"/>
          </p:nvPr>
        </p:nvSpPr>
        <p:spPr>
          <a:xfrm>
            <a:off x="571500" y="1041400"/>
            <a:ext cx="11391900" cy="5651500"/>
          </a:xfrm>
        </p:spPr>
        <p:txBody>
          <a:bodyPr>
            <a:noAutofit/>
          </a:bodyPr>
          <a:lstStyle/>
          <a:p>
            <a:pPr>
              <a:buNone/>
            </a:pPr>
            <a:r>
              <a:rPr lang="en-US" b="1" dirty="0" smtClean="0">
                <a:solidFill>
                  <a:srgbClr val="00B050"/>
                </a:solidFill>
              </a:rPr>
              <a:t>Cons of using Generic Servlet: </a:t>
            </a:r>
          </a:p>
          <a:p>
            <a:pPr algn="just">
              <a:spcBef>
                <a:spcPts val="600"/>
              </a:spcBef>
            </a:pPr>
            <a:r>
              <a:rPr lang="en-US" dirty="0" smtClean="0"/>
              <a:t>Working with Generic Servlet is not that easy because we don’t have convenience methods such as </a:t>
            </a:r>
            <a:r>
              <a:rPr lang="en-US" dirty="0" err="1" smtClean="0"/>
              <a:t>doGet</a:t>
            </a:r>
            <a:r>
              <a:rPr lang="en-US" dirty="0" smtClean="0"/>
              <a:t>(), </a:t>
            </a:r>
            <a:r>
              <a:rPr lang="en-US" dirty="0" err="1" smtClean="0"/>
              <a:t>doPost</a:t>
            </a:r>
            <a:r>
              <a:rPr lang="en-US" dirty="0" smtClean="0"/>
              <a:t>(), </a:t>
            </a:r>
            <a:r>
              <a:rPr lang="en-US" dirty="0" err="1" smtClean="0"/>
              <a:t>doHead</a:t>
            </a:r>
            <a:r>
              <a:rPr lang="en-US" dirty="0" smtClean="0"/>
              <a:t>() etc in Generic Servlet that we can use in Http Servlet.</a:t>
            </a:r>
          </a:p>
          <a:p>
            <a:pPr algn="just">
              <a:spcBef>
                <a:spcPts val="600"/>
              </a:spcBef>
            </a:pPr>
            <a:r>
              <a:rPr lang="en-US" dirty="0" smtClean="0"/>
              <a:t>In Http Servlet we need to override particular convenience method for particular request, </a:t>
            </a:r>
          </a:p>
          <a:p>
            <a:pPr algn="just">
              <a:spcBef>
                <a:spcPts val="600"/>
              </a:spcBef>
            </a:pPr>
            <a:r>
              <a:rPr lang="en-US" dirty="0" smtClean="0"/>
              <a:t>However in Generic Servlet we only override service() method for each type of request which is cumbersome.</a:t>
            </a:r>
            <a:endParaRPr lang="en-US"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508000" y="248194"/>
            <a:ext cx="10845800" cy="666206"/>
          </a:xfrm>
        </p:spPr>
        <p:txBody>
          <a:bodyPr>
            <a:noAutofit/>
          </a:bodyPr>
          <a:lstStyle/>
          <a:p>
            <a:r>
              <a:rPr lang="en-US" sz="4000" dirty="0" smtClean="0">
                <a:solidFill>
                  <a:srgbClr val="FF0000"/>
                </a:solidFill>
              </a:rPr>
              <a:t>Dynamic website</a:t>
            </a:r>
            <a:endParaRPr lang="en-US" sz="4000"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635000" y="965200"/>
            <a:ext cx="11391900" cy="5740400"/>
          </a:xfrm>
        </p:spPr>
        <p:txBody>
          <a:bodyPr>
            <a:normAutofit/>
          </a:bodyPr>
          <a:lstStyle/>
          <a:p>
            <a:pPr algn="just"/>
            <a:r>
              <a:rPr lang="en-US" sz="3000" dirty="0" smtClean="0"/>
              <a:t>Dynamic website is a collection of dynamic web pages whose content changes dynamically. </a:t>
            </a:r>
          </a:p>
          <a:p>
            <a:pPr algn="just"/>
            <a:r>
              <a:rPr lang="en-US" sz="3000" dirty="0" smtClean="0"/>
              <a:t>It accesses content from a database.</a:t>
            </a:r>
          </a:p>
          <a:p>
            <a:pPr algn="just"/>
            <a:r>
              <a:rPr lang="en-US" sz="3000" dirty="0" smtClean="0"/>
              <a:t> Therefore, when you alter or update the content of the database, the content of the website is also altered or updated.</a:t>
            </a:r>
          </a:p>
          <a:p>
            <a:pPr algn="just"/>
            <a:r>
              <a:rPr lang="en-US" sz="3000" dirty="0" smtClean="0"/>
              <a:t>Dynamic website uses client-side scripting or server-side scripting, or both to generate dynamic content.</a:t>
            </a:r>
          </a:p>
          <a:p>
            <a:pPr algn="just"/>
            <a:r>
              <a:rPr lang="en-US" sz="3000" dirty="0" smtClean="0"/>
              <a:t>Client side scripting generates content at the client computer on the basis of user input. </a:t>
            </a:r>
          </a:p>
          <a:p>
            <a:pPr algn="just"/>
            <a:r>
              <a:rPr lang="en-US" sz="3000" dirty="0" smtClean="0"/>
              <a:t>In server side scripting, the software runs on the server and processing is completed in the server then  pages are sent to the user.</a:t>
            </a:r>
          </a:p>
          <a:p>
            <a:pPr marL="0" indent="274320" algn="just">
              <a:spcBef>
                <a:spcPts val="600"/>
              </a:spcBef>
              <a:buNone/>
            </a:pPr>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pPr marL="342900" indent="-342900"/>
            <a:r>
              <a:rPr lang="en-US" sz="3200" dirty="0" err="1" smtClean="0">
                <a:solidFill>
                  <a:srgbClr val="FF0000"/>
                </a:solidFill>
              </a:rPr>
              <a:t>HttpServlet</a:t>
            </a:r>
            <a:r>
              <a:rPr lang="en-US" sz="3200" dirty="0" smtClean="0">
                <a:solidFill>
                  <a:srgbClr val="FF0000"/>
                </a:solidFill>
              </a:rPr>
              <a:t> class</a:t>
            </a:r>
            <a:endParaRPr lang="en-US" sz="32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1041400"/>
            <a:ext cx="11150600" cy="5135563"/>
          </a:xfrm>
        </p:spPr>
        <p:txBody>
          <a:bodyPr>
            <a:noAutofit/>
          </a:bodyPr>
          <a:lstStyle/>
          <a:p>
            <a:pPr algn="just"/>
            <a:r>
              <a:rPr lang="en-US" sz="3000" dirty="0" smtClean="0"/>
              <a:t>If you creating Http Servlet you must extend  </a:t>
            </a:r>
            <a:r>
              <a:rPr lang="en-US" sz="3000" dirty="0" err="1" smtClean="0"/>
              <a:t>HttpServlet</a:t>
            </a:r>
            <a:r>
              <a:rPr lang="en-US" sz="3000" dirty="0" smtClean="0"/>
              <a:t> class, which is an abstract class. </a:t>
            </a:r>
          </a:p>
          <a:p>
            <a:pPr algn="just"/>
            <a:r>
              <a:rPr lang="en-US" sz="3000" dirty="0" smtClean="0"/>
              <a:t>Instead it overrides the </a:t>
            </a:r>
            <a:r>
              <a:rPr lang="en-US" sz="3000" dirty="0" err="1" smtClean="0"/>
              <a:t>doGet</a:t>
            </a:r>
            <a:r>
              <a:rPr lang="en-US" sz="3000" dirty="0" smtClean="0"/>
              <a:t>() method or </a:t>
            </a:r>
            <a:r>
              <a:rPr lang="en-US" sz="3000" dirty="0" err="1" smtClean="0"/>
              <a:t>doPost</a:t>
            </a:r>
            <a:r>
              <a:rPr lang="en-US" sz="3000" dirty="0" smtClean="0"/>
              <a:t>() method or both.</a:t>
            </a:r>
          </a:p>
          <a:p>
            <a:pPr algn="just"/>
            <a:r>
              <a:rPr lang="en-US" sz="3000" dirty="0" smtClean="0"/>
              <a:t>The </a:t>
            </a:r>
            <a:r>
              <a:rPr lang="en-US" sz="3000" dirty="0" err="1" smtClean="0"/>
              <a:t>doGet</a:t>
            </a:r>
            <a:r>
              <a:rPr lang="en-US" sz="3000" dirty="0" smtClean="0"/>
              <a:t>() method is used for getting the information from server while the </a:t>
            </a:r>
            <a:r>
              <a:rPr lang="en-US" sz="3000" dirty="0" err="1" smtClean="0"/>
              <a:t>doPost</a:t>
            </a:r>
            <a:r>
              <a:rPr lang="en-US" sz="3000" dirty="0" smtClean="0"/>
              <a:t>() method is used for sending information to the server.</a:t>
            </a:r>
          </a:p>
          <a:p>
            <a:pPr algn="just"/>
            <a:r>
              <a:rPr lang="en-US" sz="3000" dirty="0" smtClean="0"/>
              <a:t>In Http Servlet there is no need to override the service() method because this method dispatches the Http Requests to the correct method handler.</a:t>
            </a:r>
          </a:p>
          <a:p>
            <a:pPr algn="just"/>
            <a:r>
              <a:rPr lang="en-US" sz="3000" dirty="0" smtClean="0"/>
              <a:t>For example if it receives HTTP GET Request it dispatches the request to the </a:t>
            </a:r>
            <a:r>
              <a:rPr lang="en-US" sz="3000" dirty="0" err="1" smtClean="0"/>
              <a:t>doGet</a:t>
            </a:r>
            <a:r>
              <a:rPr lang="en-US" sz="3000" dirty="0" smtClean="0"/>
              <a:t>() method.</a:t>
            </a:r>
          </a:p>
          <a:p>
            <a:pPr algn="just"/>
            <a:endParaRPr lang="en-US" sz="3000"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r>
              <a:rPr lang="en-US" sz="2800" dirty="0" smtClean="0">
                <a:solidFill>
                  <a:srgbClr val="FF0000"/>
                </a:solidFill>
              </a:rPr>
              <a:t>How Http Servlet works?</a:t>
            </a:r>
            <a:endParaRPr lang="en-US" sz="28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1041400"/>
            <a:ext cx="11087100" cy="5588000"/>
          </a:xfrm>
        </p:spPr>
        <p:txBody>
          <a:bodyPr>
            <a:normAutofit/>
          </a:bodyPr>
          <a:lstStyle/>
          <a:p>
            <a:pPr algn="just"/>
            <a:r>
              <a:rPr lang="en-US" dirty="0" smtClean="0"/>
              <a:t>As you can see in the diagram below that client (user’s browser) make requests. </a:t>
            </a:r>
          </a:p>
          <a:p>
            <a:pPr algn="just"/>
            <a:r>
              <a:rPr lang="en-US" dirty="0" smtClean="0"/>
              <a:t>These requests can be of any type, for example – Get Request, Post Request, Head Request etc. </a:t>
            </a:r>
          </a:p>
          <a:p>
            <a:pPr algn="just"/>
            <a:r>
              <a:rPr lang="en-US" dirty="0" smtClean="0"/>
              <a:t>Server dispatches these requests to the </a:t>
            </a:r>
            <a:r>
              <a:rPr lang="en-US" dirty="0" err="1" smtClean="0"/>
              <a:t>servlet’s</a:t>
            </a:r>
            <a:r>
              <a:rPr lang="en-US" dirty="0" smtClean="0"/>
              <a:t> service() method, this method dispatches these requests to the correct handler for example if it receives Get requests it dispatches it to the </a:t>
            </a:r>
            <a:r>
              <a:rPr lang="en-US" dirty="0" err="1" smtClean="0"/>
              <a:t>doGet</a:t>
            </a:r>
            <a:r>
              <a:rPr lang="en-US" dirty="0" smtClean="0"/>
              <a:t>() method.</a:t>
            </a:r>
            <a:endParaRPr lang="en-US" dirty="0"/>
          </a:p>
        </p:txBody>
      </p:sp>
      <p:pic>
        <p:nvPicPr>
          <p:cNvPr id="51202" name="Picture 2" descr="C:\Users\Dell\Downloads\Http_Servlet.jpg"/>
          <p:cNvPicPr>
            <a:picLocks noChangeAspect="1" noChangeArrowheads="1"/>
          </p:cNvPicPr>
          <p:nvPr/>
        </p:nvPicPr>
        <p:blipFill>
          <a:blip r:embed="rId2"/>
          <a:srcRect/>
          <a:stretch>
            <a:fillRect/>
          </a:stretch>
        </p:blipFill>
        <p:spPr bwMode="auto">
          <a:xfrm>
            <a:off x="914400" y="4089400"/>
            <a:ext cx="10058400" cy="2768600"/>
          </a:xfrm>
          <a:prstGeom prst="rect">
            <a:avLst/>
          </a:prstGeom>
          <a:noFill/>
        </p:spPr>
      </p:pic>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r>
              <a:rPr lang="en-US" sz="3200" dirty="0" smtClean="0">
                <a:solidFill>
                  <a:srgbClr val="FF0000"/>
                </a:solidFill>
              </a:rPr>
              <a:t>Methods of </a:t>
            </a:r>
            <a:r>
              <a:rPr lang="en-US" sz="3200" dirty="0" err="1" smtClean="0">
                <a:solidFill>
                  <a:srgbClr val="FF0000"/>
                </a:solidFill>
              </a:rPr>
              <a:t>HttpServlet</a:t>
            </a:r>
            <a:r>
              <a:rPr lang="en-US" sz="3200" dirty="0" smtClean="0">
                <a:solidFill>
                  <a:srgbClr val="FF0000"/>
                </a:solidFill>
              </a:rPr>
              <a:t> class</a:t>
            </a:r>
            <a:endParaRPr lang="en-US" sz="32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1041400"/>
            <a:ext cx="11087100" cy="5588000"/>
          </a:xfrm>
        </p:spPr>
        <p:txBody>
          <a:bodyPr>
            <a:normAutofit/>
          </a:bodyPr>
          <a:lstStyle/>
          <a:p>
            <a:pPr algn="just">
              <a:buNone/>
            </a:pPr>
            <a:r>
              <a:rPr lang="en-US" dirty="0" smtClean="0">
                <a:solidFill>
                  <a:srgbClr val="00B050"/>
                </a:solidFill>
              </a:rPr>
              <a:t>protected void </a:t>
            </a:r>
            <a:r>
              <a:rPr lang="en-US" dirty="0" err="1" smtClean="0">
                <a:solidFill>
                  <a:srgbClr val="00B050"/>
                </a:solidFill>
              </a:rPr>
              <a:t>doGet</a:t>
            </a:r>
            <a:r>
              <a:rPr lang="en-US" dirty="0" smtClean="0">
                <a:solidFill>
                  <a:srgbClr val="00B050"/>
                </a:solidFill>
              </a:rPr>
              <a:t>(</a:t>
            </a:r>
            <a:r>
              <a:rPr lang="en-US" dirty="0" err="1" smtClean="0">
                <a:solidFill>
                  <a:srgbClr val="00B050"/>
                </a:solidFill>
              </a:rPr>
              <a:t>HttpServletRequest</a:t>
            </a:r>
            <a:r>
              <a:rPr lang="en-US" dirty="0" smtClean="0">
                <a:solidFill>
                  <a:srgbClr val="00B050"/>
                </a:solidFill>
              </a:rPr>
              <a:t> </a:t>
            </a:r>
            <a:r>
              <a:rPr lang="en-US" dirty="0" err="1" smtClean="0">
                <a:solidFill>
                  <a:srgbClr val="00B050"/>
                </a:solidFill>
              </a:rPr>
              <a:t>req</a:t>
            </a:r>
            <a:r>
              <a:rPr lang="en-US" dirty="0" smtClean="0">
                <a:solidFill>
                  <a:srgbClr val="00B050"/>
                </a:solidFill>
              </a:rPr>
              <a:t>, </a:t>
            </a:r>
            <a:r>
              <a:rPr lang="en-US" dirty="0" err="1" smtClean="0">
                <a:solidFill>
                  <a:srgbClr val="00B050"/>
                </a:solidFill>
              </a:rPr>
              <a:t>HttpServletResponse</a:t>
            </a:r>
            <a:r>
              <a:rPr lang="en-US" dirty="0" smtClean="0">
                <a:solidFill>
                  <a:srgbClr val="00B050"/>
                </a:solidFill>
              </a:rPr>
              <a:t> </a:t>
            </a:r>
            <a:r>
              <a:rPr lang="en-US" dirty="0" err="1" smtClean="0">
                <a:solidFill>
                  <a:srgbClr val="00B050"/>
                </a:solidFill>
              </a:rPr>
              <a:t>resp</a:t>
            </a:r>
            <a:r>
              <a:rPr lang="en-US" dirty="0" smtClean="0">
                <a:solidFill>
                  <a:srgbClr val="00B050"/>
                </a:solidFill>
              </a:rPr>
              <a:t>): </a:t>
            </a:r>
            <a:r>
              <a:rPr lang="en-US" dirty="0" smtClean="0"/>
              <a:t>When overriding this method, read the request data, and write the response data.</a:t>
            </a:r>
          </a:p>
          <a:p>
            <a:pPr algn="just">
              <a:buNone/>
            </a:pPr>
            <a:r>
              <a:rPr lang="en-US" dirty="0" smtClean="0">
                <a:solidFill>
                  <a:srgbClr val="00B050"/>
                </a:solidFill>
              </a:rPr>
              <a:t>protected void </a:t>
            </a:r>
            <a:r>
              <a:rPr lang="en-US" dirty="0" err="1" smtClean="0">
                <a:solidFill>
                  <a:srgbClr val="00B050"/>
                </a:solidFill>
              </a:rPr>
              <a:t>doPost</a:t>
            </a:r>
            <a:r>
              <a:rPr lang="en-US" dirty="0" smtClean="0">
                <a:solidFill>
                  <a:srgbClr val="00B050"/>
                </a:solidFill>
              </a:rPr>
              <a:t>(</a:t>
            </a:r>
            <a:r>
              <a:rPr lang="en-US" dirty="0" err="1" smtClean="0">
                <a:solidFill>
                  <a:srgbClr val="00B050"/>
                </a:solidFill>
              </a:rPr>
              <a:t>HttpServletRequest</a:t>
            </a:r>
            <a:r>
              <a:rPr lang="en-US" dirty="0" smtClean="0">
                <a:solidFill>
                  <a:srgbClr val="00B050"/>
                </a:solidFill>
              </a:rPr>
              <a:t> </a:t>
            </a:r>
            <a:r>
              <a:rPr lang="en-US" dirty="0" err="1" smtClean="0">
                <a:solidFill>
                  <a:srgbClr val="00B050"/>
                </a:solidFill>
              </a:rPr>
              <a:t>req</a:t>
            </a:r>
            <a:r>
              <a:rPr lang="en-US" dirty="0" smtClean="0">
                <a:solidFill>
                  <a:srgbClr val="00B050"/>
                </a:solidFill>
              </a:rPr>
              <a:t>, </a:t>
            </a:r>
            <a:r>
              <a:rPr lang="en-US" dirty="0" err="1" smtClean="0">
                <a:solidFill>
                  <a:srgbClr val="00B050"/>
                </a:solidFill>
              </a:rPr>
              <a:t>HttpServletResponse</a:t>
            </a:r>
            <a:r>
              <a:rPr lang="en-US" dirty="0" smtClean="0">
                <a:solidFill>
                  <a:srgbClr val="00B050"/>
                </a:solidFill>
              </a:rPr>
              <a:t> </a:t>
            </a:r>
            <a:r>
              <a:rPr lang="en-US" dirty="0" err="1" smtClean="0">
                <a:solidFill>
                  <a:srgbClr val="00B050"/>
                </a:solidFill>
              </a:rPr>
              <a:t>resp</a:t>
            </a:r>
            <a:r>
              <a:rPr lang="en-US" dirty="0" smtClean="0">
                <a:solidFill>
                  <a:srgbClr val="00B050"/>
                </a:solidFill>
              </a:rPr>
              <a:t>): </a:t>
            </a:r>
            <a:r>
              <a:rPr lang="en-US" dirty="0" smtClean="0"/>
              <a:t>The HTTP POST method allows the client to send data of unlimited length to the Web server a single time and is useful when posting information to the server. </a:t>
            </a:r>
          </a:p>
          <a:p>
            <a:pPr algn="just">
              <a:buNone/>
            </a:pPr>
            <a:r>
              <a:rPr lang="en-US" dirty="0" err="1" smtClean="0">
                <a:solidFill>
                  <a:srgbClr val="00B050"/>
                </a:solidFill>
              </a:rPr>
              <a:t>doPut</a:t>
            </a:r>
            <a:r>
              <a:rPr lang="en-US" dirty="0" smtClean="0">
                <a:solidFill>
                  <a:srgbClr val="00B050"/>
                </a:solidFill>
              </a:rPr>
              <a:t>() </a:t>
            </a:r>
            <a:r>
              <a:rPr lang="en-US" dirty="0" smtClean="0"/>
              <a:t>– This method is similar to </a:t>
            </a:r>
            <a:r>
              <a:rPr lang="en-US" dirty="0" err="1" smtClean="0"/>
              <a:t>doPost</a:t>
            </a:r>
            <a:r>
              <a:rPr lang="en-US" dirty="0" smtClean="0"/>
              <a:t> method but unlike </a:t>
            </a:r>
            <a:r>
              <a:rPr lang="en-US" dirty="0" err="1" smtClean="0"/>
              <a:t>doPost</a:t>
            </a:r>
            <a:r>
              <a:rPr lang="en-US" dirty="0" smtClean="0"/>
              <a:t> method where we send information to the server, this method sends file to the server, this is similar to the FTP operation from client to server</a:t>
            </a:r>
          </a:p>
          <a:p>
            <a:pPr algn="just">
              <a:buNone/>
            </a:pPr>
            <a:r>
              <a:rPr lang="en-US" dirty="0" err="1" smtClean="0">
                <a:solidFill>
                  <a:srgbClr val="00B050"/>
                </a:solidFill>
              </a:rPr>
              <a:t>doDelete</a:t>
            </a:r>
            <a:r>
              <a:rPr lang="en-US" dirty="0" smtClean="0">
                <a:solidFill>
                  <a:srgbClr val="00B050"/>
                </a:solidFill>
              </a:rPr>
              <a:t>()</a:t>
            </a:r>
            <a:r>
              <a:rPr lang="en-US" dirty="0" smtClean="0"/>
              <a:t> – allows a client to delete a document, webpage or information from the server</a:t>
            </a:r>
          </a:p>
          <a:p>
            <a:pPr algn="just">
              <a:buNone/>
            </a:pPr>
            <a:endParaRPr lang="en-US"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r>
              <a:rPr lang="en-US" sz="3200" dirty="0" smtClean="0">
                <a:solidFill>
                  <a:srgbClr val="FF0000"/>
                </a:solidFill>
              </a:rPr>
              <a:t>Methods of </a:t>
            </a:r>
            <a:r>
              <a:rPr lang="en-US" sz="3200" dirty="0" err="1" smtClean="0">
                <a:solidFill>
                  <a:srgbClr val="FF0000"/>
                </a:solidFill>
              </a:rPr>
              <a:t>HttpServlet</a:t>
            </a:r>
            <a:r>
              <a:rPr lang="en-US" sz="3200" dirty="0" smtClean="0">
                <a:solidFill>
                  <a:srgbClr val="FF0000"/>
                </a:solidFill>
              </a:rPr>
              <a:t> class</a:t>
            </a:r>
            <a:endParaRPr lang="en-US" sz="32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1041400"/>
            <a:ext cx="11087100" cy="5588000"/>
          </a:xfrm>
        </p:spPr>
        <p:txBody>
          <a:bodyPr>
            <a:normAutofit/>
          </a:bodyPr>
          <a:lstStyle/>
          <a:p>
            <a:pPr algn="just">
              <a:buNone/>
            </a:pPr>
            <a:r>
              <a:rPr lang="en-US" sz="3000" dirty="0" smtClean="0">
                <a:solidFill>
                  <a:srgbClr val="00B050"/>
                </a:solidFill>
              </a:rPr>
              <a:t>protected void </a:t>
            </a:r>
            <a:r>
              <a:rPr lang="en-US" sz="3000" dirty="0" err="1" smtClean="0">
                <a:solidFill>
                  <a:srgbClr val="00B050"/>
                </a:solidFill>
              </a:rPr>
              <a:t>doHead</a:t>
            </a:r>
            <a:r>
              <a:rPr lang="en-US" sz="3000" dirty="0" smtClean="0">
                <a:solidFill>
                  <a:srgbClr val="00B050"/>
                </a:solidFill>
              </a:rPr>
              <a:t>(</a:t>
            </a:r>
            <a:r>
              <a:rPr lang="en-US" sz="3000" dirty="0" err="1" smtClean="0">
                <a:solidFill>
                  <a:srgbClr val="00B050"/>
                </a:solidFill>
              </a:rPr>
              <a:t>HttpServletRequest</a:t>
            </a:r>
            <a:r>
              <a:rPr lang="en-US" sz="3000" dirty="0" smtClean="0">
                <a:solidFill>
                  <a:srgbClr val="00B050"/>
                </a:solidFill>
              </a:rPr>
              <a:t> </a:t>
            </a:r>
            <a:r>
              <a:rPr lang="en-US" sz="3000" dirty="0" err="1" smtClean="0">
                <a:solidFill>
                  <a:srgbClr val="00B050"/>
                </a:solidFill>
              </a:rPr>
              <a:t>req</a:t>
            </a:r>
            <a:r>
              <a:rPr lang="en-US" sz="3000" dirty="0" smtClean="0">
                <a:solidFill>
                  <a:srgbClr val="00B050"/>
                </a:solidFill>
              </a:rPr>
              <a:t>, </a:t>
            </a:r>
            <a:r>
              <a:rPr lang="en-US" sz="3000" dirty="0" err="1" smtClean="0">
                <a:solidFill>
                  <a:srgbClr val="00B050"/>
                </a:solidFill>
              </a:rPr>
              <a:t>HttpServletResponse</a:t>
            </a:r>
            <a:r>
              <a:rPr lang="en-US" sz="3000" dirty="0" smtClean="0">
                <a:solidFill>
                  <a:srgbClr val="00B050"/>
                </a:solidFill>
              </a:rPr>
              <a:t> </a:t>
            </a:r>
            <a:r>
              <a:rPr lang="en-US" sz="3000" dirty="0" err="1" smtClean="0">
                <a:solidFill>
                  <a:srgbClr val="00B050"/>
                </a:solidFill>
              </a:rPr>
              <a:t>resp</a:t>
            </a:r>
            <a:r>
              <a:rPr lang="en-US" sz="3000" dirty="0" smtClean="0">
                <a:solidFill>
                  <a:srgbClr val="00B050"/>
                </a:solidFill>
              </a:rPr>
              <a:t>): </a:t>
            </a:r>
            <a:r>
              <a:rPr lang="en-US" sz="3000" dirty="0" smtClean="0"/>
              <a:t>The client sends a HEAD request when it wants to see only the headers of a response, such as Content-Type or Content-Length</a:t>
            </a:r>
          </a:p>
          <a:p>
            <a:pPr algn="just">
              <a:buNone/>
            </a:pPr>
            <a:r>
              <a:rPr lang="en-US" sz="3000" dirty="0" smtClean="0">
                <a:solidFill>
                  <a:srgbClr val="00B050"/>
                </a:solidFill>
              </a:rPr>
              <a:t>protected long </a:t>
            </a:r>
            <a:r>
              <a:rPr lang="en-US" sz="3000" dirty="0" err="1" smtClean="0">
                <a:solidFill>
                  <a:srgbClr val="00B050"/>
                </a:solidFill>
              </a:rPr>
              <a:t>getLastModified</a:t>
            </a:r>
            <a:r>
              <a:rPr lang="en-US" sz="3000" dirty="0" smtClean="0">
                <a:solidFill>
                  <a:srgbClr val="00B050"/>
                </a:solidFill>
              </a:rPr>
              <a:t>(</a:t>
            </a:r>
            <a:r>
              <a:rPr lang="en-US" sz="3000" dirty="0" err="1" smtClean="0">
                <a:solidFill>
                  <a:srgbClr val="00B050"/>
                </a:solidFill>
              </a:rPr>
              <a:t>HttpServletRequest</a:t>
            </a:r>
            <a:r>
              <a:rPr lang="en-US" sz="3000" dirty="0" smtClean="0">
                <a:solidFill>
                  <a:srgbClr val="00B050"/>
                </a:solidFill>
              </a:rPr>
              <a:t> </a:t>
            </a:r>
            <a:r>
              <a:rPr lang="en-US" sz="3000" dirty="0" err="1" smtClean="0">
                <a:solidFill>
                  <a:srgbClr val="00B050"/>
                </a:solidFill>
              </a:rPr>
              <a:t>req</a:t>
            </a:r>
            <a:r>
              <a:rPr lang="en-US" sz="3000" dirty="0" smtClean="0">
                <a:solidFill>
                  <a:srgbClr val="00B050"/>
                </a:solidFill>
              </a:rPr>
              <a:t>): </a:t>
            </a:r>
            <a:r>
              <a:rPr lang="en-US" sz="3000" dirty="0" smtClean="0"/>
              <a:t>Returns a long integer specifying the time the </a:t>
            </a:r>
            <a:r>
              <a:rPr lang="en-US" sz="3000" dirty="0" err="1" smtClean="0"/>
              <a:t>HttpServletRequest</a:t>
            </a:r>
            <a:r>
              <a:rPr lang="en-US" sz="3000" dirty="0" smtClean="0"/>
              <a:t> object was last modified</a:t>
            </a:r>
          </a:p>
          <a:p>
            <a:pPr algn="just">
              <a:buNone/>
            </a:pPr>
            <a:r>
              <a:rPr lang="en-US" sz="3000" dirty="0" smtClean="0">
                <a:solidFill>
                  <a:srgbClr val="00B050"/>
                </a:solidFill>
              </a:rPr>
              <a:t>protected void service(</a:t>
            </a:r>
            <a:r>
              <a:rPr lang="en-US" sz="3000" dirty="0" err="1" smtClean="0">
                <a:solidFill>
                  <a:srgbClr val="00B050"/>
                </a:solidFill>
              </a:rPr>
              <a:t>HttpServletRequest</a:t>
            </a:r>
            <a:r>
              <a:rPr lang="en-US" sz="3000" dirty="0" smtClean="0">
                <a:solidFill>
                  <a:srgbClr val="00B050"/>
                </a:solidFill>
              </a:rPr>
              <a:t> </a:t>
            </a:r>
            <a:r>
              <a:rPr lang="en-US" sz="3000" dirty="0" err="1" smtClean="0">
                <a:solidFill>
                  <a:srgbClr val="00B050"/>
                </a:solidFill>
              </a:rPr>
              <a:t>req</a:t>
            </a:r>
            <a:r>
              <a:rPr lang="en-US" sz="3000" dirty="0" smtClean="0">
                <a:solidFill>
                  <a:srgbClr val="00B050"/>
                </a:solidFill>
              </a:rPr>
              <a:t>, </a:t>
            </a:r>
            <a:r>
              <a:rPr lang="en-US" sz="3000" dirty="0" err="1" smtClean="0">
                <a:solidFill>
                  <a:srgbClr val="00B050"/>
                </a:solidFill>
              </a:rPr>
              <a:t>HttpServletResponse</a:t>
            </a:r>
            <a:r>
              <a:rPr lang="en-US" sz="3000" dirty="0" smtClean="0">
                <a:solidFill>
                  <a:srgbClr val="00B050"/>
                </a:solidFill>
              </a:rPr>
              <a:t> </a:t>
            </a:r>
            <a:r>
              <a:rPr lang="en-US" sz="3000" dirty="0" err="1" smtClean="0">
                <a:solidFill>
                  <a:srgbClr val="00B050"/>
                </a:solidFill>
              </a:rPr>
              <a:t>resp</a:t>
            </a:r>
            <a:r>
              <a:rPr lang="en-US" sz="3000" dirty="0" smtClean="0">
                <a:solidFill>
                  <a:srgbClr val="00B050"/>
                </a:solidFill>
              </a:rPr>
              <a:t>): </a:t>
            </a:r>
            <a:r>
              <a:rPr lang="en-US" sz="3000" dirty="0" smtClean="0"/>
              <a:t>There is no need to override this method, this method receives the HTTP request from client and forwards them to the corresponding </a:t>
            </a:r>
            <a:r>
              <a:rPr lang="en-US" sz="3000" dirty="0" err="1" smtClean="0"/>
              <a:t>doXXX</a:t>
            </a:r>
            <a:r>
              <a:rPr lang="en-US" sz="3000" dirty="0" smtClean="0"/>
              <a:t> methods such as </a:t>
            </a:r>
            <a:r>
              <a:rPr lang="en-US" sz="3000" dirty="0" err="1" smtClean="0"/>
              <a:t>doGet</a:t>
            </a:r>
            <a:r>
              <a:rPr lang="en-US" sz="3000" dirty="0" smtClean="0"/>
              <a:t>(), </a:t>
            </a:r>
            <a:r>
              <a:rPr lang="en-US" sz="3000" dirty="0" err="1" smtClean="0"/>
              <a:t>doPost</a:t>
            </a:r>
            <a:r>
              <a:rPr lang="en-US" sz="3000" dirty="0" smtClean="0"/>
              <a:t>(), </a:t>
            </a:r>
            <a:r>
              <a:rPr lang="en-US" sz="3000" dirty="0" err="1" smtClean="0"/>
              <a:t>doHEAD</a:t>
            </a:r>
            <a:r>
              <a:rPr lang="en-US" sz="3000" dirty="0" smtClean="0"/>
              <a:t>() etc.</a:t>
            </a:r>
            <a:endParaRPr lang="en-US" sz="3000"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515600" cy="495300"/>
          </a:xfrm>
        </p:spPr>
        <p:txBody>
          <a:bodyPr>
            <a:noAutofit/>
          </a:bodyPr>
          <a:lstStyle/>
          <a:p>
            <a:r>
              <a:rPr lang="en-US" sz="3200" dirty="0" smtClean="0">
                <a:solidFill>
                  <a:srgbClr val="FF0000"/>
                </a:solidFill>
              </a:rPr>
              <a:t>Example</a:t>
            </a:r>
            <a:endParaRPr lang="en-US" sz="32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1041400"/>
            <a:ext cx="11087100" cy="5588000"/>
          </a:xfrm>
        </p:spPr>
        <p:txBody>
          <a:bodyPr>
            <a:normAutofit lnSpcReduction="10000"/>
          </a:bodyPr>
          <a:lstStyle/>
          <a:p>
            <a:pPr algn="just">
              <a:buNone/>
            </a:pPr>
            <a:r>
              <a:rPr lang="en-US" sz="3000" dirty="0" smtClean="0"/>
              <a:t>import java.io.*;</a:t>
            </a:r>
          </a:p>
          <a:p>
            <a:pPr algn="just">
              <a:buNone/>
            </a:pPr>
            <a:r>
              <a:rPr lang="en-US" sz="3000" dirty="0" smtClean="0"/>
              <a:t>import </a:t>
            </a:r>
            <a:r>
              <a:rPr lang="en-US" sz="3000" dirty="0" err="1" smtClean="0"/>
              <a:t>javax.servlet</a:t>
            </a:r>
            <a:r>
              <a:rPr lang="en-US" sz="3000" dirty="0" smtClean="0"/>
              <a:t>.*;</a:t>
            </a:r>
          </a:p>
          <a:p>
            <a:pPr algn="just">
              <a:buNone/>
            </a:pPr>
            <a:r>
              <a:rPr lang="en-US" sz="3000" dirty="0" smtClean="0"/>
              <a:t>import </a:t>
            </a:r>
            <a:r>
              <a:rPr lang="en-US" sz="3000" dirty="0" err="1" smtClean="0"/>
              <a:t>javax.servlet.http</a:t>
            </a:r>
            <a:r>
              <a:rPr lang="en-US" sz="3000" dirty="0" smtClean="0"/>
              <a:t>.*;</a:t>
            </a:r>
          </a:p>
          <a:p>
            <a:pPr algn="just">
              <a:buNone/>
            </a:pPr>
            <a:r>
              <a:rPr lang="en-US" sz="3000" dirty="0" smtClean="0"/>
              <a:t>public class </a:t>
            </a:r>
            <a:r>
              <a:rPr lang="en-US" sz="3000" dirty="0" err="1" smtClean="0"/>
              <a:t>HelloWorld</a:t>
            </a:r>
            <a:r>
              <a:rPr lang="en-US" sz="3000" dirty="0" smtClean="0"/>
              <a:t> extends </a:t>
            </a:r>
            <a:r>
              <a:rPr lang="en-US" sz="3000" dirty="0" err="1" smtClean="0"/>
              <a:t>HttpServlet</a:t>
            </a:r>
            <a:r>
              <a:rPr lang="en-US" sz="3000" dirty="0" smtClean="0"/>
              <a:t> {</a:t>
            </a:r>
          </a:p>
          <a:p>
            <a:pPr algn="just">
              <a:buNone/>
            </a:pPr>
            <a:r>
              <a:rPr lang="en-US" sz="3000" dirty="0" smtClean="0"/>
              <a:t>public void </a:t>
            </a:r>
            <a:r>
              <a:rPr lang="en-US" sz="3000" dirty="0" err="1" smtClean="0"/>
              <a:t>doPost</a:t>
            </a:r>
            <a:r>
              <a:rPr lang="en-US" sz="3000" dirty="0" smtClean="0"/>
              <a:t>(</a:t>
            </a:r>
            <a:r>
              <a:rPr lang="en-US" sz="3000" dirty="0" err="1" smtClean="0"/>
              <a:t>HttpServletRequest</a:t>
            </a:r>
            <a:r>
              <a:rPr lang="en-US" sz="3000" dirty="0" smtClean="0"/>
              <a:t> </a:t>
            </a:r>
            <a:r>
              <a:rPr lang="en-US" sz="3000" dirty="0" err="1" smtClean="0"/>
              <a:t>req</a:t>
            </a:r>
            <a:r>
              <a:rPr lang="en-US" sz="3000" dirty="0" smtClean="0"/>
              <a:t>,</a:t>
            </a:r>
          </a:p>
          <a:p>
            <a:pPr algn="just">
              <a:buNone/>
            </a:pPr>
            <a:r>
              <a:rPr lang="en-US" sz="3000" dirty="0" err="1" smtClean="0"/>
              <a:t>HttpServletResponse</a:t>
            </a:r>
            <a:r>
              <a:rPr lang="en-US" sz="3000" dirty="0" smtClean="0"/>
              <a:t> res)</a:t>
            </a:r>
          </a:p>
          <a:p>
            <a:pPr algn="just">
              <a:buNone/>
            </a:pPr>
            <a:r>
              <a:rPr lang="en-US" sz="3000" dirty="0" smtClean="0"/>
              <a:t>throws </a:t>
            </a:r>
            <a:r>
              <a:rPr lang="en-US" sz="3000" dirty="0" err="1" smtClean="0"/>
              <a:t>ServletException</a:t>
            </a:r>
            <a:r>
              <a:rPr lang="en-US" sz="3000" dirty="0" smtClean="0"/>
              <a:t>, </a:t>
            </a:r>
            <a:r>
              <a:rPr lang="en-US" sz="3000" dirty="0" err="1" smtClean="0"/>
              <a:t>IOException</a:t>
            </a:r>
            <a:r>
              <a:rPr lang="en-US" sz="3000" dirty="0" smtClean="0"/>
              <a:t> {</a:t>
            </a:r>
          </a:p>
          <a:p>
            <a:pPr algn="just">
              <a:buNone/>
            </a:pPr>
            <a:r>
              <a:rPr lang="en-US" sz="3000" dirty="0" err="1" smtClean="0"/>
              <a:t>PrintWriter</a:t>
            </a:r>
            <a:r>
              <a:rPr lang="en-US" sz="3000" dirty="0" smtClean="0"/>
              <a:t> out = </a:t>
            </a:r>
            <a:r>
              <a:rPr lang="en-US" sz="3000" dirty="0" err="1" smtClean="0"/>
              <a:t>res.getWriter</a:t>
            </a:r>
            <a:r>
              <a:rPr lang="en-US" sz="3000" dirty="0" smtClean="0"/>
              <a:t>();</a:t>
            </a:r>
          </a:p>
          <a:p>
            <a:pPr algn="just">
              <a:buNone/>
            </a:pPr>
            <a:r>
              <a:rPr lang="en-US" sz="3000" dirty="0" err="1" smtClean="0"/>
              <a:t>out.println</a:t>
            </a:r>
            <a:r>
              <a:rPr lang="en-US" sz="3000" dirty="0" smtClean="0"/>
              <a:t>("Hello World");</a:t>
            </a:r>
          </a:p>
          <a:p>
            <a:pPr algn="just">
              <a:buNone/>
            </a:pPr>
            <a:r>
              <a:rPr lang="en-US" sz="3000" dirty="0" smtClean="0"/>
              <a:t>}</a:t>
            </a:r>
          </a:p>
          <a:p>
            <a:pPr algn="just">
              <a:buNone/>
            </a:pPr>
            <a:r>
              <a:rPr lang="en-US" sz="3000" dirty="0" smtClean="0"/>
              <a:t>}</a:t>
            </a:r>
            <a:endParaRPr lang="en-US" sz="3000"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807700" cy="495300"/>
          </a:xfrm>
        </p:spPr>
        <p:txBody>
          <a:bodyPr>
            <a:noAutofit/>
          </a:bodyPr>
          <a:lstStyle/>
          <a:p>
            <a:pPr marL="533400" indent="-533400"/>
            <a:r>
              <a:rPr lang="en-US" sz="2800" dirty="0" err="1" smtClean="0">
                <a:solidFill>
                  <a:srgbClr val="FF0000"/>
                </a:solidFill>
              </a:rPr>
              <a:t>ServletConfig</a:t>
            </a:r>
            <a:r>
              <a:rPr lang="en-US" sz="2800" dirty="0" smtClean="0">
                <a:solidFill>
                  <a:srgbClr val="FF0000"/>
                </a:solidFill>
              </a:rPr>
              <a:t> Interface (or) Reading Initialization parameters</a:t>
            </a: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1219200"/>
            <a:ext cx="11087100" cy="5410200"/>
          </a:xfrm>
        </p:spPr>
        <p:txBody>
          <a:bodyPr>
            <a:normAutofit/>
          </a:bodyPr>
          <a:lstStyle/>
          <a:p>
            <a:pPr algn="just"/>
            <a:r>
              <a:rPr lang="en-US" sz="3000" dirty="0" smtClean="0"/>
              <a:t>Servlet Container creates </a:t>
            </a:r>
            <a:r>
              <a:rPr lang="en-US" sz="3000" dirty="0" err="1" smtClean="0"/>
              <a:t>ServletConfig</a:t>
            </a:r>
            <a:r>
              <a:rPr lang="en-US" sz="3000" dirty="0" smtClean="0"/>
              <a:t> object for each Servlet during initialization to pass information to the Servlet.</a:t>
            </a:r>
          </a:p>
          <a:p>
            <a:pPr algn="just"/>
            <a:r>
              <a:rPr lang="en-US" sz="3000" dirty="0" smtClean="0"/>
              <a:t> This object can be used to get configuration information such as parameter name and values from deployment descriptor file(web.xml).</a:t>
            </a:r>
          </a:p>
          <a:p>
            <a:pPr algn="just"/>
            <a:r>
              <a:rPr lang="en-US" sz="3200" dirty="0" err="1" smtClean="0"/>
              <a:t>getServletConfig</a:t>
            </a:r>
            <a:r>
              <a:rPr lang="en-US" sz="3200" dirty="0" smtClean="0"/>
              <a:t>() method of Servlet interface returns the object of </a:t>
            </a:r>
            <a:r>
              <a:rPr lang="en-US" sz="3200" dirty="0" err="1" smtClean="0"/>
              <a:t>ServletConfig</a:t>
            </a:r>
            <a:r>
              <a:rPr lang="en-US" sz="3200" dirty="0" smtClean="0"/>
              <a:t>.</a:t>
            </a:r>
          </a:p>
          <a:p>
            <a:pPr algn="just">
              <a:buNone/>
            </a:pPr>
            <a:r>
              <a:rPr lang="en-US" sz="3200" dirty="0" err="1" smtClean="0"/>
              <a:t>ServletConfig</a:t>
            </a:r>
            <a:r>
              <a:rPr lang="en-US" sz="3200" dirty="0" smtClean="0"/>
              <a:t> </a:t>
            </a:r>
            <a:r>
              <a:rPr lang="en-US" sz="3200" dirty="0" err="1" smtClean="0"/>
              <a:t>config</a:t>
            </a:r>
            <a:r>
              <a:rPr lang="en-US" sz="3200" dirty="0" smtClean="0"/>
              <a:t>=</a:t>
            </a:r>
            <a:r>
              <a:rPr lang="en-US" sz="3200" dirty="0" err="1" smtClean="0"/>
              <a:t>getServletConfig</a:t>
            </a:r>
            <a:r>
              <a:rPr lang="en-US" sz="3200" dirty="0" smtClean="0"/>
              <a:t>();  </a:t>
            </a:r>
          </a:p>
          <a:p>
            <a:pPr algn="just">
              <a:buNone/>
            </a:pPr>
            <a:endParaRPr lang="en-US" sz="3000"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807700" cy="495300"/>
          </a:xfrm>
        </p:spPr>
        <p:txBody>
          <a:bodyPr>
            <a:noAutofit/>
          </a:bodyPr>
          <a:lstStyle/>
          <a:p>
            <a:r>
              <a:rPr lang="en-US" sz="3200" dirty="0" smtClean="0">
                <a:solidFill>
                  <a:srgbClr val="FF0000"/>
                </a:solidFill>
              </a:rPr>
              <a:t>Methods of </a:t>
            </a:r>
            <a:r>
              <a:rPr lang="en-US" sz="3200" dirty="0" err="1" smtClean="0">
                <a:solidFill>
                  <a:srgbClr val="FF0000"/>
                </a:solidFill>
              </a:rPr>
              <a:t>ServletConfig</a:t>
            </a:r>
            <a:r>
              <a:rPr lang="en-US" sz="3200" dirty="0" smtClean="0">
                <a:solidFill>
                  <a:srgbClr val="FF0000"/>
                </a:solidFill>
              </a:rPr>
              <a:t> interface:</a:t>
            </a: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1422400"/>
            <a:ext cx="11087100" cy="5207000"/>
          </a:xfrm>
        </p:spPr>
        <p:txBody>
          <a:bodyPr>
            <a:normAutofit/>
          </a:bodyPr>
          <a:lstStyle/>
          <a:p>
            <a:pPr>
              <a:buNone/>
            </a:pPr>
            <a:r>
              <a:rPr lang="en-US" sz="3200" dirty="0" smtClean="0">
                <a:solidFill>
                  <a:srgbClr val="0070C0"/>
                </a:solidFill>
              </a:rPr>
              <a:t>public String </a:t>
            </a:r>
            <a:r>
              <a:rPr lang="en-US" sz="3200" dirty="0" err="1" smtClean="0">
                <a:solidFill>
                  <a:srgbClr val="0070C0"/>
                </a:solidFill>
              </a:rPr>
              <a:t>getInitParameter</a:t>
            </a:r>
            <a:r>
              <a:rPr lang="en-US" sz="3200" dirty="0" smtClean="0">
                <a:solidFill>
                  <a:srgbClr val="0070C0"/>
                </a:solidFill>
              </a:rPr>
              <a:t>(String name):</a:t>
            </a:r>
            <a:r>
              <a:rPr lang="en-US" sz="3200" dirty="0" smtClean="0"/>
              <a:t>Returns the parameter value for the specified parameter name.</a:t>
            </a:r>
          </a:p>
          <a:p>
            <a:pPr>
              <a:buNone/>
            </a:pPr>
            <a:r>
              <a:rPr lang="en-US" sz="3200" dirty="0" smtClean="0">
                <a:solidFill>
                  <a:srgbClr val="0070C0"/>
                </a:solidFill>
              </a:rPr>
              <a:t>public Enumeration </a:t>
            </a:r>
            <a:r>
              <a:rPr lang="en-US" sz="3200" dirty="0" err="1" smtClean="0">
                <a:solidFill>
                  <a:srgbClr val="0070C0"/>
                </a:solidFill>
              </a:rPr>
              <a:t>getInitParameterNames</a:t>
            </a:r>
            <a:r>
              <a:rPr lang="en-US" sz="3200" dirty="0" smtClean="0">
                <a:solidFill>
                  <a:srgbClr val="0070C0"/>
                </a:solidFill>
              </a:rPr>
              <a:t>():</a:t>
            </a:r>
            <a:r>
              <a:rPr lang="en-US" sz="3200" dirty="0" smtClean="0"/>
              <a:t>Returns an enumeration of all the initialization parameter names.</a:t>
            </a:r>
          </a:p>
          <a:p>
            <a:pPr>
              <a:buNone/>
            </a:pPr>
            <a:r>
              <a:rPr lang="en-US" sz="3200" dirty="0" smtClean="0">
                <a:solidFill>
                  <a:srgbClr val="0070C0"/>
                </a:solidFill>
              </a:rPr>
              <a:t>public String </a:t>
            </a:r>
            <a:r>
              <a:rPr lang="en-US" sz="3200" dirty="0" err="1" smtClean="0">
                <a:solidFill>
                  <a:srgbClr val="0070C0"/>
                </a:solidFill>
              </a:rPr>
              <a:t>getServletName</a:t>
            </a:r>
            <a:r>
              <a:rPr lang="en-US" sz="3200" dirty="0" smtClean="0">
                <a:solidFill>
                  <a:srgbClr val="0070C0"/>
                </a:solidFill>
              </a:rPr>
              <a:t>():</a:t>
            </a:r>
            <a:r>
              <a:rPr lang="en-US" sz="3200" dirty="0" smtClean="0"/>
              <a:t>Returns the name of the servlet.</a:t>
            </a:r>
          </a:p>
          <a:p>
            <a:pPr algn="just">
              <a:buNone/>
            </a:pPr>
            <a:endParaRPr lang="en-US" sz="3000"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807700" cy="495300"/>
          </a:xfrm>
        </p:spPr>
        <p:txBody>
          <a:bodyPr>
            <a:noAutofit/>
          </a:bodyPr>
          <a:lstStyle/>
          <a:p>
            <a:r>
              <a:rPr lang="en-US" sz="3200" dirty="0" smtClean="0">
                <a:solidFill>
                  <a:srgbClr val="FF0000"/>
                </a:solidFill>
              </a:rPr>
              <a:t>Syntax to provide the initialization parameter for a servlet</a:t>
            </a: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1041400"/>
            <a:ext cx="11201400" cy="5588000"/>
          </a:xfrm>
        </p:spPr>
        <p:txBody>
          <a:bodyPr>
            <a:noAutofit/>
          </a:bodyPr>
          <a:lstStyle/>
          <a:p>
            <a:r>
              <a:rPr lang="en-US" sz="2900" dirty="0" smtClean="0"/>
              <a:t>The init-</a:t>
            </a:r>
            <a:r>
              <a:rPr lang="en-US" sz="2900" dirty="0" err="1" smtClean="0"/>
              <a:t>param</a:t>
            </a:r>
            <a:r>
              <a:rPr lang="en-US" sz="2900" dirty="0" smtClean="0"/>
              <a:t> sub-element of servlet is used to specify the initialization parameter for a servlet.</a:t>
            </a:r>
          </a:p>
          <a:p>
            <a:pPr>
              <a:buNone/>
            </a:pPr>
            <a:r>
              <a:rPr lang="en-US" sz="2700" dirty="0" smtClean="0"/>
              <a:t>&lt;web-app&gt;  </a:t>
            </a:r>
          </a:p>
          <a:p>
            <a:pPr>
              <a:buNone/>
            </a:pPr>
            <a:r>
              <a:rPr lang="en-US" sz="2700" dirty="0" smtClean="0"/>
              <a:t>  &lt;servlet&gt;  </a:t>
            </a:r>
          </a:p>
          <a:p>
            <a:pPr>
              <a:buNone/>
            </a:pPr>
            <a:r>
              <a:rPr lang="en-US" sz="2700" dirty="0" smtClean="0"/>
              <a:t>    ......  </a:t>
            </a:r>
          </a:p>
          <a:p>
            <a:pPr>
              <a:buNone/>
            </a:pPr>
            <a:r>
              <a:rPr lang="en-US" sz="2700" dirty="0" smtClean="0"/>
              <a:t>     &lt;init-</a:t>
            </a:r>
            <a:r>
              <a:rPr lang="en-US" sz="2700" dirty="0" err="1" smtClean="0"/>
              <a:t>param</a:t>
            </a:r>
            <a:r>
              <a:rPr lang="en-US" sz="2700" dirty="0" smtClean="0"/>
              <a:t>&gt;  </a:t>
            </a:r>
          </a:p>
          <a:p>
            <a:pPr>
              <a:buNone/>
            </a:pPr>
            <a:r>
              <a:rPr lang="en-US" sz="2700" dirty="0" smtClean="0"/>
              <a:t>      &lt;</a:t>
            </a:r>
            <a:r>
              <a:rPr lang="en-US" sz="2700" dirty="0" err="1" smtClean="0"/>
              <a:t>param</a:t>
            </a:r>
            <a:r>
              <a:rPr lang="en-US" sz="2700" dirty="0" smtClean="0"/>
              <a:t>-name&gt;</a:t>
            </a:r>
            <a:r>
              <a:rPr lang="en-US" sz="2700" dirty="0" err="1" smtClean="0"/>
              <a:t>parametername</a:t>
            </a:r>
            <a:r>
              <a:rPr lang="en-US" sz="2700" dirty="0" smtClean="0"/>
              <a:t>&lt;/</a:t>
            </a:r>
            <a:r>
              <a:rPr lang="en-US" sz="2700" dirty="0" err="1" smtClean="0"/>
              <a:t>param</a:t>
            </a:r>
            <a:r>
              <a:rPr lang="en-US" sz="2700" dirty="0" smtClean="0"/>
              <a:t>-name&gt;  </a:t>
            </a:r>
          </a:p>
          <a:p>
            <a:pPr>
              <a:buNone/>
            </a:pPr>
            <a:r>
              <a:rPr lang="en-US" sz="2700" dirty="0" smtClean="0"/>
              <a:t>      &lt;</a:t>
            </a:r>
            <a:r>
              <a:rPr lang="en-US" sz="2700" dirty="0" err="1" smtClean="0"/>
              <a:t>param</a:t>
            </a:r>
            <a:r>
              <a:rPr lang="en-US" sz="2700" dirty="0" smtClean="0"/>
              <a:t>-value&gt;</a:t>
            </a:r>
            <a:r>
              <a:rPr lang="en-US" sz="2700" dirty="0" err="1" smtClean="0"/>
              <a:t>parametervalue</a:t>
            </a:r>
            <a:r>
              <a:rPr lang="en-US" sz="2700" dirty="0" smtClean="0"/>
              <a:t>&lt;/</a:t>
            </a:r>
            <a:r>
              <a:rPr lang="en-US" sz="2700" dirty="0" err="1" smtClean="0"/>
              <a:t>param</a:t>
            </a:r>
            <a:r>
              <a:rPr lang="en-US" sz="2700" dirty="0" smtClean="0"/>
              <a:t>-value&gt;  </a:t>
            </a:r>
          </a:p>
          <a:p>
            <a:pPr>
              <a:buNone/>
            </a:pPr>
            <a:r>
              <a:rPr lang="en-US" sz="2700" dirty="0" smtClean="0"/>
              <a:t>    &lt;/init-</a:t>
            </a:r>
            <a:r>
              <a:rPr lang="en-US" sz="2700" dirty="0" err="1" smtClean="0"/>
              <a:t>param</a:t>
            </a:r>
            <a:r>
              <a:rPr lang="en-US" sz="2700" dirty="0" smtClean="0"/>
              <a:t>&gt;  </a:t>
            </a:r>
          </a:p>
          <a:p>
            <a:pPr>
              <a:buNone/>
            </a:pPr>
            <a:r>
              <a:rPr lang="en-US" sz="2700" dirty="0" smtClean="0"/>
              <a:t>    ....  </a:t>
            </a:r>
          </a:p>
          <a:p>
            <a:pPr>
              <a:buNone/>
            </a:pPr>
            <a:r>
              <a:rPr lang="en-US" sz="2700" dirty="0" smtClean="0"/>
              <a:t>  &lt;/servlet&gt;  </a:t>
            </a:r>
          </a:p>
          <a:p>
            <a:pPr>
              <a:buNone/>
            </a:pPr>
            <a:r>
              <a:rPr lang="en-US" sz="2700" dirty="0" smtClean="0"/>
              <a:t>&lt;/web-app&gt;</a:t>
            </a:r>
            <a:r>
              <a:rPr lang="en-US" sz="3000" dirty="0" smtClean="0"/>
              <a:t>  </a:t>
            </a:r>
          </a:p>
          <a:p>
            <a:pPr algn="just">
              <a:buNone/>
            </a:pPr>
            <a:endParaRPr lang="en-US" sz="3000" dirty="0" smtClean="0">
              <a:solidFill>
                <a:srgbClr val="FF0000"/>
              </a:solidFill>
            </a:endParaRPr>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807700" cy="495300"/>
          </a:xfrm>
        </p:spPr>
        <p:txBody>
          <a:bodyPr>
            <a:noAutofit/>
          </a:bodyPr>
          <a:lstStyle/>
          <a:p>
            <a:r>
              <a:rPr lang="en-US" sz="3200" dirty="0" smtClean="0">
                <a:solidFill>
                  <a:srgbClr val="FF0000"/>
                </a:solidFill>
              </a:rPr>
              <a:t>Example of </a:t>
            </a:r>
            <a:r>
              <a:rPr lang="en-US" sz="3200" dirty="0" err="1" smtClean="0">
                <a:solidFill>
                  <a:srgbClr val="FF0000"/>
                </a:solidFill>
              </a:rPr>
              <a:t>ServletConfig</a:t>
            </a:r>
            <a:r>
              <a:rPr lang="en-US" sz="3200" dirty="0" smtClean="0">
                <a:solidFill>
                  <a:srgbClr val="FF0000"/>
                </a:solidFill>
              </a:rPr>
              <a:t> to get initialization parameter</a:t>
            </a:r>
            <a:endParaRPr lang="en-US" sz="32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1041400"/>
            <a:ext cx="11201400" cy="5588000"/>
          </a:xfrm>
        </p:spPr>
        <p:txBody>
          <a:bodyPr>
            <a:noAutofit/>
          </a:bodyPr>
          <a:lstStyle/>
          <a:p>
            <a:pPr>
              <a:buNone/>
            </a:pPr>
            <a:r>
              <a:rPr lang="en-US" sz="2000" dirty="0" smtClean="0"/>
              <a:t>import java.io.*;  </a:t>
            </a:r>
          </a:p>
          <a:p>
            <a:pPr>
              <a:buNone/>
            </a:pPr>
            <a:r>
              <a:rPr lang="en-US" sz="2000" dirty="0" smtClean="0"/>
              <a:t>import </a:t>
            </a:r>
            <a:r>
              <a:rPr lang="en-US" sz="2000" dirty="0" err="1" smtClean="0"/>
              <a:t>javax.servlet</a:t>
            </a:r>
            <a:r>
              <a:rPr lang="en-US" sz="2000" dirty="0" smtClean="0"/>
              <a:t>.*;  </a:t>
            </a:r>
          </a:p>
          <a:p>
            <a:pPr>
              <a:buNone/>
            </a:pPr>
            <a:r>
              <a:rPr lang="en-US" sz="2000" dirty="0" smtClean="0"/>
              <a:t>import </a:t>
            </a:r>
            <a:r>
              <a:rPr lang="en-US" sz="2000" dirty="0" err="1" smtClean="0"/>
              <a:t>javax.servlet.http</a:t>
            </a:r>
            <a:r>
              <a:rPr lang="en-US" sz="2000" dirty="0" smtClean="0"/>
              <a:t>.*;  </a:t>
            </a:r>
          </a:p>
          <a:p>
            <a:pPr>
              <a:buNone/>
            </a:pPr>
            <a:r>
              <a:rPr lang="en-US" sz="2000" dirty="0" smtClean="0"/>
              <a:t>  public class </a:t>
            </a:r>
            <a:r>
              <a:rPr lang="en-US" sz="2000" dirty="0" err="1" smtClean="0"/>
              <a:t>DemoServlet</a:t>
            </a:r>
            <a:r>
              <a:rPr lang="en-US" sz="2000" dirty="0" smtClean="0"/>
              <a:t> extends </a:t>
            </a:r>
            <a:r>
              <a:rPr lang="en-US" sz="2000" dirty="0" err="1" smtClean="0"/>
              <a:t>HttpServlet</a:t>
            </a:r>
            <a:r>
              <a:rPr lang="en-US" sz="2000" dirty="0" smtClean="0"/>
              <a:t> {  </a:t>
            </a:r>
          </a:p>
          <a:p>
            <a:pPr>
              <a:buNone/>
            </a:pPr>
            <a:r>
              <a:rPr lang="en-US" sz="2000" dirty="0" smtClean="0"/>
              <a:t>public void </a:t>
            </a:r>
            <a:r>
              <a:rPr lang="en-US" sz="2000" dirty="0" err="1" smtClean="0"/>
              <a:t>doGet</a:t>
            </a:r>
            <a:r>
              <a:rPr lang="en-US" sz="2000" dirty="0" smtClean="0"/>
              <a:t>(</a:t>
            </a:r>
            <a:r>
              <a:rPr lang="en-US" sz="2000" dirty="0" err="1" smtClean="0"/>
              <a:t>HttpServletRequest</a:t>
            </a:r>
            <a:r>
              <a:rPr lang="en-US" sz="2000" dirty="0" smtClean="0"/>
              <a:t> request, </a:t>
            </a:r>
            <a:r>
              <a:rPr lang="en-US" sz="2000" dirty="0" err="1" smtClean="0"/>
              <a:t>HttpServletResponse</a:t>
            </a:r>
            <a:r>
              <a:rPr lang="en-US" sz="2000" dirty="0" smtClean="0"/>
              <a:t> response)  </a:t>
            </a:r>
          </a:p>
          <a:p>
            <a:pPr>
              <a:buNone/>
            </a:pPr>
            <a:r>
              <a:rPr lang="en-US" sz="2000" dirty="0" smtClean="0"/>
              <a:t>    throws </a:t>
            </a:r>
            <a:r>
              <a:rPr lang="en-US" sz="2000" dirty="0" err="1" smtClean="0"/>
              <a:t>ServletException</a:t>
            </a:r>
            <a:r>
              <a:rPr lang="en-US" sz="2000" dirty="0" smtClean="0"/>
              <a:t>, </a:t>
            </a:r>
            <a:r>
              <a:rPr lang="en-US" sz="2000" dirty="0" err="1" smtClean="0"/>
              <a:t>IOException</a:t>
            </a:r>
            <a:r>
              <a:rPr lang="en-US" sz="2000" dirty="0" smtClean="0"/>
              <a:t> {  </a:t>
            </a:r>
          </a:p>
          <a:p>
            <a:pPr>
              <a:buNone/>
            </a:pPr>
            <a:r>
              <a:rPr lang="en-US" sz="2000" dirty="0" smtClean="0"/>
              <a:t>    </a:t>
            </a:r>
            <a:r>
              <a:rPr lang="en-US" sz="2000" dirty="0" err="1" smtClean="0"/>
              <a:t>response.setContentType</a:t>
            </a:r>
            <a:r>
              <a:rPr lang="en-US" sz="2000" dirty="0" smtClean="0"/>
              <a:t>("text/html");  </a:t>
            </a:r>
          </a:p>
          <a:p>
            <a:pPr>
              <a:buNone/>
            </a:pPr>
            <a:r>
              <a:rPr lang="en-US" sz="2000" dirty="0" smtClean="0"/>
              <a:t>    </a:t>
            </a:r>
            <a:r>
              <a:rPr lang="en-US" sz="2000" dirty="0" err="1" smtClean="0"/>
              <a:t>PrintWriter</a:t>
            </a:r>
            <a:r>
              <a:rPr lang="en-US" sz="2000" dirty="0" smtClean="0"/>
              <a:t> out = </a:t>
            </a:r>
            <a:r>
              <a:rPr lang="en-US" sz="2000" dirty="0" err="1" smtClean="0"/>
              <a:t>response.getWriter</a:t>
            </a:r>
            <a:r>
              <a:rPr lang="en-US" sz="2000" dirty="0" smtClean="0"/>
              <a:t>();  </a:t>
            </a:r>
          </a:p>
          <a:p>
            <a:pPr>
              <a:buNone/>
            </a:pPr>
            <a:r>
              <a:rPr lang="en-US" sz="2000" dirty="0" smtClean="0"/>
              <a:t>    </a:t>
            </a:r>
            <a:r>
              <a:rPr lang="en-US" sz="2000" dirty="0" err="1" smtClean="0"/>
              <a:t>ServletConfig</a:t>
            </a:r>
            <a:r>
              <a:rPr lang="en-US" sz="2000" dirty="0" smtClean="0"/>
              <a:t> </a:t>
            </a:r>
            <a:r>
              <a:rPr lang="en-US" sz="2000" dirty="0" err="1" smtClean="0"/>
              <a:t>config</a:t>
            </a:r>
            <a:r>
              <a:rPr lang="en-US" sz="2000" dirty="0" smtClean="0"/>
              <a:t>=</a:t>
            </a:r>
            <a:r>
              <a:rPr lang="en-US" sz="2000" dirty="0" err="1" smtClean="0"/>
              <a:t>getServletConfig</a:t>
            </a:r>
            <a:r>
              <a:rPr lang="en-US" sz="2000" dirty="0" smtClean="0"/>
              <a:t>();  </a:t>
            </a:r>
          </a:p>
          <a:p>
            <a:pPr>
              <a:buNone/>
            </a:pPr>
            <a:r>
              <a:rPr lang="en-US" sz="2000" dirty="0" smtClean="0"/>
              <a:t>    String name=</a:t>
            </a:r>
            <a:r>
              <a:rPr lang="en-US" sz="2000" dirty="0" err="1" smtClean="0"/>
              <a:t>config.getInitParameter</a:t>
            </a:r>
            <a:r>
              <a:rPr lang="en-US" sz="2000" dirty="0" smtClean="0"/>
              <a:t>("name");  </a:t>
            </a:r>
          </a:p>
          <a:p>
            <a:pPr>
              <a:buNone/>
            </a:pPr>
            <a:r>
              <a:rPr lang="en-US" sz="2000" dirty="0" smtClean="0"/>
              <a:t>    </a:t>
            </a:r>
            <a:r>
              <a:rPr lang="en-US" sz="2000" dirty="0" err="1" smtClean="0"/>
              <a:t>out.println</a:t>
            </a:r>
            <a:r>
              <a:rPr lang="en-US" sz="2000" dirty="0" smtClean="0"/>
              <a:t>("name is: "+name);</a:t>
            </a:r>
          </a:p>
          <a:p>
            <a:pPr>
              <a:buNone/>
            </a:pPr>
            <a:r>
              <a:rPr lang="en-US" sz="2000" dirty="0" smtClean="0"/>
              <a:t>    String email=</a:t>
            </a:r>
            <a:r>
              <a:rPr lang="en-US" sz="2000" dirty="0" err="1" smtClean="0"/>
              <a:t>config.getInitParameter</a:t>
            </a:r>
            <a:r>
              <a:rPr lang="en-US" sz="2000" dirty="0" smtClean="0"/>
              <a:t>("email");  </a:t>
            </a:r>
          </a:p>
          <a:p>
            <a:pPr>
              <a:buNone/>
            </a:pPr>
            <a:r>
              <a:rPr lang="en-US" sz="2000" dirty="0" smtClean="0"/>
              <a:t>    </a:t>
            </a:r>
            <a:r>
              <a:rPr lang="en-US" sz="2000" dirty="0" err="1" smtClean="0"/>
              <a:t>out.println</a:t>
            </a:r>
            <a:r>
              <a:rPr lang="en-US" sz="2000" dirty="0" smtClean="0"/>
              <a:t>("Email is: "+email);   </a:t>
            </a:r>
          </a:p>
          <a:p>
            <a:pPr>
              <a:buNone/>
            </a:pPr>
            <a:r>
              <a:rPr lang="en-US" sz="2000" dirty="0" smtClean="0"/>
              <a:t>    }  </a:t>
            </a:r>
          </a:p>
          <a:p>
            <a:pPr>
              <a:buNone/>
            </a:pPr>
            <a:r>
              <a:rPr lang="en-US" sz="2000" dirty="0" smtClean="0"/>
              <a:t>} </a:t>
            </a:r>
            <a:endParaRPr lang="en-US" sz="2000" dirty="0" smtClean="0">
              <a:solidFill>
                <a:srgbClr val="FF0000"/>
              </a:solidFill>
            </a:endParaRPr>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2900"/>
            <a:ext cx="10807700" cy="495300"/>
          </a:xfrm>
        </p:spPr>
        <p:txBody>
          <a:bodyPr>
            <a:noAutofit/>
          </a:bodyPr>
          <a:lstStyle/>
          <a:p>
            <a:r>
              <a:rPr lang="en-US" sz="3200" dirty="0" smtClean="0">
                <a:solidFill>
                  <a:srgbClr val="FF0000"/>
                </a:solidFill>
              </a:rPr>
              <a:t>Web.xml</a:t>
            </a:r>
            <a:endParaRPr lang="en-US" sz="32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1041400"/>
            <a:ext cx="11201400" cy="5588000"/>
          </a:xfrm>
        </p:spPr>
        <p:txBody>
          <a:bodyPr>
            <a:noAutofit/>
          </a:bodyPr>
          <a:lstStyle/>
          <a:p>
            <a:pPr>
              <a:spcBef>
                <a:spcPts val="600"/>
              </a:spcBef>
              <a:buNone/>
            </a:pPr>
            <a:r>
              <a:rPr lang="en-US" sz="1800" dirty="0" smtClean="0"/>
              <a:t>&lt;web-app&gt;  </a:t>
            </a:r>
          </a:p>
          <a:p>
            <a:pPr>
              <a:spcBef>
                <a:spcPts val="600"/>
              </a:spcBef>
              <a:buNone/>
            </a:pPr>
            <a:r>
              <a:rPr lang="en-US" sz="1800" dirty="0" smtClean="0"/>
              <a:t>&lt;servlet&gt;  </a:t>
            </a:r>
          </a:p>
          <a:p>
            <a:pPr>
              <a:spcBef>
                <a:spcPts val="600"/>
              </a:spcBef>
              <a:buNone/>
            </a:pPr>
            <a:r>
              <a:rPr lang="en-US" sz="1800" dirty="0" smtClean="0"/>
              <a:t>&lt;servlet-name&gt;</a:t>
            </a:r>
            <a:r>
              <a:rPr lang="en-US" sz="1800" dirty="0" err="1" smtClean="0"/>
              <a:t>DemoServlet</a:t>
            </a:r>
            <a:r>
              <a:rPr lang="en-US" sz="1800" dirty="0" smtClean="0"/>
              <a:t>&lt;/servlet-name&gt;  </a:t>
            </a:r>
          </a:p>
          <a:p>
            <a:pPr>
              <a:spcBef>
                <a:spcPts val="600"/>
              </a:spcBef>
              <a:buNone/>
            </a:pPr>
            <a:r>
              <a:rPr lang="en-US" sz="1800" dirty="0" smtClean="0"/>
              <a:t>&lt;servlet-class&gt;</a:t>
            </a:r>
            <a:r>
              <a:rPr lang="en-US" sz="1800" dirty="0" err="1" smtClean="0"/>
              <a:t>DemoServlet</a:t>
            </a:r>
            <a:r>
              <a:rPr lang="en-US" sz="1800" dirty="0" smtClean="0"/>
              <a:t>&lt;/servlet-class&gt;  </a:t>
            </a:r>
          </a:p>
          <a:p>
            <a:pPr>
              <a:spcBef>
                <a:spcPts val="600"/>
              </a:spcBef>
              <a:buNone/>
            </a:pPr>
            <a:r>
              <a:rPr lang="en-US" sz="1800" dirty="0" smtClean="0"/>
              <a:t>  &lt;init-</a:t>
            </a:r>
            <a:r>
              <a:rPr lang="en-US" sz="1800" dirty="0" err="1" smtClean="0"/>
              <a:t>param</a:t>
            </a:r>
            <a:r>
              <a:rPr lang="en-US" sz="1800" dirty="0" smtClean="0"/>
              <a:t>&gt;  </a:t>
            </a:r>
          </a:p>
          <a:p>
            <a:pPr>
              <a:spcBef>
                <a:spcPts val="600"/>
              </a:spcBef>
              <a:buNone/>
            </a:pPr>
            <a:r>
              <a:rPr lang="en-US" sz="1800" dirty="0" smtClean="0"/>
              <a:t>&lt;</a:t>
            </a:r>
            <a:r>
              <a:rPr lang="en-US" sz="1800" dirty="0" err="1" smtClean="0"/>
              <a:t>param</a:t>
            </a:r>
            <a:r>
              <a:rPr lang="en-US" sz="1800" dirty="0" smtClean="0"/>
              <a:t>-name&gt;name&lt;/</a:t>
            </a:r>
            <a:r>
              <a:rPr lang="en-US" sz="1800" dirty="0" err="1" smtClean="0"/>
              <a:t>param</a:t>
            </a:r>
            <a:r>
              <a:rPr lang="en-US" sz="1800" dirty="0" smtClean="0"/>
              <a:t>-name&gt;  </a:t>
            </a:r>
          </a:p>
          <a:p>
            <a:pPr>
              <a:spcBef>
                <a:spcPts val="600"/>
              </a:spcBef>
              <a:buNone/>
            </a:pPr>
            <a:r>
              <a:rPr lang="en-US" sz="1800" dirty="0" smtClean="0"/>
              <a:t>&lt;</a:t>
            </a:r>
            <a:r>
              <a:rPr lang="en-US" sz="1800" dirty="0" err="1" smtClean="0"/>
              <a:t>param</a:t>
            </a:r>
            <a:r>
              <a:rPr lang="en-US" sz="1800" dirty="0" smtClean="0"/>
              <a:t>-value&gt;CHVRR&lt;/</a:t>
            </a:r>
            <a:r>
              <a:rPr lang="en-US" sz="1800" dirty="0" err="1" smtClean="0"/>
              <a:t>param</a:t>
            </a:r>
            <a:r>
              <a:rPr lang="en-US" sz="1800" dirty="0" smtClean="0"/>
              <a:t>-value&gt;  </a:t>
            </a:r>
          </a:p>
          <a:p>
            <a:pPr>
              <a:spcBef>
                <a:spcPts val="600"/>
              </a:spcBef>
              <a:buNone/>
            </a:pPr>
            <a:r>
              <a:rPr lang="en-US" sz="1800" dirty="0" smtClean="0"/>
              <a:t>&lt;/init-</a:t>
            </a:r>
            <a:r>
              <a:rPr lang="en-US" sz="1800" dirty="0" err="1" smtClean="0"/>
              <a:t>param</a:t>
            </a:r>
            <a:r>
              <a:rPr lang="en-US" sz="1800" dirty="0" smtClean="0"/>
              <a:t>&gt;  </a:t>
            </a:r>
          </a:p>
          <a:p>
            <a:pPr>
              <a:spcBef>
                <a:spcPts val="600"/>
              </a:spcBef>
              <a:buNone/>
            </a:pPr>
            <a:r>
              <a:rPr lang="en-US" sz="1800" dirty="0" smtClean="0"/>
              <a:t>&lt;init-</a:t>
            </a:r>
            <a:r>
              <a:rPr lang="en-US" sz="1800" dirty="0" err="1" smtClean="0"/>
              <a:t>param</a:t>
            </a:r>
            <a:r>
              <a:rPr lang="en-US" sz="1800" dirty="0" smtClean="0"/>
              <a:t>&gt;  </a:t>
            </a:r>
          </a:p>
          <a:p>
            <a:pPr>
              <a:spcBef>
                <a:spcPts val="600"/>
              </a:spcBef>
              <a:buNone/>
            </a:pPr>
            <a:r>
              <a:rPr lang="en-US" sz="1800" dirty="0" smtClean="0"/>
              <a:t>&lt;</a:t>
            </a:r>
            <a:r>
              <a:rPr lang="en-US" sz="1800" dirty="0" err="1" smtClean="0"/>
              <a:t>param</a:t>
            </a:r>
            <a:r>
              <a:rPr lang="en-US" sz="1800" dirty="0" smtClean="0"/>
              <a:t>-name&gt;email&lt;/</a:t>
            </a:r>
            <a:r>
              <a:rPr lang="en-US" sz="1800" dirty="0" err="1" smtClean="0"/>
              <a:t>param</a:t>
            </a:r>
            <a:r>
              <a:rPr lang="en-US" sz="1800" dirty="0" smtClean="0"/>
              <a:t>-name&gt;  </a:t>
            </a:r>
          </a:p>
          <a:p>
            <a:pPr>
              <a:spcBef>
                <a:spcPts val="600"/>
              </a:spcBef>
              <a:buNone/>
            </a:pPr>
            <a:r>
              <a:rPr lang="en-US" sz="1800" dirty="0" smtClean="0"/>
              <a:t>&lt;</a:t>
            </a:r>
            <a:r>
              <a:rPr lang="en-US" sz="1800" dirty="0" err="1" smtClean="0"/>
              <a:t>param</a:t>
            </a:r>
            <a:r>
              <a:rPr lang="en-US" sz="1800" dirty="0" smtClean="0"/>
              <a:t>-value&gt;chvrr58@gmail.com&lt;/</a:t>
            </a:r>
            <a:r>
              <a:rPr lang="en-US" sz="1800" dirty="0" err="1" smtClean="0"/>
              <a:t>param</a:t>
            </a:r>
            <a:r>
              <a:rPr lang="en-US" sz="1800" dirty="0" smtClean="0"/>
              <a:t>-value&gt;  </a:t>
            </a:r>
          </a:p>
          <a:p>
            <a:pPr>
              <a:spcBef>
                <a:spcPts val="600"/>
              </a:spcBef>
              <a:buNone/>
            </a:pPr>
            <a:r>
              <a:rPr lang="en-US" sz="1800" dirty="0" smtClean="0"/>
              <a:t>&lt;/init-</a:t>
            </a:r>
            <a:r>
              <a:rPr lang="en-US" sz="1800" dirty="0" err="1" smtClean="0"/>
              <a:t>param</a:t>
            </a:r>
            <a:r>
              <a:rPr lang="en-US" sz="1800" dirty="0" smtClean="0"/>
              <a:t>&gt;  </a:t>
            </a:r>
          </a:p>
          <a:p>
            <a:pPr>
              <a:spcBef>
                <a:spcPts val="600"/>
              </a:spcBef>
              <a:buNone/>
            </a:pPr>
            <a:r>
              <a:rPr lang="en-US" sz="1800" dirty="0" smtClean="0"/>
              <a:t> &lt;/servlet&gt;  </a:t>
            </a:r>
          </a:p>
          <a:p>
            <a:pPr>
              <a:spcBef>
                <a:spcPts val="600"/>
              </a:spcBef>
              <a:buNone/>
            </a:pPr>
            <a:r>
              <a:rPr lang="en-US" sz="1800" dirty="0" smtClean="0"/>
              <a:t>&lt;servlet-mapping&gt;  </a:t>
            </a:r>
          </a:p>
          <a:p>
            <a:pPr>
              <a:spcBef>
                <a:spcPts val="600"/>
              </a:spcBef>
              <a:buNone/>
            </a:pPr>
            <a:r>
              <a:rPr lang="en-US" sz="1800" dirty="0" smtClean="0"/>
              <a:t>&lt;servlet-name&gt;</a:t>
            </a:r>
            <a:r>
              <a:rPr lang="en-US" sz="1800" dirty="0" err="1" smtClean="0"/>
              <a:t>DemoServlet</a:t>
            </a:r>
            <a:r>
              <a:rPr lang="en-US" sz="1800" dirty="0" smtClean="0"/>
              <a:t>&lt;/servlet-name&gt;  </a:t>
            </a:r>
          </a:p>
          <a:p>
            <a:pPr>
              <a:spcBef>
                <a:spcPts val="600"/>
              </a:spcBef>
              <a:buNone/>
            </a:pPr>
            <a:r>
              <a:rPr lang="en-US" sz="1800" dirty="0" smtClean="0"/>
              <a:t>&lt;url-pattern&gt;/init&lt;/url-pattern&gt;  </a:t>
            </a:r>
          </a:p>
          <a:p>
            <a:pPr>
              <a:spcBef>
                <a:spcPts val="600"/>
              </a:spcBef>
              <a:buNone/>
            </a:pPr>
            <a:r>
              <a:rPr lang="en-US" sz="1800" dirty="0" smtClean="0"/>
              <a:t>&lt;/servlet-mapping&gt;  </a:t>
            </a:r>
          </a:p>
          <a:p>
            <a:pPr>
              <a:spcBef>
                <a:spcPts val="600"/>
              </a:spcBef>
              <a:buNone/>
            </a:pPr>
            <a:r>
              <a:rPr lang="en-US" sz="1800" dirty="0" smtClean="0"/>
              <a:t> &lt;/web-app&gt; </a:t>
            </a:r>
            <a:endParaRPr lang="en-US" sz="1800" dirty="0" smtClean="0">
              <a:solidFill>
                <a:srgbClr val="FF0000"/>
              </a:solidFill>
            </a:endParaRPr>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38200" y="365125"/>
            <a:ext cx="10515600" cy="777875"/>
          </a:xfrm>
        </p:spPr>
        <p:txBody>
          <a:bodyPr/>
          <a:lstStyle/>
          <a:p>
            <a:r>
              <a:rPr lang="en-GB" dirty="0" smtClean="0"/>
              <a:t>Cont ...</a:t>
            </a:r>
            <a:endParaRPr lang="en-GB" dirty="0"/>
          </a:p>
        </p:txBody>
      </p:sp>
      <p:grpSp>
        <p:nvGrpSpPr>
          <p:cNvPr id="2" name="Group 8"/>
          <p:cNvGrpSpPr>
            <a:grpSpLocks/>
          </p:cNvGrpSpPr>
          <p:nvPr/>
        </p:nvGrpSpPr>
        <p:grpSpPr bwMode="auto">
          <a:xfrm>
            <a:off x="711200" y="3200400"/>
            <a:ext cx="5283200" cy="381000"/>
            <a:chOff x="336" y="2016"/>
            <a:chExt cx="2496" cy="240"/>
          </a:xfrm>
        </p:grpSpPr>
        <p:sp>
          <p:nvSpPr>
            <p:cNvPr id="24585" name="Line 9"/>
            <p:cNvSpPr>
              <a:spLocks noChangeShapeType="1"/>
            </p:cNvSpPr>
            <p:nvPr/>
          </p:nvSpPr>
          <p:spPr bwMode="auto">
            <a:xfrm>
              <a:off x="336" y="2256"/>
              <a:ext cx="2496"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24586" name="Text Box 10"/>
            <p:cNvSpPr txBox="1">
              <a:spLocks noChangeArrowheads="1"/>
            </p:cNvSpPr>
            <p:nvPr/>
          </p:nvSpPr>
          <p:spPr bwMode="auto">
            <a:xfrm>
              <a:off x="336" y="2016"/>
              <a:ext cx="2016" cy="233"/>
            </a:xfrm>
            <a:prstGeom prst="rect">
              <a:avLst/>
            </a:prstGeom>
            <a:noFill/>
            <a:ln w="9525">
              <a:noFill/>
              <a:miter lim="800000"/>
              <a:headEnd/>
              <a:tailEnd/>
            </a:ln>
            <a:effectLst/>
          </p:spPr>
          <p:txBody>
            <a:bodyPr>
              <a:spAutoFit/>
            </a:bodyPr>
            <a:lstStyle/>
            <a:p>
              <a:r>
                <a:rPr lang="en-GB"/>
                <a:t>GET /srv/pkg.Servlet?KEY=foo</a:t>
              </a:r>
            </a:p>
          </p:txBody>
        </p:sp>
      </p:grpSp>
      <p:sp>
        <p:nvSpPr>
          <p:cNvPr id="24587" name="Line 11"/>
          <p:cNvSpPr>
            <a:spLocks noChangeShapeType="1"/>
          </p:cNvSpPr>
          <p:nvPr/>
        </p:nvSpPr>
        <p:spPr bwMode="auto">
          <a:xfrm flipH="1">
            <a:off x="711200" y="3733800"/>
            <a:ext cx="5283200" cy="0"/>
          </a:xfrm>
          <a:prstGeom prst="line">
            <a:avLst/>
          </a:prstGeom>
          <a:noFill/>
          <a:ln w="19050">
            <a:solidFill>
              <a:schemeClr val="tx1"/>
            </a:solidFill>
            <a:round/>
            <a:headEnd/>
            <a:tailEnd type="triangle" w="med" len="med"/>
          </a:ln>
          <a:effectLst/>
        </p:spPr>
        <p:txBody>
          <a:bodyPr wrap="none" anchor="ctr"/>
          <a:lstStyle/>
          <a:p>
            <a:endParaRPr lang="en-US"/>
          </a:p>
        </p:txBody>
      </p:sp>
      <p:sp>
        <p:nvSpPr>
          <p:cNvPr id="24588" name="Text Box 12"/>
          <p:cNvSpPr txBox="1">
            <a:spLocks noChangeArrowheads="1"/>
          </p:cNvSpPr>
          <p:nvPr/>
        </p:nvSpPr>
        <p:spPr bwMode="auto">
          <a:xfrm>
            <a:off x="1219201" y="3810000"/>
            <a:ext cx="1633973" cy="646331"/>
          </a:xfrm>
          <a:prstGeom prst="rect">
            <a:avLst/>
          </a:prstGeom>
          <a:noFill/>
          <a:ln w="9525">
            <a:noFill/>
            <a:miter lim="800000"/>
            <a:headEnd/>
            <a:tailEnd/>
          </a:ln>
          <a:effectLst/>
        </p:spPr>
        <p:txBody>
          <a:bodyPr wrap="none">
            <a:spAutoFit/>
          </a:bodyPr>
          <a:lstStyle/>
          <a:p>
            <a:r>
              <a:rPr lang="en-GB" dirty="0"/>
              <a:t>STATUS …</a:t>
            </a:r>
          </a:p>
          <a:p>
            <a:r>
              <a:rPr lang="en-GB" dirty="0"/>
              <a:t>&lt;response bar&gt;</a:t>
            </a:r>
          </a:p>
        </p:txBody>
      </p:sp>
      <p:grpSp>
        <p:nvGrpSpPr>
          <p:cNvPr id="3" name="Group 13"/>
          <p:cNvGrpSpPr>
            <a:grpSpLocks/>
          </p:cNvGrpSpPr>
          <p:nvPr/>
        </p:nvGrpSpPr>
        <p:grpSpPr bwMode="auto">
          <a:xfrm>
            <a:off x="4470400" y="1752600"/>
            <a:ext cx="7112000" cy="4800600"/>
            <a:chOff x="2112" y="1104"/>
            <a:chExt cx="3360" cy="3024"/>
          </a:xfrm>
        </p:grpSpPr>
        <p:grpSp>
          <p:nvGrpSpPr>
            <p:cNvPr id="4" name="Group 14"/>
            <p:cNvGrpSpPr>
              <a:grpSpLocks/>
            </p:cNvGrpSpPr>
            <p:nvPr/>
          </p:nvGrpSpPr>
          <p:grpSpPr bwMode="auto">
            <a:xfrm>
              <a:off x="2304" y="1104"/>
              <a:ext cx="2976" cy="1392"/>
              <a:chOff x="2304" y="1104"/>
              <a:chExt cx="2976" cy="1392"/>
            </a:xfrm>
          </p:grpSpPr>
          <p:sp>
            <p:nvSpPr>
              <p:cNvPr id="24591" name="Rectangle 15"/>
              <p:cNvSpPr>
                <a:spLocks noChangeArrowheads="1"/>
              </p:cNvSpPr>
              <p:nvPr/>
            </p:nvSpPr>
            <p:spPr bwMode="auto">
              <a:xfrm>
                <a:off x="2304" y="1104"/>
                <a:ext cx="2976" cy="1392"/>
              </a:xfrm>
              <a:prstGeom prst="rect">
                <a:avLst/>
              </a:prstGeom>
              <a:noFill/>
              <a:ln w="28575">
                <a:solidFill>
                  <a:schemeClr val="tx1"/>
                </a:solidFill>
                <a:miter lim="800000"/>
                <a:headEnd/>
                <a:tailEnd/>
              </a:ln>
              <a:effectLst/>
            </p:spPr>
            <p:txBody>
              <a:bodyPr wrap="none" anchor="ctr"/>
              <a:lstStyle/>
              <a:p>
                <a:endParaRPr lang="en-US"/>
              </a:p>
            </p:txBody>
          </p:sp>
          <p:sp>
            <p:nvSpPr>
              <p:cNvPr id="24592" name="Text Box 16"/>
              <p:cNvSpPr txBox="1">
                <a:spLocks noChangeArrowheads="1"/>
              </p:cNvSpPr>
              <p:nvPr/>
            </p:nvSpPr>
            <p:spPr bwMode="auto">
              <a:xfrm>
                <a:off x="2304" y="1104"/>
                <a:ext cx="653" cy="213"/>
              </a:xfrm>
              <a:prstGeom prst="rect">
                <a:avLst/>
              </a:prstGeom>
              <a:noFill/>
              <a:ln w="9525">
                <a:noFill/>
                <a:miter lim="800000"/>
                <a:headEnd/>
                <a:tailEnd/>
              </a:ln>
              <a:effectLst/>
            </p:spPr>
            <p:txBody>
              <a:bodyPr wrap="none">
                <a:spAutoFit/>
              </a:bodyPr>
              <a:lstStyle/>
              <a:p>
                <a:r>
                  <a:rPr lang="en-GB" sz="1600">
                    <a:latin typeface="Verdana" pitchFamily="34" charset="0"/>
                  </a:rPr>
                  <a:t>Web Server</a:t>
                </a:r>
              </a:p>
            </p:txBody>
          </p:sp>
        </p:grpSp>
        <p:grpSp>
          <p:nvGrpSpPr>
            <p:cNvPr id="5" name="Group 17"/>
            <p:cNvGrpSpPr>
              <a:grpSpLocks/>
            </p:cNvGrpSpPr>
            <p:nvPr/>
          </p:nvGrpSpPr>
          <p:grpSpPr bwMode="auto">
            <a:xfrm>
              <a:off x="2112" y="2928"/>
              <a:ext cx="1440" cy="1200"/>
              <a:chOff x="2112" y="2928"/>
              <a:chExt cx="1440" cy="1200"/>
            </a:xfrm>
          </p:grpSpPr>
          <p:sp>
            <p:nvSpPr>
              <p:cNvPr id="24594" name="AutoShape 18"/>
              <p:cNvSpPr>
                <a:spLocks noChangeArrowheads="1"/>
              </p:cNvSpPr>
              <p:nvPr/>
            </p:nvSpPr>
            <p:spPr bwMode="auto">
              <a:xfrm>
                <a:off x="2112" y="2928"/>
                <a:ext cx="1440" cy="1200"/>
              </a:xfrm>
              <a:prstGeom prst="can">
                <a:avLst>
                  <a:gd name="adj" fmla="val 25000"/>
                </a:avLst>
              </a:prstGeom>
              <a:noFill/>
              <a:ln w="28575">
                <a:solidFill>
                  <a:schemeClr val="tx1"/>
                </a:solidFill>
                <a:round/>
                <a:headEnd/>
                <a:tailEnd/>
              </a:ln>
              <a:effectLst/>
            </p:spPr>
            <p:txBody>
              <a:bodyPr wrap="none" anchor="ctr"/>
              <a:lstStyle/>
              <a:p>
                <a:endParaRPr lang="en-US"/>
              </a:p>
            </p:txBody>
          </p:sp>
          <p:sp>
            <p:nvSpPr>
              <p:cNvPr id="24595" name="Text Box 19"/>
              <p:cNvSpPr txBox="1">
                <a:spLocks noChangeArrowheads="1"/>
              </p:cNvSpPr>
              <p:nvPr/>
            </p:nvSpPr>
            <p:spPr bwMode="auto">
              <a:xfrm>
                <a:off x="2400" y="3840"/>
                <a:ext cx="603" cy="213"/>
              </a:xfrm>
              <a:prstGeom prst="rect">
                <a:avLst/>
              </a:prstGeom>
              <a:noFill/>
              <a:ln w="9525">
                <a:noFill/>
                <a:miter lim="800000"/>
                <a:headEnd/>
                <a:tailEnd/>
              </a:ln>
              <a:effectLst/>
            </p:spPr>
            <p:txBody>
              <a:bodyPr wrap="none">
                <a:spAutoFit/>
              </a:bodyPr>
              <a:lstStyle/>
              <a:p>
                <a:r>
                  <a:rPr lang="en-GB" sz="1600">
                    <a:latin typeface="Verdana" pitchFamily="34" charset="0"/>
                  </a:rPr>
                  <a:t>Filesystem</a:t>
                </a:r>
              </a:p>
            </p:txBody>
          </p:sp>
        </p:grpSp>
        <p:grpSp>
          <p:nvGrpSpPr>
            <p:cNvPr id="6" name="Group 20"/>
            <p:cNvGrpSpPr>
              <a:grpSpLocks/>
            </p:cNvGrpSpPr>
            <p:nvPr/>
          </p:nvGrpSpPr>
          <p:grpSpPr bwMode="auto">
            <a:xfrm>
              <a:off x="4032" y="2880"/>
              <a:ext cx="1440" cy="1200"/>
              <a:chOff x="4032" y="2928"/>
              <a:chExt cx="1440" cy="1200"/>
            </a:xfrm>
          </p:grpSpPr>
          <p:sp>
            <p:nvSpPr>
              <p:cNvPr id="24597" name="AutoShape 21"/>
              <p:cNvSpPr>
                <a:spLocks noChangeArrowheads="1"/>
              </p:cNvSpPr>
              <p:nvPr/>
            </p:nvSpPr>
            <p:spPr bwMode="auto">
              <a:xfrm>
                <a:off x="4032" y="2928"/>
                <a:ext cx="1440" cy="1200"/>
              </a:xfrm>
              <a:prstGeom prst="can">
                <a:avLst>
                  <a:gd name="adj" fmla="val 25000"/>
                </a:avLst>
              </a:prstGeom>
              <a:noFill/>
              <a:ln w="28575">
                <a:solidFill>
                  <a:schemeClr val="tx1"/>
                </a:solidFill>
                <a:round/>
                <a:headEnd/>
                <a:tailEnd/>
              </a:ln>
              <a:effectLst/>
            </p:spPr>
            <p:txBody>
              <a:bodyPr wrap="none" anchor="ctr"/>
              <a:lstStyle/>
              <a:p>
                <a:endParaRPr lang="en-US"/>
              </a:p>
            </p:txBody>
          </p:sp>
          <p:sp>
            <p:nvSpPr>
              <p:cNvPr id="24598" name="Text Box 22"/>
              <p:cNvSpPr txBox="1">
                <a:spLocks noChangeArrowheads="1"/>
              </p:cNvSpPr>
              <p:nvPr/>
            </p:nvSpPr>
            <p:spPr bwMode="auto">
              <a:xfrm>
                <a:off x="4224" y="3840"/>
                <a:ext cx="760" cy="213"/>
              </a:xfrm>
              <a:prstGeom prst="rect">
                <a:avLst/>
              </a:prstGeom>
              <a:noFill/>
              <a:ln w="9525">
                <a:noFill/>
                <a:miter lim="800000"/>
                <a:headEnd/>
                <a:tailEnd/>
              </a:ln>
              <a:effectLst/>
            </p:spPr>
            <p:txBody>
              <a:bodyPr wrap="none">
                <a:spAutoFit/>
              </a:bodyPr>
              <a:lstStyle/>
              <a:p>
                <a:r>
                  <a:rPr lang="en-GB" sz="1600">
                    <a:latin typeface="Verdana" pitchFamily="34" charset="0"/>
                  </a:rPr>
                  <a:t>Database, etc</a:t>
                </a:r>
              </a:p>
            </p:txBody>
          </p:sp>
        </p:grpSp>
        <p:grpSp>
          <p:nvGrpSpPr>
            <p:cNvPr id="7" name="Group 23"/>
            <p:cNvGrpSpPr>
              <a:grpSpLocks/>
            </p:cNvGrpSpPr>
            <p:nvPr/>
          </p:nvGrpSpPr>
          <p:grpSpPr bwMode="auto">
            <a:xfrm>
              <a:off x="3696" y="1200"/>
              <a:ext cx="1488" cy="1200"/>
              <a:chOff x="3696" y="1200"/>
              <a:chExt cx="1488" cy="1200"/>
            </a:xfrm>
          </p:grpSpPr>
          <p:sp>
            <p:nvSpPr>
              <p:cNvPr id="24600" name="Rectangle 24"/>
              <p:cNvSpPr>
                <a:spLocks noChangeArrowheads="1"/>
              </p:cNvSpPr>
              <p:nvPr/>
            </p:nvSpPr>
            <p:spPr bwMode="auto">
              <a:xfrm>
                <a:off x="3696" y="1200"/>
                <a:ext cx="1488" cy="1200"/>
              </a:xfrm>
              <a:prstGeom prst="rect">
                <a:avLst/>
              </a:prstGeom>
              <a:noFill/>
              <a:ln w="19050">
                <a:solidFill>
                  <a:schemeClr val="tx1"/>
                </a:solidFill>
                <a:miter lim="800000"/>
                <a:headEnd/>
                <a:tailEnd/>
              </a:ln>
              <a:effectLst/>
            </p:spPr>
            <p:txBody>
              <a:bodyPr wrap="none" anchor="ctr"/>
              <a:lstStyle/>
              <a:p>
                <a:endParaRPr lang="en-US"/>
              </a:p>
            </p:txBody>
          </p:sp>
          <p:sp>
            <p:nvSpPr>
              <p:cNvPr id="24601" name="Text Box 25"/>
              <p:cNvSpPr txBox="1">
                <a:spLocks noChangeArrowheads="1"/>
              </p:cNvSpPr>
              <p:nvPr/>
            </p:nvSpPr>
            <p:spPr bwMode="auto">
              <a:xfrm>
                <a:off x="3696" y="1200"/>
                <a:ext cx="280" cy="213"/>
              </a:xfrm>
              <a:prstGeom prst="rect">
                <a:avLst/>
              </a:prstGeom>
              <a:noFill/>
              <a:ln w="9525">
                <a:noFill/>
                <a:miter lim="800000"/>
                <a:headEnd/>
                <a:tailEnd/>
              </a:ln>
              <a:effectLst/>
            </p:spPr>
            <p:txBody>
              <a:bodyPr wrap="none">
                <a:spAutoFit/>
              </a:bodyPr>
              <a:lstStyle/>
              <a:p>
                <a:r>
                  <a:rPr lang="en-GB" sz="1600">
                    <a:latin typeface="Verdana" pitchFamily="34" charset="0"/>
                  </a:rPr>
                  <a:t>JVM</a:t>
                </a:r>
                <a:endParaRPr lang="en-GB"/>
              </a:p>
            </p:txBody>
          </p:sp>
        </p:grpSp>
        <p:grpSp>
          <p:nvGrpSpPr>
            <p:cNvPr id="8" name="Group 26"/>
            <p:cNvGrpSpPr>
              <a:grpSpLocks/>
            </p:cNvGrpSpPr>
            <p:nvPr/>
          </p:nvGrpSpPr>
          <p:grpSpPr bwMode="auto">
            <a:xfrm>
              <a:off x="4224" y="1680"/>
              <a:ext cx="816" cy="576"/>
              <a:chOff x="4128" y="1536"/>
              <a:chExt cx="816" cy="576"/>
            </a:xfrm>
          </p:grpSpPr>
          <p:sp>
            <p:nvSpPr>
              <p:cNvPr id="24603" name="Rectangle 27"/>
              <p:cNvSpPr>
                <a:spLocks noChangeArrowheads="1"/>
              </p:cNvSpPr>
              <p:nvPr/>
            </p:nvSpPr>
            <p:spPr bwMode="auto">
              <a:xfrm>
                <a:off x="4128" y="1536"/>
                <a:ext cx="816" cy="576"/>
              </a:xfrm>
              <a:prstGeom prst="rect">
                <a:avLst/>
              </a:prstGeom>
              <a:noFill/>
              <a:ln w="19050">
                <a:solidFill>
                  <a:schemeClr val="tx1"/>
                </a:solidFill>
                <a:miter lim="800000"/>
                <a:headEnd/>
                <a:tailEnd/>
              </a:ln>
              <a:effectLst/>
            </p:spPr>
            <p:txBody>
              <a:bodyPr wrap="none" anchor="ctr"/>
              <a:lstStyle/>
              <a:p>
                <a:endParaRPr lang="en-US"/>
              </a:p>
            </p:txBody>
          </p:sp>
          <p:sp>
            <p:nvSpPr>
              <p:cNvPr id="24604" name="Text Box 28"/>
              <p:cNvSpPr txBox="1">
                <a:spLocks noChangeArrowheads="1"/>
              </p:cNvSpPr>
              <p:nvPr/>
            </p:nvSpPr>
            <p:spPr bwMode="auto">
              <a:xfrm>
                <a:off x="4128" y="1536"/>
                <a:ext cx="668" cy="368"/>
              </a:xfrm>
              <a:prstGeom prst="rect">
                <a:avLst/>
              </a:prstGeom>
              <a:noFill/>
              <a:ln w="9525">
                <a:noFill/>
                <a:miter lim="800000"/>
                <a:headEnd/>
                <a:tailEnd/>
              </a:ln>
              <a:effectLst/>
            </p:spPr>
            <p:txBody>
              <a:bodyPr wrap="none">
                <a:spAutoFit/>
              </a:bodyPr>
              <a:lstStyle/>
              <a:p>
                <a:r>
                  <a:rPr lang="en-GB" sz="1600" dirty="0" err="1" smtClean="0">
                    <a:latin typeface="Verdana" pitchFamily="34" charset="0"/>
                  </a:rPr>
                  <a:t>Servlet</a:t>
                </a:r>
                <a:r>
                  <a:rPr lang="en-GB" sz="1600" dirty="0" smtClean="0">
                    <a:latin typeface="Verdana" pitchFamily="34" charset="0"/>
                  </a:rPr>
                  <a:t>/ASP</a:t>
                </a:r>
              </a:p>
              <a:p>
                <a:r>
                  <a:rPr lang="en-GB" sz="1600" dirty="0" smtClean="0">
                    <a:latin typeface="Verdana" pitchFamily="34" charset="0"/>
                  </a:rPr>
                  <a:t>/PHP</a:t>
                </a:r>
                <a:endParaRPr lang="en-GB" dirty="0"/>
              </a:p>
            </p:txBody>
          </p:sp>
        </p:grpSp>
      </p:grpSp>
      <p:sp>
        <p:nvSpPr>
          <p:cNvPr id="24606" name="Line 30"/>
          <p:cNvSpPr>
            <a:spLocks noChangeShapeType="1"/>
          </p:cNvSpPr>
          <p:nvPr/>
        </p:nvSpPr>
        <p:spPr bwMode="auto">
          <a:xfrm flipH="1">
            <a:off x="6096000" y="3429000"/>
            <a:ext cx="3149600" cy="304800"/>
          </a:xfrm>
          <a:prstGeom prst="line">
            <a:avLst/>
          </a:prstGeom>
          <a:noFill/>
          <a:ln w="19050">
            <a:solidFill>
              <a:schemeClr val="tx1"/>
            </a:solidFill>
            <a:round/>
            <a:headEnd/>
            <a:tailEnd type="triangle" w="med" len="med"/>
          </a:ln>
          <a:effectLst/>
        </p:spPr>
        <p:txBody>
          <a:bodyPr wrap="none" anchor="ctr"/>
          <a:lstStyle/>
          <a:p>
            <a:endParaRPr lang="en-US"/>
          </a:p>
        </p:txBody>
      </p:sp>
      <p:grpSp>
        <p:nvGrpSpPr>
          <p:cNvPr id="9" name="Group 35"/>
          <p:cNvGrpSpPr>
            <a:grpSpLocks/>
          </p:cNvGrpSpPr>
          <p:nvPr/>
        </p:nvGrpSpPr>
        <p:grpSpPr bwMode="auto">
          <a:xfrm>
            <a:off x="6096000" y="3168650"/>
            <a:ext cx="3149600" cy="412750"/>
            <a:chOff x="2880" y="1996"/>
            <a:chExt cx="1488" cy="260"/>
          </a:xfrm>
        </p:grpSpPr>
        <p:sp>
          <p:nvSpPr>
            <p:cNvPr id="24612" name="Line 36"/>
            <p:cNvSpPr>
              <a:spLocks noChangeShapeType="1"/>
            </p:cNvSpPr>
            <p:nvPr/>
          </p:nvSpPr>
          <p:spPr bwMode="auto">
            <a:xfrm flipV="1">
              <a:off x="2880" y="2064"/>
              <a:ext cx="1488" cy="192"/>
            </a:xfrm>
            <a:prstGeom prst="line">
              <a:avLst/>
            </a:prstGeom>
            <a:noFill/>
            <a:ln w="19050">
              <a:solidFill>
                <a:schemeClr val="tx1"/>
              </a:solidFill>
              <a:round/>
              <a:headEnd/>
              <a:tailEnd type="triangle" w="med" len="med"/>
            </a:ln>
            <a:effectLst/>
          </p:spPr>
          <p:txBody>
            <a:bodyPr wrap="none" anchor="ctr"/>
            <a:lstStyle/>
            <a:p>
              <a:endParaRPr lang="en-US"/>
            </a:p>
          </p:txBody>
        </p:sp>
        <p:sp>
          <p:nvSpPr>
            <p:cNvPr id="24613" name="Text Box 37"/>
            <p:cNvSpPr txBox="1">
              <a:spLocks noChangeArrowheads="1"/>
            </p:cNvSpPr>
            <p:nvPr/>
          </p:nvSpPr>
          <p:spPr bwMode="auto">
            <a:xfrm rot="21120000">
              <a:off x="3059" y="1996"/>
              <a:ext cx="762" cy="233"/>
            </a:xfrm>
            <a:prstGeom prst="rect">
              <a:avLst/>
            </a:prstGeom>
            <a:noFill/>
            <a:ln w="9525">
              <a:noFill/>
              <a:miter lim="800000"/>
              <a:headEnd/>
              <a:tailEnd/>
            </a:ln>
            <a:effectLst/>
          </p:spPr>
          <p:txBody>
            <a:bodyPr wrap="none">
              <a:spAutoFit/>
            </a:bodyPr>
            <a:lstStyle/>
            <a:p>
              <a:r>
                <a:rPr lang="en-GB"/>
                <a:t>doGet(req, res)</a:t>
              </a:r>
            </a:p>
          </p:txBody>
        </p:sp>
      </p:grpSp>
      <p:sp>
        <p:nvSpPr>
          <p:cNvPr id="24614" name="Text Box 38"/>
          <p:cNvSpPr txBox="1">
            <a:spLocks noChangeArrowheads="1"/>
          </p:cNvSpPr>
          <p:nvPr/>
        </p:nvSpPr>
        <p:spPr bwMode="auto">
          <a:xfrm rot="21180000">
            <a:off x="6612121" y="3544372"/>
            <a:ext cx="1969193" cy="369332"/>
          </a:xfrm>
          <a:prstGeom prst="rect">
            <a:avLst/>
          </a:prstGeom>
          <a:noFill/>
          <a:ln w="9525">
            <a:noFill/>
            <a:miter lim="800000"/>
            <a:headEnd/>
            <a:tailEnd/>
          </a:ln>
          <a:effectLst/>
        </p:spPr>
        <p:txBody>
          <a:bodyPr wrap="none">
            <a:spAutoFit/>
          </a:bodyPr>
          <a:lstStyle/>
          <a:p>
            <a:r>
              <a:rPr lang="en-GB"/>
              <a:t>res &lt;response bar&gt;</a:t>
            </a:r>
          </a:p>
        </p:txBody>
      </p:sp>
      <p:sp>
        <p:nvSpPr>
          <p:cNvPr id="24615" name="Line 39"/>
          <p:cNvSpPr>
            <a:spLocks noChangeShapeType="1"/>
          </p:cNvSpPr>
          <p:nvPr/>
        </p:nvSpPr>
        <p:spPr bwMode="auto">
          <a:xfrm>
            <a:off x="10160000" y="3429000"/>
            <a:ext cx="203200" cy="1905000"/>
          </a:xfrm>
          <a:prstGeom prst="line">
            <a:avLst/>
          </a:prstGeom>
          <a:noFill/>
          <a:ln w="19050">
            <a:solidFill>
              <a:schemeClr val="tx1"/>
            </a:solidFill>
            <a:round/>
            <a:headEnd/>
            <a:tailEnd type="triangle" w="med" len="med"/>
          </a:ln>
          <a:effectLst/>
        </p:spPr>
        <p:txBody>
          <a:bodyPr wrap="none" anchor="ctr"/>
          <a:lstStyle/>
          <a:p>
            <a:endParaRPr lang="en-US"/>
          </a:p>
        </p:txBody>
      </p:sp>
      <p:sp>
        <p:nvSpPr>
          <p:cNvPr id="24616" name="Line 40"/>
          <p:cNvSpPr>
            <a:spLocks noChangeShapeType="1"/>
          </p:cNvSpPr>
          <p:nvPr/>
        </p:nvSpPr>
        <p:spPr bwMode="auto">
          <a:xfrm flipH="1" flipV="1">
            <a:off x="9753600" y="3429000"/>
            <a:ext cx="203200" cy="1905000"/>
          </a:xfrm>
          <a:prstGeom prst="line">
            <a:avLst/>
          </a:prstGeom>
          <a:noFill/>
          <a:ln w="19050">
            <a:solidFill>
              <a:schemeClr val="tx1"/>
            </a:solidFill>
            <a:round/>
            <a:headEnd/>
            <a:tailEnd type="triangle" w="med" len="med"/>
          </a:ln>
          <a:effectLst/>
        </p:spPr>
        <p:txBody>
          <a:bodyPr wrap="none" anchor="ctr"/>
          <a:lstStyle/>
          <a:p>
            <a:endParaRPr lang="en-US"/>
          </a:p>
        </p:txBody>
      </p:sp>
      <p:sp>
        <p:nvSpPr>
          <p:cNvPr id="24617" name="Line 41"/>
          <p:cNvSpPr>
            <a:spLocks noChangeShapeType="1"/>
          </p:cNvSpPr>
          <p:nvPr/>
        </p:nvSpPr>
        <p:spPr bwMode="auto">
          <a:xfrm>
            <a:off x="914400" y="1371600"/>
            <a:ext cx="10363200" cy="0"/>
          </a:xfrm>
          <a:prstGeom prst="line">
            <a:avLst/>
          </a:prstGeom>
          <a:noFill/>
          <a:ln w="50800">
            <a:solidFill>
              <a:schemeClr val="tx2"/>
            </a:solidFill>
            <a:round/>
            <a:headEnd/>
            <a:tailEnd/>
          </a:ln>
          <a:effectLst/>
        </p:spPr>
        <p:txBody>
          <a:bodyPr wrap="none" anchor="ctr"/>
          <a:lstStyle/>
          <a:p>
            <a:endParaRPr lang="en-US"/>
          </a:p>
        </p:txBody>
      </p:sp>
      <p:sp>
        <p:nvSpPr>
          <p:cNvPr id="24618" name="Line 42"/>
          <p:cNvSpPr>
            <a:spLocks noChangeShapeType="1"/>
          </p:cNvSpPr>
          <p:nvPr/>
        </p:nvSpPr>
        <p:spPr bwMode="auto">
          <a:xfrm flipH="1">
            <a:off x="0" y="1371600"/>
            <a:ext cx="914400" cy="0"/>
          </a:xfrm>
          <a:prstGeom prst="line">
            <a:avLst/>
          </a:prstGeom>
          <a:noFill/>
          <a:ln w="50800">
            <a:solidFill>
              <a:schemeClr val="bg1"/>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100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2000"/>
                            </p:stCondLst>
                            <p:childTnLst>
                              <p:par>
                                <p:cTn id="13" presetID="22" presetClass="entr" presetSubtype="1" fill="hold" grpId="0" nodeType="afterEffect">
                                  <p:stCondLst>
                                    <p:cond delay="2000"/>
                                  </p:stCondLst>
                                  <p:childTnLst>
                                    <p:set>
                                      <p:cBhvr>
                                        <p:cTn id="14" dur="1" fill="hold">
                                          <p:stCondLst>
                                            <p:cond delay="0"/>
                                          </p:stCondLst>
                                        </p:cTn>
                                        <p:tgtEl>
                                          <p:spTgt spid="24615"/>
                                        </p:tgtEl>
                                        <p:attrNameLst>
                                          <p:attrName>style.visibility</p:attrName>
                                        </p:attrNameLst>
                                      </p:cBhvr>
                                      <p:to>
                                        <p:strVal val="visible"/>
                                      </p:to>
                                    </p:set>
                                    <p:animEffect transition="in" filter="wipe(up)">
                                      <p:cBhvr>
                                        <p:cTn id="15" dur="500"/>
                                        <p:tgtEl>
                                          <p:spTgt spid="24615"/>
                                        </p:tgtEl>
                                      </p:cBhvr>
                                    </p:animEffect>
                                  </p:childTnLst>
                                </p:cTn>
                              </p:par>
                            </p:childTnLst>
                          </p:cTn>
                        </p:par>
                        <p:par>
                          <p:cTn id="16" fill="hold">
                            <p:stCondLst>
                              <p:cond delay="4500"/>
                            </p:stCondLst>
                            <p:childTnLst>
                              <p:par>
                                <p:cTn id="17" presetID="22" presetClass="entr" presetSubtype="4" fill="hold" grpId="0" nodeType="afterEffect">
                                  <p:stCondLst>
                                    <p:cond delay="0"/>
                                  </p:stCondLst>
                                  <p:childTnLst>
                                    <p:set>
                                      <p:cBhvr>
                                        <p:cTn id="18" dur="1" fill="hold">
                                          <p:stCondLst>
                                            <p:cond delay="0"/>
                                          </p:stCondLst>
                                        </p:cTn>
                                        <p:tgtEl>
                                          <p:spTgt spid="24616"/>
                                        </p:tgtEl>
                                        <p:attrNameLst>
                                          <p:attrName>style.visibility</p:attrName>
                                        </p:attrNameLst>
                                      </p:cBhvr>
                                      <p:to>
                                        <p:strVal val="visible"/>
                                      </p:to>
                                    </p:set>
                                    <p:animEffect transition="in" filter="wipe(down)">
                                      <p:cBhvr>
                                        <p:cTn id="19" dur="500"/>
                                        <p:tgtEl>
                                          <p:spTgt spid="24616"/>
                                        </p:tgtEl>
                                      </p:cBhvr>
                                    </p:animEffect>
                                  </p:childTnLst>
                                </p:cTn>
                              </p:par>
                            </p:childTnLst>
                          </p:cTn>
                        </p:par>
                        <p:par>
                          <p:cTn id="20" fill="hold">
                            <p:stCondLst>
                              <p:cond delay="5000"/>
                            </p:stCondLst>
                            <p:childTnLst>
                              <p:par>
                                <p:cTn id="21" presetID="22" presetClass="entr" presetSubtype="2" fill="hold" grpId="0" nodeType="afterEffect">
                                  <p:stCondLst>
                                    <p:cond delay="0"/>
                                  </p:stCondLst>
                                  <p:childTnLst>
                                    <p:set>
                                      <p:cBhvr>
                                        <p:cTn id="22" dur="1" fill="hold">
                                          <p:stCondLst>
                                            <p:cond delay="0"/>
                                          </p:stCondLst>
                                        </p:cTn>
                                        <p:tgtEl>
                                          <p:spTgt spid="24606"/>
                                        </p:tgtEl>
                                        <p:attrNameLst>
                                          <p:attrName>style.visibility</p:attrName>
                                        </p:attrNameLst>
                                      </p:cBhvr>
                                      <p:to>
                                        <p:strVal val="visible"/>
                                      </p:to>
                                    </p:set>
                                    <p:animEffect transition="in" filter="wipe(right)">
                                      <p:cBhvr>
                                        <p:cTn id="23" dur="500"/>
                                        <p:tgtEl>
                                          <p:spTgt spid="24606"/>
                                        </p:tgtEl>
                                      </p:cBhvr>
                                    </p:animEffect>
                                  </p:childTnLst>
                                </p:cTn>
                              </p:par>
                            </p:childTnLst>
                          </p:cTn>
                        </p:par>
                        <p:par>
                          <p:cTn id="24" fill="hold">
                            <p:stCondLst>
                              <p:cond delay="5500"/>
                            </p:stCondLst>
                            <p:childTnLst>
                              <p:par>
                                <p:cTn id="25" presetID="22" presetClass="entr" presetSubtype="2" fill="hold" grpId="0" nodeType="afterEffect">
                                  <p:stCondLst>
                                    <p:cond delay="0"/>
                                  </p:stCondLst>
                                  <p:childTnLst>
                                    <p:set>
                                      <p:cBhvr>
                                        <p:cTn id="26" dur="1" fill="hold">
                                          <p:stCondLst>
                                            <p:cond delay="0"/>
                                          </p:stCondLst>
                                        </p:cTn>
                                        <p:tgtEl>
                                          <p:spTgt spid="24587"/>
                                        </p:tgtEl>
                                        <p:attrNameLst>
                                          <p:attrName>style.visibility</p:attrName>
                                        </p:attrNameLst>
                                      </p:cBhvr>
                                      <p:to>
                                        <p:strVal val="visible"/>
                                      </p:to>
                                    </p:set>
                                    <p:animEffect transition="in" filter="wipe(right)">
                                      <p:cBhvr>
                                        <p:cTn id="27" dur="500"/>
                                        <p:tgtEl>
                                          <p:spTgt spid="24587"/>
                                        </p:tgtEl>
                                      </p:cBhvr>
                                    </p:animEffect>
                                  </p:childTnLst>
                                </p:cTn>
                              </p:par>
                            </p:childTnLst>
                          </p:cTn>
                        </p:par>
                        <p:par>
                          <p:cTn id="28" fill="hold">
                            <p:stCondLst>
                              <p:cond delay="6000"/>
                            </p:stCondLst>
                            <p:childTnLst>
                              <p:par>
                                <p:cTn id="29" presetID="22" presetClass="entr" presetSubtype="2" fill="hold" grpId="0" nodeType="afterEffect">
                                  <p:stCondLst>
                                    <p:cond delay="1000"/>
                                  </p:stCondLst>
                                  <p:childTnLst>
                                    <p:set>
                                      <p:cBhvr>
                                        <p:cTn id="30" dur="1" fill="hold">
                                          <p:stCondLst>
                                            <p:cond delay="0"/>
                                          </p:stCondLst>
                                        </p:cTn>
                                        <p:tgtEl>
                                          <p:spTgt spid="24614"/>
                                        </p:tgtEl>
                                        <p:attrNameLst>
                                          <p:attrName>style.visibility</p:attrName>
                                        </p:attrNameLst>
                                      </p:cBhvr>
                                      <p:to>
                                        <p:strVal val="visible"/>
                                      </p:to>
                                    </p:set>
                                    <p:animEffect transition="in" filter="wipe(right)">
                                      <p:cBhvr>
                                        <p:cTn id="31" dur="500"/>
                                        <p:tgtEl>
                                          <p:spTgt spid="24614"/>
                                        </p:tgtEl>
                                      </p:cBhvr>
                                    </p:animEffect>
                                  </p:childTnLst>
                                </p:cTn>
                              </p:par>
                            </p:childTnLst>
                          </p:cTn>
                        </p:par>
                        <p:par>
                          <p:cTn id="32" fill="hold">
                            <p:stCondLst>
                              <p:cond delay="7500"/>
                            </p:stCondLst>
                            <p:childTnLst>
                              <p:par>
                                <p:cTn id="33" presetID="22" presetClass="entr" presetSubtype="2" fill="hold" grpId="0" nodeType="afterEffect">
                                  <p:stCondLst>
                                    <p:cond delay="0"/>
                                  </p:stCondLst>
                                  <p:childTnLst>
                                    <p:set>
                                      <p:cBhvr>
                                        <p:cTn id="34" dur="1" fill="hold">
                                          <p:stCondLst>
                                            <p:cond delay="0"/>
                                          </p:stCondLst>
                                        </p:cTn>
                                        <p:tgtEl>
                                          <p:spTgt spid="24588"/>
                                        </p:tgtEl>
                                        <p:attrNameLst>
                                          <p:attrName>style.visibility</p:attrName>
                                        </p:attrNameLst>
                                      </p:cBhvr>
                                      <p:to>
                                        <p:strVal val="visible"/>
                                      </p:to>
                                    </p:set>
                                    <p:animEffect transition="in" filter="wipe(right)">
                                      <p:cBhvr>
                                        <p:cTn id="35" dur="500"/>
                                        <p:tgtEl>
                                          <p:spTgt spid="24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7" grpId="0" animBg="1"/>
      <p:bldP spid="24588" grpId="0" autoUpdateAnimBg="0"/>
      <p:bldP spid="24606" grpId="0" animBg="1"/>
      <p:bldP spid="24614" grpId="0" autoUpdateAnimBg="0"/>
      <p:bldP spid="24615" grpId="0" animBg="1"/>
      <p:bldP spid="2461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807700" cy="444500"/>
          </a:xfrm>
        </p:spPr>
        <p:txBody>
          <a:bodyPr>
            <a:noAutofit/>
          </a:bodyPr>
          <a:lstStyle/>
          <a:p>
            <a:r>
              <a:rPr lang="en-US" sz="3200" dirty="0" smtClean="0">
                <a:solidFill>
                  <a:srgbClr val="FF0000"/>
                </a:solidFill>
              </a:rPr>
              <a:t/>
            </a:r>
            <a:br>
              <a:rPr lang="en-US" sz="3200" dirty="0" smtClean="0">
                <a:solidFill>
                  <a:srgbClr val="FF0000"/>
                </a:solidFill>
              </a:rPr>
            </a:br>
            <a:r>
              <a:rPr lang="en-US" sz="3200" dirty="0" smtClean="0">
                <a:solidFill>
                  <a:srgbClr val="FF0000"/>
                </a:solidFill>
              </a:rPr>
              <a:t/>
            </a:r>
            <a:br>
              <a:rPr lang="en-US" sz="3200" dirty="0" smtClean="0">
                <a:solidFill>
                  <a:srgbClr val="FF0000"/>
                </a:solidFill>
              </a:rPr>
            </a:br>
            <a:r>
              <a:rPr lang="en-US" sz="3200" dirty="0" smtClean="0">
                <a:solidFill>
                  <a:srgbClr val="FF0000"/>
                </a:solidFill>
              </a:rPr>
              <a:t> </a:t>
            </a:r>
            <a:r>
              <a:rPr lang="en-US" sz="3200" dirty="0" err="1" smtClean="0">
                <a:solidFill>
                  <a:srgbClr val="FF0000"/>
                </a:solidFill>
              </a:rPr>
              <a:t>ServletContext</a:t>
            </a:r>
            <a:r>
              <a:rPr lang="en-US" sz="3200" dirty="0" smtClean="0">
                <a:solidFill>
                  <a:srgbClr val="FF0000"/>
                </a:solidFill>
              </a:rPr>
              <a:t> Interface (or) Context Parameters </a:t>
            </a:r>
            <a:br>
              <a:rPr lang="en-US" sz="3200" dirty="0" smtClean="0">
                <a:solidFill>
                  <a:srgbClr val="FF0000"/>
                </a:solidFill>
              </a:rPr>
            </a:br>
            <a:r>
              <a:rPr lang="en-US" sz="3200" dirty="0" smtClean="0">
                <a:solidFill>
                  <a:srgbClr val="FF0000"/>
                </a:solidFill>
              </a:rPr>
              <a:t/>
            </a:r>
            <a:br>
              <a:rPr lang="en-US" sz="3200" dirty="0" smtClean="0">
                <a:solidFill>
                  <a:srgbClr val="FF0000"/>
                </a:solidFill>
              </a:rPr>
            </a:br>
            <a:r>
              <a:rPr lang="en-US" sz="3200" dirty="0" smtClean="0">
                <a:solidFill>
                  <a:srgbClr val="FF0000"/>
                </a:solidFill>
              </a:rPr>
              <a:t>l</a:t>
            </a:r>
            <a:endParaRPr lang="en-US" sz="32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838200"/>
            <a:ext cx="11201400" cy="5791200"/>
          </a:xfrm>
        </p:spPr>
        <p:txBody>
          <a:bodyPr>
            <a:noAutofit/>
          </a:bodyPr>
          <a:lstStyle/>
          <a:p>
            <a:pPr algn="just">
              <a:spcBef>
                <a:spcPts val="600"/>
              </a:spcBef>
            </a:pPr>
            <a:r>
              <a:rPr lang="en-US" dirty="0" smtClean="0"/>
              <a:t>The </a:t>
            </a:r>
            <a:r>
              <a:rPr lang="en-US" dirty="0" err="1" smtClean="0"/>
              <a:t>ServletContext</a:t>
            </a:r>
            <a:r>
              <a:rPr lang="en-US" dirty="0" smtClean="0"/>
              <a:t> object can be used to get configuration information from the web.xml file.</a:t>
            </a:r>
          </a:p>
          <a:p>
            <a:pPr algn="just">
              <a:spcBef>
                <a:spcPts val="600"/>
              </a:spcBef>
            </a:pPr>
            <a:r>
              <a:rPr lang="en-US" dirty="0" smtClean="0"/>
              <a:t>There is only one </a:t>
            </a:r>
            <a:r>
              <a:rPr lang="en-US" dirty="0" err="1" smtClean="0"/>
              <a:t>ServletContext</a:t>
            </a:r>
            <a:r>
              <a:rPr lang="en-US" dirty="0" smtClean="0"/>
              <a:t> object per web application.</a:t>
            </a:r>
          </a:p>
          <a:p>
            <a:pPr algn="just">
              <a:spcBef>
                <a:spcPts val="600"/>
              </a:spcBef>
            </a:pPr>
            <a:r>
              <a:rPr lang="en-US" dirty="0" smtClean="0"/>
              <a:t>The main difference between </a:t>
            </a:r>
            <a:r>
              <a:rPr lang="en-US" dirty="0" err="1" smtClean="0"/>
              <a:t>ServletConfig</a:t>
            </a:r>
            <a:r>
              <a:rPr lang="en-US" dirty="0" smtClean="0"/>
              <a:t> and </a:t>
            </a:r>
            <a:r>
              <a:rPr lang="en-US" dirty="0" err="1" smtClean="0"/>
              <a:t>ServletContext</a:t>
            </a:r>
            <a:r>
              <a:rPr lang="en-US" dirty="0" smtClean="0"/>
              <a:t> is that unlike </a:t>
            </a:r>
            <a:r>
              <a:rPr lang="en-US" dirty="0" err="1" smtClean="0"/>
              <a:t>ServletConfig</a:t>
            </a:r>
            <a:r>
              <a:rPr lang="en-US" dirty="0" smtClean="0"/>
              <a:t>, the </a:t>
            </a:r>
            <a:r>
              <a:rPr lang="en-US" dirty="0" err="1" smtClean="0"/>
              <a:t>ServletContext</a:t>
            </a:r>
            <a:r>
              <a:rPr lang="en-US" dirty="0" smtClean="0"/>
              <a:t> is being created once per web application, i.e. </a:t>
            </a:r>
            <a:r>
              <a:rPr lang="en-US" dirty="0" err="1" smtClean="0"/>
              <a:t>ServletContext</a:t>
            </a:r>
            <a:r>
              <a:rPr lang="en-US" dirty="0" smtClean="0"/>
              <a:t> object is common to all the servlets in web application.</a:t>
            </a:r>
          </a:p>
          <a:p>
            <a:pPr algn="just">
              <a:spcBef>
                <a:spcPts val="600"/>
              </a:spcBef>
            </a:pPr>
            <a:r>
              <a:rPr lang="en-US" dirty="0" smtClean="0"/>
              <a:t>Context</a:t>
            </a:r>
            <a:r>
              <a:rPr lang="en-US" dirty="0" smtClean="0">
                <a:solidFill>
                  <a:srgbClr val="FF0000"/>
                </a:solidFill>
              </a:rPr>
              <a:t> </a:t>
            </a:r>
            <a:r>
              <a:rPr lang="en-US" dirty="0" smtClean="0"/>
              <a:t> parameters  will be accessible to all the servlets in the web application.</a:t>
            </a:r>
          </a:p>
          <a:p>
            <a:r>
              <a:rPr lang="en-US" dirty="0" err="1" smtClean="0">
                <a:solidFill>
                  <a:srgbClr val="00B0F0"/>
                </a:solidFill>
              </a:rPr>
              <a:t>getServletContext</a:t>
            </a:r>
            <a:r>
              <a:rPr lang="en-US" dirty="0" smtClean="0">
                <a:solidFill>
                  <a:srgbClr val="00B0F0"/>
                </a:solidFill>
              </a:rPr>
              <a:t>() </a:t>
            </a:r>
            <a:r>
              <a:rPr lang="en-US" dirty="0" smtClean="0"/>
              <a:t>method of </a:t>
            </a:r>
            <a:r>
              <a:rPr lang="en-US" dirty="0" err="1" smtClean="0"/>
              <a:t>ServletConfig</a:t>
            </a:r>
            <a:r>
              <a:rPr lang="en-US" dirty="0" smtClean="0"/>
              <a:t> interface returns the object of </a:t>
            </a:r>
            <a:r>
              <a:rPr lang="en-US" dirty="0" err="1" smtClean="0"/>
              <a:t>ServletContext</a:t>
            </a:r>
            <a:r>
              <a:rPr lang="en-US" dirty="0" smtClean="0"/>
              <a:t>.</a:t>
            </a:r>
          </a:p>
          <a:p>
            <a:r>
              <a:rPr lang="en-US" dirty="0" err="1" smtClean="0">
                <a:solidFill>
                  <a:srgbClr val="00B0F0"/>
                </a:solidFill>
              </a:rPr>
              <a:t>getServletContext</a:t>
            </a:r>
            <a:r>
              <a:rPr lang="en-US" dirty="0" smtClean="0">
                <a:solidFill>
                  <a:srgbClr val="00B0F0"/>
                </a:solidFill>
              </a:rPr>
              <a:t>() </a:t>
            </a:r>
            <a:r>
              <a:rPr lang="en-US" dirty="0" smtClean="0"/>
              <a:t>method of </a:t>
            </a:r>
            <a:r>
              <a:rPr lang="en-US" dirty="0" err="1" smtClean="0"/>
              <a:t>GenericServlet</a:t>
            </a:r>
            <a:r>
              <a:rPr lang="en-US" dirty="0" smtClean="0"/>
              <a:t> class returns the object of </a:t>
            </a:r>
            <a:r>
              <a:rPr lang="en-US" dirty="0" err="1" smtClean="0"/>
              <a:t>ServletContext</a:t>
            </a:r>
            <a:r>
              <a:rPr lang="en-US" dirty="0" smtClean="0"/>
              <a:t>.</a:t>
            </a:r>
          </a:p>
          <a:p>
            <a:pPr>
              <a:buNone/>
            </a:pPr>
            <a:r>
              <a:rPr lang="en-US" dirty="0" err="1" smtClean="0"/>
              <a:t>ServletContext</a:t>
            </a:r>
            <a:r>
              <a:rPr lang="en-US" dirty="0" smtClean="0"/>
              <a:t>  context=</a:t>
            </a:r>
            <a:r>
              <a:rPr lang="en-US" dirty="0" err="1" smtClean="0"/>
              <a:t>getServletContext</a:t>
            </a:r>
            <a:r>
              <a:rPr lang="en-US" dirty="0" smtClean="0"/>
              <a:t>(); </a:t>
            </a:r>
          </a:p>
          <a:p>
            <a:pPr algn="just">
              <a:spcBef>
                <a:spcPts val="600"/>
              </a:spcBef>
            </a:pPr>
            <a:endParaRPr lang="en-US" dirty="0" smtClean="0">
              <a:solidFill>
                <a:srgbClr val="FF0000"/>
              </a:solidFill>
            </a:endParaRPr>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807700" cy="444500"/>
          </a:xfrm>
        </p:spPr>
        <p:txBody>
          <a:bodyPr>
            <a:noAutofit/>
          </a:bodyPr>
          <a:lstStyle/>
          <a:p>
            <a:r>
              <a:rPr lang="en-US" sz="3200" dirty="0" smtClean="0">
                <a:solidFill>
                  <a:srgbClr val="FF0000"/>
                </a:solidFill>
              </a:rPr>
              <a:t>Commonly used methods of </a:t>
            </a:r>
            <a:r>
              <a:rPr lang="en-US" sz="3200" dirty="0" err="1" smtClean="0">
                <a:solidFill>
                  <a:srgbClr val="FF0000"/>
                </a:solidFill>
              </a:rPr>
              <a:t>ServletContext</a:t>
            </a:r>
            <a:r>
              <a:rPr lang="en-US" sz="3200" dirty="0" smtClean="0">
                <a:solidFill>
                  <a:srgbClr val="FF0000"/>
                </a:solidFill>
              </a:rPr>
              <a:t> interface:</a:t>
            </a: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1041400"/>
            <a:ext cx="11201400" cy="5588000"/>
          </a:xfrm>
        </p:spPr>
        <p:txBody>
          <a:bodyPr>
            <a:noAutofit/>
          </a:bodyPr>
          <a:lstStyle/>
          <a:p>
            <a:pPr>
              <a:buNone/>
            </a:pPr>
            <a:endParaRPr lang="en-US" sz="3000" dirty="0" smtClean="0"/>
          </a:p>
          <a:p>
            <a:pPr>
              <a:buNone/>
            </a:pPr>
            <a:r>
              <a:rPr lang="en-US" sz="3000" dirty="0" smtClean="0">
                <a:solidFill>
                  <a:srgbClr val="00B050"/>
                </a:solidFill>
              </a:rPr>
              <a:t>public String </a:t>
            </a:r>
            <a:r>
              <a:rPr lang="en-US" sz="3000" dirty="0" err="1" smtClean="0">
                <a:solidFill>
                  <a:srgbClr val="00B050"/>
                </a:solidFill>
              </a:rPr>
              <a:t>getInitParameter</a:t>
            </a:r>
            <a:r>
              <a:rPr lang="en-US" sz="3000" dirty="0" smtClean="0">
                <a:solidFill>
                  <a:srgbClr val="00B050"/>
                </a:solidFill>
              </a:rPr>
              <a:t>(String name):</a:t>
            </a:r>
            <a:r>
              <a:rPr lang="en-US" sz="3000" dirty="0" smtClean="0"/>
              <a:t>Returns the parameter value for the specified parameter name.</a:t>
            </a:r>
          </a:p>
          <a:p>
            <a:pPr>
              <a:buNone/>
            </a:pPr>
            <a:r>
              <a:rPr lang="en-US" sz="3000" dirty="0" smtClean="0">
                <a:solidFill>
                  <a:srgbClr val="00B050"/>
                </a:solidFill>
              </a:rPr>
              <a:t>public Enumeration </a:t>
            </a:r>
            <a:r>
              <a:rPr lang="en-US" sz="3000" dirty="0" err="1" smtClean="0">
                <a:solidFill>
                  <a:srgbClr val="00B050"/>
                </a:solidFill>
              </a:rPr>
              <a:t>getInitParameterNames</a:t>
            </a:r>
            <a:r>
              <a:rPr lang="en-US" sz="3000" dirty="0" smtClean="0">
                <a:solidFill>
                  <a:srgbClr val="00B050"/>
                </a:solidFill>
              </a:rPr>
              <a:t>():</a:t>
            </a:r>
            <a:r>
              <a:rPr lang="en-US" sz="3000" dirty="0" smtClean="0"/>
              <a:t>Returns the names of the context's initialization parameters.</a:t>
            </a:r>
          </a:p>
          <a:p>
            <a:pPr>
              <a:buNone/>
            </a:pPr>
            <a:endParaRPr lang="en-US" sz="3000"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807700" cy="444500"/>
          </a:xfrm>
        </p:spPr>
        <p:txBody>
          <a:bodyPr>
            <a:noAutofit/>
          </a:bodyPr>
          <a:lstStyle/>
          <a:p>
            <a:r>
              <a:rPr lang="en-US" sz="3000" dirty="0" smtClean="0">
                <a:solidFill>
                  <a:srgbClr val="FF0000"/>
                </a:solidFill>
              </a:rPr>
              <a:t>Syntax to provide the context parameters in web.xml</a:t>
            </a:r>
            <a:endParaRPr lang="en-US" sz="30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1041400"/>
            <a:ext cx="11201400" cy="5588000"/>
          </a:xfrm>
        </p:spPr>
        <p:txBody>
          <a:bodyPr>
            <a:noAutofit/>
          </a:bodyPr>
          <a:lstStyle/>
          <a:p>
            <a:pPr>
              <a:buNone/>
            </a:pPr>
            <a:r>
              <a:rPr lang="pt-BR" dirty="0" smtClean="0"/>
              <a:t>&lt;web-app&gt;  </a:t>
            </a:r>
          </a:p>
          <a:p>
            <a:pPr>
              <a:buNone/>
            </a:pPr>
            <a:r>
              <a:rPr lang="pt-BR" dirty="0" smtClean="0"/>
              <a:t> ......  </a:t>
            </a:r>
          </a:p>
          <a:p>
            <a:pPr>
              <a:buNone/>
            </a:pPr>
            <a:r>
              <a:rPr lang="pt-BR" dirty="0" smtClean="0"/>
              <a:t>      </a:t>
            </a:r>
          </a:p>
          <a:p>
            <a:pPr>
              <a:buNone/>
            </a:pPr>
            <a:r>
              <a:rPr lang="pt-BR" dirty="0" smtClean="0"/>
              <a:t>  &lt;context-param&gt;  </a:t>
            </a:r>
          </a:p>
          <a:p>
            <a:pPr>
              <a:buNone/>
            </a:pPr>
            <a:r>
              <a:rPr lang="pt-BR" dirty="0" smtClean="0"/>
              <a:t>    &lt;param-name&gt;parametername&lt;/param-name&gt;  </a:t>
            </a:r>
          </a:p>
          <a:p>
            <a:pPr>
              <a:buNone/>
            </a:pPr>
            <a:r>
              <a:rPr lang="pt-BR" dirty="0" smtClean="0"/>
              <a:t>    &lt;param-value&gt;parametervalue&lt;/param-value&gt;  </a:t>
            </a:r>
          </a:p>
          <a:p>
            <a:pPr>
              <a:buNone/>
            </a:pPr>
            <a:r>
              <a:rPr lang="pt-BR" dirty="0" smtClean="0"/>
              <a:t>  &lt;/context-param&gt;  </a:t>
            </a:r>
          </a:p>
          <a:p>
            <a:pPr>
              <a:buNone/>
            </a:pPr>
            <a:r>
              <a:rPr lang="pt-BR" dirty="0" smtClean="0"/>
              <a:t> ......  </a:t>
            </a:r>
          </a:p>
          <a:p>
            <a:pPr>
              <a:buNone/>
            </a:pPr>
            <a:r>
              <a:rPr lang="pt-BR" dirty="0" smtClean="0"/>
              <a:t>&lt;/web-app&gt;</a:t>
            </a:r>
            <a:endParaRPr lang="pt-BR"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807700" cy="444500"/>
          </a:xfrm>
        </p:spPr>
        <p:txBody>
          <a:bodyPr>
            <a:noAutofit/>
          </a:bodyPr>
          <a:lstStyle/>
          <a:p>
            <a:r>
              <a:rPr lang="en-US" sz="3000" dirty="0" smtClean="0">
                <a:solidFill>
                  <a:srgbClr val="FF0000"/>
                </a:solidFill>
              </a:rPr>
              <a:t>Example of </a:t>
            </a:r>
            <a:r>
              <a:rPr lang="en-US" sz="3000" dirty="0" err="1" smtClean="0">
                <a:solidFill>
                  <a:srgbClr val="FF0000"/>
                </a:solidFill>
              </a:rPr>
              <a:t>ServletContext</a:t>
            </a:r>
            <a:r>
              <a:rPr lang="en-US" sz="3000" dirty="0" smtClean="0">
                <a:solidFill>
                  <a:srgbClr val="FF0000"/>
                </a:solidFill>
              </a:rPr>
              <a:t> to get the context parameter</a:t>
            </a:r>
            <a:endParaRPr lang="en-US" sz="30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863600"/>
            <a:ext cx="11201400" cy="5765800"/>
          </a:xfrm>
        </p:spPr>
        <p:txBody>
          <a:bodyPr>
            <a:noAutofit/>
          </a:bodyPr>
          <a:lstStyle/>
          <a:p>
            <a:pPr>
              <a:buNone/>
            </a:pPr>
            <a:r>
              <a:rPr lang="pt-BR" sz="2000" dirty="0" smtClean="0"/>
              <a:t>import java.io.*;  </a:t>
            </a:r>
          </a:p>
          <a:p>
            <a:pPr>
              <a:buNone/>
            </a:pPr>
            <a:r>
              <a:rPr lang="pt-BR" sz="2000" dirty="0" smtClean="0"/>
              <a:t>import javax.servlet.*;  </a:t>
            </a:r>
          </a:p>
          <a:p>
            <a:pPr>
              <a:buNone/>
            </a:pPr>
            <a:r>
              <a:rPr lang="pt-BR" sz="2000" dirty="0" smtClean="0"/>
              <a:t>import javax.servlet.http.*;  </a:t>
            </a:r>
          </a:p>
          <a:p>
            <a:pPr>
              <a:buNone/>
            </a:pPr>
            <a:r>
              <a:rPr lang="pt-BR" sz="2000" dirty="0" smtClean="0"/>
              <a:t> public class DemoServlet extends HttpServlet{  </a:t>
            </a:r>
          </a:p>
          <a:p>
            <a:pPr>
              <a:buNone/>
            </a:pPr>
            <a:r>
              <a:rPr lang="pt-BR" sz="2000" dirty="0" smtClean="0"/>
              <a:t>public void doGet(HttpServletRequest req,HttpServletResponse res)  </a:t>
            </a:r>
          </a:p>
          <a:p>
            <a:pPr>
              <a:buNone/>
            </a:pPr>
            <a:r>
              <a:rPr lang="pt-BR" sz="2000" dirty="0" smtClean="0"/>
              <a:t>throws ServletException,IOException  </a:t>
            </a:r>
          </a:p>
          <a:p>
            <a:pPr>
              <a:buNone/>
            </a:pPr>
            <a:r>
              <a:rPr lang="pt-BR" sz="2000" dirty="0" smtClean="0"/>
              <a:t>{  </a:t>
            </a:r>
          </a:p>
          <a:p>
            <a:pPr>
              <a:buNone/>
            </a:pPr>
            <a:r>
              <a:rPr lang="pt-BR" sz="2000" dirty="0" smtClean="0"/>
              <a:t>res.setContentType("text/html");  </a:t>
            </a:r>
          </a:p>
          <a:p>
            <a:pPr>
              <a:buNone/>
            </a:pPr>
            <a:r>
              <a:rPr lang="pt-BR" sz="2000" dirty="0" smtClean="0"/>
              <a:t>PrintWriter out=res.getWriter();  </a:t>
            </a:r>
          </a:p>
          <a:p>
            <a:pPr>
              <a:buNone/>
            </a:pPr>
            <a:r>
              <a:rPr lang="pt-BR" sz="2000" dirty="0" smtClean="0"/>
              <a:t>ServletContext context=getServletContext();  </a:t>
            </a:r>
          </a:p>
          <a:p>
            <a:pPr>
              <a:buNone/>
            </a:pPr>
            <a:r>
              <a:rPr lang="pt-BR" sz="2000" dirty="0" smtClean="0"/>
              <a:t>String name=context.getInitParameter("name");  </a:t>
            </a:r>
          </a:p>
          <a:p>
            <a:pPr>
              <a:buNone/>
            </a:pPr>
            <a:r>
              <a:rPr lang="pt-BR" sz="2000" dirty="0" smtClean="0"/>
              <a:t>    out.println("name is: "+name);</a:t>
            </a:r>
          </a:p>
          <a:p>
            <a:pPr>
              <a:buNone/>
            </a:pPr>
            <a:r>
              <a:rPr lang="pt-BR" sz="2000" dirty="0" smtClean="0"/>
              <a:t>    String email=context.getInitParameter("email");  </a:t>
            </a:r>
          </a:p>
          <a:p>
            <a:pPr>
              <a:buNone/>
            </a:pPr>
            <a:r>
              <a:rPr lang="pt-BR" sz="2000" dirty="0" smtClean="0"/>
              <a:t>    out.println("Email is: "+email);  </a:t>
            </a:r>
          </a:p>
          <a:p>
            <a:pPr>
              <a:buNone/>
            </a:pPr>
            <a:r>
              <a:rPr lang="pt-BR" sz="2000" dirty="0" smtClean="0"/>
              <a:t>}} </a:t>
            </a:r>
            <a:endParaRPr lang="pt-BR" sz="2000"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807700" cy="444500"/>
          </a:xfrm>
        </p:spPr>
        <p:txBody>
          <a:bodyPr>
            <a:noAutofit/>
          </a:bodyPr>
          <a:lstStyle/>
          <a:p>
            <a:r>
              <a:rPr lang="en-US" sz="3000" dirty="0" smtClean="0">
                <a:solidFill>
                  <a:srgbClr val="FF0000"/>
                </a:solidFill>
              </a:rPr>
              <a:t>Web.xml</a:t>
            </a:r>
            <a:endParaRPr lang="en-US" sz="30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660400"/>
            <a:ext cx="11201400" cy="5969000"/>
          </a:xfrm>
        </p:spPr>
        <p:txBody>
          <a:bodyPr>
            <a:noAutofit/>
          </a:bodyPr>
          <a:lstStyle/>
          <a:p>
            <a:pPr>
              <a:buNone/>
            </a:pPr>
            <a:r>
              <a:rPr lang="pt-BR" sz="1600" dirty="0" smtClean="0"/>
              <a:t>&lt;web-app&gt;  </a:t>
            </a:r>
          </a:p>
          <a:p>
            <a:pPr>
              <a:buNone/>
            </a:pPr>
            <a:r>
              <a:rPr lang="pt-BR" sz="1600" dirty="0" smtClean="0"/>
              <a:t>  &lt;servlet&gt;  </a:t>
            </a:r>
          </a:p>
          <a:p>
            <a:pPr>
              <a:buNone/>
            </a:pPr>
            <a:r>
              <a:rPr lang="pt-BR" sz="1600" dirty="0" smtClean="0"/>
              <a:t>&lt;servlet-name&gt;CHVRR&lt;/servlet-name&gt;  </a:t>
            </a:r>
          </a:p>
          <a:p>
            <a:pPr>
              <a:buNone/>
            </a:pPr>
            <a:r>
              <a:rPr lang="pt-BR" sz="1600" dirty="0" smtClean="0"/>
              <a:t>&lt;servlet-class&gt;DemoServlet&lt;/servlet-class&gt;  </a:t>
            </a:r>
          </a:p>
          <a:p>
            <a:pPr>
              <a:buNone/>
            </a:pPr>
            <a:r>
              <a:rPr lang="pt-BR" sz="1600" dirty="0" smtClean="0"/>
              <a:t>&lt;/servlet&gt;  </a:t>
            </a:r>
          </a:p>
          <a:p>
            <a:pPr>
              <a:buNone/>
            </a:pPr>
            <a:r>
              <a:rPr lang="pt-BR" sz="1600" dirty="0" smtClean="0"/>
              <a:t>  &lt;context-param&gt;  </a:t>
            </a:r>
          </a:p>
          <a:p>
            <a:pPr>
              <a:buNone/>
            </a:pPr>
            <a:r>
              <a:rPr lang="pt-BR" sz="1600" dirty="0" smtClean="0"/>
              <a:t>&lt;param-name&gt;name&lt;/param-name&gt;  </a:t>
            </a:r>
          </a:p>
          <a:p>
            <a:pPr>
              <a:buNone/>
            </a:pPr>
            <a:r>
              <a:rPr lang="pt-BR" sz="1600" dirty="0" smtClean="0"/>
              <a:t>&lt;param-value&gt;CHVRR&lt;/param-value&gt;   </a:t>
            </a:r>
          </a:p>
          <a:p>
            <a:pPr>
              <a:buNone/>
            </a:pPr>
            <a:r>
              <a:rPr lang="pt-BR" sz="1600" dirty="0" smtClean="0"/>
              <a:t>&lt;/context-param&gt;  </a:t>
            </a:r>
          </a:p>
          <a:p>
            <a:pPr>
              <a:buNone/>
            </a:pPr>
            <a:r>
              <a:rPr lang="pt-BR" sz="1600" dirty="0" smtClean="0"/>
              <a:t>  &lt;context-param&gt;  </a:t>
            </a:r>
          </a:p>
          <a:p>
            <a:pPr>
              <a:buNone/>
            </a:pPr>
            <a:r>
              <a:rPr lang="pt-BR" sz="1600" dirty="0" smtClean="0"/>
              <a:t>&lt;param-name&gt;email&lt;/param-name&gt;  </a:t>
            </a:r>
          </a:p>
          <a:p>
            <a:pPr>
              <a:buNone/>
            </a:pPr>
            <a:r>
              <a:rPr lang="pt-BR" sz="1600" dirty="0" smtClean="0"/>
              <a:t>&lt;param-value&gt;chvrr58@gmail.com&lt;/param-value&gt;   </a:t>
            </a:r>
          </a:p>
          <a:p>
            <a:pPr>
              <a:buNone/>
            </a:pPr>
            <a:r>
              <a:rPr lang="pt-BR" sz="1600" dirty="0" smtClean="0"/>
              <a:t>&lt;/context-param&gt; </a:t>
            </a:r>
          </a:p>
          <a:p>
            <a:pPr>
              <a:buNone/>
            </a:pPr>
            <a:r>
              <a:rPr lang="pt-BR" sz="1600" dirty="0" smtClean="0"/>
              <a:t>&lt;servlet-mapping&gt;  </a:t>
            </a:r>
          </a:p>
          <a:p>
            <a:pPr>
              <a:buNone/>
            </a:pPr>
            <a:r>
              <a:rPr lang="pt-BR" sz="1600" dirty="0" smtClean="0"/>
              <a:t>&lt;servlet-name&gt;CHVRR&lt;/servlet-name&gt;  </a:t>
            </a:r>
          </a:p>
          <a:p>
            <a:pPr>
              <a:buNone/>
            </a:pPr>
            <a:r>
              <a:rPr lang="pt-BR" sz="1600" dirty="0" smtClean="0"/>
              <a:t>&lt;url-pattern&gt;/context&lt;/url-pattern&gt;  </a:t>
            </a:r>
          </a:p>
          <a:p>
            <a:pPr>
              <a:buNone/>
            </a:pPr>
            <a:r>
              <a:rPr lang="pt-BR" sz="1600" dirty="0" smtClean="0"/>
              <a:t>&lt;/servlet-mapping&gt;  </a:t>
            </a:r>
          </a:p>
          <a:p>
            <a:pPr>
              <a:buNone/>
            </a:pPr>
            <a:r>
              <a:rPr lang="pt-BR" sz="1600" dirty="0" smtClean="0"/>
              <a:t>  &lt;/web-app&gt; </a:t>
            </a:r>
            <a:endParaRPr lang="pt-BR" sz="1600"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807700" cy="444500"/>
          </a:xfrm>
        </p:spPr>
        <p:txBody>
          <a:bodyPr>
            <a:noAutofit/>
          </a:bodyPr>
          <a:lstStyle/>
          <a:p>
            <a:r>
              <a:rPr lang="en-US" sz="3000" dirty="0" smtClean="0">
                <a:solidFill>
                  <a:srgbClr val="FF0000"/>
                </a:solidFill>
              </a:rPr>
              <a:t>Handling Form Data</a:t>
            </a:r>
            <a:endParaRPr lang="en-US" sz="30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660400"/>
            <a:ext cx="11201400" cy="5969000"/>
          </a:xfrm>
        </p:spPr>
        <p:txBody>
          <a:bodyPr>
            <a:noAutofit/>
          </a:bodyPr>
          <a:lstStyle/>
          <a:p>
            <a:pPr>
              <a:buNone/>
            </a:pPr>
            <a:r>
              <a:rPr lang="en-US" dirty="0" smtClean="0"/>
              <a:t>The browser uses two methods to pass this information to web server.</a:t>
            </a:r>
          </a:p>
          <a:p>
            <a:pPr>
              <a:buNone/>
            </a:pPr>
            <a:r>
              <a:rPr lang="en-US" dirty="0" smtClean="0"/>
              <a:t>These methods are GET Method and POST Method.</a:t>
            </a:r>
          </a:p>
          <a:p>
            <a:pPr>
              <a:buNone/>
            </a:pPr>
            <a:r>
              <a:rPr lang="en-US" dirty="0" smtClean="0">
                <a:hlinkClick r:id="rId2"/>
              </a:rPr>
              <a:t>GET and POST</a:t>
            </a:r>
            <a:r>
              <a:rPr lang="en-US" dirty="0" smtClean="0"/>
              <a:t> methods are used to pass information from a form to a </a:t>
            </a:r>
            <a:r>
              <a:rPr lang="en-US" dirty="0" smtClean="0">
                <a:hlinkClick r:id="rId3"/>
              </a:rPr>
              <a:t>Java Servlet</a:t>
            </a:r>
            <a:endParaRPr lang="en-US" dirty="0" smtClean="0"/>
          </a:p>
          <a:p>
            <a:pPr>
              <a:buNone/>
            </a:pPr>
            <a:r>
              <a:rPr lang="en-US" dirty="0" smtClean="0">
                <a:solidFill>
                  <a:srgbClr val="FF0000"/>
                </a:solidFill>
              </a:rPr>
              <a:t>GET Method</a:t>
            </a:r>
          </a:p>
          <a:p>
            <a:r>
              <a:rPr lang="en-US" dirty="0" smtClean="0"/>
              <a:t>While using GET method the form data is </a:t>
            </a:r>
          </a:p>
          <a:p>
            <a:pPr>
              <a:buNone/>
            </a:pPr>
            <a:r>
              <a:rPr lang="en-US" dirty="0" smtClean="0"/>
              <a:t>passed in the url as query parameters.</a:t>
            </a:r>
          </a:p>
          <a:p>
            <a:pPr>
              <a:buNone/>
            </a:pPr>
            <a:r>
              <a:rPr lang="en-US" dirty="0" smtClean="0"/>
              <a:t> GET method is the default method used.</a:t>
            </a:r>
          </a:p>
          <a:p>
            <a:pPr>
              <a:buNone/>
            </a:pPr>
            <a:r>
              <a:rPr lang="en-US" dirty="0" smtClean="0"/>
              <a:t> It looks like,</a:t>
            </a:r>
          </a:p>
          <a:p>
            <a:r>
              <a:rPr lang="en-US" dirty="0" smtClean="0"/>
              <a:t>http://localhost:8080/hello?key1=value1&amp;key2=value2</a:t>
            </a:r>
          </a:p>
          <a:p>
            <a:pPr>
              <a:buNone/>
            </a:pPr>
            <a:endParaRPr lang="pt-BR" dirty="0"/>
          </a:p>
        </p:txBody>
      </p:sp>
      <p:pic>
        <p:nvPicPr>
          <p:cNvPr id="3" name="Picture 2" descr="C:\Users\Dell\Downloads\form submit workflow.png"/>
          <p:cNvPicPr>
            <a:picLocks noChangeAspect="1" noChangeArrowheads="1"/>
          </p:cNvPicPr>
          <p:nvPr/>
        </p:nvPicPr>
        <p:blipFill>
          <a:blip r:embed="rId4"/>
          <a:srcRect/>
          <a:stretch>
            <a:fillRect/>
          </a:stretch>
        </p:blipFill>
        <p:spPr bwMode="auto">
          <a:xfrm>
            <a:off x="7480300" y="2057400"/>
            <a:ext cx="4711700" cy="4800600"/>
          </a:xfrm>
          <a:prstGeom prst="rect">
            <a:avLst/>
          </a:prstGeom>
          <a:noFill/>
        </p:spPr>
      </p:pic>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807700" cy="444500"/>
          </a:xfrm>
        </p:spPr>
        <p:txBody>
          <a:bodyPr>
            <a:noAutofit/>
          </a:bodyPr>
          <a:lstStyle/>
          <a:p>
            <a:r>
              <a:rPr lang="en-US" sz="3200" dirty="0" smtClean="0">
                <a:solidFill>
                  <a:srgbClr val="FF0000"/>
                </a:solidFill>
              </a:rPr>
              <a:t>GET Method</a:t>
            </a: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660400"/>
            <a:ext cx="11201400" cy="5969000"/>
          </a:xfrm>
        </p:spPr>
        <p:txBody>
          <a:bodyPr>
            <a:noAutofit/>
          </a:bodyPr>
          <a:lstStyle/>
          <a:p>
            <a:pPr>
              <a:buFont typeface="Wingdings" pitchFamily="2" charset="2"/>
              <a:buChar char="ü"/>
            </a:pPr>
            <a:r>
              <a:rPr lang="en-US" dirty="0" smtClean="0"/>
              <a:t>While using GET method the form data is passed in the url as query parameters.</a:t>
            </a:r>
          </a:p>
          <a:p>
            <a:pPr>
              <a:buFont typeface="Wingdings" pitchFamily="2" charset="2"/>
              <a:buChar char="ü"/>
            </a:pPr>
            <a:r>
              <a:rPr lang="en-US" dirty="0" smtClean="0"/>
              <a:t> GET method is the default method used.</a:t>
            </a:r>
          </a:p>
          <a:p>
            <a:pPr>
              <a:buNone/>
            </a:pPr>
            <a:r>
              <a:rPr lang="en-US" dirty="0" smtClean="0"/>
              <a:t> It looks like,</a:t>
            </a:r>
          </a:p>
          <a:p>
            <a:pPr>
              <a:buNone/>
            </a:pPr>
            <a:r>
              <a:rPr lang="en-US" dirty="0" smtClean="0">
                <a:hlinkClick r:id="rId2"/>
              </a:rPr>
              <a:t>http://localhost:8080/hello?key1=value1&amp;key2=value2</a:t>
            </a:r>
            <a:endParaRPr lang="en-US" dirty="0" smtClean="0"/>
          </a:p>
          <a:p>
            <a:pPr>
              <a:spcBef>
                <a:spcPts val="600"/>
              </a:spcBef>
              <a:buFont typeface="Wingdings" pitchFamily="2" charset="2"/>
              <a:buChar char="ü"/>
            </a:pPr>
            <a:r>
              <a:rPr lang="en-US" dirty="0" smtClean="0"/>
              <a:t>The GET method is restricted to send up to 1024 characters only.</a:t>
            </a:r>
          </a:p>
          <a:p>
            <a:pPr>
              <a:spcBef>
                <a:spcPts val="600"/>
              </a:spcBef>
              <a:buFont typeface="Wingdings" pitchFamily="2" charset="2"/>
              <a:buChar char="ü"/>
            </a:pPr>
            <a:r>
              <a:rPr lang="en-US" dirty="0" smtClean="0"/>
              <a:t>Never use GET method if you have password or other sensitive information to be sent to the server.</a:t>
            </a:r>
          </a:p>
          <a:p>
            <a:pPr>
              <a:spcBef>
                <a:spcPts val="600"/>
              </a:spcBef>
              <a:buFont typeface="Wingdings" pitchFamily="2" charset="2"/>
              <a:buChar char="ü"/>
            </a:pPr>
            <a:r>
              <a:rPr lang="en-US" dirty="0" smtClean="0"/>
              <a:t>GET can't be used to send binary data, like images or word documents, to the server.</a:t>
            </a:r>
          </a:p>
          <a:p>
            <a:pPr>
              <a:spcBef>
                <a:spcPts val="600"/>
              </a:spcBef>
              <a:buFont typeface="Wingdings" pitchFamily="2" charset="2"/>
              <a:buChar char="ü"/>
            </a:pPr>
            <a:r>
              <a:rPr lang="en-US" dirty="0" smtClean="0"/>
              <a:t>Servlet handles this type of requests using </a:t>
            </a:r>
            <a:r>
              <a:rPr lang="en-US" b="1" dirty="0" err="1" smtClean="0"/>
              <a:t>doGet</a:t>
            </a:r>
            <a:r>
              <a:rPr lang="en-US" b="1" dirty="0" smtClean="0"/>
              <a:t>()</a:t>
            </a:r>
            <a:r>
              <a:rPr lang="en-US" dirty="0" smtClean="0"/>
              <a:t> method.</a:t>
            </a:r>
          </a:p>
          <a:p>
            <a:endParaRPr lang="en-US" dirty="0" smtClean="0"/>
          </a:p>
          <a:p>
            <a:pPr>
              <a:buNone/>
            </a:pPr>
            <a:endParaRPr lang="pt-BR"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807700" cy="444500"/>
          </a:xfrm>
        </p:spPr>
        <p:txBody>
          <a:bodyPr>
            <a:noAutofit/>
          </a:bodyPr>
          <a:lstStyle/>
          <a:p>
            <a:r>
              <a:rPr lang="en-US" sz="3200" dirty="0" smtClean="0">
                <a:solidFill>
                  <a:srgbClr val="FF0000"/>
                </a:solidFill>
              </a:rPr>
              <a:t>POST Method</a:t>
            </a: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660400"/>
            <a:ext cx="11201400" cy="5969000"/>
          </a:xfrm>
        </p:spPr>
        <p:txBody>
          <a:bodyPr>
            <a:noAutofit/>
          </a:bodyPr>
          <a:lstStyle/>
          <a:p>
            <a:pPr>
              <a:buFont typeface="Wingdings" pitchFamily="2" charset="2"/>
              <a:buChar char="ü"/>
            </a:pPr>
            <a:r>
              <a:rPr lang="en-US" dirty="0" smtClean="0"/>
              <a:t>A generally more reliable method of passing information to a backend program is the POST method.</a:t>
            </a:r>
          </a:p>
          <a:p>
            <a:pPr>
              <a:buFont typeface="Wingdings" pitchFamily="2" charset="2"/>
              <a:buChar char="ü"/>
            </a:pPr>
            <a:r>
              <a:rPr lang="en-US" dirty="0" smtClean="0"/>
              <a:t>If POST method is used then the form data is passed in the HTTP request message body. </a:t>
            </a:r>
          </a:p>
          <a:p>
            <a:pPr>
              <a:buFont typeface="Wingdings" pitchFamily="2" charset="2"/>
              <a:buChar char="ü"/>
            </a:pPr>
            <a:r>
              <a:rPr lang="en-US" dirty="0" smtClean="0"/>
              <a:t>It cannot be seen in the </a:t>
            </a:r>
            <a:r>
              <a:rPr lang="en-US" dirty="0" smtClean="0">
                <a:hlinkClick r:id="rId2" tooltip="URI vs URL"/>
              </a:rPr>
              <a:t>URL</a:t>
            </a:r>
            <a:r>
              <a:rPr lang="en-US" dirty="0" smtClean="0"/>
              <a:t> as seen in GET method</a:t>
            </a:r>
          </a:p>
          <a:p>
            <a:pPr>
              <a:buFont typeface="Wingdings" pitchFamily="2" charset="2"/>
              <a:buChar char="ü"/>
            </a:pPr>
            <a:r>
              <a:rPr lang="en-US" dirty="0" smtClean="0"/>
              <a:t>The POST method does not have any restriction on data size to be sent.</a:t>
            </a:r>
          </a:p>
          <a:p>
            <a:pPr>
              <a:buFont typeface="Wingdings" pitchFamily="2" charset="2"/>
              <a:buChar char="ü"/>
            </a:pPr>
            <a:r>
              <a:rPr lang="en-US" dirty="0" smtClean="0"/>
              <a:t>Servlet handles this type of requests using </a:t>
            </a:r>
            <a:r>
              <a:rPr lang="en-US" b="1" dirty="0" err="1" smtClean="0"/>
              <a:t>doPost</a:t>
            </a:r>
            <a:r>
              <a:rPr lang="en-US" b="1" dirty="0" smtClean="0"/>
              <a:t>()</a:t>
            </a:r>
            <a:r>
              <a:rPr lang="en-US" dirty="0" smtClean="0"/>
              <a:t> method.</a:t>
            </a:r>
          </a:p>
          <a:p>
            <a:pPr>
              <a:buFont typeface="Wingdings" pitchFamily="2" charset="2"/>
              <a:buChar char="ü"/>
            </a:pPr>
            <a:r>
              <a:rPr lang="en-US" dirty="0" smtClean="0"/>
              <a:t>It is secure</a:t>
            </a:r>
          </a:p>
          <a:p>
            <a:pPr>
              <a:buFont typeface="Wingdings" pitchFamily="2" charset="2"/>
              <a:buChar char="ü"/>
            </a:pPr>
            <a:endParaRPr lang="pt-BR"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807700" cy="444500"/>
          </a:xfrm>
        </p:spPr>
        <p:txBody>
          <a:bodyPr>
            <a:noAutofit/>
          </a:bodyPr>
          <a:lstStyle/>
          <a:p>
            <a:r>
              <a:rPr lang="en-US" sz="3200" dirty="0" smtClean="0">
                <a:solidFill>
                  <a:srgbClr val="FF0000"/>
                </a:solidFill>
              </a:rPr>
              <a:t>Reading Form Data using Servlet</a:t>
            </a:r>
            <a:endParaRPr lang="en-US" sz="32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965200"/>
            <a:ext cx="11201400" cy="5664200"/>
          </a:xfrm>
        </p:spPr>
        <p:txBody>
          <a:bodyPr>
            <a:noAutofit/>
          </a:bodyPr>
          <a:lstStyle/>
          <a:p>
            <a:r>
              <a:rPr lang="en-US" dirty="0" smtClean="0"/>
              <a:t>Servlets handles form data parsing automatically using the following methods depending on the situation −</a:t>
            </a:r>
          </a:p>
          <a:p>
            <a:r>
              <a:rPr lang="en-US" b="1" dirty="0" err="1" smtClean="0"/>
              <a:t>getParameter</a:t>
            </a:r>
            <a:r>
              <a:rPr lang="en-US" b="1" dirty="0" smtClean="0"/>
              <a:t>()</a:t>
            </a:r>
            <a:r>
              <a:rPr lang="en-US" dirty="0" smtClean="0"/>
              <a:t> − You call </a:t>
            </a:r>
            <a:r>
              <a:rPr lang="en-US" dirty="0" err="1" smtClean="0"/>
              <a:t>request.getParameter</a:t>
            </a:r>
            <a:r>
              <a:rPr lang="en-US" dirty="0" smtClean="0"/>
              <a:t>() method to get the value of a form parameter.</a:t>
            </a:r>
          </a:p>
          <a:p>
            <a:r>
              <a:rPr lang="en-US" b="1" dirty="0" err="1" smtClean="0"/>
              <a:t>getParameterValues</a:t>
            </a:r>
            <a:r>
              <a:rPr lang="en-US" b="1" dirty="0" smtClean="0"/>
              <a:t>()</a:t>
            </a:r>
            <a:r>
              <a:rPr lang="en-US" dirty="0" smtClean="0"/>
              <a:t> − Call this method if the parameter appears more than once and returns multiple values, for example checkbox.</a:t>
            </a:r>
          </a:p>
          <a:p>
            <a:r>
              <a:rPr lang="en-US" b="1" dirty="0" err="1" smtClean="0"/>
              <a:t>getParameterNames</a:t>
            </a:r>
            <a:r>
              <a:rPr lang="en-US" b="1" dirty="0" smtClean="0"/>
              <a:t>()</a:t>
            </a:r>
            <a:r>
              <a:rPr lang="en-US" dirty="0" smtClean="0"/>
              <a:t> − Call this method if you want a complete list of all parameters in the current request.</a:t>
            </a:r>
            <a:endParaRPr lang="en-US"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807700" cy="444500"/>
          </a:xfrm>
        </p:spPr>
        <p:txBody>
          <a:bodyPr>
            <a:noAutofit/>
          </a:bodyPr>
          <a:lstStyle/>
          <a:p>
            <a:r>
              <a:rPr lang="en-US" sz="3200" dirty="0" smtClean="0">
                <a:solidFill>
                  <a:srgbClr val="FF0000"/>
                </a:solidFill>
              </a:rPr>
              <a:t>Login.html				loginservlet.java</a:t>
            </a:r>
            <a:endParaRPr lang="en-US" sz="32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762000"/>
            <a:ext cx="4305300" cy="5867400"/>
          </a:xfrm>
        </p:spPr>
        <p:txBody>
          <a:bodyPr>
            <a:noAutofit/>
          </a:bodyPr>
          <a:lstStyle/>
          <a:p>
            <a:pPr>
              <a:buNone/>
            </a:pPr>
            <a:r>
              <a:rPr lang="en-US" sz="2400" dirty="0" smtClean="0"/>
              <a:t>&lt;html&gt;</a:t>
            </a:r>
          </a:p>
          <a:p>
            <a:pPr>
              <a:buNone/>
            </a:pPr>
            <a:r>
              <a:rPr lang="en-US" sz="2400" dirty="0" smtClean="0"/>
              <a:t>&lt;body&gt;</a:t>
            </a:r>
          </a:p>
          <a:p>
            <a:pPr>
              <a:buNone/>
            </a:pPr>
            <a:r>
              <a:rPr lang="en-US" sz="2400" dirty="0" smtClean="0"/>
              <a:t>&lt;form method="GET" action="http://localhost:8080/login/login"&gt;</a:t>
            </a:r>
          </a:p>
          <a:p>
            <a:pPr>
              <a:buNone/>
            </a:pPr>
            <a:r>
              <a:rPr lang="en-US" sz="2400" dirty="0" err="1" smtClean="0"/>
              <a:t>FirstName</a:t>
            </a:r>
            <a:r>
              <a:rPr lang="en-US" sz="2400" dirty="0" smtClean="0"/>
              <a:t>&lt;input type="text" name="</a:t>
            </a:r>
            <a:r>
              <a:rPr lang="en-US" sz="2400" dirty="0" err="1" smtClean="0"/>
              <a:t>fname</a:t>
            </a:r>
            <a:r>
              <a:rPr lang="en-US" sz="2400" dirty="0" smtClean="0"/>
              <a:t>"/&gt;</a:t>
            </a:r>
          </a:p>
          <a:p>
            <a:pPr>
              <a:buNone/>
            </a:pPr>
            <a:r>
              <a:rPr lang="en-US" sz="2400" dirty="0" smtClean="0"/>
              <a:t>Password&lt;input type="password" name="</a:t>
            </a:r>
            <a:r>
              <a:rPr lang="en-US" sz="2400" dirty="0" err="1" smtClean="0"/>
              <a:t>pword</a:t>
            </a:r>
            <a:r>
              <a:rPr lang="en-US" sz="2400" dirty="0" smtClean="0"/>
              <a:t>"/&gt;</a:t>
            </a:r>
          </a:p>
          <a:p>
            <a:pPr>
              <a:buNone/>
            </a:pPr>
            <a:r>
              <a:rPr lang="en-US" sz="2400" dirty="0" smtClean="0"/>
              <a:t>&lt;input type="submit" value="send"/&gt;</a:t>
            </a:r>
          </a:p>
          <a:p>
            <a:pPr>
              <a:buNone/>
            </a:pPr>
            <a:r>
              <a:rPr lang="en-US" sz="2400" dirty="0" smtClean="0"/>
              <a:t>&lt;/form&gt;</a:t>
            </a:r>
          </a:p>
          <a:p>
            <a:pPr>
              <a:buNone/>
            </a:pPr>
            <a:r>
              <a:rPr lang="en-US" sz="2400" dirty="0" smtClean="0"/>
              <a:t>&lt;/body&gt;</a:t>
            </a:r>
          </a:p>
          <a:p>
            <a:pPr>
              <a:buNone/>
            </a:pPr>
            <a:r>
              <a:rPr lang="en-US" sz="2400" dirty="0" smtClean="0"/>
              <a:t>&lt;/html&gt;</a:t>
            </a:r>
          </a:p>
          <a:p>
            <a:pPr>
              <a:buNone/>
            </a:pPr>
            <a:endParaRPr lang="en-US" sz="2400" dirty="0"/>
          </a:p>
        </p:txBody>
      </p:sp>
      <p:sp>
        <p:nvSpPr>
          <p:cNvPr id="6" name="Content Placeholder 6"/>
          <p:cNvSpPr txBox="1">
            <a:spLocks/>
          </p:cNvSpPr>
          <p:nvPr/>
        </p:nvSpPr>
        <p:spPr>
          <a:xfrm>
            <a:off x="5410200" y="698500"/>
            <a:ext cx="6616700" cy="6159500"/>
          </a:xfrm>
          <a:prstGeom prst="rect">
            <a:avLst/>
          </a:prstGeom>
        </p:spPr>
        <p:txBody>
          <a:bodyPr vert="horz" lIns="91440" tIns="45720" rIns="91440" bIns="45720" rtlCol="0">
            <a:noAutofit/>
          </a:bodyPr>
          <a:lstStyle/>
          <a:p>
            <a:pPr marL="228600" lvl="0" indent="-228600" defTabSz="914400">
              <a:lnSpc>
                <a:spcPct val="90000"/>
              </a:lnSpc>
              <a:spcBef>
                <a:spcPts val="1000"/>
              </a:spcBef>
            </a:pPr>
            <a:r>
              <a:rPr lang="en-US" sz="2200" dirty="0" smtClean="0"/>
              <a:t>import java.io.*;</a:t>
            </a:r>
          </a:p>
          <a:p>
            <a:pPr marL="228600" lvl="0" indent="-228600" defTabSz="914400">
              <a:lnSpc>
                <a:spcPct val="90000"/>
              </a:lnSpc>
              <a:spcBef>
                <a:spcPts val="1000"/>
              </a:spcBef>
            </a:pPr>
            <a:r>
              <a:rPr lang="en-US" sz="2200" dirty="0" smtClean="0"/>
              <a:t>import </a:t>
            </a:r>
            <a:r>
              <a:rPr lang="en-US" sz="2200" dirty="0" err="1" smtClean="0"/>
              <a:t>javax.servlet</a:t>
            </a:r>
            <a:r>
              <a:rPr lang="en-US" sz="2200" dirty="0" smtClean="0"/>
              <a:t>.*;</a:t>
            </a:r>
          </a:p>
          <a:p>
            <a:pPr marL="228600" lvl="0" indent="-228600" defTabSz="914400">
              <a:lnSpc>
                <a:spcPct val="90000"/>
              </a:lnSpc>
              <a:spcBef>
                <a:spcPts val="1000"/>
              </a:spcBef>
            </a:pPr>
            <a:r>
              <a:rPr lang="en-US" sz="2200" dirty="0" smtClean="0"/>
              <a:t>import </a:t>
            </a:r>
            <a:r>
              <a:rPr lang="en-US" sz="2200" dirty="0" err="1" smtClean="0"/>
              <a:t>javax.servlet.http</a:t>
            </a:r>
            <a:r>
              <a:rPr lang="en-US" sz="2200" dirty="0" smtClean="0"/>
              <a:t>.*;</a:t>
            </a:r>
          </a:p>
          <a:p>
            <a:pPr marL="228600" lvl="0" indent="-228600" defTabSz="914400">
              <a:lnSpc>
                <a:spcPct val="90000"/>
              </a:lnSpc>
              <a:spcBef>
                <a:spcPts val="1000"/>
              </a:spcBef>
            </a:pPr>
            <a:r>
              <a:rPr lang="en-US" sz="2200" dirty="0" smtClean="0"/>
              <a:t>import </a:t>
            </a:r>
            <a:r>
              <a:rPr lang="en-US" sz="2200" dirty="0" err="1" smtClean="0"/>
              <a:t>java.util</a:t>
            </a:r>
            <a:r>
              <a:rPr lang="en-US" sz="2200" dirty="0" smtClean="0"/>
              <a:t>.*;</a:t>
            </a:r>
          </a:p>
          <a:p>
            <a:pPr marL="228600" lvl="0" indent="-228600" defTabSz="914400">
              <a:lnSpc>
                <a:spcPct val="90000"/>
              </a:lnSpc>
              <a:spcBef>
                <a:spcPts val="1000"/>
              </a:spcBef>
            </a:pPr>
            <a:r>
              <a:rPr lang="en-US" sz="2200" dirty="0" smtClean="0"/>
              <a:t>public class </a:t>
            </a:r>
            <a:r>
              <a:rPr lang="en-US" sz="2200" dirty="0" err="1" smtClean="0"/>
              <a:t>LoginServlet</a:t>
            </a:r>
            <a:r>
              <a:rPr lang="en-US" sz="2200" dirty="0" smtClean="0"/>
              <a:t> extends </a:t>
            </a:r>
            <a:r>
              <a:rPr lang="en-US" sz="2200" dirty="0" err="1" smtClean="0"/>
              <a:t>HttpServlet</a:t>
            </a:r>
            <a:r>
              <a:rPr lang="en-US" sz="2200" dirty="0" smtClean="0"/>
              <a:t> {</a:t>
            </a:r>
          </a:p>
          <a:p>
            <a:pPr marL="228600" lvl="0" indent="-228600" defTabSz="914400">
              <a:lnSpc>
                <a:spcPct val="90000"/>
              </a:lnSpc>
              <a:spcBef>
                <a:spcPts val="1000"/>
              </a:spcBef>
            </a:pPr>
            <a:r>
              <a:rPr lang="en-US" sz="2200" dirty="0" smtClean="0"/>
              <a:t>public void </a:t>
            </a:r>
            <a:r>
              <a:rPr lang="en-US" sz="2200" dirty="0" err="1" smtClean="0"/>
              <a:t>doGet</a:t>
            </a:r>
            <a:r>
              <a:rPr lang="en-US" sz="2200" dirty="0" smtClean="0"/>
              <a:t>(</a:t>
            </a:r>
            <a:r>
              <a:rPr lang="en-US" sz="2200" dirty="0" err="1" smtClean="0"/>
              <a:t>HttpServletRequest</a:t>
            </a:r>
            <a:r>
              <a:rPr lang="en-US" sz="2200" dirty="0" smtClean="0"/>
              <a:t> </a:t>
            </a:r>
            <a:r>
              <a:rPr lang="en-US" sz="2200" dirty="0" err="1" smtClean="0"/>
              <a:t>request,HttpServletResponse</a:t>
            </a:r>
            <a:r>
              <a:rPr lang="en-US" sz="2200" dirty="0" smtClean="0"/>
              <a:t> response)</a:t>
            </a:r>
          </a:p>
          <a:p>
            <a:pPr marL="228600" lvl="0" indent="-228600" defTabSz="914400">
              <a:lnSpc>
                <a:spcPct val="90000"/>
              </a:lnSpc>
              <a:spcBef>
                <a:spcPts val="1000"/>
              </a:spcBef>
            </a:pPr>
            <a:r>
              <a:rPr lang="en-US" sz="2200" dirty="0" smtClean="0"/>
              <a:t>throws </a:t>
            </a:r>
            <a:r>
              <a:rPr lang="en-US" sz="2200" dirty="0" err="1" smtClean="0"/>
              <a:t>IOException,ServletException</a:t>
            </a:r>
            <a:r>
              <a:rPr lang="en-US" sz="2200" dirty="0" smtClean="0"/>
              <a:t>{</a:t>
            </a:r>
          </a:p>
          <a:p>
            <a:pPr marL="228600" lvl="0" indent="-228600" defTabSz="914400">
              <a:lnSpc>
                <a:spcPct val="90000"/>
              </a:lnSpc>
              <a:spcBef>
                <a:spcPts val="1000"/>
              </a:spcBef>
            </a:pPr>
            <a:r>
              <a:rPr lang="en-US" sz="2200" dirty="0" err="1" smtClean="0"/>
              <a:t>response.setContentType</a:t>
            </a:r>
            <a:r>
              <a:rPr lang="en-US" sz="2200" dirty="0" smtClean="0"/>
              <a:t>("text/html");</a:t>
            </a:r>
          </a:p>
          <a:p>
            <a:pPr marL="228600" lvl="0" indent="-228600" defTabSz="914400">
              <a:lnSpc>
                <a:spcPct val="90000"/>
              </a:lnSpc>
              <a:spcBef>
                <a:spcPts val="1000"/>
              </a:spcBef>
            </a:pPr>
            <a:r>
              <a:rPr lang="en-US" sz="2200" dirty="0" err="1" smtClean="0"/>
              <a:t>PrintWriter</a:t>
            </a:r>
            <a:r>
              <a:rPr lang="en-US" sz="2200" dirty="0" smtClean="0"/>
              <a:t> out = </a:t>
            </a:r>
            <a:r>
              <a:rPr lang="en-US" sz="2200" dirty="0" err="1" smtClean="0"/>
              <a:t>response.getWriter</a:t>
            </a:r>
            <a:r>
              <a:rPr lang="en-US" sz="2200" dirty="0" smtClean="0"/>
              <a:t>();</a:t>
            </a:r>
          </a:p>
          <a:p>
            <a:pPr marL="228600" lvl="0" indent="-228600" defTabSz="914400">
              <a:lnSpc>
                <a:spcPct val="90000"/>
              </a:lnSpc>
              <a:spcBef>
                <a:spcPts val="1000"/>
              </a:spcBef>
            </a:pPr>
            <a:r>
              <a:rPr lang="en-US" sz="2200" dirty="0" smtClean="0"/>
              <a:t>String </a:t>
            </a:r>
            <a:r>
              <a:rPr lang="en-US" sz="2200" dirty="0" err="1" smtClean="0"/>
              <a:t>fname</a:t>
            </a:r>
            <a:r>
              <a:rPr lang="en-US" sz="2200" dirty="0" smtClean="0"/>
              <a:t>=</a:t>
            </a:r>
            <a:r>
              <a:rPr lang="en-US" sz="2200" dirty="0" err="1" smtClean="0"/>
              <a:t>request.getParameter</a:t>
            </a:r>
            <a:r>
              <a:rPr lang="en-US" sz="2200" dirty="0" smtClean="0"/>
              <a:t>("</a:t>
            </a:r>
            <a:r>
              <a:rPr lang="en-US" sz="2200" dirty="0" err="1" smtClean="0"/>
              <a:t>fname</a:t>
            </a:r>
            <a:r>
              <a:rPr lang="en-US" sz="2200" dirty="0" smtClean="0"/>
              <a:t>");</a:t>
            </a:r>
          </a:p>
          <a:p>
            <a:pPr marL="228600" lvl="0" indent="-228600" defTabSz="914400">
              <a:lnSpc>
                <a:spcPct val="90000"/>
              </a:lnSpc>
              <a:spcBef>
                <a:spcPts val="1000"/>
              </a:spcBef>
            </a:pPr>
            <a:r>
              <a:rPr lang="en-US" sz="2200" dirty="0" smtClean="0"/>
              <a:t>String pass=</a:t>
            </a:r>
            <a:r>
              <a:rPr lang="en-US" sz="2200" dirty="0" err="1" smtClean="0"/>
              <a:t>request.getParameter</a:t>
            </a:r>
            <a:r>
              <a:rPr lang="en-US" sz="2200" dirty="0" smtClean="0"/>
              <a:t>("</a:t>
            </a:r>
            <a:r>
              <a:rPr lang="en-US" sz="2200" dirty="0" err="1" smtClean="0"/>
              <a:t>pword</a:t>
            </a:r>
            <a:r>
              <a:rPr lang="en-US" sz="2200" dirty="0" smtClean="0"/>
              <a:t>");</a:t>
            </a:r>
          </a:p>
          <a:p>
            <a:pPr marL="228600" lvl="0" indent="-228600" defTabSz="914400">
              <a:lnSpc>
                <a:spcPct val="90000"/>
              </a:lnSpc>
              <a:spcBef>
                <a:spcPts val="1000"/>
              </a:spcBef>
            </a:pPr>
            <a:r>
              <a:rPr lang="en-US" sz="2200" dirty="0" err="1" smtClean="0"/>
              <a:t>out.println</a:t>
            </a:r>
            <a:r>
              <a:rPr lang="en-US" sz="2200" dirty="0" smtClean="0"/>
              <a:t>("user </a:t>
            </a:r>
            <a:r>
              <a:rPr lang="en-US" sz="2200" dirty="0" err="1" smtClean="0"/>
              <a:t>nameis</a:t>
            </a:r>
            <a:r>
              <a:rPr lang="en-US" sz="2200" dirty="0" smtClean="0"/>
              <a:t>:" +</a:t>
            </a:r>
            <a:r>
              <a:rPr lang="en-US" sz="2200" dirty="0" err="1" smtClean="0"/>
              <a:t>fname</a:t>
            </a:r>
            <a:r>
              <a:rPr lang="en-US" sz="2200" dirty="0" smtClean="0"/>
              <a:t>);</a:t>
            </a:r>
          </a:p>
          <a:p>
            <a:pPr marL="228600" lvl="0" indent="-228600" defTabSz="914400">
              <a:lnSpc>
                <a:spcPct val="90000"/>
              </a:lnSpc>
              <a:spcBef>
                <a:spcPts val="1000"/>
              </a:spcBef>
            </a:pPr>
            <a:r>
              <a:rPr lang="en-US" sz="2200" dirty="0" err="1" smtClean="0"/>
              <a:t>out.println</a:t>
            </a:r>
            <a:r>
              <a:rPr lang="en-US" sz="2200" dirty="0" smtClean="0"/>
              <a:t>("password is:" +pass);</a:t>
            </a:r>
          </a:p>
          <a:p>
            <a:pPr marL="228600" lvl="0" indent="-228600" defTabSz="914400">
              <a:lnSpc>
                <a:spcPct val="90000"/>
              </a:lnSpc>
              <a:spcBef>
                <a:spcPts val="1000"/>
              </a:spcBef>
            </a:pPr>
            <a:r>
              <a:rPr lang="en-US" sz="2200" dirty="0" smtClean="0"/>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248194"/>
            <a:ext cx="10515600" cy="535577"/>
          </a:xfrm>
        </p:spPr>
        <p:txBody>
          <a:bodyPr>
            <a:noAutofit/>
          </a:bodyPr>
          <a:lstStyle/>
          <a:p>
            <a:r>
              <a:rPr lang="en-US" sz="4000" b="1" dirty="0" smtClean="0">
                <a:solidFill>
                  <a:srgbClr val="FF0000"/>
                </a:solidFill>
              </a:rPr>
              <a:t>Web Server</a:t>
            </a:r>
            <a:endParaRPr lang="en-US" sz="4000" dirty="0" smtClean="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838200" y="965200"/>
            <a:ext cx="11022874" cy="5740400"/>
          </a:xfrm>
        </p:spPr>
        <p:txBody>
          <a:bodyPr>
            <a:normAutofit fontScale="92500" lnSpcReduction="10000"/>
          </a:bodyPr>
          <a:lstStyle/>
          <a:p>
            <a:pPr algn="just"/>
            <a:r>
              <a:rPr lang="en-US" dirty="0" smtClean="0"/>
              <a:t>A computer program that is responsible for accepting HTTP requests from clients, which are known as web browsers, and sending the  HTTP responses along with web pages such as HTML documents and linked objects (images, etc.).</a:t>
            </a:r>
          </a:p>
          <a:p>
            <a:pPr algn="just"/>
            <a:r>
              <a:rPr lang="en-US" dirty="0" smtClean="0">
                <a:latin typeface="Times New Roman" pitchFamily="18" charset="0"/>
                <a:cs typeface="Times New Roman" pitchFamily="18" charset="0"/>
              </a:rPr>
              <a:t>In general web server can be used to host the web sites.</a:t>
            </a:r>
          </a:p>
          <a:p>
            <a:pPr algn="just"/>
            <a:r>
              <a:rPr lang="en-US" dirty="0" smtClean="0">
                <a:latin typeface="Times New Roman" pitchFamily="18" charset="0"/>
                <a:cs typeface="Times New Roman" pitchFamily="18" charset="0"/>
              </a:rPr>
              <a:t>The primary function of a web server is to store, process and deliver </a:t>
            </a:r>
            <a:r>
              <a:rPr lang="en-US" dirty="0" smtClean="0">
                <a:latin typeface="Times New Roman" pitchFamily="18" charset="0"/>
                <a:cs typeface="Times New Roman" pitchFamily="18" charset="0"/>
                <a:hlinkClick r:id="rId2" tooltip="Web page"/>
              </a:rPr>
              <a:t>web pages</a:t>
            </a:r>
            <a:r>
              <a:rPr lang="en-US" dirty="0" smtClean="0">
                <a:latin typeface="Times New Roman" pitchFamily="18" charset="0"/>
                <a:cs typeface="Times New Roman" pitchFamily="18" charset="0"/>
              </a:rPr>
              <a:t> to </a:t>
            </a:r>
            <a:r>
              <a:rPr lang="en-US" dirty="0" smtClean="0">
                <a:latin typeface="Times New Roman" pitchFamily="18" charset="0"/>
                <a:cs typeface="Times New Roman" pitchFamily="18" charset="0"/>
                <a:hlinkClick r:id="rId3" tooltip="Client (computing)"/>
              </a:rPr>
              <a:t>clients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Web server uses server-side scripting to process and deliver web pages to clients.</a:t>
            </a:r>
          </a:p>
          <a:p>
            <a:pPr algn="just"/>
            <a:r>
              <a:rPr lang="en-US" dirty="0" smtClean="0">
                <a:latin typeface="Times New Roman" pitchFamily="18" charset="0"/>
                <a:cs typeface="Times New Roman" pitchFamily="18" charset="0"/>
              </a:rPr>
              <a:t>Some of the server-side scripting languages or technologies are Servlets, JSP,ASP, PHP.</a:t>
            </a:r>
          </a:p>
          <a:p>
            <a:pPr algn="just"/>
            <a:r>
              <a:rPr lang="en-US" dirty="0" smtClean="0">
                <a:latin typeface="Times New Roman" pitchFamily="18" charset="0"/>
                <a:cs typeface="Times New Roman" pitchFamily="18" charset="0"/>
              </a:rPr>
              <a:t>Leading Web servers include </a:t>
            </a:r>
            <a:r>
              <a:rPr lang="en-US" dirty="0" err="1" smtClean="0">
                <a:solidFill>
                  <a:schemeClr val="accent1">
                    <a:lumMod val="50000"/>
                  </a:schemeClr>
                </a:solidFill>
                <a:latin typeface="Times New Roman" pitchFamily="18" charset="0"/>
                <a:cs typeface="Times New Roman" pitchFamily="18" charset="0"/>
                <a:hlinkClick r:id="rId4"/>
              </a:rPr>
              <a:t>Apache</a:t>
            </a:r>
            <a:r>
              <a:rPr lang="en-US" dirty="0" err="1" smtClean="0">
                <a:solidFill>
                  <a:schemeClr val="accent1">
                    <a:lumMod val="50000"/>
                  </a:schemeClr>
                </a:solidFill>
                <a:latin typeface="Times New Roman" pitchFamily="18" charset="0"/>
                <a:cs typeface="Times New Roman" pitchFamily="18" charset="0"/>
              </a:rPr>
              <a:t>Tomcat</a:t>
            </a:r>
            <a:r>
              <a:rPr lang="en-US" dirty="0" smtClean="0">
                <a:latin typeface="Times New Roman" pitchFamily="18" charset="0"/>
                <a:cs typeface="Times New Roman" pitchFamily="18" charset="0"/>
              </a:rPr>
              <a:t> ,Microsoft's Internet Information Server (</a:t>
            </a:r>
            <a:r>
              <a:rPr lang="en-US" u="sng" dirty="0" smtClean="0">
                <a:latin typeface="Times New Roman" pitchFamily="18" charset="0"/>
                <a:cs typeface="Times New Roman" pitchFamily="18" charset="0"/>
                <a:hlinkClick r:id="rId5"/>
              </a:rPr>
              <a:t>IIS</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nginx</a:t>
            </a:r>
            <a:r>
              <a:rPr lang="en-US" dirty="0" smtClean="0">
                <a:latin typeface="Times New Roman" pitchFamily="18" charset="0"/>
                <a:cs typeface="Times New Roman" pitchFamily="18" charset="0"/>
              </a:rPr>
              <a:t> (pronounced </a:t>
            </a:r>
            <a:r>
              <a:rPr lang="en-US" i="1" dirty="0" smtClean="0">
                <a:latin typeface="Times New Roman" pitchFamily="18" charset="0"/>
                <a:cs typeface="Times New Roman" pitchFamily="18" charset="0"/>
              </a:rPr>
              <a:t>engine X</a:t>
            </a:r>
            <a:r>
              <a:rPr lang="en-US" dirty="0" smtClean="0">
                <a:latin typeface="Times New Roman" pitchFamily="18" charset="0"/>
                <a:cs typeface="Times New Roman" pitchFamily="18" charset="0"/>
              </a:rPr>
              <a:t>) . </a:t>
            </a:r>
          </a:p>
          <a:p>
            <a:pPr algn="just"/>
            <a:r>
              <a:rPr lang="en-US" dirty="0" smtClean="0">
                <a:latin typeface="Times New Roman" pitchFamily="18" charset="0"/>
                <a:cs typeface="Times New Roman" pitchFamily="18" charset="0"/>
              </a:rPr>
              <a:t>Other Web servers include Novell's NetWare server, Google Web Server (GWS) and IBM's family of Domino servers.</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807700" cy="444500"/>
          </a:xfrm>
        </p:spPr>
        <p:txBody>
          <a:bodyPr>
            <a:noAutofit/>
          </a:bodyPr>
          <a:lstStyle/>
          <a:p>
            <a:r>
              <a:rPr lang="en-US" sz="3200" dirty="0" smtClean="0">
                <a:solidFill>
                  <a:srgbClr val="FF0000"/>
                </a:solidFill>
              </a:rPr>
              <a:t>Servlets with JDBC</a:t>
            </a:r>
            <a:endParaRPr lang="en-US" sz="32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596900" y="812800"/>
            <a:ext cx="11391900" cy="5791200"/>
          </a:xfrm>
        </p:spPr>
        <p:txBody>
          <a:bodyPr>
            <a:normAutofit/>
          </a:bodyPr>
          <a:lstStyle/>
          <a:p>
            <a:r>
              <a:rPr lang="en-US" dirty="0" smtClean="0"/>
              <a:t>With HTML, Servlets, JDBC, and DBMS, we can easily build Web-based three-tier systems -- client, Web server, and database server. </a:t>
            </a:r>
          </a:p>
          <a:p>
            <a:r>
              <a:rPr lang="en-US" dirty="0" smtClean="0"/>
              <a:t>HTML is used to design the client-side interface that is to be executed on a Web browser such as Netscape and Internet Explore. </a:t>
            </a:r>
          </a:p>
          <a:p>
            <a:r>
              <a:rPr lang="en-US" dirty="0" smtClean="0"/>
              <a:t>Servlets can be employed to do server-side programming and JDBC can be used to interact with a database(s) for the requests from clients.</a:t>
            </a:r>
          </a:p>
          <a:p>
            <a:r>
              <a:rPr lang="en-US" dirty="0" smtClean="0"/>
              <a:t>The database(s) may be located on a remote database server.</a:t>
            </a:r>
            <a:endParaRPr lang="en-US"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807700" cy="444500"/>
          </a:xfrm>
        </p:spPr>
        <p:txBody>
          <a:bodyPr>
            <a:noAutofit/>
          </a:bodyPr>
          <a:lstStyle/>
          <a:p>
            <a:r>
              <a:rPr lang="en-US" sz="3200" dirty="0" smtClean="0">
                <a:solidFill>
                  <a:srgbClr val="FF0000"/>
                </a:solidFill>
              </a:rPr>
              <a:t>signup.html				SignupServlet.java</a:t>
            </a:r>
            <a:endParaRPr lang="en-US" sz="32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762000"/>
            <a:ext cx="4305300" cy="5867400"/>
          </a:xfrm>
        </p:spPr>
        <p:txBody>
          <a:bodyPr>
            <a:noAutofit/>
          </a:bodyPr>
          <a:lstStyle/>
          <a:p>
            <a:pPr>
              <a:spcBef>
                <a:spcPts val="600"/>
              </a:spcBef>
              <a:buNone/>
            </a:pPr>
            <a:r>
              <a:rPr lang="en-US" sz="1500" dirty="0" smtClean="0"/>
              <a:t>&lt;html&gt;&lt;body </a:t>
            </a:r>
            <a:r>
              <a:rPr lang="en-US" sz="1500" dirty="0" err="1" smtClean="0"/>
              <a:t>bgcolor</a:t>
            </a:r>
            <a:r>
              <a:rPr lang="en-US" sz="1500" dirty="0" smtClean="0"/>
              <a:t>=pink&gt;</a:t>
            </a:r>
          </a:p>
          <a:p>
            <a:pPr>
              <a:spcBef>
                <a:spcPts val="600"/>
              </a:spcBef>
              <a:buNone/>
            </a:pPr>
            <a:r>
              <a:rPr lang="en-US" sz="1500" dirty="0" smtClean="0"/>
              <a:t>&lt;table align=center&gt;</a:t>
            </a:r>
          </a:p>
          <a:p>
            <a:pPr>
              <a:spcBef>
                <a:spcPts val="600"/>
              </a:spcBef>
              <a:buNone/>
            </a:pPr>
            <a:r>
              <a:rPr lang="en-US" sz="1500" dirty="0" smtClean="0"/>
              <a:t>&lt;form method="POST" action="http://localhost:8080/database1/signup"&gt;</a:t>
            </a:r>
          </a:p>
          <a:p>
            <a:pPr>
              <a:spcBef>
                <a:spcPts val="600"/>
              </a:spcBef>
              <a:buNone/>
            </a:pPr>
            <a:r>
              <a:rPr lang="en-US" sz="1500" dirty="0" smtClean="0"/>
              <a:t>&lt;</a:t>
            </a:r>
            <a:r>
              <a:rPr lang="en-US" sz="1500" dirty="0" err="1" smtClean="0"/>
              <a:t>tr</a:t>
            </a:r>
            <a:r>
              <a:rPr lang="en-US" sz="1500" dirty="0" smtClean="0"/>
              <a:t>&gt;&lt;td&gt;Name&lt;/td&gt;&lt;td&gt;&lt;input type="text" name="name"/&gt;&lt;/td&gt;</a:t>
            </a:r>
          </a:p>
          <a:p>
            <a:pPr>
              <a:spcBef>
                <a:spcPts val="600"/>
              </a:spcBef>
              <a:buNone/>
            </a:pPr>
            <a:r>
              <a:rPr lang="en-US" sz="1500" dirty="0" smtClean="0"/>
              <a:t>&lt;/</a:t>
            </a:r>
            <a:r>
              <a:rPr lang="en-US" sz="1500" dirty="0" err="1" smtClean="0"/>
              <a:t>tr</a:t>
            </a:r>
            <a:r>
              <a:rPr lang="en-US" sz="1500" dirty="0" smtClean="0"/>
              <a:t>&gt;</a:t>
            </a:r>
          </a:p>
          <a:p>
            <a:pPr>
              <a:spcBef>
                <a:spcPts val="600"/>
              </a:spcBef>
              <a:buNone/>
            </a:pPr>
            <a:r>
              <a:rPr lang="en-US" sz="1500" dirty="0" smtClean="0"/>
              <a:t>&lt;</a:t>
            </a:r>
            <a:r>
              <a:rPr lang="en-US" sz="1500" dirty="0" err="1" smtClean="0"/>
              <a:t>tr</a:t>
            </a:r>
            <a:r>
              <a:rPr lang="en-US" sz="1500" dirty="0" smtClean="0"/>
              <a:t>&gt;&lt;td&gt;</a:t>
            </a:r>
            <a:r>
              <a:rPr lang="en-US" sz="1500" dirty="0" err="1" smtClean="0"/>
              <a:t>UserName</a:t>
            </a:r>
            <a:r>
              <a:rPr lang="en-US" sz="1500" dirty="0" smtClean="0"/>
              <a:t>&lt;/td&gt;&lt;td&gt;&lt;input type="text" name="</a:t>
            </a:r>
            <a:r>
              <a:rPr lang="en-US" sz="1500" dirty="0" err="1" smtClean="0"/>
              <a:t>uname</a:t>
            </a:r>
            <a:r>
              <a:rPr lang="en-US" sz="1500" dirty="0" smtClean="0"/>
              <a:t>"/&gt;&lt;/td&gt;</a:t>
            </a:r>
          </a:p>
          <a:p>
            <a:pPr>
              <a:spcBef>
                <a:spcPts val="600"/>
              </a:spcBef>
              <a:buNone/>
            </a:pPr>
            <a:r>
              <a:rPr lang="en-US" sz="1500" dirty="0" smtClean="0"/>
              <a:t>&lt;/</a:t>
            </a:r>
            <a:r>
              <a:rPr lang="en-US" sz="1500" dirty="0" err="1" smtClean="0"/>
              <a:t>tr</a:t>
            </a:r>
            <a:r>
              <a:rPr lang="en-US" sz="1500" dirty="0" smtClean="0"/>
              <a:t>&gt;</a:t>
            </a:r>
          </a:p>
          <a:p>
            <a:pPr>
              <a:spcBef>
                <a:spcPts val="600"/>
              </a:spcBef>
              <a:buNone/>
            </a:pPr>
            <a:r>
              <a:rPr lang="en-US" sz="1500" dirty="0" smtClean="0"/>
              <a:t>&lt;</a:t>
            </a:r>
            <a:r>
              <a:rPr lang="en-US" sz="1500" dirty="0" err="1" smtClean="0"/>
              <a:t>tr</a:t>
            </a:r>
            <a:r>
              <a:rPr lang="en-US" sz="1500" dirty="0" smtClean="0"/>
              <a:t>&gt;&lt;td&gt;Password&lt;/td&gt;&lt;td&gt;&lt;input type="password" name="</a:t>
            </a:r>
            <a:r>
              <a:rPr lang="en-US" sz="1500" dirty="0" err="1" smtClean="0"/>
              <a:t>pword</a:t>
            </a:r>
            <a:r>
              <a:rPr lang="en-US" sz="1500" dirty="0" smtClean="0"/>
              <a:t>"/&gt;&lt;td&gt;</a:t>
            </a:r>
          </a:p>
          <a:p>
            <a:pPr>
              <a:spcBef>
                <a:spcPts val="600"/>
              </a:spcBef>
              <a:buNone/>
            </a:pPr>
            <a:r>
              <a:rPr lang="en-US" sz="1500" dirty="0" smtClean="0"/>
              <a:t>&lt;/</a:t>
            </a:r>
            <a:r>
              <a:rPr lang="en-US" sz="1500" dirty="0" err="1" smtClean="0"/>
              <a:t>tr</a:t>
            </a:r>
            <a:r>
              <a:rPr lang="en-US" sz="1500" dirty="0" smtClean="0"/>
              <a:t>&gt;</a:t>
            </a:r>
          </a:p>
          <a:p>
            <a:pPr>
              <a:spcBef>
                <a:spcPts val="600"/>
              </a:spcBef>
              <a:buNone/>
            </a:pPr>
            <a:r>
              <a:rPr lang="en-US" sz="1500" dirty="0" smtClean="0"/>
              <a:t>&lt;</a:t>
            </a:r>
            <a:r>
              <a:rPr lang="en-US" sz="1500" dirty="0" err="1" smtClean="0"/>
              <a:t>tr</a:t>
            </a:r>
            <a:r>
              <a:rPr lang="en-US" sz="1500" dirty="0" smtClean="0"/>
              <a:t>&gt;&lt;td&gt;email&lt;/td&gt;&lt;td&gt;&lt;input type="text" name="email"/&gt;&lt;td&gt;</a:t>
            </a:r>
          </a:p>
          <a:p>
            <a:pPr>
              <a:spcBef>
                <a:spcPts val="600"/>
              </a:spcBef>
              <a:buNone/>
            </a:pPr>
            <a:r>
              <a:rPr lang="en-US" sz="1500" dirty="0" smtClean="0"/>
              <a:t>&lt;/</a:t>
            </a:r>
            <a:r>
              <a:rPr lang="en-US" sz="1500" dirty="0" err="1" smtClean="0"/>
              <a:t>tr</a:t>
            </a:r>
            <a:r>
              <a:rPr lang="en-US" sz="1500" dirty="0" smtClean="0"/>
              <a:t>&gt;</a:t>
            </a:r>
          </a:p>
          <a:p>
            <a:pPr>
              <a:spcBef>
                <a:spcPts val="600"/>
              </a:spcBef>
              <a:buNone/>
            </a:pPr>
            <a:r>
              <a:rPr lang="en-US" sz="1500" dirty="0" smtClean="0"/>
              <a:t>&lt;</a:t>
            </a:r>
            <a:r>
              <a:rPr lang="en-US" sz="1500" dirty="0" err="1" smtClean="0"/>
              <a:t>tr</a:t>
            </a:r>
            <a:r>
              <a:rPr lang="en-US" sz="1500" dirty="0" smtClean="0"/>
              <a:t>&gt;&lt;td&gt;mobile&lt;/td&gt;&lt;td&gt;&lt;input type="text" name="mobile"/&gt;&lt;/td&gt;</a:t>
            </a:r>
          </a:p>
          <a:p>
            <a:pPr>
              <a:spcBef>
                <a:spcPts val="600"/>
              </a:spcBef>
              <a:buNone/>
            </a:pPr>
            <a:r>
              <a:rPr lang="en-US" sz="1500" dirty="0" smtClean="0"/>
              <a:t>&lt;/</a:t>
            </a:r>
            <a:r>
              <a:rPr lang="en-US" sz="1500" dirty="0" err="1" smtClean="0"/>
              <a:t>tr</a:t>
            </a:r>
            <a:r>
              <a:rPr lang="en-US" sz="1500" dirty="0" smtClean="0"/>
              <a:t>&gt;</a:t>
            </a:r>
          </a:p>
          <a:p>
            <a:pPr>
              <a:spcBef>
                <a:spcPts val="600"/>
              </a:spcBef>
              <a:buNone/>
            </a:pPr>
            <a:r>
              <a:rPr lang="en-US" sz="1500" dirty="0" smtClean="0"/>
              <a:t>&lt;</a:t>
            </a:r>
            <a:r>
              <a:rPr lang="en-US" sz="1500" dirty="0" err="1" smtClean="0"/>
              <a:t>tr</a:t>
            </a:r>
            <a:r>
              <a:rPr lang="en-US" sz="1500" dirty="0" smtClean="0"/>
              <a:t>&lt;td&gt;&lt;/td&gt;&lt;td&gt;&lt;input type="submit" value="submit"/&gt;&lt;/td&gt;</a:t>
            </a:r>
          </a:p>
          <a:p>
            <a:pPr>
              <a:spcBef>
                <a:spcPts val="600"/>
              </a:spcBef>
              <a:buNone/>
            </a:pPr>
            <a:r>
              <a:rPr lang="en-US" sz="1500" dirty="0" smtClean="0"/>
              <a:t>&lt;/</a:t>
            </a:r>
            <a:r>
              <a:rPr lang="en-US" sz="1500" dirty="0" err="1" smtClean="0"/>
              <a:t>tr</a:t>
            </a:r>
            <a:r>
              <a:rPr lang="en-US" sz="1500" dirty="0" smtClean="0"/>
              <a:t>&gt;</a:t>
            </a:r>
          </a:p>
          <a:p>
            <a:pPr>
              <a:spcBef>
                <a:spcPts val="600"/>
              </a:spcBef>
              <a:buNone/>
            </a:pPr>
            <a:r>
              <a:rPr lang="en-US" sz="1500" dirty="0" smtClean="0"/>
              <a:t>&lt;/table&gt;&lt;/form&gt;&lt;/body&gt;&lt;/html&gt;</a:t>
            </a:r>
          </a:p>
        </p:txBody>
      </p:sp>
      <p:sp>
        <p:nvSpPr>
          <p:cNvPr id="6" name="Content Placeholder 6"/>
          <p:cNvSpPr txBox="1">
            <a:spLocks/>
          </p:cNvSpPr>
          <p:nvPr/>
        </p:nvSpPr>
        <p:spPr>
          <a:xfrm>
            <a:off x="5410200" y="698500"/>
            <a:ext cx="6616700" cy="6159500"/>
          </a:xfrm>
          <a:prstGeom prst="rect">
            <a:avLst/>
          </a:prstGeom>
        </p:spPr>
        <p:txBody>
          <a:bodyPr vert="horz" lIns="91440" tIns="45720" rIns="91440" bIns="45720" rtlCol="0">
            <a:noAutofit/>
          </a:bodyPr>
          <a:lstStyle/>
          <a:p>
            <a:pPr marL="228600" lvl="0" indent="-228600" defTabSz="914400">
              <a:lnSpc>
                <a:spcPct val="90000"/>
              </a:lnSpc>
            </a:pPr>
            <a:r>
              <a:rPr lang="en-US" sz="1400" dirty="0" smtClean="0"/>
              <a:t>import java.io.*;</a:t>
            </a:r>
          </a:p>
          <a:p>
            <a:pPr marL="228600" lvl="0" indent="-228600" defTabSz="914400">
              <a:lnSpc>
                <a:spcPct val="90000"/>
              </a:lnSpc>
            </a:pPr>
            <a:r>
              <a:rPr lang="en-US" sz="1400" dirty="0" smtClean="0"/>
              <a:t>import </a:t>
            </a:r>
            <a:r>
              <a:rPr lang="en-US" sz="1400" dirty="0" err="1" smtClean="0"/>
              <a:t>java.util</a:t>
            </a:r>
            <a:r>
              <a:rPr lang="en-US" sz="1400" dirty="0" smtClean="0"/>
              <a:t>.*;</a:t>
            </a:r>
          </a:p>
          <a:p>
            <a:pPr marL="228600" lvl="0" indent="-228600" defTabSz="914400">
              <a:lnSpc>
                <a:spcPct val="90000"/>
              </a:lnSpc>
            </a:pPr>
            <a:r>
              <a:rPr lang="en-US" sz="1400" dirty="0" smtClean="0"/>
              <a:t>import </a:t>
            </a:r>
            <a:r>
              <a:rPr lang="en-US" sz="1400" dirty="0" err="1" smtClean="0"/>
              <a:t>javax.servlet</a:t>
            </a:r>
            <a:r>
              <a:rPr lang="en-US" sz="1400" dirty="0" smtClean="0"/>
              <a:t>.*;</a:t>
            </a:r>
          </a:p>
          <a:p>
            <a:pPr marL="228600" lvl="0" indent="-228600" defTabSz="914400">
              <a:lnSpc>
                <a:spcPct val="90000"/>
              </a:lnSpc>
            </a:pPr>
            <a:r>
              <a:rPr lang="en-US" sz="1400" dirty="0" smtClean="0"/>
              <a:t>import </a:t>
            </a:r>
            <a:r>
              <a:rPr lang="en-US" sz="1400" dirty="0" err="1" smtClean="0"/>
              <a:t>javax.servlet.http</a:t>
            </a:r>
            <a:r>
              <a:rPr lang="en-US" sz="1400" dirty="0" smtClean="0"/>
              <a:t>.*;</a:t>
            </a:r>
          </a:p>
          <a:p>
            <a:pPr marL="228600" lvl="0" indent="-228600" defTabSz="914400">
              <a:lnSpc>
                <a:spcPct val="90000"/>
              </a:lnSpc>
            </a:pPr>
            <a:r>
              <a:rPr lang="en-US" sz="1400" dirty="0" smtClean="0"/>
              <a:t>import java.sql.*;</a:t>
            </a:r>
          </a:p>
          <a:p>
            <a:pPr marL="228600" lvl="0" indent="-228600" defTabSz="914400">
              <a:lnSpc>
                <a:spcPct val="90000"/>
              </a:lnSpc>
            </a:pPr>
            <a:r>
              <a:rPr lang="en-US" sz="1400" dirty="0" smtClean="0"/>
              <a:t>public class </a:t>
            </a:r>
            <a:r>
              <a:rPr lang="en-US" sz="1400" dirty="0" err="1" smtClean="0"/>
              <a:t>SignupServlet</a:t>
            </a:r>
            <a:r>
              <a:rPr lang="en-US" sz="1400" dirty="0" smtClean="0"/>
              <a:t> extends </a:t>
            </a:r>
            <a:r>
              <a:rPr lang="en-US" sz="1400" dirty="0" err="1" smtClean="0"/>
              <a:t>HttpServlet</a:t>
            </a:r>
            <a:r>
              <a:rPr lang="en-US" sz="1400" dirty="0" smtClean="0"/>
              <a:t> {</a:t>
            </a:r>
          </a:p>
          <a:p>
            <a:pPr marL="228600" lvl="0" indent="-228600" defTabSz="914400">
              <a:lnSpc>
                <a:spcPct val="90000"/>
              </a:lnSpc>
            </a:pPr>
            <a:r>
              <a:rPr lang="en-US" sz="1400" dirty="0" smtClean="0"/>
              <a:t>public void </a:t>
            </a:r>
            <a:r>
              <a:rPr lang="en-US" sz="1400" dirty="0" err="1" smtClean="0"/>
              <a:t>doPost</a:t>
            </a:r>
            <a:r>
              <a:rPr lang="en-US" sz="1400" dirty="0" smtClean="0"/>
              <a:t>(</a:t>
            </a:r>
            <a:r>
              <a:rPr lang="en-US" sz="1400" dirty="0" err="1" smtClean="0"/>
              <a:t>HttpServletRequest</a:t>
            </a:r>
            <a:r>
              <a:rPr lang="en-US" sz="1400" dirty="0" smtClean="0"/>
              <a:t> </a:t>
            </a:r>
            <a:r>
              <a:rPr lang="en-US" sz="1400" dirty="0" err="1" smtClean="0"/>
              <a:t>request,HttpServletResponse</a:t>
            </a:r>
            <a:r>
              <a:rPr lang="en-US" sz="1400" dirty="0" smtClean="0"/>
              <a:t> response)</a:t>
            </a:r>
          </a:p>
          <a:p>
            <a:pPr marL="228600" lvl="0" indent="-228600" defTabSz="914400">
              <a:lnSpc>
                <a:spcPct val="90000"/>
              </a:lnSpc>
            </a:pPr>
            <a:r>
              <a:rPr lang="en-US" sz="1400" dirty="0" smtClean="0"/>
              <a:t>throws </a:t>
            </a:r>
            <a:r>
              <a:rPr lang="en-US" sz="1400" dirty="0" err="1" smtClean="0"/>
              <a:t>IOException,ServletException</a:t>
            </a:r>
            <a:r>
              <a:rPr lang="en-US" sz="1400" dirty="0" smtClean="0"/>
              <a:t>{</a:t>
            </a:r>
          </a:p>
          <a:p>
            <a:pPr marL="228600" lvl="0" indent="-228600" defTabSz="914400">
              <a:lnSpc>
                <a:spcPct val="90000"/>
              </a:lnSpc>
            </a:pPr>
            <a:r>
              <a:rPr lang="en-US" sz="1400" dirty="0" err="1" smtClean="0"/>
              <a:t>response.setContentType</a:t>
            </a:r>
            <a:r>
              <a:rPr lang="en-US" sz="1400" dirty="0" smtClean="0"/>
              <a:t>("text/html");</a:t>
            </a:r>
          </a:p>
          <a:p>
            <a:pPr marL="228600" lvl="0" indent="-228600" defTabSz="914400">
              <a:lnSpc>
                <a:spcPct val="90000"/>
              </a:lnSpc>
            </a:pPr>
            <a:r>
              <a:rPr lang="en-US" sz="1400" dirty="0" err="1" smtClean="0"/>
              <a:t>PrintWriter</a:t>
            </a:r>
            <a:r>
              <a:rPr lang="en-US" sz="1400" dirty="0" smtClean="0"/>
              <a:t> out = </a:t>
            </a:r>
            <a:r>
              <a:rPr lang="en-US" sz="1400" dirty="0" err="1" smtClean="0"/>
              <a:t>response.getWriter</a:t>
            </a:r>
            <a:r>
              <a:rPr lang="en-US" sz="1400" dirty="0" smtClean="0"/>
              <a:t>();</a:t>
            </a:r>
          </a:p>
          <a:p>
            <a:pPr marL="228600" lvl="0" indent="-228600" defTabSz="914400">
              <a:lnSpc>
                <a:spcPct val="90000"/>
              </a:lnSpc>
            </a:pPr>
            <a:r>
              <a:rPr lang="en-US" sz="1400" dirty="0" smtClean="0"/>
              <a:t>String name=</a:t>
            </a:r>
            <a:r>
              <a:rPr lang="en-US" sz="1400" dirty="0" err="1" smtClean="0"/>
              <a:t>request.getParameter</a:t>
            </a:r>
            <a:r>
              <a:rPr lang="en-US" sz="1400" dirty="0" smtClean="0"/>
              <a:t>("name");</a:t>
            </a:r>
          </a:p>
          <a:p>
            <a:pPr marL="228600" lvl="0" indent="-228600" defTabSz="914400">
              <a:lnSpc>
                <a:spcPct val="90000"/>
              </a:lnSpc>
            </a:pPr>
            <a:r>
              <a:rPr lang="en-US" sz="1400" dirty="0" smtClean="0"/>
              <a:t>String </a:t>
            </a:r>
            <a:r>
              <a:rPr lang="en-US" sz="1400" dirty="0" err="1" smtClean="0"/>
              <a:t>uname</a:t>
            </a:r>
            <a:r>
              <a:rPr lang="en-US" sz="1400" dirty="0" smtClean="0"/>
              <a:t>=</a:t>
            </a:r>
            <a:r>
              <a:rPr lang="en-US" sz="1400" dirty="0" err="1" smtClean="0"/>
              <a:t>request.getParameter</a:t>
            </a:r>
            <a:r>
              <a:rPr lang="en-US" sz="1400" dirty="0" smtClean="0"/>
              <a:t>("</a:t>
            </a:r>
            <a:r>
              <a:rPr lang="en-US" sz="1400" dirty="0" err="1" smtClean="0"/>
              <a:t>uname</a:t>
            </a:r>
            <a:r>
              <a:rPr lang="en-US" sz="1400" dirty="0" smtClean="0"/>
              <a:t>");</a:t>
            </a:r>
          </a:p>
          <a:p>
            <a:pPr marL="228600" lvl="0" indent="-228600" defTabSz="914400">
              <a:lnSpc>
                <a:spcPct val="90000"/>
              </a:lnSpc>
            </a:pPr>
            <a:r>
              <a:rPr lang="en-US" sz="1400" dirty="0" smtClean="0"/>
              <a:t>String pass=</a:t>
            </a:r>
            <a:r>
              <a:rPr lang="en-US" sz="1400" dirty="0" err="1" smtClean="0"/>
              <a:t>request.getParameter</a:t>
            </a:r>
            <a:r>
              <a:rPr lang="en-US" sz="1400" dirty="0" smtClean="0"/>
              <a:t>("</a:t>
            </a:r>
            <a:r>
              <a:rPr lang="en-US" sz="1400" dirty="0" err="1" smtClean="0"/>
              <a:t>pword</a:t>
            </a:r>
            <a:r>
              <a:rPr lang="en-US" sz="1400" dirty="0" smtClean="0"/>
              <a:t>");</a:t>
            </a:r>
          </a:p>
          <a:p>
            <a:pPr marL="228600" lvl="0" indent="-228600" defTabSz="914400">
              <a:lnSpc>
                <a:spcPct val="90000"/>
              </a:lnSpc>
            </a:pPr>
            <a:r>
              <a:rPr lang="en-US" sz="1400" dirty="0" smtClean="0"/>
              <a:t>String email=</a:t>
            </a:r>
            <a:r>
              <a:rPr lang="en-US" sz="1400" dirty="0" err="1" smtClean="0"/>
              <a:t>request.getParameter</a:t>
            </a:r>
            <a:r>
              <a:rPr lang="en-US" sz="1400" dirty="0" smtClean="0"/>
              <a:t>("email");</a:t>
            </a:r>
          </a:p>
          <a:p>
            <a:pPr marL="228600" lvl="0" indent="-228600" defTabSz="914400">
              <a:lnSpc>
                <a:spcPct val="90000"/>
              </a:lnSpc>
            </a:pPr>
            <a:r>
              <a:rPr lang="en-US" sz="1400" dirty="0" smtClean="0"/>
              <a:t>long mobile=</a:t>
            </a:r>
            <a:r>
              <a:rPr lang="en-US" sz="1400" dirty="0" err="1" smtClean="0"/>
              <a:t>Long.parseLong</a:t>
            </a:r>
            <a:r>
              <a:rPr lang="en-US" sz="1400" dirty="0" smtClean="0"/>
              <a:t>(</a:t>
            </a:r>
            <a:r>
              <a:rPr lang="en-US" sz="1400" dirty="0" err="1" smtClean="0"/>
              <a:t>request.getParameter</a:t>
            </a:r>
            <a:r>
              <a:rPr lang="en-US" sz="1400" dirty="0" smtClean="0"/>
              <a:t>("mobile"));</a:t>
            </a:r>
          </a:p>
          <a:p>
            <a:pPr marL="228600" lvl="0" indent="-228600" defTabSz="914400">
              <a:lnSpc>
                <a:spcPct val="90000"/>
              </a:lnSpc>
            </a:pPr>
            <a:r>
              <a:rPr lang="en-US" sz="1400" dirty="0" smtClean="0"/>
              <a:t>try{</a:t>
            </a:r>
          </a:p>
          <a:p>
            <a:pPr marL="228600" lvl="0" indent="-228600" defTabSz="914400">
              <a:lnSpc>
                <a:spcPct val="90000"/>
              </a:lnSpc>
            </a:pPr>
            <a:r>
              <a:rPr lang="en-US" sz="1400" dirty="0" err="1" smtClean="0"/>
              <a:t>Class.forName</a:t>
            </a:r>
            <a:r>
              <a:rPr lang="en-US" sz="1400" dirty="0" smtClean="0"/>
              <a:t>("</a:t>
            </a:r>
            <a:r>
              <a:rPr lang="en-US" sz="1400" dirty="0" err="1" smtClean="0"/>
              <a:t>com.mysql.jdbc.Driver</a:t>
            </a:r>
            <a:r>
              <a:rPr lang="en-US" sz="1400" dirty="0" smtClean="0"/>
              <a:t>");</a:t>
            </a:r>
          </a:p>
          <a:p>
            <a:pPr marL="228600" lvl="0" indent="-228600" defTabSz="914400">
              <a:lnSpc>
                <a:spcPct val="90000"/>
              </a:lnSpc>
            </a:pPr>
            <a:r>
              <a:rPr lang="en-US" sz="1400" dirty="0" smtClean="0"/>
              <a:t>Connection con=</a:t>
            </a:r>
            <a:r>
              <a:rPr lang="en-US" sz="1400" dirty="0" err="1" smtClean="0"/>
              <a:t>DriverManager.getConnection</a:t>
            </a:r>
            <a:r>
              <a:rPr lang="en-US" sz="1400" dirty="0" smtClean="0"/>
              <a:t>("</a:t>
            </a:r>
            <a:r>
              <a:rPr lang="en-US" sz="1400" dirty="0" err="1" smtClean="0"/>
              <a:t>jdbc:mysql</a:t>
            </a:r>
            <a:r>
              <a:rPr lang="en-US" sz="1400" dirty="0" smtClean="0"/>
              <a:t>://</a:t>
            </a:r>
            <a:r>
              <a:rPr lang="en-US" sz="1400" dirty="0" err="1" smtClean="0"/>
              <a:t>localhost</a:t>
            </a:r>
            <a:r>
              <a:rPr lang="en-US" sz="1400" dirty="0" smtClean="0"/>
              <a:t>/</a:t>
            </a:r>
            <a:r>
              <a:rPr lang="en-US" sz="1400" dirty="0" err="1" smtClean="0"/>
              <a:t>IIICSE","root","root</a:t>
            </a:r>
            <a:r>
              <a:rPr lang="en-US" sz="1400" dirty="0" smtClean="0"/>
              <a:t>");          </a:t>
            </a:r>
          </a:p>
          <a:p>
            <a:pPr marL="228600" lvl="0" indent="-228600" defTabSz="914400">
              <a:lnSpc>
                <a:spcPct val="90000"/>
              </a:lnSpc>
            </a:pPr>
            <a:r>
              <a:rPr lang="en-US" sz="1400" dirty="0" smtClean="0"/>
              <a:t>Statement stmt=</a:t>
            </a:r>
            <a:r>
              <a:rPr lang="en-US" sz="1400" dirty="0" err="1" smtClean="0"/>
              <a:t>con.createStatement</a:t>
            </a:r>
            <a:r>
              <a:rPr lang="en-US" sz="1400" dirty="0" smtClean="0"/>
              <a:t>();</a:t>
            </a:r>
          </a:p>
          <a:p>
            <a:pPr marL="228600" lvl="0" indent="-228600" defTabSz="914400">
              <a:lnSpc>
                <a:spcPct val="90000"/>
              </a:lnSpc>
            </a:pPr>
            <a:r>
              <a:rPr lang="en-US" sz="1400" dirty="0" err="1" smtClean="0"/>
              <a:t>int</a:t>
            </a:r>
            <a:r>
              <a:rPr lang="en-US" sz="1400" dirty="0" smtClean="0"/>
              <a:t> </a:t>
            </a:r>
            <a:r>
              <a:rPr lang="en-US" sz="1400" dirty="0" err="1" smtClean="0"/>
              <a:t>i</a:t>
            </a:r>
            <a:r>
              <a:rPr lang="en-US" sz="1400" dirty="0" smtClean="0"/>
              <a:t>=</a:t>
            </a:r>
            <a:r>
              <a:rPr lang="en-US" sz="1400" dirty="0" err="1" smtClean="0"/>
              <a:t>stmt.executeUpdate</a:t>
            </a:r>
            <a:r>
              <a:rPr lang="en-US" sz="1400" dirty="0" smtClean="0"/>
              <a:t>("insert into signup values('"+name+"','"+</a:t>
            </a:r>
            <a:r>
              <a:rPr lang="en-US" sz="1400" dirty="0" err="1" smtClean="0"/>
              <a:t>uname</a:t>
            </a:r>
            <a:r>
              <a:rPr lang="en-US" sz="1400" dirty="0" smtClean="0"/>
              <a:t>+"','"+pass+"','"+email+"',"+mobile+")");         </a:t>
            </a:r>
          </a:p>
          <a:p>
            <a:pPr marL="228600" lvl="0" indent="-228600" defTabSz="914400">
              <a:lnSpc>
                <a:spcPct val="90000"/>
              </a:lnSpc>
            </a:pPr>
            <a:r>
              <a:rPr lang="en-US" sz="1400" dirty="0" smtClean="0"/>
              <a:t>if(</a:t>
            </a:r>
            <a:r>
              <a:rPr lang="en-US" sz="1400" dirty="0" err="1" smtClean="0"/>
              <a:t>i</a:t>
            </a:r>
            <a:r>
              <a:rPr lang="en-US" sz="1400" dirty="0" smtClean="0"/>
              <a:t>&gt;0)                </a:t>
            </a:r>
          </a:p>
          <a:p>
            <a:pPr marL="228600" lvl="0" indent="-228600" defTabSz="914400">
              <a:lnSpc>
                <a:spcPct val="90000"/>
              </a:lnSpc>
            </a:pPr>
            <a:r>
              <a:rPr lang="en-US" sz="1400" dirty="0" err="1" smtClean="0"/>
              <a:t>out.println</a:t>
            </a:r>
            <a:r>
              <a:rPr lang="en-US" sz="1400" dirty="0" smtClean="0"/>
              <a:t>("Inserted Successfully");              </a:t>
            </a:r>
          </a:p>
          <a:p>
            <a:pPr marL="228600" lvl="0" indent="-228600" defTabSz="914400">
              <a:lnSpc>
                <a:spcPct val="90000"/>
              </a:lnSpc>
            </a:pPr>
            <a:r>
              <a:rPr lang="en-US" sz="1400" dirty="0" smtClean="0"/>
              <a:t>else                </a:t>
            </a:r>
          </a:p>
          <a:p>
            <a:pPr marL="228600" lvl="0" indent="-228600" defTabSz="914400">
              <a:lnSpc>
                <a:spcPct val="90000"/>
              </a:lnSpc>
            </a:pPr>
            <a:r>
              <a:rPr lang="en-US" sz="1400" dirty="0" err="1" smtClean="0"/>
              <a:t>out.println</a:t>
            </a:r>
            <a:r>
              <a:rPr lang="en-US" sz="1400" dirty="0" smtClean="0"/>
              <a:t>("Insert Unsuccessful");            </a:t>
            </a:r>
          </a:p>
          <a:p>
            <a:pPr marL="228600" lvl="0" indent="-228600" defTabSz="914400">
              <a:lnSpc>
                <a:spcPct val="90000"/>
              </a:lnSpc>
            </a:pPr>
            <a:r>
              <a:rPr lang="en-US" sz="1400" dirty="0" smtClean="0"/>
              <a:t>}</a:t>
            </a:r>
          </a:p>
          <a:p>
            <a:pPr marL="228600" lvl="0" indent="-228600" defTabSz="914400">
              <a:lnSpc>
                <a:spcPct val="90000"/>
              </a:lnSpc>
            </a:pPr>
            <a:r>
              <a:rPr lang="en-US" sz="1400" dirty="0" smtClean="0"/>
              <a:t>catch (Exception e) {</a:t>
            </a:r>
          </a:p>
          <a:p>
            <a:pPr marL="228600" lvl="0" indent="-228600" defTabSz="914400">
              <a:lnSpc>
                <a:spcPct val="90000"/>
              </a:lnSpc>
            </a:pPr>
            <a:r>
              <a:rPr lang="en-US" sz="1400" dirty="0" err="1" smtClean="0"/>
              <a:t>out.println</a:t>
            </a:r>
            <a:r>
              <a:rPr lang="en-US" sz="1400" dirty="0" smtClean="0"/>
              <a:t>(e);</a:t>
            </a:r>
          </a:p>
          <a:p>
            <a:pPr marL="228600" lvl="0" indent="-228600" defTabSz="914400">
              <a:lnSpc>
                <a:spcPct val="90000"/>
              </a:lnSpc>
            </a:pPr>
            <a:r>
              <a:rPr lang="en-US" sz="1400" dirty="0" smtClean="0"/>
              <a:t>}</a:t>
            </a:r>
          </a:p>
          <a:p>
            <a:pPr marL="228600" lvl="0" indent="-228600" defTabSz="914400">
              <a:lnSpc>
                <a:spcPct val="90000"/>
              </a:lnSpc>
            </a:pPr>
            <a:r>
              <a:rPr lang="en-US" sz="1400" dirty="0" err="1" smtClean="0"/>
              <a:t>out.close</a:t>
            </a:r>
            <a:r>
              <a:rPr lang="en-US" sz="1400" dirty="0" smtClean="0"/>
              <a:t>();</a:t>
            </a:r>
          </a:p>
          <a:p>
            <a:pPr marL="228600" lvl="0" indent="-228600" defTabSz="914400">
              <a:lnSpc>
                <a:spcPct val="90000"/>
              </a:lnSpc>
            </a:pPr>
            <a:r>
              <a:rPr lang="en-US" sz="1400" dirty="0" smtClean="0"/>
              <a:t>}</a:t>
            </a:r>
          </a:p>
          <a:p>
            <a:pPr marL="228600" lvl="0" indent="-228600" defTabSz="914400">
              <a:lnSpc>
                <a:spcPct val="90000"/>
              </a:lnSpc>
            </a:pPr>
            <a:r>
              <a:rPr lang="en-US" sz="1400" dirty="0" smtClean="0"/>
              <a:t>}</a:t>
            </a:r>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807700" cy="444500"/>
          </a:xfrm>
        </p:spPr>
        <p:txBody>
          <a:bodyPr>
            <a:noAutofit/>
          </a:bodyPr>
          <a:lstStyle/>
          <a:p>
            <a:r>
              <a:rPr lang="en-US" sz="3200" dirty="0" smtClean="0">
                <a:solidFill>
                  <a:srgbClr val="FF0000"/>
                </a:solidFill>
              </a:rPr>
              <a:t>login.html				LoginServlet.java</a:t>
            </a:r>
            <a:endParaRPr lang="en-US" sz="32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838200" y="762000"/>
            <a:ext cx="4305300" cy="5867400"/>
          </a:xfrm>
        </p:spPr>
        <p:txBody>
          <a:bodyPr>
            <a:noAutofit/>
          </a:bodyPr>
          <a:lstStyle/>
          <a:p>
            <a:pPr>
              <a:spcBef>
                <a:spcPts val="600"/>
              </a:spcBef>
              <a:buNone/>
            </a:pPr>
            <a:r>
              <a:rPr lang="en-US" sz="1600" dirty="0" smtClean="0"/>
              <a:t>&lt;html&gt;</a:t>
            </a:r>
          </a:p>
          <a:p>
            <a:pPr>
              <a:spcBef>
                <a:spcPts val="600"/>
              </a:spcBef>
              <a:buNone/>
            </a:pPr>
            <a:r>
              <a:rPr lang="en-US" sz="1600" dirty="0" smtClean="0"/>
              <a:t>&lt;body </a:t>
            </a:r>
            <a:r>
              <a:rPr lang="en-US" sz="1600" dirty="0" err="1" smtClean="0"/>
              <a:t>bgcolor</a:t>
            </a:r>
            <a:r>
              <a:rPr lang="en-US" sz="1600" dirty="0" smtClean="0"/>
              <a:t>=pink&gt;</a:t>
            </a:r>
          </a:p>
          <a:p>
            <a:pPr>
              <a:spcBef>
                <a:spcPts val="600"/>
              </a:spcBef>
              <a:buNone/>
            </a:pPr>
            <a:r>
              <a:rPr lang="en-US" sz="1600" dirty="0" smtClean="0"/>
              <a:t>&lt;table align=center&gt;</a:t>
            </a:r>
          </a:p>
          <a:p>
            <a:pPr>
              <a:spcBef>
                <a:spcPts val="600"/>
              </a:spcBef>
              <a:buNone/>
            </a:pPr>
            <a:r>
              <a:rPr lang="en-US" sz="1600" dirty="0" smtClean="0"/>
              <a:t>&lt;form method="POST" action="http://localhost:8080/database1/login"&gt;</a:t>
            </a:r>
          </a:p>
          <a:p>
            <a:pPr>
              <a:spcBef>
                <a:spcPts val="600"/>
              </a:spcBef>
              <a:buNone/>
            </a:pPr>
            <a:r>
              <a:rPr lang="en-US" sz="1600" dirty="0" smtClean="0"/>
              <a:t>&lt;td&gt;</a:t>
            </a:r>
            <a:r>
              <a:rPr lang="en-US" sz="1600" dirty="0" err="1" smtClean="0"/>
              <a:t>UserName</a:t>
            </a:r>
            <a:r>
              <a:rPr lang="en-US" sz="1600" dirty="0" smtClean="0"/>
              <a:t>&lt;/td&gt;&lt;td&gt;&lt;input type="text" name="</a:t>
            </a:r>
            <a:r>
              <a:rPr lang="en-US" sz="1600" dirty="0" err="1" smtClean="0"/>
              <a:t>uname</a:t>
            </a:r>
            <a:r>
              <a:rPr lang="en-US" sz="1600" dirty="0" smtClean="0"/>
              <a:t>"/&gt;&lt;/td&gt;</a:t>
            </a:r>
          </a:p>
          <a:p>
            <a:pPr>
              <a:spcBef>
                <a:spcPts val="600"/>
              </a:spcBef>
              <a:buNone/>
            </a:pPr>
            <a:r>
              <a:rPr lang="en-US" sz="1600" dirty="0" smtClean="0"/>
              <a:t>&lt;/</a:t>
            </a:r>
            <a:r>
              <a:rPr lang="en-US" sz="1600" dirty="0" err="1" smtClean="0"/>
              <a:t>tr</a:t>
            </a:r>
            <a:r>
              <a:rPr lang="en-US" sz="1600" dirty="0" smtClean="0"/>
              <a:t>&gt;</a:t>
            </a:r>
          </a:p>
          <a:p>
            <a:pPr>
              <a:spcBef>
                <a:spcPts val="600"/>
              </a:spcBef>
              <a:buNone/>
            </a:pPr>
            <a:r>
              <a:rPr lang="en-US" sz="1600" dirty="0" smtClean="0"/>
              <a:t>&lt;</a:t>
            </a:r>
            <a:r>
              <a:rPr lang="en-US" sz="1600" dirty="0" err="1" smtClean="0"/>
              <a:t>tr</a:t>
            </a:r>
            <a:r>
              <a:rPr lang="en-US" sz="1600" dirty="0" smtClean="0"/>
              <a:t>&gt;</a:t>
            </a:r>
          </a:p>
          <a:p>
            <a:pPr>
              <a:spcBef>
                <a:spcPts val="600"/>
              </a:spcBef>
              <a:buNone/>
            </a:pPr>
            <a:r>
              <a:rPr lang="en-US" sz="1600" dirty="0" smtClean="0"/>
              <a:t>&lt;td&gt;Password&lt;/td&gt;&lt;td&gt;&lt;input type="password" name="</a:t>
            </a:r>
            <a:r>
              <a:rPr lang="en-US" sz="1600" dirty="0" err="1" smtClean="0"/>
              <a:t>pword</a:t>
            </a:r>
            <a:r>
              <a:rPr lang="en-US" sz="1600" dirty="0" smtClean="0"/>
              <a:t>"/&gt;&lt;td&gt;</a:t>
            </a:r>
          </a:p>
          <a:p>
            <a:pPr>
              <a:spcBef>
                <a:spcPts val="600"/>
              </a:spcBef>
              <a:buNone/>
            </a:pPr>
            <a:r>
              <a:rPr lang="en-US" sz="1600" dirty="0" smtClean="0"/>
              <a:t>&lt;/</a:t>
            </a:r>
            <a:r>
              <a:rPr lang="en-US" sz="1600" dirty="0" err="1" smtClean="0"/>
              <a:t>tr</a:t>
            </a:r>
            <a:r>
              <a:rPr lang="en-US" sz="1600" dirty="0" smtClean="0"/>
              <a:t>&gt;</a:t>
            </a:r>
          </a:p>
          <a:p>
            <a:pPr>
              <a:spcBef>
                <a:spcPts val="600"/>
              </a:spcBef>
              <a:buNone/>
            </a:pPr>
            <a:r>
              <a:rPr lang="en-US" sz="1600" dirty="0" smtClean="0"/>
              <a:t>&lt;</a:t>
            </a:r>
            <a:r>
              <a:rPr lang="en-US" sz="1600" dirty="0" err="1" smtClean="0"/>
              <a:t>tr</a:t>
            </a:r>
            <a:r>
              <a:rPr lang="en-US" sz="1600" dirty="0" smtClean="0"/>
              <a:t>&gt;</a:t>
            </a:r>
          </a:p>
          <a:p>
            <a:pPr>
              <a:spcBef>
                <a:spcPts val="600"/>
              </a:spcBef>
              <a:buNone/>
            </a:pPr>
            <a:r>
              <a:rPr lang="en-US" sz="1600" dirty="0" smtClean="0"/>
              <a:t>&lt;td&gt;&lt;/td&gt;&lt;td&gt;&lt;input type="submit" value="Login"/&gt;&lt;/td&gt;</a:t>
            </a:r>
          </a:p>
          <a:p>
            <a:pPr>
              <a:spcBef>
                <a:spcPts val="600"/>
              </a:spcBef>
              <a:buNone/>
            </a:pPr>
            <a:r>
              <a:rPr lang="en-US" sz="1600" dirty="0" smtClean="0"/>
              <a:t>&lt;/</a:t>
            </a:r>
            <a:r>
              <a:rPr lang="en-US" sz="1600" dirty="0" err="1" smtClean="0"/>
              <a:t>tr</a:t>
            </a:r>
            <a:r>
              <a:rPr lang="en-US" sz="1600" dirty="0" smtClean="0"/>
              <a:t>&gt;</a:t>
            </a:r>
          </a:p>
          <a:p>
            <a:pPr>
              <a:spcBef>
                <a:spcPts val="600"/>
              </a:spcBef>
              <a:buNone/>
            </a:pPr>
            <a:r>
              <a:rPr lang="en-US" sz="1600" dirty="0" smtClean="0"/>
              <a:t>&lt;/table&gt;</a:t>
            </a:r>
          </a:p>
          <a:p>
            <a:pPr>
              <a:spcBef>
                <a:spcPts val="600"/>
              </a:spcBef>
              <a:buNone/>
            </a:pPr>
            <a:r>
              <a:rPr lang="en-US" sz="1600" dirty="0" smtClean="0"/>
              <a:t>&lt;/form&gt;</a:t>
            </a:r>
          </a:p>
          <a:p>
            <a:pPr>
              <a:spcBef>
                <a:spcPts val="600"/>
              </a:spcBef>
              <a:buNone/>
            </a:pPr>
            <a:r>
              <a:rPr lang="en-US" sz="1600" dirty="0" smtClean="0"/>
              <a:t>&lt;/body&gt;</a:t>
            </a:r>
          </a:p>
          <a:p>
            <a:pPr>
              <a:spcBef>
                <a:spcPts val="600"/>
              </a:spcBef>
              <a:buNone/>
            </a:pPr>
            <a:r>
              <a:rPr lang="en-US" sz="1600" dirty="0" smtClean="0"/>
              <a:t>&lt;/html&gt;</a:t>
            </a:r>
          </a:p>
          <a:p>
            <a:pPr>
              <a:spcBef>
                <a:spcPts val="600"/>
              </a:spcBef>
              <a:buNone/>
            </a:pPr>
            <a:endParaRPr lang="en-US" sz="1600" dirty="0" smtClean="0"/>
          </a:p>
        </p:txBody>
      </p:sp>
      <p:sp>
        <p:nvSpPr>
          <p:cNvPr id="6" name="Content Placeholder 6"/>
          <p:cNvSpPr txBox="1">
            <a:spLocks/>
          </p:cNvSpPr>
          <p:nvPr/>
        </p:nvSpPr>
        <p:spPr>
          <a:xfrm>
            <a:off x="5410200" y="698500"/>
            <a:ext cx="6616700" cy="6159500"/>
          </a:xfrm>
          <a:prstGeom prst="rect">
            <a:avLst/>
          </a:prstGeom>
        </p:spPr>
        <p:txBody>
          <a:bodyPr vert="horz" lIns="91440" tIns="45720" rIns="91440" bIns="45720" rtlCol="0">
            <a:noAutofit/>
          </a:bodyPr>
          <a:lstStyle/>
          <a:p>
            <a:pPr marL="228600" lvl="0" indent="-228600" defTabSz="914400">
              <a:lnSpc>
                <a:spcPct val="90000"/>
              </a:lnSpc>
            </a:pPr>
            <a:r>
              <a:rPr lang="en-US" sz="1300" dirty="0" smtClean="0"/>
              <a:t>import java.io.*;</a:t>
            </a:r>
          </a:p>
          <a:p>
            <a:pPr marL="228600" lvl="0" indent="-228600" defTabSz="914400">
              <a:lnSpc>
                <a:spcPct val="90000"/>
              </a:lnSpc>
            </a:pPr>
            <a:r>
              <a:rPr lang="en-US" sz="1300" dirty="0" smtClean="0"/>
              <a:t>import </a:t>
            </a:r>
            <a:r>
              <a:rPr lang="en-US" sz="1300" dirty="0" err="1" smtClean="0"/>
              <a:t>java.util</a:t>
            </a:r>
            <a:r>
              <a:rPr lang="en-US" sz="1300" dirty="0" smtClean="0"/>
              <a:t>.*;</a:t>
            </a:r>
          </a:p>
          <a:p>
            <a:pPr marL="228600" lvl="0" indent="-228600" defTabSz="914400">
              <a:lnSpc>
                <a:spcPct val="90000"/>
              </a:lnSpc>
            </a:pPr>
            <a:r>
              <a:rPr lang="en-US" sz="1300" dirty="0" smtClean="0"/>
              <a:t>import </a:t>
            </a:r>
            <a:r>
              <a:rPr lang="en-US" sz="1300" dirty="0" err="1" smtClean="0"/>
              <a:t>javax.servlet</a:t>
            </a:r>
            <a:r>
              <a:rPr lang="en-US" sz="1300" dirty="0" smtClean="0"/>
              <a:t>.*;</a:t>
            </a:r>
          </a:p>
          <a:p>
            <a:pPr marL="228600" lvl="0" indent="-228600" defTabSz="914400">
              <a:lnSpc>
                <a:spcPct val="90000"/>
              </a:lnSpc>
            </a:pPr>
            <a:r>
              <a:rPr lang="en-US" sz="1300" dirty="0" smtClean="0"/>
              <a:t>import </a:t>
            </a:r>
            <a:r>
              <a:rPr lang="en-US" sz="1300" dirty="0" err="1" smtClean="0"/>
              <a:t>javax.servlet.http</a:t>
            </a:r>
            <a:r>
              <a:rPr lang="en-US" sz="1300" dirty="0" smtClean="0"/>
              <a:t>.*;</a:t>
            </a:r>
          </a:p>
          <a:p>
            <a:pPr marL="228600" lvl="0" indent="-228600" defTabSz="914400">
              <a:lnSpc>
                <a:spcPct val="90000"/>
              </a:lnSpc>
            </a:pPr>
            <a:r>
              <a:rPr lang="en-US" sz="1300" dirty="0" smtClean="0"/>
              <a:t>import java.sql.*;</a:t>
            </a:r>
          </a:p>
          <a:p>
            <a:pPr marL="228600" lvl="0" indent="-228600" defTabSz="914400">
              <a:lnSpc>
                <a:spcPct val="90000"/>
              </a:lnSpc>
            </a:pPr>
            <a:r>
              <a:rPr lang="en-US" sz="1300" dirty="0" smtClean="0"/>
              <a:t>public class </a:t>
            </a:r>
            <a:r>
              <a:rPr lang="en-US" sz="1300" dirty="0" err="1" smtClean="0"/>
              <a:t>LoginServlet</a:t>
            </a:r>
            <a:r>
              <a:rPr lang="en-US" sz="1300" dirty="0" smtClean="0"/>
              <a:t> extends </a:t>
            </a:r>
            <a:r>
              <a:rPr lang="en-US" sz="1300" dirty="0" err="1" smtClean="0"/>
              <a:t>HttpServlet</a:t>
            </a:r>
            <a:r>
              <a:rPr lang="en-US" sz="1300" dirty="0" smtClean="0"/>
              <a:t> {</a:t>
            </a:r>
          </a:p>
          <a:p>
            <a:pPr marL="228600" lvl="0" indent="-228600" defTabSz="914400">
              <a:lnSpc>
                <a:spcPct val="90000"/>
              </a:lnSpc>
            </a:pPr>
            <a:r>
              <a:rPr lang="en-US" sz="1300" dirty="0" smtClean="0"/>
              <a:t>public void </a:t>
            </a:r>
            <a:r>
              <a:rPr lang="en-US" sz="1300" dirty="0" err="1" smtClean="0"/>
              <a:t>doPost</a:t>
            </a:r>
            <a:r>
              <a:rPr lang="en-US" sz="1300" dirty="0" smtClean="0"/>
              <a:t>(</a:t>
            </a:r>
            <a:r>
              <a:rPr lang="en-US" sz="1300" dirty="0" err="1" smtClean="0"/>
              <a:t>HttpServletRequest</a:t>
            </a:r>
            <a:r>
              <a:rPr lang="en-US" sz="1300" dirty="0" smtClean="0"/>
              <a:t> </a:t>
            </a:r>
            <a:r>
              <a:rPr lang="en-US" sz="1300" dirty="0" err="1" smtClean="0"/>
              <a:t>request,HttpServletResponse</a:t>
            </a:r>
            <a:r>
              <a:rPr lang="en-US" sz="1300" dirty="0" smtClean="0"/>
              <a:t> response)</a:t>
            </a:r>
          </a:p>
          <a:p>
            <a:pPr marL="228600" lvl="0" indent="-228600" defTabSz="914400">
              <a:lnSpc>
                <a:spcPct val="90000"/>
              </a:lnSpc>
            </a:pPr>
            <a:r>
              <a:rPr lang="en-US" sz="1300" dirty="0" smtClean="0"/>
              <a:t>throws </a:t>
            </a:r>
            <a:r>
              <a:rPr lang="en-US" sz="1300" dirty="0" err="1" smtClean="0"/>
              <a:t>IOException,ServletException</a:t>
            </a:r>
            <a:r>
              <a:rPr lang="en-US" sz="1300" dirty="0" smtClean="0"/>
              <a:t>{</a:t>
            </a:r>
          </a:p>
          <a:p>
            <a:pPr marL="228600" lvl="0" indent="-228600" defTabSz="914400">
              <a:lnSpc>
                <a:spcPct val="90000"/>
              </a:lnSpc>
            </a:pPr>
            <a:r>
              <a:rPr lang="en-US" sz="1300" dirty="0" err="1" smtClean="0"/>
              <a:t>response.setContentType</a:t>
            </a:r>
            <a:r>
              <a:rPr lang="en-US" sz="1300" dirty="0" smtClean="0"/>
              <a:t>("text/html");</a:t>
            </a:r>
          </a:p>
          <a:p>
            <a:pPr marL="228600" lvl="0" indent="-228600" defTabSz="914400">
              <a:lnSpc>
                <a:spcPct val="90000"/>
              </a:lnSpc>
            </a:pPr>
            <a:r>
              <a:rPr lang="en-US" sz="1300" dirty="0" err="1" smtClean="0"/>
              <a:t>PrintWriter</a:t>
            </a:r>
            <a:r>
              <a:rPr lang="en-US" sz="1300" dirty="0" smtClean="0"/>
              <a:t> out = </a:t>
            </a:r>
            <a:r>
              <a:rPr lang="en-US" sz="1300" dirty="0" err="1" smtClean="0"/>
              <a:t>response.getWriter</a:t>
            </a:r>
            <a:r>
              <a:rPr lang="en-US" sz="1300" dirty="0" smtClean="0"/>
              <a:t>();</a:t>
            </a:r>
          </a:p>
          <a:p>
            <a:pPr marL="228600" lvl="0" indent="-228600" defTabSz="914400">
              <a:lnSpc>
                <a:spcPct val="90000"/>
              </a:lnSpc>
            </a:pPr>
            <a:r>
              <a:rPr lang="en-US" sz="1300" dirty="0" smtClean="0"/>
              <a:t>String </a:t>
            </a:r>
            <a:r>
              <a:rPr lang="en-US" sz="1300" dirty="0" err="1" smtClean="0"/>
              <a:t>uname</a:t>
            </a:r>
            <a:r>
              <a:rPr lang="en-US" sz="1300" dirty="0" smtClean="0"/>
              <a:t>=</a:t>
            </a:r>
            <a:r>
              <a:rPr lang="en-US" sz="1300" dirty="0" err="1" smtClean="0"/>
              <a:t>request.getParameter</a:t>
            </a:r>
            <a:r>
              <a:rPr lang="en-US" sz="1300" dirty="0" smtClean="0"/>
              <a:t>("</a:t>
            </a:r>
            <a:r>
              <a:rPr lang="en-US" sz="1300" dirty="0" err="1" smtClean="0"/>
              <a:t>uname</a:t>
            </a:r>
            <a:r>
              <a:rPr lang="en-US" sz="1300" dirty="0" smtClean="0"/>
              <a:t>");</a:t>
            </a:r>
          </a:p>
          <a:p>
            <a:pPr marL="228600" lvl="0" indent="-228600" defTabSz="914400">
              <a:lnSpc>
                <a:spcPct val="90000"/>
              </a:lnSpc>
            </a:pPr>
            <a:r>
              <a:rPr lang="en-US" sz="1300" dirty="0" smtClean="0"/>
              <a:t>String pass=</a:t>
            </a:r>
            <a:r>
              <a:rPr lang="en-US" sz="1300" dirty="0" err="1" smtClean="0"/>
              <a:t>request.getParameter</a:t>
            </a:r>
            <a:r>
              <a:rPr lang="en-US" sz="1300" dirty="0" smtClean="0"/>
              <a:t>("</a:t>
            </a:r>
            <a:r>
              <a:rPr lang="en-US" sz="1300" dirty="0" err="1" smtClean="0"/>
              <a:t>pword</a:t>
            </a:r>
            <a:r>
              <a:rPr lang="en-US" sz="1300" dirty="0" smtClean="0"/>
              <a:t>");</a:t>
            </a:r>
          </a:p>
          <a:p>
            <a:pPr marL="228600" lvl="0" indent="-228600" defTabSz="914400">
              <a:lnSpc>
                <a:spcPct val="90000"/>
              </a:lnSpc>
            </a:pPr>
            <a:r>
              <a:rPr lang="en-US" sz="1300" dirty="0" smtClean="0"/>
              <a:t>try{</a:t>
            </a:r>
          </a:p>
          <a:p>
            <a:pPr marL="228600" lvl="0" indent="-228600" defTabSz="914400">
              <a:lnSpc>
                <a:spcPct val="90000"/>
              </a:lnSpc>
            </a:pPr>
            <a:r>
              <a:rPr lang="en-US" sz="1300" dirty="0" err="1" smtClean="0"/>
              <a:t>Class.forName</a:t>
            </a:r>
            <a:r>
              <a:rPr lang="en-US" sz="1300" dirty="0" smtClean="0"/>
              <a:t>("</a:t>
            </a:r>
            <a:r>
              <a:rPr lang="en-US" sz="1300" dirty="0" err="1" smtClean="0"/>
              <a:t>com.mysql.jdbc.Driver</a:t>
            </a:r>
            <a:r>
              <a:rPr lang="en-US" sz="1300" dirty="0" smtClean="0"/>
              <a:t>");</a:t>
            </a:r>
          </a:p>
          <a:p>
            <a:pPr marL="228600" lvl="0" indent="-228600" defTabSz="914400">
              <a:lnSpc>
                <a:spcPct val="90000"/>
              </a:lnSpc>
            </a:pPr>
            <a:r>
              <a:rPr lang="en-US" sz="1300" dirty="0" smtClean="0"/>
              <a:t>Connection con=</a:t>
            </a:r>
            <a:r>
              <a:rPr lang="en-US" sz="1300" dirty="0" err="1" smtClean="0"/>
              <a:t>DriverManager.getConnection</a:t>
            </a:r>
            <a:r>
              <a:rPr lang="en-US" sz="1300" dirty="0" smtClean="0"/>
              <a:t>("</a:t>
            </a:r>
            <a:r>
              <a:rPr lang="en-US" sz="1300" dirty="0" err="1" smtClean="0"/>
              <a:t>jdbc:mysql</a:t>
            </a:r>
            <a:r>
              <a:rPr lang="en-US" sz="1300" dirty="0" smtClean="0"/>
              <a:t>://</a:t>
            </a:r>
            <a:r>
              <a:rPr lang="en-US" sz="1300" dirty="0" err="1" smtClean="0"/>
              <a:t>localhost</a:t>
            </a:r>
            <a:r>
              <a:rPr lang="en-US" sz="1300" dirty="0" smtClean="0"/>
              <a:t>/</a:t>
            </a:r>
            <a:r>
              <a:rPr lang="en-US" sz="1300" dirty="0" err="1" smtClean="0"/>
              <a:t>IIICSE","root","root</a:t>
            </a:r>
            <a:r>
              <a:rPr lang="en-US" sz="1300" dirty="0" smtClean="0"/>
              <a:t>");          </a:t>
            </a:r>
          </a:p>
          <a:p>
            <a:pPr marL="228600" lvl="0" indent="-228600" defTabSz="914400">
              <a:lnSpc>
                <a:spcPct val="90000"/>
              </a:lnSpc>
            </a:pPr>
            <a:r>
              <a:rPr lang="en-US" sz="1300" dirty="0" smtClean="0"/>
              <a:t> </a:t>
            </a:r>
            <a:r>
              <a:rPr lang="en-US" sz="1300" dirty="0" err="1" smtClean="0"/>
              <a:t>PreparedStatement</a:t>
            </a:r>
            <a:r>
              <a:rPr lang="en-US" sz="1300" dirty="0" smtClean="0"/>
              <a:t> </a:t>
            </a:r>
            <a:r>
              <a:rPr lang="en-US" sz="1300" dirty="0" err="1" smtClean="0"/>
              <a:t>ps</a:t>
            </a:r>
            <a:r>
              <a:rPr lang="en-US" sz="1300" dirty="0" smtClean="0"/>
              <a:t>= </a:t>
            </a:r>
            <a:r>
              <a:rPr lang="en-US" sz="1300" dirty="0" err="1" smtClean="0"/>
              <a:t>con.prepareStatement</a:t>
            </a:r>
            <a:r>
              <a:rPr lang="en-US" sz="1300" dirty="0" smtClean="0"/>
              <a:t>("Select </a:t>
            </a:r>
            <a:r>
              <a:rPr lang="en-US" sz="1300" dirty="0" err="1" smtClean="0"/>
              <a:t>uname,password</a:t>
            </a:r>
            <a:r>
              <a:rPr lang="en-US" sz="1300" dirty="0" smtClean="0"/>
              <a:t> from signup where </a:t>
            </a:r>
            <a:r>
              <a:rPr lang="en-US" sz="1300" dirty="0" err="1" smtClean="0"/>
              <a:t>uname</a:t>
            </a:r>
            <a:r>
              <a:rPr lang="en-US" sz="1300" dirty="0" smtClean="0"/>
              <a:t>=? and password=?");</a:t>
            </a:r>
          </a:p>
          <a:p>
            <a:pPr marL="228600" lvl="0" indent="-228600" defTabSz="914400">
              <a:lnSpc>
                <a:spcPct val="90000"/>
              </a:lnSpc>
            </a:pPr>
            <a:r>
              <a:rPr lang="en-US" sz="1300" dirty="0" smtClean="0"/>
              <a:t>            </a:t>
            </a:r>
            <a:r>
              <a:rPr lang="en-US" sz="1300" dirty="0" err="1" smtClean="0"/>
              <a:t>ps.setString</a:t>
            </a:r>
            <a:r>
              <a:rPr lang="en-US" sz="1300" dirty="0" smtClean="0"/>
              <a:t>(1, </a:t>
            </a:r>
            <a:r>
              <a:rPr lang="en-US" sz="1300" dirty="0" err="1" smtClean="0"/>
              <a:t>uname</a:t>
            </a:r>
            <a:r>
              <a:rPr lang="en-US" sz="1300" dirty="0" smtClean="0"/>
              <a:t>);</a:t>
            </a:r>
          </a:p>
          <a:p>
            <a:pPr marL="228600" lvl="0" indent="-228600" defTabSz="914400">
              <a:lnSpc>
                <a:spcPct val="90000"/>
              </a:lnSpc>
            </a:pPr>
            <a:r>
              <a:rPr lang="en-US" sz="1300" dirty="0" smtClean="0"/>
              <a:t>            </a:t>
            </a:r>
            <a:r>
              <a:rPr lang="en-US" sz="1300" dirty="0" err="1" smtClean="0"/>
              <a:t>ps.setString</a:t>
            </a:r>
            <a:r>
              <a:rPr lang="en-US" sz="1300" dirty="0" smtClean="0"/>
              <a:t>(2, pass);</a:t>
            </a:r>
          </a:p>
          <a:p>
            <a:pPr marL="228600" lvl="0" indent="-228600" defTabSz="914400">
              <a:lnSpc>
                <a:spcPct val="90000"/>
              </a:lnSpc>
            </a:pPr>
            <a:r>
              <a:rPr lang="en-US" sz="1300" dirty="0" smtClean="0"/>
              <a:t>            </a:t>
            </a:r>
            <a:r>
              <a:rPr lang="en-US" sz="1300" dirty="0" err="1" smtClean="0"/>
              <a:t>ResultSet</a:t>
            </a:r>
            <a:r>
              <a:rPr lang="en-US" sz="1300" dirty="0" smtClean="0"/>
              <a:t> </a:t>
            </a:r>
            <a:r>
              <a:rPr lang="en-US" sz="1300" dirty="0" err="1" smtClean="0"/>
              <a:t>rs</a:t>
            </a:r>
            <a:r>
              <a:rPr lang="en-US" sz="1300" dirty="0" smtClean="0"/>
              <a:t>=</a:t>
            </a:r>
            <a:r>
              <a:rPr lang="en-US" sz="1300" dirty="0" err="1" smtClean="0"/>
              <a:t>ps.executeQuery</a:t>
            </a:r>
            <a:r>
              <a:rPr lang="en-US" sz="1300" dirty="0" smtClean="0"/>
              <a:t>();</a:t>
            </a:r>
          </a:p>
          <a:p>
            <a:pPr marL="228600" lvl="0" indent="-228600" defTabSz="914400">
              <a:lnSpc>
                <a:spcPct val="90000"/>
              </a:lnSpc>
            </a:pPr>
            <a:r>
              <a:rPr lang="en-US" sz="1300" dirty="0" smtClean="0"/>
              <a:t>            if (</a:t>
            </a:r>
            <a:r>
              <a:rPr lang="en-US" sz="1300" dirty="0" err="1" smtClean="0"/>
              <a:t>rs.next</a:t>
            </a:r>
            <a:r>
              <a:rPr lang="en-US" sz="1300" dirty="0" smtClean="0"/>
              <a:t>()) {</a:t>
            </a:r>
          </a:p>
          <a:p>
            <a:pPr marL="228600" lvl="0" indent="-228600" defTabSz="914400">
              <a:lnSpc>
                <a:spcPct val="90000"/>
              </a:lnSpc>
            </a:pPr>
            <a:r>
              <a:rPr lang="en-US" sz="1300" dirty="0" smtClean="0"/>
              <a:t>                </a:t>
            </a:r>
            <a:r>
              <a:rPr lang="en-US" sz="1300" dirty="0" err="1" smtClean="0"/>
              <a:t>out.println</a:t>
            </a:r>
            <a:r>
              <a:rPr lang="en-US" sz="1300" dirty="0" smtClean="0"/>
              <a:t>("Correct login credentials");</a:t>
            </a:r>
          </a:p>
          <a:p>
            <a:pPr marL="228600" lvl="0" indent="-228600" defTabSz="914400">
              <a:lnSpc>
                <a:spcPct val="90000"/>
              </a:lnSpc>
            </a:pPr>
            <a:r>
              <a:rPr lang="en-US" sz="1300" dirty="0" smtClean="0"/>
              <a:t>            } </a:t>
            </a:r>
          </a:p>
          <a:p>
            <a:pPr marL="228600" lvl="0" indent="-228600" defTabSz="914400">
              <a:lnSpc>
                <a:spcPct val="90000"/>
              </a:lnSpc>
            </a:pPr>
            <a:r>
              <a:rPr lang="en-US" sz="1300" dirty="0" smtClean="0"/>
              <a:t>            else {</a:t>
            </a:r>
          </a:p>
          <a:p>
            <a:pPr marL="228600" lvl="0" indent="-228600" defTabSz="914400">
              <a:lnSpc>
                <a:spcPct val="90000"/>
              </a:lnSpc>
            </a:pPr>
            <a:r>
              <a:rPr lang="en-US" sz="1300" dirty="0" smtClean="0"/>
              <a:t>                 </a:t>
            </a:r>
            <a:r>
              <a:rPr lang="en-US" sz="1300" dirty="0" err="1" smtClean="0"/>
              <a:t>out.print</a:t>
            </a:r>
            <a:r>
              <a:rPr lang="en-US" sz="1300" dirty="0" smtClean="0"/>
              <a:t>("Sorry </a:t>
            </a:r>
            <a:r>
              <a:rPr lang="en-US" sz="1300" dirty="0" err="1" smtClean="0"/>
              <a:t>UserName</a:t>
            </a:r>
            <a:r>
              <a:rPr lang="en-US" sz="1300" dirty="0" smtClean="0"/>
              <a:t> or Password Error!");  </a:t>
            </a:r>
          </a:p>
          <a:p>
            <a:pPr marL="228600" lvl="0" indent="-228600" defTabSz="914400">
              <a:lnSpc>
                <a:spcPct val="90000"/>
              </a:lnSpc>
            </a:pPr>
            <a:r>
              <a:rPr lang="en-US" sz="1300" dirty="0" smtClean="0"/>
              <a:t>        </a:t>
            </a:r>
            <a:r>
              <a:rPr lang="en-US" sz="1300" dirty="0" err="1" smtClean="0"/>
              <a:t>RequestDispatcher</a:t>
            </a:r>
            <a:r>
              <a:rPr lang="en-US" sz="1300" dirty="0" smtClean="0"/>
              <a:t> rd=</a:t>
            </a:r>
            <a:r>
              <a:rPr lang="en-US" sz="1300" dirty="0" err="1" smtClean="0"/>
              <a:t>request.getRequestDispatcher</a:t>
            </a:r>
            <a:r>
              <a:rPr lang="en-US" sz="1300" dirty="0" smtClean="0"/>
              <a:t>("/login.html");  </a:t>
            </a:r>
          </a:p>
          <a:p>
            <a:pPr marL="228600" lvl="0" indent="-228600" defTabSz="914400">
              <a:lnSpc>
                <a:spcPct val="90000"/>
              </a:lnSpc>
            </a:pPr>
            <a:r>
              <a:rPr lang="en-US" sz="1300" dirty="0" smtClean="0"/>
              <a:t>        </a:t>
            </a:r>
            <a:r>
              <a:rPr lang="en-US" sz="1300" dirty="0" err="1" smtClean="0"/>
              <a:t>rd.include</a:t>
            </a:r>
            <a:r>
              <a:rPr lang="en-US" sz="1300" dirty="0" smtClean="0"/>
              <a:t>(request, response);  </a:t>
            </a:r>
          </a:p>
          <a:p>
            <a:pPr marL="228600" lvl="0" indent="-228600" defTabSz="914400">
              <a:lnSpc>
                <a:spcPct val="90000"/>
              </a:lnSpc>
            </a:pPr>
            <a:r>
              <a:rPr lang="en-US" sz="1300" dirty="0" smtClean="0"/>
              <a:t>            }        </a:t>
            </a:r>
          </a:p>
          <a:p>
            <a:pPr marL="228600" lvl="0" indent="-228600" defTabSz="914400">
              <a:lnSpc>
                <a:spcPct val="90000"/>
              </a:lnSpc>
            </a:pPr>
            <a:r>
              <a:rPr lang="en-US" sz="1300" dirty="0" smtClean="0"/>
              <a:t>}</a:t>
            </a:r>
          </a:p>
          <a:p>
            <a:pPr marL="228600" lvl="0" indent="-228600" defTabSz="914400">
              <a:lnSpc>
                <a:spcPct val="90000"/>
              </a:lnSpc>
            </a:pPr>
            <a:r>
              <a:rPr lang="en-US" sz="1300" dirty="0" smtClean="0"/>
              <a:t>catch(Exception e) {</a:t>
            </a:r>
          </a:p>
          <a:p>
            <a:pPr marL="228600" lvl="0" indent="-228600" defTabSz="914400">
              <a:lnSpc>
                <a:spcPct val="90000"/>
              </a:lnSpc>
            </a:pPr>
            <a:r>
              <a:rPr lang="en-US" sz="1300" dirty="0" err="1" smtClean="0"/>
              <a:t>out.println</a:t>
            </a:r>
            <a:r>
              <a:rPr lang="en-US" sz="1300" dirty="0" smtClean="0"/>
              <a:t>(e);</a:t>
            </a:r>
          </a:p>
          <a:p>
            <a:pPr marL="228600" lvl="0" indent="-228600" defTabSz="914400">
              <a:lnSpc>
                <a:spcPct val="90000"/>
              </a:lnSpc>
            </a:pPr>
            <a:r>
              <a:rPr lang="en-US" sz="1300" dirty="0" smtClean="0"/>
              <a:t>}</a:t>
            </a:r>
          </a:p>
          <a:p>
            <a:pPr marL="228600" lvl="0" indent="-228600" defTabSz="914400">
              <a:lnSpc>
                <a:spcPct val="90000"/>
              </a:lnSpc>
            </a:pPr>
            <a:r>
              <a:rPr lang="en-US" sz="1300" dirty="0" err="1" smtClean="0"/>
              <a:t>out.close</a:t>
            </a:r>
            <a:r>
              <a:rPr lang="en-US" sz="1300" dirty="0" smtClean="0"/>
              <a:t>();</a:t>
            </a:r>
          </a:p>
          <a:p>
            <a:pPr marL="228600" lvl="0" indent="-228600" defTabSz="914400">
              <a:lnSpc>
                <a:spcPct val="90000"/>
              </a:lnSpc>
            </a:pPr>
            <a:r>
              <a:rPr lang="en-US" sz="1300" dirty="0" smtClean="0"/>
              <a:t>}}</a:t>
            </a:r>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807700" cy="444500"/>
          </a:xfrm>
        </p:spPr>
        <p:txBody>
          <a:bodyPr>
            <a:noAutofit/>
          </a:bodyPr>
          <a:lstStyle/>
          <a:p>
            <a:pPr marL="533400" indent="-533400"/>
            <a:r>
              <a:rPr lang="en-US" sz="3200" dirty="0" smtClean="0">
                <a:solidFill>
                  <a:srgbClr val="FF0000"/>
                </a:solidFill>
              </a:rPr>
              <a:t>Session Tracking</a:t>
            </a: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a:xfrm>
            <a:off x="571500" y="876300"/>
            <a:ext cx="11379200" cy="5575300"/>
          </a:xfrm>
        </p:spPr>
        <p:txBody>
          <a:bodyPr>
            <a:noAutofit/>
          </a:bodyPr>
          <a:lstStyle/>
          <a:p>
            <a:pPr algn="just"/>
            <a:r>
              <a:rPr lang="en-US" sz="3000" b="1" dirty="0" smtClean="0"/>
              <a:t>Session</a:t>
            </a:r>
            <a:r>
              <a:rPr lang="en-US" sz="3000" dirty="0" smtClean="0"/>
              <a:t> simply means a particular interval of time.</a:t>
            </a:r>
          </a:p>
          <a:p>
            <a:pPr algn="just"/>
            <a:r>
              <a:rPr lang="en-US" sz="3000" b="1" dirty="0" smtClean="0"/>
              <a:t>Session</a:t>
            </a:r>
            <a:r>
              <a:rPr lang="en-US" sz="3000" dirty="0" smtClean="0"/>
              <a:t> is a conversional state between client and server and it can consists of multiple request and response between client and server.</a:t>
            </a:r>
          </a:p>
          <a:p>
            <a:pPr algn="just"/>
            <a:r>
              <a:rPr lang="en-US" sz="3000" b="1" dirty="0" smtClean="0"/>
              <a:t>Session Tracking</a:t>
            </a:r>
            <a:r>
              <a:rPr lang="en-US" sz="3000" dirty="0" smtClean="0"/>
              <a:t> is a way to maintain state (data) of an user.</a:t>
            </a:r>
          </a:p>
          <a:p>
            <a:pPr algn="just"/>
            <a:r>
              <a:rPr lang="en-US" sz="3000" dirty="0" smtClean="0"/>
              <a:t> It is also known as </a:t>
            </a:r>
            <a:r>
              <a:rPr lang="en-US" sz="3000" b="1" dirty="0" smtClean="0"/>
              <a:t>session management</a:t>
            </a:r>
            <a:r>
              <a:rPr lang="en-US" sz="3000" dirty="0" smtClean="0"/>
              <a:t> in servlet.</a:t>
            </a:r>
          </a:p>
          <a:p>
            <a:pPr algn="just"/>
            <a:r>
              <a:rPr lang="en-US" sz="3000" dirty="0" smtClean="0"/>
              <a:t>The </a:t>
            </a:r>
            <a:r>
              <a:rPr lang="en-US" sz="3000" dirty="0" err="1" smtClean="0"/>
              <a:t>HttpSession</a:t>
            </a:r>
            <a:r>
              <a:rPr lang="en-US" sz="3000" dirty="0" smtClean="0"/>
              <a:t> object is used for session management.</a:t>
            </a:r>
          </a:p>
          <a:p>
            <a:pPr algn="just"/>
            <a:r>
              <a:rPr lang="en-US" sz="3000" dirty="0" smtClean="0"/>
              <a:t> A session contains information specific to a particular user across the whole application. </a:t>
            </a:r>
          </a:p>
          <a:p>
            <a:pPr algn="just"/>
            <a:r>
              <a:rPr lang="en-US" sz="3000" dirty="0" smtClean="0"/>
              <a:t>When a user enters into a website (or an online application) for the first time </a:t>
            </a:r>
            <a:r>
              <a:rPr lang="en-US" sz="3000" dirty="0" err="1" smtClean="0"/>
              <a:t>HttpSession</a:t>
            </a:r>
            <a:r>
              <a:rPr lang="en-US" sz="3000" dirty="0" smtClean="0"/>
              <a:t> is obtained via </a:t>
            </a:r>
            <a:r>
              <a:rPr lang="en-US" sz="3000" dirty="0" err="1" smtClean="0"/>
              <a:t>request.getSession</a:t>
            </a:r>
            <a:r>
              <a:rPr lang="en-US" sz="3000" dirty="0" smtClean="0"/>
              <a:t>(), the user is given a unique ID to identify his session. </a:t>
            </a:r>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807700" cy="444500"/>
          </a:xfrm>
        </p:spPr>
        <p:txBody>
          <a:bodyPr>
            <a:noAutofit/>
          </a:bodyPr>
          <a:lstStyle/>
          <a:p>
            <a:pPr marL="533400" indent="-533400"/>
            <a:r>
              <a:rPr lang="en-US" sz="3200" dirty="0" smtClean="0">
                <a:solidFill>
                  <a:srgbClr val="FF0000"/>
                </a:solidFill>
              </a:rPr>
              <a:t>Session Tracking</a:t>
            </a: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a:xfrm>
            <a:off x="571500" y="876300"/>
            <a:ext cx="11379200" cy="5575300"/>
          </a:xfrm>
        </p:spPr>
        <p:txBody>
          <a:bodyPr>
            <a:normAutofit/>
          </a:bodyPr>
          <a:lstStyle/>
          <a:p>
            <a:pPr algn="just">
              <a:buNone/>
            </a:pPr>
            <a:r>
              <a:rPr lang="en-US" sz="3000" dirty="0" smtClean="0">
                <a:solidFill>
                  <a:srgbClr val="FF0000"/>
                </a:solidFill>
              </a:rPr>
              <a:t>Why use Session Tracking?</a:t>
            </a:r>
          </a:p>
          <a:p>
            <a:pPr algn="just"/>
            <a:r>
              <a:rPr lang="en-US" sz="3000" dirty="0" smtClean="0"/>
              <a:t> It is used to recognize the particular user.</a:t>
            </a:r>
          </a:p>
          <a:p>
            <a:pPr algn="just">
              <a:buNone/>
            </a:pPr>
            <a:r>
              <a:rPr lang="en-US" sz="3000" dirty="0" smtClean="0">
                <a:solidFill>
                  <a:srgbClr val="FF0000"/>
                </a:solidFill>
              </a:rPr>
              <a:t>How to create </a:t>
            </a:r>
            <a:r>
              <a:rPr lang="en-US" sz="3000" dirty="0" err="1" smtClean="0">
                <a:solidFill>
                  <a:srgbClr val="FF0000"/>
                </a:solidFill>
              </a:rPr>
              <a:t>HttpSession</a:t>
            </a:r>
            <a:r>
              <a:rPr lang="en-US" sz="3000" dirty="0" smtClean="0">
                <a:solidFill>
                  <a:srgbClr val="FF0000"/>
                </a:solidFill>
              </a:rPr>
              <a:t> object:</a:t>
            </a:r>
          </a:p>
          <a:p>
            <a:pPr algn="just">
              <a:buNone/>
            </a:pPr>
            <a:r>
              <a:rPr lang="en-US" sz="3000" dirty="0" err="1" smtClean="0"/>
              <a:t>HttpSession</a:t>
            </a:r>
            <a:r>
              <a:rPr lang="en-US" sz="3000" dirty="0" smtClean="0"/>
              <a:t> session = </a:t>
            </a:r>
            <a:r>
              <a:rPr lang="en-US" sz="3000" dirty="0" err="1" smtClean="0"/>
              <a:t>req.getSession</a:t>
            </a:r>
            <a:r>
              <a:rPr lang="en-US" sz="3000" dirty="0" smtClean="0"/>
              <a:t>();</a:t>
            </a:r>
          </a:p>
          <a:p>
            <a:pPr algn="just">
              <a:buNone/>
            </a:pPr>
            <a:endParaRPr lang="en-US" sz="3000" dirty="0" smtClean="0"/>
          </a:p>
          <a:p>
            <a:pPr algn="just"/>
            <a:r>
              <a:rPr lang="en-US" sz="3000" dirty="0" smtClean="0"/>
              <a:t>You can store the user information into the session object by using </a:t>
            </a:r>
            <a:r>
              <a:rPr lang="en-US" sz="3000" dirty="0" err="1" smtClean="0"/>
              <a:t>setAttribute</a:t>
            </a:r>
            <a:r>
              <a:rPr lang="en-US" sz="3000" dirty="0" smtClean="0"/>
              <a:t>() method and later when needed this information can be fetched from the session.</a:t>
            </a:r>
            <a:endParaRPr lang="en-US" sz="3000"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807700" cy="444500"/>
          </a:xfrm>
        </p:spPr>
        <p:txBody>
          <a:bodyPr>
            <a:noAutofit/>
          </a:bodyPr>
          <a:lstStyle/>
          <a:p>
            <a:r>
              <a:rPr lang="en-US" sz="3200" dirty="0" smtClean="0">
                <a:solidFill>
                  <a:srgbClr val="FF0000"/>
                </a:solidFill>
              </a:rPr>
              <a:t>Methods of </a:t>
            </a:r>
            <a:r>
              <a:rPr lang="en-US" sz="3200" dirty="0" err="1" smtClean="0">
                <a:solidFill>
                  <a:srgbClr val="FF0000"/>
                </a:solidFill>
              </a:rPr>
              <a:t>HttpSession</a:t>
            </a:r>
            <a:endParaRPr lang="en-US" sz="32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a:xfrm>
            <a:off x="571500" y="876300"/>
            <a:ext cx="11379200" cy="5575300"/>
          </a:xfrm>
        </p:spPr>
        <p:txBody>
          <a:bodyPr>
            <a:noAutofit/>
          </a:bodyPr>
          <a:lstStyle/>
          <a:p>
            <a:pPr algn="just">
              <a:buNone/>
            </a:pPr>
            <a:r>
              <a:rPr lang="en-US" sz="3000" dirty="0" smtClean="0">
                <a:solidFill>
                  <a:srgbClr val="FF0000"/>
                </a:solidFill>
              </a:rPr>
              <a:t>public void </a:t>
            </a:r>
            <a:r>
              <a:rPr lang="en-US" sz="3000" dirty="0" err="1" smtClean="0">
                <a:solidFill>
                  <a:srgbClr val="FF0000"/>
                </a:solidFill>
              </a:rPr>
              <a:t>setAttribute</a:t>
            </a:r>
            <a:r>
              <a:rPr lang="en-US" sz="3000" dirty="0" smtClean="0">
                <a:solidFill>
                  <a:srgbClr val="FF0000"/>
                </a:solidFill>
              </a:rPr>
              <a:t>(String name, Object value):</a:t>
            </a:r>
          </a:p>
          <a:p>
            <a:pPr algn="just"/>
            <a:r>
              <a:rPr lang="en-US" sz="3000" dirty="0" smtClean="0"/>
              <a:t>Used to store session information as name/value pair. First parameter is the attribute name and second is the attribute value.</a:t>
            </a:r>
          </a:p>
          <a:p>
            <a:pPr algn="just">
              <a:buNone/>
            </a:pPr>
            <a:r>
              <a:rPr lang="en-US" sz="3000" dirty="0" err="1" smtClean="0"/>
              <a:t>session.setAttribute</a:t>
            </a:r>
            <a:r>
              <a:rPr lang="en-US" sz="3000" dirty="0" smtClean="0"/>
              <a:t>("</a:t>
            </a:r>
            <a:r>
              <a:rPr lang="en-US" sz="3000" dirty="0" err="1" smtClean="0"/>
              <a:t>uName</a:t>
            </a:r>
            <a:r>
              <a:rPr lang="en-US" sz="3000" dirty="0" smtClean="0"/>
              <a:t>", "</a:t>
            </a:r>
            <a:r>
              <a:rPr lang="en-US" sz="3000" dirty="0" err="1" smtClean="0"/>
              <a:t>ChaitanyaSingh</a:t>
            </a:r>
            <a:r>
              <a:rPr lang="en-US" sz="3000" dirty="0" smtClean="0"/>
              <a:t>");</a:t>
            </a:r>
          </a:p>
          <a:p>
            <a:pPr algn="just">
              <a:buNone/>
            </a:pPr>
            <a:r>
              <a:rPr lang="en-US" sz="3000" dirty="0" smtClean="0">
                <a:solidFill>
                  <a:srgbClr val="FF0000"/>
                </a:solidFill>
              </a:rPr>
              <a:t>public Object </a:t>
            </a:r>
            <a:r>
              <a:rPr lang="en-US" sz="3000" dirty="0" err="1" smtClean="0">
                <a:solidFill>
                  <a:srgbClr val="FF0000"/>
                </a:solidFill>
              </a:rPr>
              <a:t>getAttribute</a:t>
            </a:r>
            <a:r>
              <a:rPr lang="en-US" sz="3000" dirty="0" smtClean="0">
                <a:solidFill>
                  <a:srgbClr val="FF0000"/>
                </a:solidFill>
              </a:rPr>
              <a:t>(String name): </a:t>
            </a:r>
          </a:p>
          <a:p>
            <a:pPr algn="just"/>
            <a:r>
              <a:rPr lang="en-US" sz="3000" dirty="0" smtClean="0"/>
              <a:t>Returns the String object specified in the parameter, from the session object. TO get the value from session .</a:t>
            </a:r>
          </a:p>
          <a:p>
            <a:pPr algn="just">
              <a:buNone/>
            </a:pPr>
            <a:r>
              <a:rPr lang="en-US" sz="3000" dirty="0" smtClean="0"/>
              <a:t>String </a:t>
            </a:r>
            <a:r>
              <a:rPr lang="en-US" sz="3000" dirty="0" err="1" smtClean="0"/>
              <a:t>userName</a:t>
            </a:r>
            <a:r>
              <a:rPr lang="en-US" sz="3000" dirty="0" smtClean="0"/>
              <a:t> = (String) </a:t>
            </a:r>
            <a:r>
              <a:rPr lang="en-US" sz="3000" dirty="0" err="1" smtClean="0"/>
              <a:t>session.getAttribute</a:t>
            </a:r>
            <a:r>
              <a:rPr lang="en-US" sz="3000" dirty="0" smtClean="0"/>
              <a:t>("</a:t>
            </a:r>
            <a:r>
              <a:rPr lang="en-US" sz="3000" dirty="0" err="1" smtClean="0"/>
              <a:t>uName</a:t>
            </a:r>
            <a:r>
              <a:rPr lang="en-US" sz="3000" dirty="0" smtClean="0"/>
              <a:t>"); </a:t>
            </a:r>
          </a:p>
          <a:p>
            <a:pPr algn="just">
              <a:buNone/>
            </a:pPr>
            <a:r>
              <a:rPr lang="en-US" sz="3000" dirty="0" smtClean="0">
                <a:solidFill>
                  <a:srgbClr val="FF0000"/>
                </a:solidFill>
              </a:rPr>
              <a:t>public String </a:t>
            </a:r>
            <a:r>
              <a:rPr lang="en-US" sz="3000" dirty="0" err="1" smtClean="0">
                <a:solidFill>
                  <a:srgbClr val="FF0000"/>
                </a:solidFill>
              </a:rPr>
              <a:t>getId</a:t>
            </a:r>
            <a:r>
              <a:rPr lang="en-US" sz="3000" dirty="0" smtClean="0">
                <a:solidFill>
                  <a:srgbClr val="FF0000"/>
                </a:solidFill>
              </a:rPr>
              <a:t>():</a:t>
            </a:r>
            <a:r>
              <a:rPr lang="en-US" sz="3000" dirty="0" smtClean="0"/>
              <a:t>Returns a string containing the unique identifier value</a:t>
            </a:r>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807700" cy="444500"/>
          </a:xfrm>
        </p:spPr>
        <p:txBody>
          <a:bodyPr>
            <a:noAutofit/>
          </a:bodyPr>
          <a:lstStyle/>
          <a:p>
            <a:r>
              <a:rPr lang="en-US" sz="3200" dirty="0" smtClean="0">
                <a:solidFill>
                  <a:srgbClr val="FF0000"/>
                </a:solidFill>
              </a:rPr>
              <a:t>Cont …</a:t>
            </a:r>
            <a:endParaRPr lang="en-US" sz="32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a:xfrm>
            <a:off x="571500" y="876300"/>
            <a:ext cx="11379200" cy="5575300"/>
          </a:xfrm>
        </p:spPr>
        <p:txBody>
          <a:bodyPr>
            <a:normAutofit/>
          </a:bodyPr>
          <a:lstStyle/>
          <a:p>
            <a:pPr algn="just">
              <a:buNone/>
            </a:pPr>
            <a:r>
              <a:rPr lang="en-US" sz="3000" dirty="0" err="1" smtClean="0">
                <a:solidFill>
                  <a:srgbClr val="FF0000"/>
                </a:solidFill>
              </a:rPr>
              <a:t>setMaxInactiveInterval</a:t>
            </a:r>
            <a:r>
              <a:rPr lang="en-US" sz="3000" dirty="0" smtClean="0">
                <a:solidFill>
                  <a:srgbClr val="FF0000"/>
                </a:solidFill>
              </a:rPr>
              <a:t>(</a:t>
            </a:r>
            <a:r>
              <a:rPr lang="en-US" sz="3000" dirty="0" err="1" smtClean="0">
                <a:solidFill>
                  <a:srgbClr val="FF0000"/>
                </a:solidFill>
              </a:rPr>
              <a:t>int</a:t>
            </a:r>
            <a:r>
              <a:rPr lang="en-US" sz="3000" dirty="0" smtClean="0">
                <a:solidFill>
                  <a:srgbClr val="FF0000"/>
                </a:solidFill>
              </a:rPr>
              <a:t> interval): </a:t>
            </a:r>
          </a:p>
          <a:p>
            <a:pPr algn="just"/>
            <a:r>
              <a:rPr lang="en-US" sz="3000" dirty="0" smtClean="0"/>
              <a:t>Sets the session inactivity time in seconds.</a:t>
            </a:r>
          </a:p>
          <a:p>
            <a:pPr algn="just">
              <a:buNone/>
            </a:pPr>
            <a:r>
              <a:rPr lang="en-US" sz="3000" dirty="0" smtClean="0">
                <a:solidFill>
                  <a:srgbClr val="FF0000"/>
                </a:solidFill>
              </a:rPr>
              <a:t>public long </a:t>
            </a:r>
            <a:r>
              <a:rPr lang="en-US" sz="3000" dirty="0" err="1" smtClean="0">
                <a:solidFill>
                  <a:srgbClr val="FF0000"/>
                </a:solidFill>
              </a:rPr>
              <a:t>getCreationTime</a:t>
            </a:r>
            <a:r>
              <a:rPr lang="en-US" sz="3000" dirty="0" smtClean="0">
                <a:solidFill>
                  <a:srgbClr val="FF0000"/>
                </a:solidFill>
              </a:rPr>
              <a:t>():</a:t>
            </a:r>
            <a:r>
              <a:rPr lang="en-US" sz="3000" dirty="0" smtClean="0"/>
              <a:t>Returns the time when this session was created.</a:t>
            </a:r>
          </a:p>
          <a:p>
            <a:pPr algn="just">
              <a:buNone/>
            </a:pPr>
            <a:r>
              <a:rPr lang="en-US" sz="3000" dirty="0" smtClean="0">
                <a:solidFill>
                  <a:srgbClr val="FF0000"/>
                </a:solidFill>
              </a:rPr>
              <a:t>public long </a:t>
            </a:r>
            <a:r>
              <a:rPr lang="en-US" sz="3000" dirty="0" err="1" smtClean="0">
                <a:solidFill>
                  <a:srgbClr val="FF0000"/>
                </a:solidFill>
              </a:rPr>
              <a:t>getLastAccessedTime</a:t>
            </a:r>
            <a:r>
              <a:rPr lang="en-US" sz="3000" dirty="0" smtClean="0">
                <a:solidFill>
                  <a:srgbClr val="FF0000"/>
                </a:solidFill>
              </a:rPr>
              <a:t>():</a:t>
            </a:r>
            <a:r>
              <a:rPr lang="en-US" sz="3000" dirty="0" smtClean="0"/>
              <a:t>Returns the last time the client sent a request associated with this session.</a:t>
            </a:r>
            <a:endParaRPr lang="en-US" sz="3000"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10807700" cy="444500"/>
          </a:xfrm>
        </p:spPr>
        <p:txBody>
          <a:bodyPr>
            <a:noAutofit/>
          </a:bodyPr>
          <a:lstStyle/>
          <a:p>
            <a:r>
              <a:rPr lang="en-US" sz="3200" dirty="0" smtClean="0">
                <a:solidFill>
                  <a:srgbClr val="FF0000"/>
                </a:solidFill>
              </a:rPr>
              <a:t>Cont …</a:t>
            </a:r>
            <a:endParaRPr lang="en-US" sz="3200" dirty="0">
              <a:solidFill>
                <a:srgbClr val="FF0000"/>
              </a:solidFill>
            </a:endParaRPr>
          </a:p>
        </p:txBody>
      </p:sp>
      <p:sp>
        <p:nvSpPr>
          <p:cNvPr id="1026" name="AutoShape 2"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Http Servl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a:xfrm>
            <a:off x="571500" y="660400"/>
            <a:ext cx="5143500" cy="6019800"/>
          </a:xfrm>
        </p:spPr>
        <p:txBody>
          <a:bodyPr>
            <a:noAutofit/>
          </a:bodyPr>
          <a:lstStyle/>
          <a:p>
            <a:pPr>
              <a:buNone/>
            </a:pPr>
            <a:r>
              <a:rPr lang="en-US" sz="1600" dirty="0" smtClean="0"/>
              <a:t>import java.io.*;</a:t>
            </a:r>
          </a:p>
          <a:p>
            <a:pPr>
              <a:buNone/>
            </a:pPr>
            <a:r>
              <a:rPr lang="en-US" sz="1600" dirty="0" smtClean="0"/>
              <a:t>import </a:t>
            </a:r>
            <a:r>
              <a:rPr lang="en-US" sz="1600" dirty="0" err="1" smtClean="0"/>
              <a:t>java.util.Date</a:t>
            </a:r>
            <a:r>
              <a:rPr lang="en-US" sz="1600" dirty="0" smtClean="0"/>
              <a:t>;</a:t>
            </a:r>
          </a:p>
          <a:p>
            <a:pPr>
              <a:buNone/>
            </a:pPr>
            <a:r>
              <a:rPr lang="en-US" sz="1600" dirty="0" smtClean="0"/>
              <a:t>import </a:t>
            </a:r>
            <a:r>
              <a:rPr lang="en-US" sz="1600" dirty="0" err="1" smtClean="0"/>
              <a:t>javax.servlet</a:t>
            </a:r>
            <a:r>
              <a:rPr lang="en-US" sz="1600" dirty="0" smtClean="0"/>
              <a:t>.*;</a:t>
            </a:r>
          </a:p>
          <a:p>
            <a:pPr>
              <a:buNone/>
            </a:pPr>
            <a:r>
              <a:rPr lang="en-US" sz="1600" dirty="0" smtClean="0"/>
              <a:t>import </a:t>
            </a:r>
            <a:r>
              <a:rPr lang="en-US" sz="1600" dirty="0" err="1" smtClean="0"/>
              <a:t>javax.servlet.http</a:t>
            </a:r>
            <a:r>
              <a:rPr lang="en-US" sz="1600" dirty="0" smtClean="0"/>
              <a:t>.*;</a:t>
            </a:r>
          </a:p>
          <a:p>
            <a:pPr>
              <a:buNone/>
            </a:pPr>
            <a:r>
              <a:rPr lang="en-US" sz="1600" dirty="0" smtClean="0"/>
              <a:t>public class </a:t>
            </a:r>
            <a:r>
              <a:rPr lang="en-US" sz="1600" dirty="0" err="1" smtClean="0"/>
              <a:t>SessionServlet</a:t>
            </a:r>
            <a:r>
              <a:rPr lang="en-US" sz="1600" dirty="0" smtClean="0"/>
              <a:t> extends </a:t>
            </a:r>
            <a:r>
              <a:rPr lang="en-US" sz="1600" dirty="0" err="1" smtClean="0"/>
              <a:t>HttpServlet</a:t>
            </a:r>
            <a:r>
              <a:rPr lang="en-US" sz="1600" dirty="0" smtClean="0"/>
              <a:t> {</a:t>
            </a:r>
          </a:p>
          <a:p>
            <a:pPr>
              <a:buNone/>
            </a:pPr>
            <a:r>
              <a:rPr lang="en-US" sz="1600" dirty="0" smtClean="0"/>
              <a:t>public void </a:t>
            </a:r>
            <a:r>
              <a:rPr lang="en-US" sz="1600" dirty="0" err="1" smtClean="0"/>
              <a:t>doGet</a:t>
            </a:r>
            <a:r>
              <a:rPr lang="en-US" sz="1600" dirty="0" smtClean="0"/>
              <a:t>(</a:t>
            </a:r>
            <a:r>
              <a:rPr lang="en-US" sz="1600" dirty="0" err="1" smtClean="0"/>
              <a:t>HttpServletRequest</a:t>
            </a:r>
            <a:r>
              <a:rPr lang="en-US" sz="1600" dirty="0" smtClean="0"/>
              <a:t> request, </a:t>
            </a:r>
            <a:r>
              <a:rPr lang="en-US" sz="1600" dirty="0" err="1" smtClean="0"/>
              <a:t>HttpServletResponse</a:t>
            </a:r>
            <a:r>
              <a:rPr lang="en-US" sz="1600" dirty="0" smtClean="0"/>
              <a:t> response)</a:t>
            </a:r>
          </a:p>
          <a:p>
            <a:pPr>
              <a:buNone/>
            </a:pPr>
            <a:r>
              <a:rPr lang="en-US" sz="1600" dirty="0" smtClean="0"/>
              <a:t>        throws </a:t>
            </a:r>
            <a:r>
              <a:rPr lang="en-US" sz="1600" dirty="0" err="1" smtClean="0"/>
              <a:t>ServletException</a:t>
            </a:r>
            <a:r>
              <a:rPr lang="en-US" sz="1600" dirty="0" smtClean="0"/>
              <a:t>, </a:t>
            </a:r>
            <a:r>
              <a:rPr lang="en-US" sz="1600" dirty="0" err="1" smtClean="0"/>
              <a:t>IOException</a:t>
            </a:r>
            <a:endParaRPr lang="en-US" sz="1600" dirty="0" smtClean="0"/>
          </a:p>
          <a:p>
            <a:pPr>
              <a:buNone/>
            </a:pPr>
            <a:r>
              <a:rPr lang="en-US" sz="1600" dirty="0" smtClean="0"/>
              <a:t>{</a:t>
            </a:r>
          </a:p>
          <a:p>
            <a:pPr>
              <a:buNone/>
            </a:pPr>
            <a:r>
              <a:rPr lang="en-US" sz="1600" dirty="0" err="1" smtClean="0"/>
              <a:t>HttpSession</a:t>
            </a:r>
            <a:r>
              <a:rPr lang="en-US" sz="1600" dirty="0" smtClean="0"/>
              <a:t> session = </a:t>
            </a:r>
            <a:r>
              <a:rPr lang="en-US" sz="1600" dirty="0" err="1" smtClean="0"/>
              <a:t>request.getSession</a:t>
            </a:r>
            <a:r>
              <a:rPr lang="en-US" sz="1600" dirty="0" smtClean="0"/>
              <a:t>();</a:t>
            </a:r>
          </a:p>
          <a:p>
            <a:pPr>
              <a:buNone/>
            </a:pPr>
            <a:r>
              <a:rPr lang="en-US" sz="1600" dirty="0" smtClean="0"/>
              <a:t>        long </a:t>
            </a:r>
            <a:r>
              <a:rPr lang="en-US" sz="1600" dirty="0" err="1" smtClean="0"/>
              <a:t>creationTime</a:t>
            </a:r>
            <a:r>
              <a:rPr lang="en-US" sz="1600" dirty="0" smtClean="0"/>
              <a:t> = </a:t>
            </a:r>
            <a:r>
              <a:rPr lang="en-US" sz="1600" dirty="0" err="1" smtClean="0"/>
              <a:t>session.getCreationTime</a:t>
            </a:r>
            <a:r>
              <a:rPr lang="en-US" sz="1600" dirty="0" smtClean="0"/>
              <a:t>();</a:t>
            </a:r>
          </a:p>
          <a:p>
            <a:pPr>
              <a:buNone/>
            </a:pPr>
            <a:r>
              <a:rPr lang="en-US" sz="1600" dirty="0" smtClean="0"/>
              <a:t>        String </a:t>
            </a:r>
            <a:r>
              <a:rPr lang="en-US" sz="1600" dirty="0" err="1" smtClean="0"/>
              <a:t>sessionId</a:t>
            </a:r>
            <a:r>
              <a:rPr lang="en-US" sz="1600" dirty="0" smtClean="0"/>
              <a:t> = </a:t>
            </a:r>
            <a:r>
              <a:rPr lang="en-US" sz="1600" dirty="0" err="1" smtClean="0"/>
              <a:t>session.getId</a:t>
            </a:r>
            <a:r>
              <a:rPr lang="en-US" sz="1600" dirty="0" smtClean="0"/>
              <a:t>();</a:t>
            </a:r>
          </a:p>
          <a:p>
            <a:pPr>
              <a:buNone/>
            </a:pPr>
            <a:r>
              <a:rPr lang="en-US" sz="1600" dirty="0" smtClean="0"/>
              <a:t>        long </a:t>
            </a:r>
            <a:r>
              <a:rPr lang="en-US" sz="1600" dirty="0" err="1" smtClean="0"/>
              <a:t>lastAccessedTime</a:t>
            </a:r>
            <a:r>
              <a:rPr lang="en-US" sz="1600" dirty="0" smtClean="0"/>
              <a:t> = </a:t>
            </a:r>
            <a:r>
              <a:rPr lang="en-US" sz="1600" dirty="0" err="1" smtClean="0"/>
              <a:t>session.getLastAccessedTime</a:t>
            </a:r>
            <a:r>
              <a:rPr lang="en-US" sz="1600" dirty="0" smtClean="0"/>
              <a:t>();</a:t>
            </a:r>
          </a:p>
          <a:p>
            <a:pPr>
              <a:buNone/>
            </a:pPr>
            <a:r>
              <a:rPr lang="en-US" sz="1600" dirty="0" smtClean="0"/>
              <a:t>        Date </a:t>
            </a:r>
            <a:r>
              <a:rPr lang="en-US" sz="1600" dirty="0" err="1" smtClean="0"/>
              <a:t>createDate</a:t>
            </a:r>
            <a:r>
              <a:rPr lang="en-US" sz="1600" dirty="0" smtClean="0"/>
              <a:t>= new Date(</a:t>
            </a:r>
            <a:r>
              <a:rPr lang="en-US" sz="1600" dirty="0" err="1" smtClean="0"/>
              <a:t>creationTime</a:t>
            </a:r>
            <a:r>
              <a:rPr lang="en-US" sz="1600" dirty="0" smtClean="0"/>
              <a:t>);</a:t>
            </a:r>
          </a:p>
          <a:p>
            <a:pPr>
              <a:spcBef>
                <a:spcPts val="1200"/>
              </a:spcBef>
              <a:buNone/>
            </a:pPr>
            <a:r>
              <a:rPr lang="en-US" sz="1600" dirty="0" smtClean="0"/>
              <a:t>Date </a:t>
            </a:r>
            <a:r>
              <a:rPr lang="en-US" sz="1600" dirty="0" err="1" smtClean="0"/>
              <a:t>lastAccessedDate</a:t>
            </a:r>
            <a:r>
              <a:rPr lang="en-US" sz="1600" dirty="0" smtClean="0"/>
              <a:t>= new Date(</a:t>
            </a:r>
            <a:r>
              <a:rPr lang="en-US" sz="1600" dirty="0" err="1" smtClean="0"/>
              <a:t>lastAccessedTime</a:t>
            </a:r>
            <a:r>
              <a:rPr lang="en-US" sz="1600" dirty="0" smtClean="0"/>
              <a:t>);</a:t>
            </a:r>
          </a:p>
          <a:p>
            <a:pPr>
              <a:spcBef>
                <a:spcPts val="1200"/>
              </a:spcBef>
              <a:buNone/>
            </a:pPr>
            <a:r>
              <a:rPr lang="en-US" sz="1600" dirty="0" smtClean="0"/>
              <a:t>	</a:t>
            </a:r>
            <a:r>
              <a:rPr lang="en-US" sz="1600" dirty="0" err="1" smtClean="0"/>
              <a:t>session.setAttribute</a:t>
            </a:r>
            <a:r>
              <a:rPr lang="en-US" sz="1600" dirty="0" smtClean="0"/>
              <a:t>("</a:t>
            </a:r>
            <a:r>
              <a:rPr lang="en-US" sz="1600" dirty="0" err="1" smtClean="0"/>
              <a:t>uName</a:t>
            </a:r>
            <a:r>
              <a:rPr lang="en-US" sz="1600" dirty="0" smtClean="0"/>
              <a:t>", "CHVRR");</a:t>
            </a:r>
          </a:p>
          <a:p>
            <a:pPr>
              <a:buNone/>
            </a:pPr>
            <a:endParaRPr lang="en-US" sz="1600" dirty="0" smtClean="0"/>
          </a:p>
          <a:p>
            <a:pPr>
              <a:buNone/>
            </a:pPr>
            <a:r>
              <a:rPr lang="en-US" sz="1600" dirty="0" smtClean="0"/>
              <a:t>                </a:t>
            </a:r>
          </a:p>
          <a:p>
            <a:pPr>
              <a:buNone/>
            </a:pPr>
            <a:r>
              <a:rPr lang="en-US" sz="1600" dirty="0" smtClean="0"/>
              <a:t>           </a:t>
            </a:r>
            <a:endParaRPr lang="en-US" sz="1600" dirty="0"/>
          </a:p>
        </p:txBody>
      </p:sp>
      <p:sp>
        <p:nvSpPr>
          <p:cNvPr id="6" name="Rectangle 5"/>
          <p:cNvSpPr/>
          <p:nvPr/>
        </p:nvSpPr>
        <p:spPr>
          <a:xfrm>
            <a:off x="6134100" y="520701"/>
            <a:ext cx="5892800" cy="6340197"/>
          </a:xfrm>
          <a:prstGeom prst="rect">
            <a:avLst/>
          </a:prstGeom>
        </p:spPr>
        <p:txBody>
          <a:bodyPr wrap="square">
            <a:spAutoFit/>
          </a:bodyPr>
          <a:lstStyle/>
          <a:p>
            <a:pPr>
              <a:spcBef>
                <a:spcPts val="1000"/>
              </a:spcBef>
              <a:buNone/>
            </a:pPr>
            <a:r>
              <a:rPr lang="en-US" dirty="0" smtClean="0"/>
              <a:t>String username=(String) </a:t>
            </a:r>
            <a:r>
              <a:rPr lang="en-US" dirty="0" err="1" smtClean="0"/>
              <a:t>session.getAttribute</a:t>
            </a:r>
            <a:r>
              <a:rPr lang="en-US" dirty="0" smtClean="0"/>
              <a:t>("</a:t>
            </a:r>
            <a:r>
              <a:rPr lang="en-US" dirty="0" err="1" smtClean="0"/>
              <a:t>uName</a:t>
            </a:r>
            <a:r>
              <a:rPr lang="en-US" dirty="0" smtClean="0"/>
              <a:t>"); </a:t>
            </a:r>
          </a:p>
          <a:p>
            <a:pPr>
              <a:spcBef>
                <a:spcPts val="1000"/>
              </a:spcBef>
              <a:buNone/>
            </a:pPr>
            <a:r>
              <a:rPr lang="en-US" dirty="0" err="1" smtClean="0"/>
              <a:t>session.setMaxInactiveInterval</a:t>
            </a:r>
            <a:r>
              <a:rPr lang="en-US" dirty="0" smtClean="0"/>
              <a:t>(5);</a:t>
            </a:r>
          </a:p>
          <a:p>
            <a:pPr>
              <a:spcBef>
                <a:spcPts val="1000"/>
              </a:spcBef>
              <a:buNone/>
            </a:pPr>
            <a:r>
              <a:rPr lang="en-US" dirty="0" smtClean="0"/>
              <a:t>       </a:t>
            </a:r>
            <a:r>
              <a:rPr lang="en-US" dirty="0" err="1" smtClean="0"/>
              <a:t>PrintWriter</a:t>
            </a:r>
            <a:r>
              <a:rPr lang="en-US" dirty="0" smtClean="0"/>
              <a:t> out= </a:t>
            </a:r>
            <a:r>
              <a:rPr lang="en-US" dirty="0" err="1" smtClean="0"/>
              <a:t>response.getWriter</a:t>
            </a:r>
            <a:r>
              <a:rPr lang="en-US" dirty="0" smtClean="0"/>
              <a:t>();</a:t>
            </a:r>
          </a:p>
          <a:p>
            <a:pPr>
              <a:spcBef>
                <a:spcPts val="1000"/>
              </a:spcBef>
              <a:buNone/>
            </a:pPr>
            <a:r>
              <a:rPr lang="en-US" dirty="0" smtClean="0"/>
              <a:t>        </a:t>
            </a:r>
            <a:r>
              <a:rPr lang="en-US" dirty="0" err="1" smtClean="0"/>
              <a:t>out.println</a:t>
            </a:r>
            <a:r>
              <a:rPr lang="en-US" dirty="0" smtClean="0"/>
              <a:t>(" &lt;HTML&gt; &lt;HEAD&gt; &lt;/HEAD&gt; &lt;BODY&gt;");</a:t>
            </a:r>
          </a:p>
          <a:p>
            <a:pPr>
              <a:spcBef>
                <a:spcPts val="1000"/>
              </a:spcBef>
              <a:buNone/>
            </a:pPr>
            <a:r>
              <a:rPr lang="en-US" dirty="0" smtClean="0"/>
              <a:t>       </a:t>
            </a:r>
            <a:r>
              <a:rPr lang="en-US" dirty="0" err="1" smtClean="0"/>
              <a:t>out.println</a:t>
            </a:r>
            <a:r>
              <a:rPr lang="en-US" dirty="0" smtClean="0"/>
              <a:t>("&lt;STRONG&gt; Session ID : &lt;/STRONG&gt;" + </a:t>
            </a:r>
            <a:r>
              <a:rPr lang="en-US" dirty="0" err="1" smtClean="0"/>
              <a:t>sessionId</a:t>
            </a:r>
            <a:r>
              <a:rPr lang="en-US" dirty="0" smtClean="0"/>
              <a:t>);</a:t>
            </a:r>
          </a:p>
          <a:p>
            <a:pPr>
              <a:spcBef>
                <a:spcPts val="1000"/>
              </a:spcBef>
              <a:buNone/>
            </a:pPr>
            <a:r>
              <a:rPr lang="en-US" dirty="0" smtClean="0"/>
              <a:t>        </a:t>
            </a:r>
            <a:r>
              <a:rPr lang="en-US" dirty="0" err="1" smtClean="0"/>
              <a:t>out.println</a:t>
            </a:r>
            <a:r>
              <a:rPr lang="en-US" dirty="0" smtClean="0"/>
              <a:t>(" &lt;BR/&gt; ");</a:t>
            </a:r>
          </a:p>
          <a:p>
            <a:pPr>
              <a:spcBef>
                <a:spcPts val="1000"/>
              </a:spcBef>
              <a:buNone/>
            </a:pPr>
            <a:r>
              <a:rPr lang="en-US" dirty="0" smtClean="0"/>
              <a:t>        </a:t>
            </a:r>
            <a:r>
              <a:rPr lang="en-US" dirty="0" err="1" smtClean="0"/>
              <a:t>out.println</a:t>
            </a:r>
            <a:r>
              <a:rPr lang="en-US" dirty="0" smtClean="0"/>
              <a:t>("&lt;STRONG&gt; Session Creation Time &lt;/STRONG&gt;: " + </a:t>
            </a:r>
            <a:r>
              <a:rPr lang="en-US" dirty="0" err="1" smtClean="0"/>
              <a:t>createDate</a:t>
            </a:r>
            <a:r>
              <a:rPr lang="en-US" dirty="0" smtClean="0"/>
              <a:t>);</a:t>
            </a:r>
          </a:p>
          <a:p>
            <a:pPr>
              <a:spcBef>
                <a:spcPts val="1000"/>
              </a:spcBef>
              <a:buNone/>
            </a:pPr>
            <a:r>
              <a:rPr lang="en-US" dirty="0" smtClean="0"/>
              <a:t>        </a:t>
            </a:r>
            <a:r>
              <a:rPr lang="en-US" dirty="0" err="1" smtClean="0"/>
              <a:t>out.println</a:t>
            </a:r>
            <a:r>
              <a:rPr lang="en-US" dirty="0" smtClean="0"/>
              <a:t>(" &lt;BR/&gt; ");</a:t>
            </a:r>
          </a:p>
          <a:p>
            <a:pPr>
              <a:spcBef>
                <a:spcPts val="1000"/>
              </a:spcBef>
              <a:buNone/>
            </a:pPr>
            <a:r>
              <a:rPr lang="en-US" dirty="0" smtClean="0"/>
              <a:t>        </a:t>
            </a:r>
            <a:r>
              <a:rPr lang="en-US" dirty="0" err="1" smtClean="0"/>
              <a:t>out.println</a:t>
            </a:r>
            <a:r>
              <a:rPr lang="en-US" dirty="0" smtClean="0"/>
              <a:t>("&lt;STRONG&gt; Last Accessed Time : &lt;/STRONG&gt;" + </a:t>
            </a:r>
            <a:r>
              <a:rPr lang="en-US" dirty="0" err="1" smtClean="0"/>
              <a:t>lastAccessedDate</a:t>
            </a:r>
            <a:r>
              <a:rPr lang="en-US" dirty="0" smtClean="0"/>
              <a:t>);</a:t>
            </a:r>
          </a:p>
          <a:p>
            <a:pPr>
              <a:spcBef>
                <a:spcPts val="1000"/>
              </a:spcBef>
              <a:buNone/>
            </a:pPr>
            <a:r>
              <a:rPr lang="en-US" dirty="0" smtClean="0"/>
              <a:t>	</a:t>
            </a:r>
            <a:r>
              <a:rPr lang="en-US" dirty="0" err="1" smtClean="0"/>
              <a:t>out.println</a:t>
            </a:r>
            <a:r>
              <a:rPr lang="en-US" dirty="0" smtClean="0"/>
              <a:t>(" &lt;BR/&gt; ");	</a:t>
            </a:r>
          </a:p>
          <a:p>
            <a:pPr>
              <a:spcBef>
                <a:spcPts val="1000"/>
              </a:spcBef>
              <a:buNone/>
            </a:pPr>
            <a:r>
              <a:rPr lang="en-US" dirty="0" smtClean="0"/>
              <a:t>	</a:t>
            </a:r>
            <a:r>
              <a:rPr lang="en-US" dirty="0" err="1" smtClean="0"/>
              <a:t>out.println</a:t>
            </a:r>
            <a:r>
              <a:rPr lang="en-US" dirty="0" smtClean="0"/>
              <a:t>("&lt;STRONG&gt; user name : &lt;/STRONG&gt;" + username);</a:t>
            </a:r>
          </a:p>
          <a:p>
            <a:pPr>
              <a:spcBef>
                <a:spcPts val="1000"/>
              </a:spcBef>
              <a:buNone/>
            </a:pPr>
            <a:r>
              <a:rPr lang="en-US" dirty="0" smtClean="0"/>
              <a:t>               </a:t>
            </a:r>
            <a:r>
              <a:rPr lang="en-US" dirty="0" err="1" smtClean="0"/>
              <a:t>out.println</a:t>
            </a:r>
            <a:r>
              <a:rPr lang="en-US" dirty="0" smtClean="0"/>
              <a:t>(" &lt;/BODY&gt; &lt;/HTML&gt; ");</a:t>
            </a:r>
          </a:p>
          <a:p>
            <a:pPr>
              <a:spcBef>
                <a:spcPts val="1000"/>
              </a:spcBef>
              <a:buNone/>
            </a:pPr>
            <a:r>
              <a:rPr lang="en-US" dirty="0" smtClean="0"/>
              <a:t>                    }}</a:t>
            </a:r>
            <a:endParaRPr lang="en-US" dirty="0"/>
          </a:p>
        </p:txBody>
      </p:sp>
    </p:spTree>
    <p:extLst>
      <p:ext uri="{BB962C8B-B14F-4D97-AF65-F5344CB8AC3E}">
        <p14:creationId xmlns:p14="http://schemas.microsoft.com/office/powerpoint/2010/main" xmlns="" val="1966427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248194"/>
            <a:ext cx="10515600" cy="535577"/>
          </a:xfrm>
        </p:spPr>
        <p:txBody>
          <a:bodyPr>
            <a:noAutofit/>
          </a:bodyPr>
          <a:lstStyle/>
          <a:p>
            <a:r>
              <a:rPr lang="en-US" sz="4000" b="1" dirty="0" smtClean="0">
                <a:solidFill>
                  <a:srgbClr val="FF0000"/>
                </a:solidFill>
              </a:rPr>
              <a:t>Web Application (</a:t>
            </a:r>
            <a:r>
              <a:rPr lang="en-US" sz="4000" b="1" dirty="0" err="1" smtClean="0">
                <a:solidFill>
                  <a:srgbClr val="FF0000"/>
                </a:solidFill>
              </a:rPr>
              <a:t>Webapp</a:t>
            </a:r>
            <a:r>
              <a:rPr lang="en-US" sz="4000" b="1" dirty="0" smtClean="0">
                <a:solidFill>
                  <a:srgbClr val="FF0000"/>
                </a:solidFill>
              </a:rPr>
              <a:t>)</a:t>
            </a:r>
            <a:endParaRPr lang="en-US" sz="40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7"/>
          <p:cNvSpPr>
            <a:spLocks noGrp="1"/>
          </p:cNvSpPr>
          <p:nvPr>
            <p:ph idx="1"/>
          </p:nvPr>
        </p:nvSpPr>
        <p:spPr>
          <a:xfrm>
            <a:off x="838200" y="965200"/>
            <a:ext cx="11022874" cy="5740400"/>
          </a:xfrm>
        </p:spPr>
        <p:txBody>
          <a:bodyPr>
            <a:noAutofit/>
          </a:bodyPr>
          <a:lstStyle/>
          <a:p>
            <a:pPr algn="just">
              <a:spcBef>
                <a:spcPts val="600"/>
              </a:spcBef>
            </a:pPr>
            <a:r>
              <a:rPr lang="en-US" sz="2400" dirty="0" smtClean="0"/>
              <a:t>A </a:t>
            </a:r>
            <a:r>
              <a:rPr lang="en-US" sz="2400" i="1" dirty="0" smtClean="0"/>
              <a:t>web application</a:t>
            </a:r>
            <a:r>
              <a:rPr lang="en-US" sz="2400" dirty="0" smtClean="0"/>
              <a:t> (or </a:t>
            </a:r>
            <a:r>
              <a:rPr lang="en-US" sz="2400" dirty="0" err="1" smtClean="0"/>
              <a:t>webapp</a:t>
            </a:r>
            <a:r>
              <a:rPr lang="en-US" sz="2400" dirty="0" smtClean="0"/>
              <a:t>) runs over the Internet. </a:t>
            </a:r>
          </a:p>
          <a:p>
            <a:pPr algn="just">
              <a:spcBef>
                <a:spcPts val="600"/>
              </a:spcBef>
            </a:pPr>
            <a:r>
              <a:rPr lang="en-US" sz="2400" dirty="0" smtClean="0"/>
              <a:t>Examples of </a:t>
            </a:r>
            <a:r>
              <a:rPr lang="en-US" sz="2400" dirty="0" err="1" smtClean="0"/>
              <a:t>webapps</a:t>
            </a:r>
            <a:r>
              <a:rPr lang="en-US" sz="2400" dirty="0" smtClean="0"/>
              <a:t> are </a:t>
            </a:r>
            <a:r>
              <a:rPr lang="en-US" sz="2400" dirty="0" err="1" smtClean="0"/>
              <a:t>google</a:t>
            </a:r>
            <a:r>
              <a:rPr lang="en-US" sz="2400" dirty="0" smtClean="0"/>
              <a:t>, </a:t>
            </a:r>
            <a:r>
              <a:rPr lang="en-US" sz="2400" dirty="0" err="1" smtClean="0"/>
              <a:t>amazon</a:t>
            </a:r>
            <a:r>
              <a:rPr lang="en-US" sz="2400" dirty="0" smtClean="0"/>
              <a:t>, </a:t>
            </a:r>
            <a:r>
              <a:rPr lang="en-US" sz="2400" dirty="0" err="1" smtClean="0"/>
              <a:t>ebay</a:t>
            </a:r>
            <a:r>
              <a:rPr lang="en-US" sz="2400" dirty="0" smtClean="0"/>
              <a:t>, </a:t>
            </a:r>
            <a:r>
              <a:rPr lang="en-US" sz="2400" dirty="0" err="1" smtClean="0"/>
              <a:t>facebook</a:t>
            </a:r>
            <a:r>
              <a:rPr lang="en-US" sz="2400" dirty="0" smtClean="0"/>
              <a:t> and twitter.</a:t>
            </a:r>
          </a:p>
          <a:p>
            <a:pPr algn="just">
              <a:spcBef>
                <a:spcPts val="600"/>
              </a:spcBef>
            </a:pPr>
            <a:r>
              <a:rPr lang="en-US" sz="2400" dirty="0" smtClean="0"/>
              <a:t>A </a:t>
            </a:r>
            <a:r>
              <a:rPr lang="en-US" sz="2400" dirty="0" err="1" smtClean="0"/>
              <a:t>webapp</a:t>
            </a:r>
            <a:r>
              <a:rPr lang="en-US" sz="2400" dirty="0" smtClean="0"/>
              <a:t> is typically a </a:t>
            </a:r>
            <a:r>
              <a:rPr lang="en-US" sz="2400" i="1" dirty="0" smtClean="0"/>
              <a:t>3-tier</a:t>
            </a:r>
            <a:r>
              <a:rPr lang="en-US" sz="2400" dirty="0" smtClean="0"/>
              <a:t> (or </a:t>
            </a:r>
            <a:r>
              <a:rPr lang="en-US" sz="2400" i="1" dirty="0" smtClean="0"/>
              <a:t>multi-tier</a:t>
            </a:r>
            <a:r>
              <a:rPr lang="en-US" sz="2400" dirty="0" smtClean="0"/>
              <a:t>) </a:t>
            </a:r>
            <a:r>
              <a:rPr lang="en-US" sz="2400" i="1" dirty="0" smtClean="0"/>
              <a:t>client-server database application</a:t>
            </a:r>
            <a:r>
              <a:rPr lang="en-US" sz="2400" dirty="0" smtClean="0"/>
              <a:t> run over the Internet. </a:t>
            </a:r>
          </a:p>
          <a:p>
            <a:pPr algn="just">
              <a:spcBef>
                <a:spcPts val="600"/>
              </a:spcBef>
            </a:pPr>
            <a:r>
              <a:rPr lang="en-US" sz="2400" dirty="0" smtClean="0"/>
              <a:t>It comprises five components:</a:t>
            </a:r>
          </a:p>
          <a:p>
            <a:pPr algn="just">
              <a:spcBef>
                <a:spcPts val="600"/>
              </a:spcBef>
            </a:pPr>
            <a:r>
              <a:rPr lang="en-US" sz="2400" b="1" dirty="0" smtClean="0">
                <a:solidFill>
                  <a:srgbClr val="FF0000"/>
                </a:solidFill>
              </a:rPr>
              <a:t>HTTP Server</a:t>
            </a:r>
            <a:r>
              <a:rPr lang="en-US" sz="2400" dirty="0" smtClean="0">
                <a:solidFill>
                  <a:srgbClr val="FF0000"/>
                </a:solidFill>
              </a:rPr>
              <a:t>: </a:t>
            </a:r>
            <a:r>
              <a:rPr lang="en-US" sz="2400" dirty="0" smtClean="0"/>
              <a:t>E.g., Apache HTTP Server, Apache Tomcat Server, Microsoft Internet Information Server (IIS), </a:t>
            </a:r>
            <a:r>
              <a:rPr lang="en-US" sz="2400" dirty="0" err="1" smtClean="0"/>
              <a:t>nginx</a:t>
            </a:r>
            <a:r>
              <a:rPr lang="en-US" sz="2400" dirty="0" smtClean="0"/>
              <a:t>, Google Web Server (GWS), and others.</a:t>
            </a:r>
          </a:p>
          <a:p>
            <a:pPr algn="just">
              <a:spcBef>
                <a:spcPts val="600"/>
              </a:spcBef>
            </a:pPr>
            <a:r>
              <a:rPr lang="en-US" sz="2400" b="1" dirty="0" smtClean="0">
                <a:solidFill>
                  <a:srgbClr val="FF0000"/>
                </a:solidFill>
              </a:rPr>
              <a:t>HTTP Client (or Web Browser)</a:t>
            </a:r>
            <a:r>
              <a:rPr lang="en-US" sz="2400" dirty="0" smtClean="0">
                <a:solidFill>
                  <a:srgbClr val="FF0000"/>
                </a:solidFill>
              </a:rPr>
              <a:t>: </a:t>
            </a:r>
            <a:r>
              <a:rPr lang="en-US" sz="2400" dirty="0" smtClean="0"/>
              <a:t>E.g., Internet Explorer (MSIE), </a:t>
            </a:r>
            <a:r>
              <a:rPr lang="en-US" sz="2400" dirty="0" err="1" smtClean="0"/>
              <a:t>FireFox</a:t>
            </a:r>
            <a:r>
              <a:rPr lang="en-US" sz="2400" dirty="0" smtClean="0"/>
              <a:t>, Chrome, Safari, and others.</a:t>
            </a:r>
          </a:p>
          <a:p>
            <a:pPr algn="just">
              <a:spcBef>
                <a:spcPts val="600"/>
              </a:spcBef>
            </a:pPr>
            <a:r>
              <a:rPr lang="en-US" sz="2400" b="1" dirty="0" smtClean="0">
                <a:solidFill>
                  <a:srgbClr val="FF0000"/>
                </a:solidFill>
              </a:rPr>
              <a:t>Database</a:t>
            </a:r>
            <a:r>
              <a:rPr lang="en-US" sz="2400" dirty="0" smtClean="0">
                <a:solidFill>
                  <a:srgbClr val="FF0000"/>
                </a:solidFill>
              </a:rPr>
              <a:t>: </a:t>
            </a:r>
            <a:r>
              <a:rPr lang="en-US" sz="2400" dirty="0" smtClean="0"/>
              <a:t>E.g., Open-source </a:t>
            </a:r>
            <a:r>
              <a:rPr lang="en-US" sz="2400" dirty="0" err="1" smtClean="0"/>
              <a:t>MySQL</a:t>
            </a:r>
            <a:r>
              <a:rPr lang="en-US" sz="2400" dirty="0" smtClean="0"/>
              <a:t>, Apache Derby, </a:t>
            </a:r>
            <a:r>
              <a:rPr lang="en-US" sz="2400" dirty="0" err="1" smtClean="0"/>
              <a:t>mSQL</a:t>
            </a:r>
            <a:r>
              <a:rPr lang="en-US" sz="2400" dirty="0" smtClean="0"/>
              <a:t>, </a:t>
            </a:r>
            <a:r>
              <a:rPr lang="en-US" sz="2400" dirty="0" err="1" smtClean="0"/>
              <a:t>SQLite</a:t>
            </a:r>
            <a:r>
              <a:rPr lang="en-US" sz="2400" dirty="0" smtClean="0"/>
              <a:t>, </a:t>
            </a:r>
            <a:r>
              <a:rPr lang="en-US" sz="2400" dirty="0" err="1" smtClean="0"/>
              <a:t>PostgreSQL</a:t>
            </a:r>
            <a:r>
              <a:rPr lang="en-US" sz="2400" dirty="0" smtClean="0"/>
              <a:t>, </a:t>
            </a:r>
            <a:r>
              <a:rPr lang="en-US" sz="2400" dirty="0" err="1" smtClean="0"/>
              <a:t>OpenOffice's</a:t>
            </a:r>
            <a:r>
              <a:rPr lang="en-US" sz="2400" dirty="0" smtClean="0"/>
              <a:t> Base; Commercial Oracle, IBM DB2, SAP </a:t>
            </a:r>
            <a:r>
              <a:rPr lang="en-US" sz="2400" dirty="0" err="1" smtClean="0"/>
              <a:t>SyBase</a:t>
            </a:r>
            <a:r>
              <a:rPr lang="en-US" sz="2400" dirty="0" smtClean="0"/>
              <a:t>, MS SQL Server, MS Access; and others.</a:t>
            </a:r>
          </a:p>
          <a:p>
            <a:pPr algn="just">
              <a:spcBef>
                <a:spcPts val="600"/>
              </a:spcBef>
            </a:pPr>
            <a:r>
              <a:rPr lang="en-US" sz="2400" b="1" dirty="0" smtClean="0">
                <a:solidFill>
                  <a:srgbClr val="FF0000"/>
                </a:solidFill>
              </a:rPr>
              <a:t>Client-Side Programs</a:t>
            </a:r>
            <a:r>
              <a:rPr lang="en-US" sz="2400" dirty="0" smtClean="0">
                <a:solidFill>
                  <a:srgbClr val="FF0000"/>
                </a:solidFill>
              </a:rPr>
              <a:t>: </a:t>
            </a:r>
            <a:r>
              <a:rPr lang="en-US" sz="2400" dirty="0" smtClean="0"/>
              <a:t>could be written in HTML , JavaScript, VBScript and others.</a:t>
            </a:r>
          </a:p>
          <a:p>
            <a:pPr algn="just">
              <a:spcBef>
                <a:spcPts val="600"/>
              </a:spcBef>
            </a:pPr>
            <a:r>
              <a:rPr lang="en-US" sz="2400" b="1" dirty="0" smtClean="0">
                <a:solidFill>
                  <a:srgbClr val="FF0000"/>
                </a:solidFill>
              </a:rPr>
              <a:t>Server-Side Programs</a:t>
            </a:r>
            <a:r>
              <a:rPr lang="en-US" sz="2400" dirty="0" smtClean="0">
                <a:solidFill>
                  <a:srgbClr val="FF0000"/>
                </a:solidFill>
              </a:rPr>
              <a:t>: </a:t>
            </a:r>
            <a:r>
              <a:rPr lang="en-US" sz="2400" dirty="0" smtClean="0"/>
              <a:t>could be written in Java </a:t>
            </a:r>
            <a:r>
              <a:rPr lang="en-US" sz="2400" dirty="0" err="1" smtClean="0"/>
              <a:t>Servlet</a:t>
            </a:r>
            <a:r>
              <a:rPr lang="en-US" sz="2400" dirty="0" smtClean="0"/>
              <a:t>/JSP, ASP, PHP, Perl, Python, CGI, and others.</a:t>
            </a:r>
            <a:endParaRPr lang="en-US" sz="2400" dirty="0"/>
          </a:p>
        </p:txBody>
      </p:sp>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838200" y="248194"/>
            <a:ext cx="10515600" cy="535577"/>
          </a:xfrm>
        </p:spPr>
        <p:txBody>
          <a:bodyPr>
            <a:noAutofit/>
          </a:bodyPr>
          <a:lstStyle/>
          <a:p>
            <a:r>
              <a:rPr lang="en-US" sz="4000" b="1" dirty="0" smtClean="0">
                <a:solidFill>
                  <a:srgbClr val="FF0000"/>
                </a:solidFill>
              </a:rPr>
              <a:t>Web Application</a:t>
            </a:r>
            <a:endParaRPr lang="en-US" sz="4000" b="1" dirty="0">
              <a:solidFill>
                <a:srgbClr val="FF0000"/>
              </a:solidFill>
            </a:endParaRPr>
          </a:p>
        </p:txBody>
      </p:sp>
      <p:sp>
        <p:nvSpPr>
          <p:cNvPr id="1026" name="AutoShape 2" descr="javascript document objec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Content Placeholder 4"/>
          <p:cNvSpPr txBox="1">
            <a:spLocks/>
          </p:cNvSpPr>
          <p:nvPr/>
        </p:nvSpPr>
        <p:spPr>
          <a:xfrm>
            <a:off x="701041" y="896984"/>
            <a:ext cx="5656217" cy="579990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AutoShape 2" descr="HTTP_ClientServerSyste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Dell\Downloads\HTTP_ClientServerSystem.png"/>
          <p:cNvPicPr>
            <a:picLocks noGrp="1" noChangeAspect="1" noChangeArrowheads="1"/>
          </p:cNvPicPr>
          <p:nvPr>
            <p:ph idx="1"/>
          </p:nvPr>
        </p:nvPicPr>
        <p:blipFill>
          <a:blip r:embed="rId2"/>
          <a:srcRect/>
          <a:stretch>
            <a:fillRect/>
          </a:stretch>
        </p:blipFill>
        <p:spPr bwMode="auto">
          <a:xfrm>
            <a:off x="165100" y="901700"/>
            <a:ext cx="12058510" cy="5803900"/>
          </a:xfrm>
          <a:prstGeom prst="rect">
            <a:avLst/>
          </a:prstGeom>
          <a:noFill/>
        </p:spPr>
      </p:pic>
    </p:spTree>
    <p:extLst>
      <p:ext uri="{BB962C8B-B14F-4D97-AF65-F5344CB8AC3E}">
        <p14:creationId xmlns="" xmlns:p14="http://schemas.microsoft.com/office/powerpoint/2010/main" val="364341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5319</TotalTime>
  <Words>4348</Words>
  <Application>Microsoft Office PowerPoint</Application>
  <PresentationFormat>Custom</PresentationFormat>
  <Paragraphs>741</Paragraphs>
  <Slides>77</Slides>
  <Notes>0</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Servlets</vt:lpstr>
      <vt:lpstr>Contents</vt:lpstr>
      <vt:lpstr>Static website</vt:lpstr>
      <vt:lpstr>Cont ...</vt:lpstr>
      <vt:lpstr>Dynamic website</vt:lpstr>
      <vt:lpstr>Cont ...</vt:lpstr>
      <vt:lpstr>Web Server</vt:lpstr>
      <vt:lpstr>Web Application (Webapp)</vt:lpstr>
      <vt:lpstr>Web Application</vt:lpstr>
      <vt:lpstr>Web App Flow</vt:lpstr>
      <vt:lpstr>Hypertext Transfer Protocol (HTTP)</vt:lpstr>
      <vt:lpstr>Apache Tomcat web server</vt:lpstr>
      <vt:lpstr>  Components  of Tomcat  </vt:lpstr>
      <vt:lpstr>  Components  of Tomcat  </vt:lpstr>
      <vt:lpstr>  Components  of Tomcat  </vt:lpstr>
      <vt:lpstr>Servlets</vt:lpstr>
      <vt:lpstr>Servlets</vt:lpstr>
      <vt:lpstr>A Servlet’s Job</vt:lpstr>
      <vt:lpstr>Cont ..</vt:lpstr>
      <vt:lpstr>CGI: Common Gateway Interface</vt:lpstr>
      <vt:lpstr>The Advantages of Servlets Over “Traditional” CGI</vt:lpstr>
      <vt:lpstr>Cont …</vt:lpstr>
      <vt:lpstr>Basic Servlet Structure</vt:lpstr>
      <vt:lpstr>Cont …</vt:lpstr>
      <vt:lpstr>Cont …</vt:lpstr>
      <vt:lpstr>A Simple Servlet that Generating Plain Text</vt:lpstr>
      <vt:lpstr>A Simple Servlet that Generating HTML</vt:lpstr>
      <vt:lpstr>Steps to create a Servlet or Compiling and Installing the Servlet </vt:lpstr>
      <vt:lpstr>1)Create a directory structures</vt:lpstr>
      <vt:lpstr>Create a Servlet</vt:lpstr>
      <vt:lpstr>Compiling the Servlet</vt:lpstr>
      <vt:lpstr>Create a deployment descriptor </vt:lpstr>
      <vt:lpstr> Create a deployment descriptor </vt:lpstr>
      <vt:lpstr>Start the server</vt:lpstr>
      <vt:lpstr>Invoke the servlet</vt:lpstr>
      <vt:lpstr>Servlet Life Cycle </vt:lpstr>
      <vt:lpstr>Servlet Life Cycle</vt:lpstr>
      <vt:lpstr>Step 3: The init() method </vt:lpstr>
      <vt:lpstr>Step 4: Invoke service() method</vt:lpstr>
      <vt:lpstr>Cont …</vt:lpstr>
      <vt:lpstr>Cont  …</vt:lpstr>
      <vt:lpstr>Step 5: Invoke destroy() method</vt:lpstr>
      <vt:lpstr>Example</vt:lpstr>
      <vt:lpstr>The Servlet API</vt:lpstr>
      <vt:lpstr>Cont …</vt:lpstr>
      <vt:lpstr>Generic Servlet</vt:lpstr>
      <vt:lpstr>Methods of GenericServlet class</vt:lpstr>
      <vt:lpstr>Generic Servlet Example</vt:lpstr>
      <vt:lpstr>Generic Servlet</vt:lpstr>
      <vt:lpstr>HttpServlet class</vt:lpstr>
      <vt:lpstr>How Http Servlet works?</vt:lpstr>
      <vt:lpstr>Methods of HttpServlet class</vt:lpstr>
      <vt:lpstr>Methods of HttpServlet class</vt:lpstr>
      <vt:lpstr>Example</vt:lpstr>
      <vt:lpstr>ServletConfig Interface (or) Reading Initialization parameters</vt:lpstr>
      <vt:lpstr>Methods of ServletConfig interface:</vt:lpstr>
      <vt:lpstr>Syntax to provide the initialization parameter for a servlet</vt:lpstr>
      <vt:lpstr>Example of ServletConfig to get initialization parameter</vt:lpstr>
      <vt:lpstr>Web.xml</vt:lpstr>
      <vt:lpstr>   ServletContext Interface (or) Context Parameters   l</vt:lpstr>
      <vt:lpstr>Commonly used methods of ServletContext interface:</vt:lpstr>
      <vt:lpstr>Syntax to provide the context parameters in web.xml</vt:lpstr>
      <vt:lpstr>Example of ServletContext to get the context parameter</vt:lpstr>
      <vt:lpstr>Web.xml</vt:lpstr>
      <vt:lpstr>Handling Form Data</vt:lpstr>
      <vt:lpstr>GET Method</vt:lpstr>
      <vt:lpstr>POST Method</vt:lpstr>
      <vt:lpstr>Reading Form Data using Servlet</vt:lpstr>
      <vt:lpstr>Login.html    loginservlet.java</vt:lpstr>
      <vt:lpstr>Servlets with JDBC</vt:lpstr>
      <vt:lpstr>signup.html    SignupServlet.java</vt:lpstr>
      <vt:lpstr>login.html    LoginServlet.java</vt:lpstr>
      <vt:lpstr>Session Tracking</vt:lpstr>
      <vt:lpstr>Session Tracking</vt:lpstr>
      <vt:lpstr>Methods of HttpSession</vt:lpstr>
      <vt:lpstr>Cont …</vt:lpstr>
      <vt:lpstr>Cont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Santhoshini Banda</dc:creator>
  <cp:lastModifiedBy>kamma</cp:lastModifiedBy>
  <cp:revision>624</cp:revision>
  <dcterms:created xsi:type="dcterms:W3CDTF">2017-07-30T13:30:39Z</dcterms:created>
  <dcterms:modified xsi:type="dcterms:W3CDTF">2018-11-17T06:36:17Z</dcterms:modified>
</cp:coreProperties>
</file>