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81" r:id="rId4"/>
    <p:sldId id="282" r:id="rId5"/>
    <p:sldId id="284" r:id="rId6"/>
    <p:sldId id="285" r:id="rId7"/>
    <p:sldId id="286" r:id="rId8"/>
    <p:sldId id="288" r:id="rId9"/>
    <p:sldId id="289" r:id="rId10"/>
    <p:sldId id="290" r:id="rId11"/>
    <p:sldId id="291" r:id="rId12"/>
    <p:sldId id="292" r:id="rId13"/>
    <p:sldId id="293" r:id="rId14"/>
    <p:sldId id="296" r:id="rId15"/>
    <p:sldId id="287" r:id="rId16"/>
    <p:sldId id="259" r:id="rId17"/>
    <p:sldId id="261" r:id="rId18"/>
    <p:sldId id="262" r:id="rId19"/>
    <p:sldId id="295" r:id="rId20"/>
    <p:sldId id="264" r:id="rId21"/>
    <p:sldId id="265" r:id="rId22"/>
    <p:sldId id="266" r:id="rId23"/>
    <p:sldId id="294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Ontology in Computer Science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The Definition of Ontology (ii) 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4400" dirty="0"/>
          </a:p>
          <a:p>
            <a:pPr marL="0" indent="0">
              <a:buNone/>
            </a:pPr>
            <a:endParaRPr lang="en-IN" sz="4400" dirty="0" smtClean="0"/>
          </a:p>
          <a:p>
            <a:pPr marL="0" indent="0">
              <a:buNone/>
            </a:pPr>
            <a:r>
              <a:rPr lang="en-IN" sz="4400" dirty="0" smtClean="0"/>
              <a:t>“An ontology is an explicit specification of a conceptualization”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xmlns="" val="3408118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The Definition of Ontology (iii) 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44" y="2372265"/>
            <a:ext cx="8097794" cy="310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833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The Definition of Ontology (iv) 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629" y="1906604"/>
            <a:ext cx="7715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237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The Definition of Ontology (v) 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969" y="1825625"/>
            <a:ext cx="69868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10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Bhargavi\Desktop\pizza ontology 2-problematic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78486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W3C consortium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>
                <a:cs typeface="Times New Roman" pitchFamily="18" charset="0"/>
              </a:rPr>
              <a:t>“Ontology is a term borrowed from philosophy that refers to the science of describing the kinds of entities in the world and how they are related” 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57466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W3C consortium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W3C organization also suggests that </a:t>
            </a:r>
            <a:r>
              <a:rPr lang="en-US" dirty="0" err="1" smtClean="0"/>
              <a:t>ontologies</a:t>
            </a:r>
            <a:r>
              <a:rPr lang="en-US" dirty="0" smtClean="0"/>
              <a:t> should provide descriptions for the following elements: </a:t>
            </a:r>
          </a:p>
          <a:p>
            <a:pPr>
              <a:buNone/>
            </a:pPr>
            <a:r>
              <a:rPr lang="en-US" dirty="0" smtClean="0"/>
              <a:t>• Classes (or “Things”) in the various domains of interest</a:t>
            </a:r>
          </a:p>
          <a:p>
            <a:pPr>
              <a:buNone/>
            </a:pPr>
            <a:r>
              <a:rPr lang="en-US" dirty="0" smtClean="0"/>
              <a:t>• Relationships among those “Things”</a:t>
            </a:r>
          </a:p>
          <a:p>
            <a:pPr>
              <a:buNone/>
            </a:pPr>
            <a:r>
              <a:rPr lang="en-US" dirty="0" smtClean="0"/>
              <a:t>• Properties (or attributes) that “Things” should possess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Differences Among Taxonomies, Thesauri, and </a:t>
            </a:r>
            <a:r>
              <a:rPr lang="en-US" b="1" dirty="0" err="1" smtClean="0">
                <a:solidFill>
                  <a:srgbClr val="FF0000"/>
                </a:solidFill>
              </a:rPr>
              <a:t>Ontologies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Taxonomies Versus </a:t>
            </a:r>
            <a:r>
              <a:rPr lang="en-US" b="1" dirty="0" err="1" smtClean="0"/>
              <a:t>Ontologies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Definition of Taxonomy</a:t>
            </a:r>
            <a:r>
              <a:rPr lang="en-US" b="1" dirty="0" smtClean="0"/>
              <a:t>: </a:t>
            </a:r>
          </a:p>
          <a:p>
            <a:pPr>
              <a:buNone/>
            </a:pPr>
            <a:r>
              <a:rPr lang="en-US" dirty="0" smtClean="0"/>
              <a:t>	The classification of information entities in the form of a hierarchy, according to the presumed relationships of the real-world entities that they represent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Linnaean taxonomy of the living beings — human classification(</a:t>
            </a:r>
            <a:r>
              <a:rPr lang="en-US" sz="3600" b="1" dirty="0" smtClean="0">
                <a:solidFill>
                  <a:srgbClr val="FF0000"/>
                </a:solidFill>
              </a:rPr>
              <a:t>Taxonomies Versus </a:t>
            </a:r>
            <a:r>
              <a:rPr lang="en-US" sz="3600" b="1" dirty="0" err="1" smtClean="0">
                <a:solidFill>
                  <a:srgbClr val="FF0000"/>
                </a:solidFill>
              </a:rPr>
              <a:t>Ontologies</a:t>
            </a:r>
            <a:r>
              <a:rPr lang="en-US" sz="3600" b="1" dirty="0" smtClean="0"/>
              <a:t>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52600"/>
            <a:ext cx="8458199" cy="396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Bhargavi\Desktop\appleTaxonomy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59436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Taxonomy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4400" dirty="0" smtClean="0"/>
              <a:t>The practice and science of classification of things or concepts in a hierarchical structure, organized by generalization‐specialization relationships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xmlns="" val="142482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Autofit/>
          </a:bodyPr>
          <a:lstStyle/>
          <a:p>
            <a:r>
              <a:rPr lang="en-US" sz="3200" dirty="0" smtClean="0"/>
              <a:t>Directory structure example</a:t>
            </a:r>
            <a:br>
              <a:rPr lang="en-US" sz="3200" dirty="0" smtClean="0"/>
            </a:br>
            <a:r>
              <a:rPr lang="en-US" sz="3200" dirty="0" smtClean="0"/>
              <a:t>(</a:t>
            </a:r>
            <a:r>
              <a:rPr lang="en-US" sz="3200" b="1" dirty="0" smtClean="0">
                <a:solidFill>
                  <a:srgbClr val="FF0000"/>
                </a:solidFill>
              </a:rPr>
              <a:t>Taxonomies Versus </a:t>
            </a:r>
            <a:r>
              <a:rPr lang="en-US" sz="3200" b="1" dirty="0" err="1" smtClean="0">
                <a:solidFill>
                  <a:srgbClr val="FF0000"/>
                </a:solidFill>
              </a:rPr>
              <a:t>Ontologies</a:t>
            </a:r>
            <a:r>
              <a:rPr lang="en-US" sz="3200" b="1" dirty="0" smtClean="0"/>
              <a:t>)</a:t>
            </a:r>
            <a:br>
              <a:rPr lang="en-US" sz="3200" b="1" dirty="0" smtClean="0"/>
            </a:br>
            <a:r>
              <a:rPr lang="en-US" sz="3200" dirty="0" smtClean="0"/>
              <a:t>. </a:t>
            </a:r>
            <a:endParaRPr lang="en-US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Thesauri Versus </a:t>
            </a:r>
            <a:r>
              <a:rPr lang="en-US" b="1" dirty="0" err="1" smtClean="0">
                <a:solidFill>
                  <a:srgbClr val="FF0000"/>
                </a:solidFill>
              </a:rPr>
              <a:t>Ontologies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A thesaurus contains a set of relationships among concepts, organized in a taxonomic way. </a:t>
            </a:r>
          </a:p>
          <a:p>
            <a:pPr>
              <a:buNone/>
            </a:pPr>
            <a:r>
              <a:rPr lang="en-US" dirty="0" smtClean="0"/>
              <a:t>	The taxonomy underlying a thesaurus may have either weak or strong semantics.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Relationships in the UNESCO Thesauri (</a:t>
            </a:r>
            <a:r>
              <a:rPr lang="en-US" b="1" dirty="0" smtClean="0">
                <a:solidFill>
                  <a:srgbClr val="FF0000"/>
                </a:solidFill>
              </a:rPr>
              <a:t>Thesauri Versus </a:t>
            </a:r>
            <a:r>
              <a:rPr lang="en-US" b="1" dirty="0" err="1" smtClean="0">
                <a:solidFill>
                  <a:srgbClr val="FF0000"/>
                </a:solidFill>
              </a:rPr>
              <a:t>Ontologies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ontology-and-its-various-aspects-21-63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762999" cy="6858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Classifying </a:t>
            </a:r>
            <a:r>
              <a:rPr lang="en-US" b="1" dirty="0" err="1" smtClean="0">
                <a:solidFill>
                  <a:srgbClr val="FF0000"/>
                </a:solidFill>
              </a:rPr>
              <a:t>Ontologies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610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6248399"/>
            <a:ext cx="5081954" cy="34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Classifying </a:t>
            </a:r>
            <a:r>
              <a:rPr lang="en-US" b="1" dirty="0" err="1" smtClean="0"/>
              <a:t>Ontologies</a:t>
            </a:r>
            <a:r>
              <a:rPr lang="en-US" b="1" dirty="0" smtClean="0"/>
              <a:t> According to a Semantic Spectrum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Controlled vocabularies are finite lists of terms. </a:t>
            </a:r>
          </a:p>
          <a:p>
            <a:r>
              <a:rPr lang="en-US" i="1" smtClean="0"/>
              <a:t>Thesauri </a:t>
            </a:r>
            <a:r>
              <a:rPr lang="en-US" i="1" dirty="0" smtClean="0"/>
              <a:t>are lists of terms and definitions that standardize words for indexing </a:t>
            </a:r>
            <a:r>
              <a:rPr lang="en-US" dirty="0" smtClean="0"/>
              <a:t>purposes.</a:t>
            </a:r>
          </a:p>
          <a:p>
            <a:r>
              <a:rPr lang="en-US" i="1" dirty="0" smtClean="0"/>
              <a:t>Informal is-a hierarchies are hierarchies that use generalization (type-of) </a:t>
            </a:r>
            <a:r>
              <a:rPr lang="en-US" dirty="0" smtClean="0"/>
              <a:t>relationships in an informal way.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6172200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Classifying </a:t>
            </a:r>
            <a:r>
              <a:rPr lang="en-US" sz="3200" b="1" dirty="0" err="1" smtClean="0">
                <a:solidFill>
                  <a:srgbClr val="FF0000"/>
                </a:solidFill>
              </a:rPr>
              <a:t>Ontologies</a:t>
            </a:r>
            <a:endParaRPr 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Formal is-a hierarchies are hierarchies that fully respect the generalization </a:t>
            </a:r>
            <a:r>
              <a:rPr lang="en-US" dirty="0" smtClean="0"/>
              <a:t>relationship.</a:t>
            </a:r>
          </a:p>
          <a:p>
            <a:r>
              <a:rPr lang="en-US" i="1" dirty="0" smtClean="0"/>
              <a:t>Frames are models that include classes and properties after the frame </a:t>
            </a:r>
            <a:r>
              <a:rPr lang="en-US" dirty="0" smtClean="0"/>
              <a:t>representation.</a:t>
            </a:r>
          </a:p>
          <a:p>
            <a:r>
              <a:rPr lang="en-US" i="1" dirty="0" err="1" smtClean="0"/>
              <a:t>Ontologies</a:t>
            </a:r>
            <a:r>
              <a:rPr lang="en-US" i="1" dirty="0" smtClean="0"/>
              <a:t> that express value restrictions are </a:t>
            </a:r>
            <a:r>
              <a:rPr lang="en-US" i="1" dirty="0" err="1" smtClean="0"/>
              <a:t>ontologies</a:t>
            </a:r>
            <a:r>
              <a:rPr lang="en-US" i="1" dirty="0" smtClean="0"/>
              <a:t> that provide constructs </a:t>
            </a:r>
            <a:r>
              <a:rPr lang="en-US" dirty="0" smtClean="0"/>
              <a:t>to restrict the values their class properties can assume. </a:t>
            </a:r>
          </a:p>
          <a:p>
            <a:r>
              <a:rPr lang="en-US" i="1" dirty="0" err="1" smtClean="0"/>
              <a:t>Ontologies</a:t>
            </a:r>
            <a:r>
              <a:rPr lang="en-US" i="1" dirty="0" smtClean="0"/>
              <a:t> that express logical restrictions are </a:t>
            </a:r>
            <a:r>
              <a:rPr lang="en-US" i="1" dirty="0" err="1" smtClean="0"/>
              <a:t>ontologies</a:t>
            </a:r>
            <a:r>
              <a:rPr lang="en-US" i="1" dirty="0" smtClean="0"/>
              <a:t> that allow first-order </a:t>
            </a:r>
            <a:r>
              <a:rPr lang="en-US" dirty="0" smtClean="0"/>
              <a:t>logic restrictions to be expressed.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6172200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Classifying </a:t>
            </a:r>
            <a:r>
              <a:rPr lang="en-US" sz="3200" b="1" dirty="0" err="1" smtClean="0">
                <a:solidFill>
                  <a:srgbClr val="FF0000"/>
                </a:solidFill>
              </a:rPr>
              <a:t>Ontologies</a:t>
            </a:r>
            <a:endParaRPr 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Classifying </a:t>
            </a:r>
            <a:r>
              <a:rPr lang="en-US" b="1" dirty="0" err="1" smtClean="0"/>
              <a:t>Ontologies</a:t>
            </a:r>
            <a:r>
              <a:rPr lang="en-US" b="1" dirty="0" smtClean="0"/>
              <a:t> According to Their Generality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Upper Level </a:t>
            </a:r>
            <a:r>
              <a:rPr lang="en-US" i="1" dirty="0" err="1" smtClean="0"/>
              <a:t>Ontologies</a:t>
            </a:r>
            <a:r>
              <a:rPr lang="en-US" i="1" dirty="0" smtClean="0"/>
              <a:t> describe generic concepts, such as space, time, and </a:t>
            </a:r>
            <a:r>
              <a:rPr lang="en-US" dirty="0" smtClean="0"/>
              <a:t>events.</a:t>
            </a:r>
          </a:p>
          <a:p>
            <a:r>
              <a:rPr lang="en-US" i="1" dirty="0" smtClean="0"/>
              <a:t>Domain </a:t>
            </a:r>
            <a:r>
              <a:rPr lang="en-US" i="1" dirty="0" err="1" smtClean="0"/>
              <a:t>Ontologies</a:t>
            </a:r>
            <a:r>
              <a:rPr lang="en-US" i="1" dirty="0" smtClean="0"/>
              <a:t> describe the vocabulary pertaining to a given domain, by </a:t>
            </a:r>
            <a:r>
              <a:rPr lang="en-US" dirty="0" smtClean="0"/>
              <a:t>specializing the concepts provided by the upper-level ontology. </a:t>
            </a:r>
          </a:p>
          <a:p>
            <a:r>
              <a:rPr lang="en-US" i="1" dirty="0" smtClean="0"/>
              <a:t>Task </a:t>
            </a:r>
            <a:r>
              <a:rPr lang="en-US" i="1" dirty="0" err="1" smtClean="0"/>
              <a:t>Ontologies</a:t>
            </a:r>
            <a:r>
              <a:rPr lang="en-US" i="1" dirty="0" smtClean="0"/>
              <a:t> describe the vocabulary required to perform generic tasks or </a:t>
            </a:r>
            <a:r>
              <a:rPr lang="en-US" dirty="0" smtClean="0"/>
              <a:t>activities, again by specializing the concepts provided by the upper-level  ontology.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6172200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Classifying </a:t>
            </a:r>
            <a:r>
              <a:rPr lang="en-US" sz="3200" b="1" dirty="0" err="1" smtClean="0">
                <a:solidFill>
                  <a:srgbClr val="FF0000"/>
                </a:solidFill>
              </a:rPr>
              <a:t>Ontologies</a:t>
            </a:r>
            <a:endParaRPr lang="en-US" sz="32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Application </a:t>
            </a:r>
            <a:r>
              <a:rPr lang="en-US" i="1" dirty="0" err="1" smtClean="0"/>
              <a:t>Ontologies</a:t>
            </a:r>
            <a:r>
              <a:rPr lang="en-US" i="1" dirty="0" smtClean="0"/>
              <a:t> describe the vocabulary of a specific application, whose </a:t>
            </a:r>
            <a:r>
              <a:rPr lang="en-US" dirty="0" smtClean="0"/>
              <a:t>concepts correspond, in general, to the roles performed by entities in a given domain while performing some task or activity.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0200" y="6172200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Classifying </a:t>
            </a:r>
            <a:r>
              <a:rPr lang="en-US" sz="3200" b="1" dirty="0" err="1" smtClean="0">
                <a:solidFill>
                  <a:srgbClr val="FF0000"/>
                </a:solidFill>
              </a:rPr>
              <a:t>Ontologies</a:t>
            </a:r>
            <a:endParaRPr lang="en-US" sz="3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Classifying </a:t>
            </a:r>
            <a:r>
              <a:rPr lang="en-US" b="1" dirty="0" err="1" smtClean="0"/>
              <a:t>Ontologies</a:t>
            </a:r>
            <a:r>
              <a:rPr lang="en-US" b="1" dirty="0" smtClean="0"/>
              <a:t> According to Their Generality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00200" y="6172200"/>
            <a:ext cx="472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Classifying </a:t>
            </a:r>
            <a:r>
              <a:rPr lang="en-US" sz="3200" b="1" dirty="0" err="1" smtClean="0">
                <a:solidFill>
                  <a:srgbClr val="FF0000"/>
                </a:solidFill>
              </a:rPr>
              <a:t>Ontologies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IEEE Taxonomy – Software Engineering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708" y="1825625"/>
            <a:ext cx="52146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33030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Classifying </a:t>
            </a:r>
            <a:r>
              <a:rPr lang="en-US" b="1" dirty="0" err="1" smtClean="0">
                <a:solidFill>
                  <a:srgbClr val="FF0000"/>
                </a:solidFill>
              </a:rPr>
              <a:t>Ontologies</a:t>
            </a:r>
            <a:r>
              <a:rPr lang="en-US" b="1" dirty="0" smtClean="0">
                <a:solidFill>
                  <a:srgbClr val="FF0000"/>
                </a:solidFill>
              </a:rPr>
              <a:t> According to the Information Represented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Knowledge representation </a:t>
            </a:r>
            <a:r>
              <a:rPr lang="en-US" i="1" dirty="0" err="1" smtClean="0"/>
              <a:t>ontologies</a:t>
            </a:r>
            <a:endParaRPr lang="en-US" i="1" dirty="0" smtClean="0"/>
          </a:p>
          <a:p>
            <a:r>
              <a:rPr lang="en-US" i="1" dirty="0" smtClean="0"/>
              <a:t>Generic and common use </a:t>
            </a:r>
            <a:r>
              <a:rPr lang="en-US" i="1" dirty="0" err="1" smtClean="0"/>
              <a:t>ontologies</a:t>
            </a:r>
            <a:endParaRPr lang="en-US" i="1" dirty="0" smtClean="0"/>
          </a:p>
          <a:p>
            <a:r>
              <a:rPr lang="en-US" i="1" dirty="0" smtClean="0"/>
              <a:t>Upper </a:t>
            </a:r>
            <a:r>
              <a:rPr lang="en-US" i="1" dirty="0" err="1" smtClean="0"/>
              <a:t>ontologies</a:t>
            </a:r>
            <a:r>
              <a:rPr lang="en-US" i="1" dirty="0" smtClean="0"/>
              <a:t> describe general concepts</a:t>
            </a:r>
          </a:p>
          <a:p>
            <a:r>
              <a:rPr lang="en-US" i="1" dirty="0" smtClean="0"/>
              <a:t>Domain </a:t>
            </a:r>
            <a:r>
              <a:rPr lang="en-US" i="1" dirty="0" err="1" smtClean="0"/>
              <a:t>ontologies</a:t>
            </a:r>
            <a:endParaRPr lang="en-US" i="1" dirty="0" smtClean="0"/>
          </a:p>
          <a:p>
            <a:r>
              <a:rPr lang="en-US" i="1" dirty="0" smtClean="0"/>
              <a:t>Task </a:t>
            </a:r>
            <a:r>
              <a:rPr lang="en-US" i="1" dirty="0" err="1" smtClean="0"/>
              <a:t>ontologies</a:t>
            </a:r>
            <a:endParaRPr lang="en-US" i="1" dirty="0" smtClean="0"/>
          </a:p>
          <a:p>
            <a:r>
              <a:rPr lang="en-US" i="1" dirty="0" smtClean="0"/>
              <a:t>Domain-task </a:t>
            </a:r>
            <a:r>
              <a:rPr lang="en-US" i="1" dirty="0" err="1" smtClean="0"/>
              <a:t>ontologies</a:t>
            </a:r>
            <a:endParaRPr lang="en-US" i="1" dirty="0" smtClean="0"/>
          </a:p>
          <a:p>
            <a:r>
              <a:rPr lang="en-US" i="1" dirty="0" smtClean="0"/>
              <a:t>Method </a:t>
            </a:r>
            <a:r>
              <a:rPr lang="en-US" i="1" dirty="0" err="1" smtClean="0"/>
              <a:t>ontologies</a:t>
            </a:r>
            <a:endParaRPr lang="en-US" i="1" dirty="0" smtClean="0"/>
          </a:p>
          <a:p>
            <a:r>
              <a:rPr lang="en-US" i="1" dirty="0" smtClean="0"/>
              <a:t>Application </a:t>
            </a:r>
            <a:r>
              <a:rPr lang="en-US" i="1" dirty="0" err="1" smtClean="0"/>
              <a:t>ontologies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Web Ontology Description Languages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Web Ontology Description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Resource Description Framework (RDF) is a general-purpose language for </a:t>
            </a:r>
            <a:r>
              <a:rPr lang="en-US" dirty="0" smtClean="0"/>
              <a:t>representing information about resources in the Web.</a:t>
            </a:r>
          </a:p>
          <a:p>
            <a:r>
              <a:rPr lang="en-US" dirty="0" smtClean="0"/>
              <a:t>The lack of expressiveness of RDF was partly eased with the introduction of the </a:t>
            </a:r>
            <a:r>
              <a:rPr lang="en-US" i="1" dirty="0" smtClean="0"/>
              <a:t>RDF Vocabulary Description Language 1.0: RDF Schema (RDF Schema or RDF- </a:t>
            </a:r>
            <a:r>
              <a:rPr lang="en-US" dirty="0" smtClean="0"/>
              <a:t>S), which offers primitives to model hierarchies of classes and properties.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Web Ontology Description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Several ontology description languages, such as SHOE, Oil, DAML, </a:t>
            </a:r>
            <a:r>
              <a:rPr lang="en-US" dirty="0" err="1" smtClean="0"/>
              <a:t>DAML+Oil</a:t>
            </a:r>
            <a:r>
              <a:rPr lang="en-US" dirty="0" smtClean="0"/>
              <a:t>, and OWL, were later defined based on RDF/RDF-S.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Web Ontology Description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Developed at the University of Maryland, the </a:t>
            </a:r>
            <a:r>
              <a:rPr lang="en-US" i="1" dirty="0" smtClean="0"/>
              <a:t>Simple HTML Ontology Extension </a:t>
            </a:r>
            <a:r>
              <a:rPr lang="en-US" dirty="0" smtClean="0"/>
              <a:t>(SHOE) was the first ontology description language created for the Semantic Web.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Ontology Inference Layer (Oil) is the result of the On-To-Knowledge </a:t>
            </a:r>
            <a:r>
              <a:rPr lang="en-US" dirty="0" smtClean="0"/>
              <a:t>Project, sponsored by the European Community, which involved several European universities.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Web Ontology Description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about the same time Oil was developed, the Defense Advanced Research Projects Agency (DARPA) sponsored the </a:t>
            </a:r>
            <a:r>
              <a:rPr lang="en-US" i="1" dirty="0" smtClean="0"/>
              <a:t>DARPA Agent Markup Language </a:t>
            </a:r>
            <a:r>
              <a:rPr lang="en-US" dirty="0" smtClean="0"/>
              <a:t>(DAML) Program.</a:t>
            </a:r>
          </a:p>
          <a:p>
            <a:r>
              <a:rPr lang="en-US" dirty="0" smtClean="0"/>
              <a:t>These two languages were amalgamated into a single language, </a:t>
            </a:r>
            <a:r>
              <a:rPr lang="en-US" dirty="0" err="1" smtClean="0"/>
              <a:t>DAML+Oil</a:t>
            </a:r>
            <a:r>
              <a:rPr lang="en-US" dirty="0" smtClean="0"/>
              <a:t>, in early 2001.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Web Ontology Description Languages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Web Ontology Language (OWL) was the result of the Web Ontology </a:t>
            </a:r>
            <a:r>
              <a:rPr lang="en-US" dirty="0" smtClean="0"/>
              <a:t>Working Group (now closed). </a:t>
            </a:r>
          </a:p>
          <a:p>
            <a:r>
              <a:rPr lang="en-US" dirty="0" smtClean="0"/>
              <a:t>OWL facilitates greater machine interpretability of Web content than that supported by XML and RDF/RDF Schema by providing additional vocabulary, based on description logic. </a:t>
            </a:r>
          </a:p>
          <a:p>
            <a:r>
              <a:rPr lang="en-US" dirty="0" smtClean="0"/>
              <a:t>OWL has three increasingly expressive sublanguages: OWL </a:t>
            </a:r>
            <a:r>
              <a:rPr lang="en-US" dirty="0" err="1" smtClean="0"/>
              <a:t>Lite</a:t>
            </a:r>
            <a:r>
              <a:rPr lang="en-US" dirty="0" smtClean="0"/>
              <a:t>, OWL DL, and OWL Full.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IEEE Taxonomy – Software Engineering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003" y="1825625"/>
            <a:ext cx="68235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672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IEEE Taxonomy – Software Engineering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4000" dirty="0" smtClean="0"/>
          </a:p>
          <a:p>
            <a:pPr marL="0" indent="0">
              <a:buNone/>
            </a:pPr>
            <a:r>
              <a:rPr lang="en-IN" sz="4800" dirty="0" smtClean="0">
                <a:solidFill>
                  <a:schemeClr val="accent1">
                    <a:lumMod val="50000"/>
                  </a:schemeClr>
                </a:solidFill>
              </a:rPr>
              <a:t>Alternative taxonomy for Software Engineering ???</a:t>
            </a:r>
            <a:endParaRPr lang="en-IN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824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Taxonomies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Biological taxonomies </a:t>
            </a:r>
          </a:p>
          <a:p>
            <a:r>
              <a:rPr lang="en-IN" dirty="0" smtClean="0"/>
              <a:t> Disease taxonomies</a:t>
            </a:r>
          </a:p>
          <a:p>
            <a:r>
              <a:rPr lang="en-IN" dirty="0" smtClean="0"/>
              <a:t> Economic taxonomies </a:t>
            </a:r>
          </a:p>
          <a:p>
            <a:r>
              <a:rPr lang="en-IN" dirty="0" smtClean="0"/>
              <a:t> Military taxonomies </a:t>
            </a:r>
          </a:p>
          <a:p>
            <a:r>
              <a:rPr lang="en-IN" dirty="0" smtClean="0"/>
              <a:t> Safety taxonomies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1228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Thesaurus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4000" dirty="0" smtClean="0"/>
              <a:t>“A controlled vocabulary arranged in a known order and structured so that hierarchical, equivalence, and associative relationships among terms are displayed clearly and identified employed reciprocally.”</a:t>
            </a:r>
          </a:p>
          <a:p>
            <a:pPr marL="0" indent="0">
              <a:buNone/>
            </a:pPr>
            <a:r>
              <a:rPr lang="en-US" sz="4000" dirty="0" smtClean="0"/>
              <a:t>This means that a thesaurus uses associative relationships in addition to parent-child relationships.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236829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Thesaurus (cont’d)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smtClean="0"/>
              <a:t>“The primary purposes of a thesaurus are: </a:t>
            </a:r>
          </a:p>
          <a:p>
            <a:pPr marL="514350" indent="-514350">
              <a:buAutoNum type="alphaLcParenR"/>
            </a:pPr>
            <a:r>
              <a:rPr lang="en-IN" sz="3600" dirty="0" smtClean="0"/>
              <a:t>To facilitate retrieval of documents and </a:t>
            </a:r>
          </a:p>
          <a:p>
            <a:pPr marL="514350" indent="-514350">
              <a:buAutoNum type="alphaLcParenR"/>
            </a:pPr>
            <a:r>
              <a:rPr lang="en-IN" sz="3600" dirty="0" smtClean="0"/>
              <a:t> To achieve consistency in the indexing of written or otherwise recorded documents and other items, mainly for </a:t>
            </a:r>
            <a:r>
              <a:rPr lang="en-IN" sz="3600" dirty="0" err="1" smtClean="0"/>
              <a:t>postcoordinate</a:t>
            </a:r>
            <a:r>
              <a:rPr lang="en-IN" sz="3600" dirty="0" smtClean="0"/>
              <a:t> information storage and retrieval systems”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xmlns="" val="396562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The Definition of Ontology(</a:t>
            </a:r>
            <a:r>
              <a:rPr lang="en-IN" b="1" dirty="0" err="1" smtClean="0">
                <a:solidFill>
                  <a:srgbClr val="FF0000"/>
                </a:solidFill>
              </a:rPr>
              <a:t>i</a:t>
            </a:r>
            <a:r>
              <a:rPr lang="en-IN" b="1" dirty="0" smtClean="0">
                <a:solidFill>
                  <a:srgbClr val="FF0000"/>
                </a:solidFill>
              </a:rPr>
              <a:t>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4000" dirty="0" smtClean="0"/>
              <a:t>“An ontology defines the basic terms and relations comprising the vocabulary of a topic area, as well as the rules for combining terms and relations to define extensions to the vocabulary”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xmlns="" val="267657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806</Words>
  <Application>Microsoft Office PowerPoint</Application>
  <PresentationFormat>On-screen Show (4:3)</PresentationFormat>
  <Paragraphs>93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Ontology in Computer Science  </vt:lpstr>
      <vt:lpstr>Taxonomy</vt:lpstr>
      <vt:lpstr>IEEE Taxonomy – Software Engineering</vt:lpstr>
      <vt:lpstr>IEEE Taxonomy – Software Engineering</vt:lpstr>
      <vt:lpstr>IEEE Taxonomy – Software Engineering</vt:lpstr>
      <vt:lpstr>Taxonomies</vt:lpstr>
      <vt:lpstr>Thesaurus</vt:lpstr>
      <vt:lpstr>Thesaurus (cont’d)</vt:lpstr>
      <vt:lpstr>The Definition of Ontology(i)</vt:lpstr>
      <vt:lpstr>The Definition of Ontology (ii) </vt:lpstr>
      <vt:lpstr>The Definition of Ontology (iii) </vt:lpstr>
      <vt:lpstr>The Definition of Ontology (iv) </vt:lpstr>
      <vt:lpstr>The Definition of Ontology (v) </vt:lpstr>
      <vt:lpstr>Slide 14</vt:lpstr>
      <vt:lpstr>W3C consortium</vt:lpstr>
      <vt:lpstr>W3C consortium</vt:lpstr>
      <vt:lpstr>Differences Among Taxonomies, Thesauri, and Ontologies</vt:lpstr>
      <vt:lpstr>Linnaean taxonomy of the living beings — human classification(Taxonomies Versus Ontologies) </vt:lpstr>
      <vt:lpstr>Slide 19</vt:lpstr>
      <vt:lpstr>Directory structure example (Taxonomies Versus Ontologies) . </vt:lpstr>
      <vt:lpstr>Thesauri Versus Ontologies</vt:lpstr>
      <vt:lpstr>Relationships in the UNESCO Thesauri (Thesauri Versus Ontologies) </vt:lpstr>
      <vt:lpstr>Slide 23</vt:lpstr>
      <vt:lpstr>Classifying Ontologies</vt:lpstr>
      <vt:lpstr>Classifying Ontologies According to a Semantic Spectrum </vt:lpstr>
      <vt:lpstr>Slide 26</vt:lpstr>
      <vt:lpstr>Classifying Ontologies According to Their Generality</vt:lpstr>
      <vt:lpstr>Slide 28</vt:lpstr>
      <vt:lpstr>Classifying Ontologies According to Their Generality</vt:lpstr>
      <vt:lpstr>Classifying Ontologies According to the Information Represented </vt:lpstr>
      <vt:lpstr>Web Ontology Description Languages</vt:lpstr>
      <vt:lpstr>Web Ontology Description Languages</vt:lpstr>
      <vt:lpstr>Web Ontology Description Languages</vt:lpstr>
      <vt:lpstr>Web Ontology Description Languages</vt:lpstr>
      <vt:lpstr>Web Ontology Description Languages</vt:lpstr>
      <vt:lpstr>Web Ontology Description Languages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Ontology in Computer Science  </dc:title>
  <dc:creator>ADMIN</dc:creator>
  <cp:lastModifiedBy>Bhargavi</cp:lastModifiedBy>
  <cp:revision>42</cp:revision>
  <dcterms:created xsi:type="dcterms:W3CDTF">2006-08-16T00:00:00Z</dcterms:created>
  <dcterms:modified xsi:type="dcterms:W3CDTF">2018-10-29T04:40:38Z</dcterms:modified>
</cp:coreProperties>
</file>