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26" r:id="rId57"/>
    <p:sldId id="329" r:id="rId58"/>
    <p:sldId id="311" r:id="rId59"/>
    <p:sldId id="327" r:id="rId60"/>
    <p:sldId id="312" r:id="rId61"/>
    <p:sldId id="328" r:id="rId62"/>
    <p:sldId id="314" r:id="rId63"/>
    <p:sldId id="315" r:id="rId64"/>
    <p:sldId id="316" r:id="rId65"/>
    <p:sldId id="317" r:id="rId66"/>
    <p:sldId id="318" r:id="rId67"/>
    <p:sldId id="354" r:id="rId68"/>
    <p:sldId id="355" r:id="rId69"/>
    <p:sldId id="319" r:id="rId70"/>
    <p:sldId id="320" r:id="rId71"/>
    <p:sldId id="321" r:id="rId72"/>
    <p:sldId id="322" r:id="rId73"/>
    <p:sldId id="323" r:id="rId74"/>
    <p:sldId id="324" r:id="rId75"/>
    <p:sldId id="330" r:id="rId76"/>
    <p:sldId id="325" r:id="rId77"/>
    <p:sldId id="331" r:id="rId78"/>
    <p:sldId id="332" r:id="rId79"/>
    <p:sldId id="333" r:id="rId80"/>
    <p:sldId id="334" r:id="rId81"/>
    <p:sldId id="352" r:id="rId82"/>
    <p:sldId id="357" r:id="rId83"/>
    <p:sldId id="358" r:id="rId84"/>
    <p:sldId id="335" r:id="rId85"/>
    <p:sldId id="336" r:id="rId86"/>
    <p:sldId id="337" r:id="rId87"/>
    <p:sldId id="338" r:id="rId88"/>
    <p:sldId id="339" r:id="rId89"/>
    <p:sldId id="353" r:id="rId90"/>
    <p:sldId id="340" r:id="rId91"/>
    <p:sldId id="341" r:id="rId92"/>
    <p:sldId id="342" r:id="rId93"/>
    <p:sldId id="343" r:id="rId94"/>
    <p:sldId id="356" r:id="rId95"/>
    <p:sldId id="344" r:id="rId96"/>
    <p:sldId id="345" r:id="rId97"/>
    <p:sldId id="346" r:id="rId98"/>
    <p:sldId id="347" r:id="rId99"/>
    <p:sldId id="360" r:id="rId100"/>
    <p:sldId id="359" r:id="rId101"/>
    <p:sldId id="348" r:id="rId102"/>
    <p:sldId id="349" r:id="rId103"/>
    <p:sldId id="350" r:id="rId104"/>
    <p:sldId id="351" r:id="rId105"/>
    <p:sldId id="361" r:id="rId106"/>
    <p:sldId id="362" r:id="rId107"/>
    <p:sldId id="363" r:id="rId10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D6A61-A9CD-49C9-88A3-C742F984F08E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7068-D2B2-4CED-96F8-1765C2BE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D6A61-A9CD-49C9-88A3-C742F984F08E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E77068-D2B2-4CED-96F8-1765C2BE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0B79-0798-466B-BECE-F69B2534CD11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3461-CB7D-44FB-9873-4232DC323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77" r:id="rId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>
                <a:solidFill>
                  <a:srgbClr val="464646"/>
                </a:solidFill>
                <a:latin typeface="Lucida Sans Unicode"/>
              </a:rPr>
              <a:t>WEB TECHNOLOGIES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20000"/>
              </a:lnSpc>
              <a:buSzPct val="68000"/>
              <a:buFont typeface="Wingdings 3" charset="2"/>
              <a:buChar char=""/>
            </a:pPr>
            <a:r>
              <a:rPr lang="en-US" sz="2700" b="1" u="sng">
                <a:solidFill>
                  <a:srgbClr val="000000"/>
                </a:solidFill>
                <a:latin typeface="Lucida Sans Unicode"/>
              </a:rPr>
              <a:t>M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odel </a:t>
            </a:r>
            <a:r>
              <a:rPr lang="en-US" sz="2700" b="1" u="sng">
                <a:solidFill>
                  <a:srgbClr val="000000"/>
                </a:solidFill>
                <a:latin typeface="Lucida Sans Unicode"/>
              </a:rPr>
              <a:t>V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iew </a:t>
            </a:r>
            <a:r>
              <a:rPr lang="en-US" sz="2700" b="1" u="sng">
                <a:solidFill>
                  <a:srgbClr val="000000"/>
                </a:solidFill>
                <a:latin typeface="Lucida Sans Unicode"/>
              </a:rPr>
              <a:t>C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ontroller or </a:t>
            </a:r>
            <a:r>
              <a:rPr lang="en-US" sz="2700" b="1">
                <a:solidFill>
                  <a:srgbClr val="000000"/>
                </a:solidFill>
                <a:latin typeface="Lucida Sans Unicode"/>
              </a:rPr>
              <a:t>MVC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 as it is popularly called, is a software design pattern for developing web applications.</a:t>
            </a:r>
            <a:endParaRPr/>
          </a:p>
          <a:p>
            <a:pPr algn="just">
              <a:lnSpc>
                <a:spcPct val="12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MVC separates application into three components - Model, View and Controller.</a:t>
            </a:r>
            <a:endParaRPr/>
          </a:p>
          <a:p>
            <a:pPr algn="just">
              <a:lnSpc>
                <a:spcPct val="12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Model represents shape of the data and business logic. </a:t>
            </a:r>
            <a:endParaRPr/>
          </a:p>
          <a:p>
            <a:pPr algn="just">
              <a:lnSpc>
                <a:spcPct val="12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It maintains the data of the application such as databases, text data, files and/or other web resources.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 u="sng">
                <a:solidFill>
                  <a:srgbClr val="464646"/>
                </a:solidFill>
                <a:latin typeface="Lucida Sans Unicode"/>
              </a:rPr>
              <a:t>M</a:t>
            </a:r>
            <a:r>
              <a:rPr lang="en-US" sz="4100" b="1">
                <a:solidFill>
                  <a:srgbClr val="464646"/>
                </a:solidFill>
                <a:latin typeface="Lucida Sans Unicode"/>
              </a:rPr>
              <a:t>odel </a:t>
            </a:r>
            <a:r>
              <a:rPr lang="en-US" sz="4100" b="1" u="sng">
                <a:solidFill>
                  <a:srgbClr val="464646"/>
                </a:solidFill>
                <a:latin typeface="Lucida Sans Unicode"/>
              </a:rPr>
              <a:t>V</a:t>
            </a:r>
            <a:r>
              <a:rPr lang="en-US" sz="4100" b="1">
                <a:solidFill>
                  <a:srgbClr val="464646"/>
                </a:solidFill>
                <a:latin typeface="Lucida Sans Unicode"/>
              </a:rPr>
              <a:t>iew </a:t>
            </a:r>
            <a:r>
              <a:rPr lang="en-US" sz="4100" b="1" u="sng">
                <a:solidFill>
                  <a:srgbClr val="464646"/>
                </a:solidFill>
                <a:latin typeface="Lucida Sans Unicode"/>
              </a:rPr>
              <a:t>C</a:t>
            </a:r>
            <a:r>
              <a:rPr lang="en-US" sz="4100" b="1">
                <a:solidFill>
                  <a:srgbClr val="464646"/>
                </a:solidFill>
                <a:latin typeface="Lucida Sans Unicode"/>
              </a:rPr>
              <a:t>ontroller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62001"/>
            <a:ext cx="6553200" cy="5025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Block and Inline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Elements: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elements add a line break before and after them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&lt;p&gt;, &lt;h1&gt;, &lt;h2&gt;, &lt;h3&gt;, &lt;h4&gt;, &lt;h5&gt;, &lt;h6&gt;, &lt;ul&gt;, &lt;ol&gt;, &lt;dl&gt;, &lt;pre&gt;, &lt;hr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/&gt;,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&lt;div&gt;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all start on their own new line, and anything that follows them appears on its own new line.</a:t>
            </a:r>
          </a:p>
        </p:txBody>
      </p:sp>
    </p:spTree>
    <p:extLst>
      <p:ext uri="{BB962C8B-B14F-4D97-AF65-F5344CB8AC3E}">
        <p14:creationId xmlns:p14="http://schemas.microsoft.com/office/powerpoint/2010/main" xmlns="" val="18704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&lt;div&gt; tag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>
              <a:spcBef>
                <a:spcPct val="3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&lt;div&gt; creates logical divisions within a page</a:t>
            </a:r>
          </a:p>
          <a:p>
            <a:pPr algn="just">
              <a:spcBef>
                <a:spcPct val="3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Block style element</a:t>
            </a:r>
          </a:p>
          <a:p>
            <a:pPr algn="just">
              <a:spcBef>
                <a:spcPct val="3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with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algn="just">
              <a:spcBef>
                <a:spcPct val="3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the very important block level tag which plays a big role in grouping various other HTML tags and applying CSS on group of elements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3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Even now &lt;div&gt; tag can be used to create webpage layout where we define different parts ( Left, Right, Top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of the page using &lt;div&gt; tag. </a:t>
            </a:r>
          </a:p>
        </p:txBody>
      </p:sp>
    </p:spTree>
    <p:extLst>
      <p:ext uri="{BB962C8B-B14F-4D97-AF65-F5344CB8AC3E}">
        <p14:creationId xmlns:p14="http://schemas.microsoft.com/office/powerpoint/2010/main" xmlns="" val="1194888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&lt;div style="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&lt;h4&gt;This is first group&lt;/h4&gt;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&lt;p&gt;Following is a list of vegetables&lt;/p&gt;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&lt;li&gt;Beetroot&lt;/li&gt;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&lt;li&gt;Ginger&lt;/li&gt;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&lt;li&gt;Potato&lt;/li&gt;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&lt;/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&lt;div style="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color:green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&lt;h4&gt;This is second group&lt;/h4&gt;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&lt;p&gt;Following is a list of fruits&lt;/p&gt;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&lt;li&gt;Apple&lt;/li&gt;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&lt;li&gt;Banana&lt;/li&gt;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&lt;li&gt;Mango&lt;/li&gt;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3221566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7030"/>
            <a:ext cx="8686800" cy="596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13289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Inline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Inline elements don’t break the text before and after </a:t>
            </a:r>
            <a:r>
              <a:rPr lang="en-US" dirty="0" smtClean="0"/>
              <a:t>them</a:t>
            </a:r>
          </a:p>
          <a:p>
            <a:r>
              <a:rPr lang="en-US" dirty="0"/>
              <a:t>Inline elements, on the other hand, can appear within sentences and do not have to appear on a new line of their own.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&lt;b&gt;, &lt;i&gt;, &lt;u&gt;, </a:t>
            </a:r>
            <a:r>
              <a:rPr lang="en-US" dirty="0" smtClean="0"/>
              <a:t> </a:t>
            </a:r>
            <a:r>
              <a:rPr lang="en-US" dirty="0"/>
              <a:t>&lt;strong&gt;, &lt;sup&gt;, &lt;sub&gt;, </a:t>
            </a:r>
            <a:r>
              <a:rPr lang="en-US" dirty="0" smtClean="0"/>
              <a:t>&lt;</a:t>
            </a:r>
            <a:r>
              <a:rPr lang="en-US" dirty="0"/>
              <a:t>li&gt;, </a:t>
            </a:r>
            <a:r>
              <a:rPr lang="en-US" dirty="0" smtClean="0"/>
              <a:t>&lt;</a:t>
            </a:r>
            <a:r>
              <a:rPr lang="en-US" dirty="0"/>
              <a:t>del</a:t>
            </a:r>
            <a:r>
              <a:rPr lang="en-US" dirty="0" smtClean="0"/>
              <a:t>&gt;,&lt;span&gt;.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5663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&lt;span&gt; Tag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257800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Useful for modifying a specific portion of text </a:t>
            </a:r>
          </a:p>
          <a:p>
            <a:pPr lvl="1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Don't create a separate area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(paragraph) in the document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Very useful with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HTML &lt;span&gt; is an inline element and it can be used to group inline-elements in an HTML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document.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328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5943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&lt;p&gt;This one is &lt;span style="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font-weight:bold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"&gt;only a test&lt;/span&gt;.&lt;/p&gt;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one is another &lt;span style="font-size:42px;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font-weight:bold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"&gt;TEST&lt;/span&gt;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398" y="2286000"/>
            <a:ext cx="7239002" cy="408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29808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20000"/>
              </a:lnSpc>
              <a:buSzPct val="68000"/>
              <a:buFont typeface="Wingdings 3" charset="2"/>
              <a:buChar char=""/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View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View is a user interface.</a:t>
            </a:r>
            <a:endParaRPr/>
          </a:p>
          <a:p>
            <a:pPr algn="just">
              <a:lnSpc>
                <a:spcPct val="12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This is the graphical user interface of the application. </a:t>
            </a:r>
            <a:endParaRPr/>
          </a:p>
          <a:p>
            <a:pPr algn="just">
              <a:lnSpc>
                <a:spcPct val="12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View display data using model to the user and also enables them to modify the data.</a:t>
            </a:r>
            <a:endParaRPr/>
          </a:p>
          <a:p>
            <a:pPr algn="just">
              <a:lnSpc>
                <a:spcPct val="120000"/>
              </a:lnSpc>
              <a:buSzPct val="68000"/>
              <a:buFont typeface="Wingdings 3" charset="2"/>
              <a:buChar char=""/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Controller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handles the user request.</a:t>
            </a:r>
            <a:endParaRPr/>
          </a:p>
          <a:p>
            <a:pPr algn="just">
              <a:lnSpc>
                <a:spcPct val="12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Typically, user interact with View, which in-tern raises appropriate URL request, this request will be handled by a controller.</a:t>
            </a:r>
            <a:endParaRPr/>
          </a:p>
          <a:p>
            <a:pPr algn="just">
              <a:lnSpc>
                <a:spcPct val="12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The controller renders the appropriate view with the model data as a response.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 u="sng">
                <a:solidFill>
                  <a:srgbClr val="464646"/>
                </a:solidFill>
                <a:latin typeface="Lucida Sans Unicode"/>
              </a:rPr>
              <a:t>M</a:t>
            </a:r>
            <a:r>
              <a:rPr lang="en-US" sz="4100" b="1">
                <a:solidFill>
                  <a:srgbClr val="464646"/>
                </a:solidFill>
                <a:latin typeface="Lucida Sans Unicode"/>
              </a:rPr>
              <a:t>odel </a:t>
            </a:r>
            <a:r>
              <a:rPr lang="en-US" sz="4100" b="1" u="sng">
                <a:solidFill>
                  <a:srgbClr val="464646"/>
                </a:solidFill>
                <a:latin typeface="Lucida Sans Unicode"/>
              </a:rPr>
              <a:t>V</a:t>
            </a:r>
            <a:r>
              <a:rPr lang="en-US" sz="4100" b="1">
                <a:solidFill>
                  <a:srgbClr val="464646"/>
                </a:solidFill>
                <a:latin typeface="Lucida Sans Unicode"/>
              </a:rPr>
              <a:t>iew </a:t>
            </a:r>
            <a:r>
              <a:rPr lang="en-US" sz="4100" b="1" u="sng">
                <a:solidFill>
                  <a:srgbClr val="464646"/>
                </a:solidFill>
                <a:latin typeface="Lucida Sans Unicode"/>
              </a:rPr>
              <a:t>C</a:t>
            </a:r>
            <a:r>
              <a:rPr lang="en-US" sz="4100" b="1">
                <a:solidFill>
                  <a:srgbClr val="464646"/>
                </a:solidFill>
                <a:latin typeface="Lucida Sans Unicode"/>
              </a:rPr>
              <a:t>ontroller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523880"/>
            <a:ext cx="6019560" cy="5028840"/>
          </a:xfrm>
          <a:prstGeom prst="rect">
            <a:avLst/>
          </a:prstGeom>
          <a:ln>
            <a:noFill/>
          </a:ln>
        </p:spPr>
      </p:pic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 u="sng">
                <a:solidFill>
                  <a:srgbClr val="464646"/>
                </a:solidFill>
                <a:latin typeface="Lucida Sans Unicode"/>
              </a:rPr>
              <a:t>M</a:t>
            </a:r>
            <a:r>
              <a:rPr lang="en-US" sz="4100" b="1">
                <a:solidFill>
                  <a:srgbClr val="464646"/>
                </a:solidFill>
                <a:latin typeface="Lucida Sans Unicode"/>
              </a:rPr>
              <a:t>odel </a:t>
            </a:r>
            <a:r>
              <a:rPr lang="en-US" sz="4100" b="1" u="sng">
                <a:solidFill>
                  <a:srgbClr val="464646"/>
                </a:solidFill>
                <a:latin typeface="Lucida Sans Unicode"/>
              </a:rPr>
              <a:t>V</a:t>
            </a:r>
            <a:r>
              <a:rPr lang="en-US" sz="4100" b="1">
                <a:solidFill>
                  <a:srgbClr val="464646"/>
                </a:solidFill>
                <a:latin typeface="Lucida Sans Unicode"/>
              </a:rPr>
              <a:t>iew </a:t>
            </a:r>
            <a:r>
              <a:rPr lang="en-US" sz="4100" b="1" u="sng">
                <a:solidFill>
                  <a:srgbClr val="464646"/>
                </a:solidFill>
                <a:latin typeface="Lucida Sans Unicode"/>
              </a:rPr>
              <a:t>C</a:t>
            </a:r>
            <a:r>
              <a:rPr lang="en-US" sz="4100" b="1">
                <a:solidFill>
                  <a:srgbClr val="464646"/>
                </a:solidFill>
                <a:latin typeface="Lucida Sans Unicode"/>
              </a:rPr>
              <a:t>ontroller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The primary scripting language for developing web pages is HTML.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It is used to describe how a web page will appear in a browser’s window.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HTML allows us to write formatting instructions for web pages.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Web browsers interpret the formatting instructions specified for the web page and display the web page on the screen.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HTML provides simple mechanisms for formatting text, creating links and lists, inserting images, embedding audio and video etc.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t can also include CSS to specify the style and layout of text and other components.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 Scripts written in various languages such as JS and VBScript may also be used to change the appearance of web pages and make them interactive.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HTML documents are written using HTML “tags” embedded in angular brackets.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 The set of tags that we can use to write HTML documents is defined by the world wide web consortium (W3C).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W3C has published many standards for 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The first version of html specification, called HTML tags, was introduced in late 1991 by Berners-Lee.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In the version, only 18 to 20 tags were Incorporated to develop simple websites.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Thirteen out of twenty still exist in the current  version.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In November 1995, HTML version 2 was introduced by Internet Engineering Task Force (IETF).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 In this version, several features such as forms, tables and image maps were added.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However , this version became obsolete in 2000.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 u="sng">
                <a:solidFill>
                  <a:srgbClr val="FF0000"/>
                </a:solidFill>
                <a:latin typeface="Lucida Sans Unicode"/>
              </a:rPr>
              <a:t>H</a:t>
            </a:r>
            <a:r>
              <a:rPr lang="en-US" sz="4100" b="1" u="sng">
                <a:solidFill>
                  <a:srgbClr val="909090"/>
                </a:solidFill>
                <a:latin typeface="Lucida Sans Unicode"/>
              </a:rPr>
              <a:t>T</a:t>
            </a:r>
            <a:r>
              <a:rPr lang="en-US" sz="4100" b="1" u="sng">
                <a:solidFill>
                  <a:srgbClr val="7D3C4A"/>
                </a:solidFill>
                <a:latin typeface="Lucida Sans Unicode"/>
              </a:rPr>
              <a:t>M</a:t>
            </a:r>
            <a:r>
              <a:rPr lang="en-US" sz="4100" b="1" u="sng">
                <a:solidFill>
                  <a:srgbClr val="00B050"/>
                </a:solidFill>
                <a:latin typeface="Lucida Sans Unicode"/>
              </a:rPr>
              <a:t>L</a:t>
            </a:r>
            <a:r>
              <a:rPr lang="en-US" sz="4100" b="1">
                <a:solidFill>
                  <a:srgbClr val="464646"/>
                </a:solidFill>
                <a:latin typeface="Lucida Sans Unicode"/>
              </a:rPr>
              <a:t> Versions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762120"/>
            <a:ext cx="8229240" cy="6095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5100">
                <a:solidFill>
                  <a:srgbClr val="000000"/>
                </a:solidFill>
                <a:latin typeface="Times New Roman"/>
              </a:rPr>
              <a:t>The world wide web  consortium (W3C) published its first recommendations, HTML 3.2, in 1997. The math formulae was dropped entirely.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5100">
                <a:solidFill>
                  <a:srgbClr val="000000"/>
                </a:solidFill>
                <a:latin typeface="Times New Roman"/>
              </a:rPr>
              <a:t>In the same year, W3C published HTML version 4.0, which consists of 3 flavors: strict, Transitional and Frameset.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5100">
                <a:solidFill>
                  <a:srgbClr val="000000"/>
                </a:solidFill>
                <a:latin typeface="Times New Roman"/>
              </a:rPr>
              <a:t>In 1999, W3c published an enhanced version, HTML 4.01, which was modified in may 12, 2001.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5100">
                <a:solidFill>
                  <a:srgbClr val="000000"/>
                </a:solidFill>
                <a:latin typeface="Times New Roman"/>
              </a:rPr>
              <a:t>In 2004, development began on HTML5 in the </a:t>
            </a:r>
            <a:r>
              <a:rPr lang="en-US" sz="5100" u="sng">
                <a:solidFill>
                  <a:srgbClr val="FF8119"/>
                </a:solidFill>
                <a:latin typeface="Times New Roman"/>
              </a:rPr>
              <a:t>Web Hypertext Application Technology Working Group</a:t>
            </a:r>
            <a:r>
              <a:rPr lang="en-US" sz="5100">
                <a:solidFill>
                  <a:srgbClr val="000000"/>
                </a:solidFill>
                <a:latin typeface="Times New Roman"/>
              </a:rPr>
              <a:t> (WHATWG), which became a joint deliverable with the W3C in 2008, and completed and standardized on 28 October 2014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5100">
                <a:solidFill>
                  <a:srgbClr val="000000"/>
                </a:solidFill>
                <a:latin typeface="Times New Roman"/>
              </a:rPr>
              <a:t>November 1, 2016HTML 5.1 was published as a W3C Recommendation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"/>
            </a:pPr>
            <a:r>
              <a:rPr lang="en-US" sz="5100">
                <a:solidFill>
                  <a:srgbClr val="000000"/>
                </a:solidFill>
                <a:latin typeface="Times New Roman"/>
              </a:rPr>
              <a:t>The markup tells the Web browser how to display a Web page's text, images, sound and video files for the user.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"/>
            </a:pPr>
            <a:r>
              <a:rPr lang="en-US" sz="5100">
                <a:solidFill>
                  <a:srgbClr val="000000"/>
                </a:solidFill>
                <a:latin typeface="Times New Roman"/>
              </a:rPr>
              <a:t>The individual markup codes are referred to as elements (but many people also refer to them as tags).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HTML….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FF"/>
                </a:solidFill>
                <a:latin typeface="Lucida Sans Unicode"/>
              </a:rPr>
              <a:t>&lt;HTML&gt;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FF"/>
                </a:solidFill>
                <a:latin typeface="Lucida Sans Unicode"/>
              </a:rPr>
              <a:t>&lt;HEAD&gt;</a:t>
            </a:r>
            <a:endParaRPr/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FF"/>
                </a:solidFill>
                <a:latin typeface="Lucida Sans Unicode"/>
              </a:rPr>
              <a:t>	&lt;TITLE&gt; My web page &lt;/TITLE&gt;</a:t>
            </a:r>
            <a:endParaRPr/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FF"/>
                </a:solidFill>
                <a:latin typeface="Lucida Sans Unicode"/>
              </a:rPr>
              <a:t>&lt;/HEAD&gt;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FF"/>
                </a:solidFill>
                <a:latin typeface="Lucida Sans Unicode"/>
              </a:rPr>
              <a:t>&lt;BODY&gt;</a:t>
            </a:r>
            <a:endParaRPr/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FF"/>
                </a:solidFill>
                <a:latin typeface="Lucida Sans Unicode"/>
              </a:rPr>
              <a:t>Content of the document</a:t>
            </a:r>
            <a:endParaRPr/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FF"/>
                </a:solidFill>
                <a:latin typeface="Lucida Sans Unicode"/>
              </a:rPr>
              <a:t>&lt;/BODY&gt;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FF"/>
                </a:solidFill>
                <a:latin typeface="Lucida Sans Unicode"/>
              </a:rPr>
              <a:t>&lt;/HTML&gt;</a:t>
            </a:r>
            <a:r>
              <a:rPr lang="en-US">
                <a:solidFill>
                  <a:srgbClr val="000000"/>
                </a:solidFill>
                <a:latin typeface="Lucida Sans Unicode"/>
              </a:rPr>
              <a:t>
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HTML Document 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80000"/>
              </a:lnSpc>
              <a:buSzPct val="68000"/>
              <a:buFont typeface="Wingdings 3" charset="2"/>
              <a:buChar char="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The HTML document is divided into two major parts:</a:t>
            </a:r>
            <a:endParaRPr/>
          </a:p>
          <a:p>
            <a:pPr lvl="1" algn="just">
              <a:lnSpc>
                <a:spcPct val="90000"/>
              </a:lnSpc>
              <a:buFont typeface="Verdana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HEAD: contains information about the document:</a:t>
            </a:r>
            <a:endParaRPr/>
          </a:p>
          <a:p>
            <a:pPr lvl="3" algn="just">
              <a:lnSpc>
                <a:spcPct val="90000"/>
              </a:lnSpc>
              <a:buFont typeface="Wingdings 2" charset="2"/>
              <a:buChar char="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Title of the page (which appears at the top of the browser window)</a:t>
            </a:r>
            <a:endParaRPr/>
          </a:p>
          <a:p>
            <a:pPr lvl="3" algn="just">
              <a:lnSpc>
                <a:spcPct val="90000"/>
              </a:lnSpc>
              <a:buFont typeface="Wingdings 2" charset="2"/>
              <a:buChar char="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JavaScript and Style sheets generally require statements in the document Head </a:t>
            </a:r>
            <a:endParaRPr/>
          </a:p>
          <a:p>
            <a:pPr lvl="1" algn="just">
              <a:lnSpc>
                <a:spcPct val="90000"/>
              </a:lnSpc>
              <a:buFont typeface="Verdana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BODY: Contains the actual content of the document </a:t>
            </a:r>
            <a:endParaRPr/>
          </a:p>
          <a:p>
            <a:pPr lvl="3" algn="just">
              <a:lnSpc>
                <a:spcPct val="90000"/>
              </a:lnSpc>
              <a:buFont typeface="Wingdings 2" charset="2"/>
              <a:buChar char="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This is the part that will be displayed in the browser window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HTML Document Structure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80000"/>
              </a:lnSpc>
              <a:buSzPct val="68000"/>
              <a:buFont typeface="Wingdings 3" charset="2"/>
              <a:buChar char="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All HTML tags are made up of a tag name and sometimes they are followed by an optional list of attributes which all appear between angle brackets &lt;  &gt;</a:t>
            </a:r>
            <a:endParaRPr/>
          </a:p>
          <a:p>
            <a:pPr>
              <a:lnSpc>
                <a:spcPct val="80000"/>
              </a:lnSpc>
              <a:buSzPct val="68000"/>
              <a:buFont typeface="Wingdings 3" charset="2"/>
              <a:buChar char="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Ex: &lt;h1&gt;hi&lt;/h1&gt;</a:t>
            </a:r>
            <a:endParaRPr/>
          </a:p>
          <a:p>
            <a:pPr>
              <a:lnSpc>
                <a:spcPct val="80000"/>
              </a:lnSpc>
              <a:buSzPct val="68000"/>
              <a:buFont typeface="Wingdings 3" charset="2"/>
              <a:buChar char="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&lt;p&gt;bye&lt;/p&gt;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Lucida Sans Unicode"/>
              </a:rPr>
              <a:t>HTML Tags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 u="sng">
                <a:solidFill>
                  <a:srgbClr val="000000"/>
                </a:solidFill>
                <a:latin typeface="Lucida Sans Unicode"/>
              </a:rPr>
              <a:t>UNIT - 1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INTRODUCTION TO HTML AND JAVASCRIPT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 u="sng">
                <a:solidFill>
                  <a:srgbClr val="000000"/>
                </a:solidFill>
                <a:latin typeface="Lucida Sans Unicode"/>
              </a:rPr>
              <a:t>UNIT - 2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JDBC: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 u="sng">
                <a:solidFill>
                  <a:srgbClr val="000000"/>
                </a:solidFill>
                <a:latin typeface="Lucida Sans Unicode"/>
              </a:rPr>
              <a:t>UNIT - 3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WEB SERVERS AND SERVLETS: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 u="sng">
                <a:solidFill>
                  <a:srgbClr val="000000"/>
                </a:solidFill>
                <a:latin typeface="Lucida Sans Unicode"/>
              </a:rPr>
              <a:t>UNIT - 4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INTRODUCTION TO JSP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 u="sng">
                <a:solidFill>
                  <a:srgbClr val="000000"/>
                </a:solidFill>
                <a:latin typeface="Lucida Sans Unicode"/>
              </a:rPr>
              <a:t>UNIT - 5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SEMANTIC WEB THE FUTURE OF THE INTERNET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ONTOLOGY IN COMPUTER SCIENCE: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KNOWLEDGE REPRESENTATION IN DESCRIPTION LOGIC: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Syllabus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914400" y="1371600"/>
            <a:ext cx="8000640" cy="3733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b="1">
                <a:solidFill>
                  <a:srgbClr val="000000"/>
                </a:solidFill>
                <a:latin typeface="Times New Roman"/>
              </a:rPr>
              <a:t>&lt;HTML&gt;</a:t>
            </a:r>
            <a:endParaRPr/>
          </a:p>
          <a:p>
            <a:endParaRPr/>
          </a:p>
          <a:p>
            <a:r>
              <a:rPr lang="en-US" sz="2400" b="1">
                <a:solidFill>
                  <a:srgbClr val="227A8F"/>
                </a:solidFill>
                <a:latin typeface="Times New Roman"/>
              </a:rPr>
              <a:t>&lt;head&gt;</a:t>
            </a:r>
            <a:endParaRPr/>
          </a:p>
          <a:p>
            <a:r>
              <a:rPr lang="en-US" sz="2400" b="1">
                <a:solidFill>
                  <a:srgbClr val="227A8F"/>
                </a:solidFill>
                <a:latin typeface="Times New Roman"/>
              </a:rPr>
              <a:t>&lt;title&gt;first&lt;/title&gt;</a:t>
            </a:r>
            <a:endParaRPr/>
          </a:p>
          <a:p>
            <a:r>
              <a:rPr lang="en-US" sz="2400" b="1">
                <a:solidFill>
                  <a:srgbClr val="227A8F"/>
                </a:solidFill>
                <a:latin typeface="Times New Roman"/>
              </a:rPr>
              <a:t>&lt;/head&gt;</a:t>
            </a:r>
            <a:endParaRPr/>
          </a:p>
          <a:p>
            <a:endParaRPr/>
          </a:p>
          <a:p>
            <a:r>
              <a:rPr lang="en-US" sz="2400" b="1">
                <a:solidFill>
                  <a:srgbClr val="C00000"/>
                </a:solidFill>
                <a:latin typeface="Times New Roman"/>
              </a:rPr>
              <a:t>&lt;body&gt;</a:t>
            </a:r>
            <a:endParaRPr/>
          </a:p>
          <a:p>
            <a:r>
              <a:rPr lang="en-US" sz="2400" b="1">
                <a:solidFill>
                  <a:srgbClr val="C00000"/>
                </a:solidFill>
                <a:latin typeface="Times New Roman"/>
              </a:rPr>
              <a:t>&lt;H1&gt;Hello World&lt;/H1&gt;</a:t>
            </a:r>
            <a:endParaRPr/>
          </a:p>
          <a:p>
            <a:r>
              <a:rPr lang="en-US" sz="2400" b="1">
                <a:solidFill>
                  <a:srgbClr val="C00000"/>
                </a:solidFill>
                <a:latin typeface="Times New Roman"/>
              </a:rPr>
              <a:t>&lt;/body&gt;</a:t>
            </a:r>
            <a:endParaRPr/>
          </a:p>
          <a:p>
            <a:endParaRPr/>
          </a:p>
          <a:p>
            <a:r>
              <a:rPr lang="en-US" sz="2400" b="1">
                <a:solidFill>
                  <a:srgbClr val="000000"/>
                </a:solidFill>
                <a:latin typeface="Times New Roman"/>
              </a:rPr>
              <a:t>&lt;/HTML&gt;</a:t>
            </a:r>
            <a:endParaRPr/>
          </a:p>
          <a:p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Simple program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9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9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29">
                                            <p:txEl>
                                              <p:p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9">
                                            <p:txEl>
                                              <p:p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29">
                                            <p:txEl>
                                              <p:p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29">
                                            <p:txEl>
                                              <p:p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9">
                                            <p:txEl>
                                              <p:pRg st="3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9">
                                            <p:txEl>
                                              <p:pRg st="3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29">
                                            <p:txEl>
                                              <p:pRg st="4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29">
                                            <p:txEl>
                                              <p:pRg st="4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29">
                                            <p:txEl>
                                              <p:p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29">
                                            <p:txEl>
                                              <p:p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9">
                                            <p:txEl>
                                              <p:pRg st="7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9">
                                            <p:txEl>
                                              <p:pRg st="7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29">
                                            <p:txEl>
                                              <p:pRg st="8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29">
                                            <p:txEl>
                                              <p:pRg st="8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762120"/>
            <a:ext cx="8610120" cy="5562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Text formatting tags modify the text between the opening tag and the closing tag</a:t>
            </a:r>
            <a:endParaRPr/>
          </a:p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52280"/>
            <a:ext cx="8229240" cy="6091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64646"/>
                </a:solidFill>
                <a:latin typeface="Lucida Sans Unicode"/>
              </a:rPr>
              <a:t>Text Formatting Tags</a:t>
            </a:r>
            <a:endParaRPr/>
          </a:p>
        </p:txBody>
      </p:sp>
      <p:graphicFrame>
        <p:nvGraphicFramePr>
          <p:cNvPr id="133" name="Table 3"/>
          <p:cNvGraphicFramePr/>
          <p:nvPr/>
        </p:nvGraphicFramePr>
        <p:xfrm>
          <a:off x="533520" y="1600200"/>
          <a:ext cx="8229240" cy="5127192"/>
        </p:xfrm>
        <a:graphic>
          <a:graphicData uri="http://schemas.openxmlformats.org/drawingml/2006/table">
            <a:tbl>
              <a:tblPr/>
              <a:tblGrid>
                <a:gridCol w="3437640"/>
                <a:gridCol w="4791600"/>
              </a:tblGrid>
              <a:tr h="511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&lt;b&gt;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bold </a:t>
                      </a:r>
                      <a:endParaRPr/>
                    </a:p>
                  </a:txBody>
                  <a:tcPr/>
                </a:tc>
              </a:tr>
              <a:tr h="511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&lt;i&gt;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 i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italic</a:t>
                      </a:r>
                      <a:endParaRPr/>
                    </a:p>
                  </a:txBody>
                  <a:tcPr/>
                </a:tc>
              </a:tr>
              <a:tr h="511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&lt;u&gt;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 u="sng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underlined </a:t>
                      </a:r>
                      <a:endParaRPr/>
                    </a:p>
                  </a:txBody>
                  <a:tcPr/>
                </a:tc>
              </a:tr>
              <a:tr h="511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&lt;sup&gt;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Sample</a:t>
                      </a:r>
                      <a:r>
                        <a:rPr lang="en-IN" sz="2400" b="1" baseline="30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superscript</a:t>
                      </a:r>
                      <a:endParaRPr/>
                    </a:p>
                  </a:txBody>
                  <a:tcPr/>
                </a:tc>
              </a:tr>
              <a:tr h="518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&lt;sub&gt;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Sample</a:t>
                      </a:r>
                      <a:r>
                        <a:rPr lang="en-IN" sz="2400" b="1" baseline="-25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subscript </a:t>
                      </a:r>
                      <a:endParaRPr/>
                    </a:p>
                  </a:txBody>
                  <a:tcPr/>
                </a:tc>
              </a:tr>
              <a:tr h="511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&lt;MARK&gt;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</a:rPr>
                        <a:t>Defines marked/highlighted text</a:t>
                      </a:r>
                      <a:endParaRPr/>
                    </a:p>
                  </a:txBody>
                  <a:tcPr/>
                </a:tc>
              </a:tr>
              <a:tr h="511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font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 i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To  change style of text</a:t>
                      </a:r>
                      <a:endParaRPr/>
                    </a:p>
                  </a:txBody>
                  <a:tcPr/>
                </a:tc>
              </a:tr>
              <a:tr h="511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&lt;pre&gt;&lt;/pre&gt;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Preformatted text</a:t>
                      </a:r>
                      <a:endParaRPr/>
                    </a:p>
                  </a:txBody>
                  <a:tcPr/>
                </a:tc>
              </a:tr>
              <a:tr h="511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&lt;del&gt;&lt;/del&gt;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Deleted text – strike through</a:t>
                      </a:r>
                      <a:endParaRPr/>
                    </a:p>
                  </a:txBody>
                  <a:tcPr/>
                </a:tc>
              </a:tr>
              <a:tr h="512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</a:rPr>
                        <a:t>&lt;hr&gt;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Defines horizontal line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1">
                                            <p:txEl>
                                              <p:p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1">
                                            <p:txEl>
                                              <p:p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914400"/>
            <a:ext cx="8610120" cy="54097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  <a:p>
            <a:pPr lvl="3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It is used to change style of specific text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&lt;font face=“verdana”  size=“20”    color=“red”&gt;Web Technologies &lt;/font&gt;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64646"/>
                </a:solidFill>
                <a:latin typeface="Lucida Sans Unicode"/>
              </a:rPr>
              <a:t>font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914400"/>
            <a:ext cx="8610120" cy="5409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&lt;html&gt;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    &lt;body&gt;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&lt;i&gt;CSE&lt;/i&gt;&lt;br&gt;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&lt;u&gt;ECE&lt;/u&gt;&lt;br&gt;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&lt;del&gt;mech&lt;/del&gt;&lt;br&gt;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&lt;b&gt;Vignan&lt;/b&gt;&lt;br&gt;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2&lt;sup&gt;2&lt;sup&gt;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&lt;hr&gt;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&lt;pre&gt;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sno name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1   ram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&lt;/pre&gt;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&lt;hr&gt;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&lt;font face=“verdana”  size=“20” color=“blue”&gt;Web Technologies &lt;/font&gt;&lt;BR&gt;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HI THIS IS &lt;MARK&gt;CSE-A&lt;/MARK&gt;</a:t>
            </a:r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  &lt;/body&gt;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&lt;/html&gt;</a:t>
            </a:r>
            <a:endParaRPr/>
          </a:p>
          <a:p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64646"/>
                </a:solidFill>
                <a:latin typeface="Lucida Sans Unicode"/>
              </a:rPr>
              <a:t>Cont..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6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6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6">
                                            <p:txEl>
                                              <p:pRg st="7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6">
                                            <p:txEl>
                                              <p:pRg st="7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6">
                                            <p:txEl>
                                              <p:p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6">
                                            <p:txEl>
                                              <p:p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6">
                                            <p:txEl>
                                              <p:p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6">
                                            <p:txEl>
                                              <p:p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6">
                                            <p:txEl>
                                              <p:pRg st="4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6">
                                            <p:txEl>
                                              <p:pRg st="4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36">
                                            <p:txEl>
                                              <p:pRg st="6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36">
                                            <p:txEl>
                                              <p:pRg st="6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36">
                                            <p:txEl>
                                              <p:p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36">
                                            <p:txEl>
                                              <p:p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36">
                                            <p:txEl>
                                              <p:pRg st="9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36">
                                            <p:txEl>
                                              <p:pRg st="9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0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36">
                                            <p:txEl>
                                              <p:pRg st="10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36">
                                            <p:txEl>
                                              <p:pRg st="10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1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36">
                                            <p:txEl>
                                              <p:pRg st="11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36">
                                            <p:txEl>
                                              <p:pRg st="11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1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36">
                                            <p:txEl>
                                              <p:pRg st="11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36">
                                            <p:txEl>
                                              <p:pRg st="11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2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36">
                                            <p:txEl>
                                              <p:pRg st="12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36">
                                            <p:txEl>
                                              <p:pRg st="12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36">
                                            <p:txEl>
                                              <p:pRg st="1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36">
                                            <p:txEl>
                                              <p:pRg st="1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39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36">
                                            <p:txEl>
                                              <p:pRg st="139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36">
                                            <p:txEl>
                                              <p:pRg st="139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1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36">
                                            <p:txEl>
                                              <p:pRg st="21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36">
                                            <p:txEl>
                                              <p:pRg st="21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4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136">
                                            <p:txEl>
                                              <p:pRg st="24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36">
                                            <p:txEl>
                                              <p:pRg st="24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54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36">
                                            <p:txEl>
                                              <p:pRg st="254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36">
                                            <p:txEl>
                                              <p:pRg st="254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380880"/>
            <a:ext cx="6933960" cy="6095520"/>
          </a:xfrm>
          <a:prstGeom prst="rect">
            <a:avLst/>
          </a:prstGeom>
          <a:ln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0"/>
            <a:ext cx="822924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&lt;!DOCTYPE html&gt;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&lt;html&gt;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&lt;body&gt;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&lt;p&gt;&lt;font size="20" color="red"&gt;This is some text!&lt;/font&gt;&lt;/p&gt;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&lt;p&gt;&lt;font size="2" color="blue"&gt;This is some text!&lt;/font&gt;&lt;/p&gt;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&lt;p&gt;&lt;font face="verdana" color="green"&gt;This is some text!&lt;/font&gt;&lt;/p&gt;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&lt;p&gt;&lt;strong&gt;Note:&lt;/strong&gt; The font element is not supported in HTML5. Use CSS instead.&lt;/p&gt;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&lt;/body&gt;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&lt;/html&gt;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848360" cy="4266720"/>
          </a:xfrm>
          <a:prstGeom prst="rect">
            <a:avLst/>
          </a:prstGeom>
          <a:ln>
            <a:noFill/>
          </a:ln>
        </p:spPr>
      </p:pic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HTML defines six levels of headings.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heading elements are H1, H2, H3, H4, H5, and H6 with H1 being the highest (or most important) level and H6 the least.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For example: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&lt;H1&gt;This is a top level heading&lt;/H1&gt; Here is some text. &lt;H2&gt;Second level heading&lt;/H2&gt; Here is some more text.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&lt;h1&gt;Main heading&lt;/h1&gt;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&lt;h2&gt;sub heading&lt;/h2&gt;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&lt;h3&gt;sub heading&lt;/h3&gt;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Lucida Sans Unicode"/>
              </a:rPr>
              <a:t>Heading tags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143000" y="1295280"/>
            <a:ext cx="8000640" cy="533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&lt;HTML&gt;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&lt;H1&gt;This is a top level heading&lt;/H1&gt;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&lt;H2&gt;Second level heading&lt;/H2&gt;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&lt;h3&gt; heading-3&lt;/h3&gt;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&lt;h4&gt;heading-4&lt;/h4&gt;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&lt;h5&gt; heading-5&lt;/h5&gt;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&lt;h6&gt; heading-5&lt;/h6&gt;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&lt;/BODY&gt;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&lt;/HTML&gt;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CONT …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680" y="609480"/>
            <a:ext cx="6324120" cy="5562360"/>
          </a:xfrm>
          <a:prstGeom prst="rect">
            <a:avLst/>
          </a:prstGeom>
          <a:ln>
            <a:noFill/>
          </a:ln>
        </p:spPr>
      </p:pic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28600"/>
            <a:ext cx="8229240" cy="6400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700" b="1" u="sng">
                <a:solidFill>
                  <a:srgbClr val="000000"/>
                </a:solidFill>
                <a:latin typeface="Lucida Sans Unicode"/>
              </a:rPr>
              <a:t>TEXT BOOKS: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1. Jon Duckett, “Beginning Web Programming with HTML, XHTML, and CSS”, WROX, 2ndedition, 2008.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2. Marty Hall and Larry Brown, “Core Servlets and Java Server pages Vol. II”, 2nd edition,Pearson, 2007.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3. K K Breitman, M A Casanova and W Truszkowski, “Semantic Web: Concepts,Technologies and Applications”, Springer, 2009.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 u="sng">
                <a:solidFill>
                  <a:srgbClr val="000000"/>
                </a:solidFill>
                <a:latin typeface="Lucida Sans Unicode"/>
              </a:rPr>
              <a:t>REFERENCEBOOKS: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1. Robert W Sebesta, “Programming the World Wide Web”, 4th edition, Pearson, 2006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2. Paul J Deitel, Harvey M Deitel and Abbey Deitel, “Internet and World Wide Web – How to program”, 5th edition, Deitel, 2009.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04920" y="1447920"/>
            <a:ext cx="8686440" cy="4723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The &lt;a&gt; tag defines a hyperlink, which is used to link from one page to another.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Hyperlinks allow visitors to navigate between Web sites by clicking on words, phrases, and images.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This tag is called anchor tag and anything between the opening &lt;a&gt; tag and the closing &lt;/a&gt; tag becomes part of the link and a user can click that part to reach to the linked document.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00">
                <a:solidFill>
                  <a:srgbClr val="0070C0"/>
                </a:solidFill>
                <a:latin typeface="Times New Roman"/>
              </a:rPr>
              <a:t>&lt;a href="Document URL" ... attributes-list&gt;</a:t>
            </a:r>
            <a:r>
              <a:rPr lang="en-US" sz="2800">
                <a:solidFill>
                  <a:srgbClr val="002060"/>
                </a:solidFill>
                <a:latin typeface="Times New Roman"/>
              </a:rPr>
              <a:t>LinkText</a:t>
            </a:r>
            <a:r>
              <a:rPr lang="en-US" sz="2800">
                <a:solidFill>
                  <a:srgbClr val="0070C0"/>
                </a:solidFill>
                <a:latin typeface="Times New Roman"/>
              </a:rPr>
              <a:t>&lt;/a&gt;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
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Lucida Sans Unicode"/>
              </a:rPr>
              <a:t>HTML Links – &lt;a&gt; tag</a:t>
            </a:r>
            <a:r>
              <a:rPr lang="en-US" sz="3200" b="1">
                <a:solidFill>
                  <a:srgbClr val="0070C0"/>
                </a:solidFill>
                <a:latin typeface="Times New Roman"/>
              </a:rPr>
              <a:t>
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 </a:t>
            </a:r>
            <a:r>
              <a:rPr lang="en-US" sz="2700" b="1">
                <a:solidFill>
                  <a:srgbClr val="000000"/>
                </a:solidFill>
                <a:latin typeface="Lucida Sans Unicode"/>
              </a:rPr>
              <a:t>href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 attribute specifies the destination address of the link.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By default, links will appear as follows in all browsers: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An unvisited link is underlined and blue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 visited link is underlined and purple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An active link is underlined and red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3040" cy="6400440"/>
          </a:xfrm>
          <a:prstGeom prst="rect">
            <a:avLst/>
          </a:prstGeom>
          <a:ln>
            <a:noFill/>
          </a:ln>
        </p:spPr>
      </p:pic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pic>
        <p:nvPicPr>
          <p:cNvPr id="15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520" y="228600"/>
            <a:ext cx="3733560" cy="6171840"/>
          </a:xfrm>
          <a:prstGeom prst="rect">
            <a:avLst/>
          </a:prstGeom>
          <a:ln>
            <a:noFill/>
          </a:ln>
        </p:spPr>
      </p:pic>
      <p:sp>
        <p:nvSpPr>
          <p:cNvPr id="157" name="Line 2"/>
          <p:cNvSpPr/>
          <p:nvPr/>
        </p:nvSpPr>
        <p:spPr>
          <a:xfrm flipH="1">
            <a:off x="4647960" y="0"/>
            <a:ext cx="1800" cy="6705360"/>
          </a:xfrm>
          <a:prstGeom prst="line">
            <a:avLst/>
          </a:prstGeom>
          <a:ln w="9360">
            <a:solidFill>
              <a:srgbClr val="2DA2BF"/>
            </a:solidFill>
            <a:round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&lt;!DOCTYPE html&gt;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&lt;html&gt;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&lt;body&gt;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&lt;a href="https://www.w3schools.com"&gt;Visit W3Schools.com!&lt;/a&gt;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&lt;/body&gt;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&lt;/html&gt;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700" u="sng">
                <a:solidFill>
                  <a:srgbClr val="FF8119"/>
                </a:solidFill>
                <a:latin typeface="Lucida Sans Unicode"/>
              </a:rPr>
              <a:t>Visit W3Schools.com!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2133720" y="2209680"/>
            <a:ext cx="380520" cy="609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  <p:pic>
        <p:nvPicPr>
          <p:cNvPr id="16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880" y="3276720"/>
            <a:ext cx="6268680" cy="331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4920" y="685800"/>
            <a:ext cx="8610120" cy="5486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70C0"/>
                </a:solidFill>
                <a:latin typeface="Lucida Sans Unicode"/>
              </a:rPr>
              <a:t>target Attribute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 This attribute is used to specify the location where linked document is opened.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70C0"/>
                </a:solidFill>
                <a:latin typeface="Lucida Sans Unicode"/>
              </a:rPr>
              <a:t>Option				Description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_blank		Opens the linked document in a new 				window or tab.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_self			Opens the linked document in the 				same frame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Lucida Sans Unicode"/>
              </a:rPr>
              <a:t>HTML Links – Hyperlinks</a:t>
            </a:r>
            <a:r>
              <a:rPr lang="en-US" sz="3200" b="1">
                <a:solidFill>
                  <a:srgbClr val="0070C0"/>
                </a:solidFill>
                <a:latin typeface="Times New Roman"/>
              </a:rPr>
              <a:t>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16000" y="864000"/>
            <a:ext cx="8610120" cy="5486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&lt;html&gt;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&lt;body&gt;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&lt;p&gt;Click any of the following links&lt;/p&gt;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&lt;a href=head.html&gt;LINK&lt;/a&gt; &lt;br&gt;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&lt;a href=head.html     target="_blank"&gt;Opens in New&lt;/a&gt;&lt;br&gt;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&lt;a href=link.htm target="_self"&gt;Opens in Self&lt;/a&gt;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&lt;/body&gt;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&lt;/html&gt;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Lucida Sans Unicode"/>
              </a:rPr>
              <a:t>HTML Links – Hyperlinks</a:t>
            </a:r>
            <a:r>
              <a:rPr lang="en-US" sz="3200" b="1">
                <a:solidFill>
                  <a:srgbClr val="0070C0"/>
                </a:solidFill>
                <a:latin typeface="Times New Roman"/>
              </a:rPr>
              <a:t>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47600" y="2124720"/>
            <a:ext cx="5248800" cy="3238560"/>
          </a:xfrm>
          <a:prstGeom prst="rect">
            <a:avLst/>
          </a:prstGeom>
          <a:ln>
            <a:noFill/>
          </a:ln>
        </p:spPr>
      </p:pic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04920" y="1143000"/>
            <a:ext cx="8534160" cy="50288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HTML &lt;img&gt; tag is used to put an image in an HTML document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2DA2BF"/>
                </a:solidFill>
                <a:latin typeface="Times New Roman"/>
              </a:rPr>
              <a:t>&lt;img src="Image URL«    ... attributes-list/&gt;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FF0000"/>
                </a:solidFill>
                <a:latin typeface="Lucida Sans Unicode"/>
              </a:rPr>
              <a:t> &lt;img&gt; Tag</a:t>
            </a:r>
            <a:endParaRPr/>
          </a:p>
        </p:txBody>
      </p:sp>
      <p:graphicFrame>
        <p:nvGraphicFramePr>
          <p:cNvPr id="172" name="Table 3"/>
          <p:cNvGraphicFramePr/>
          <p:nvPr/>
        </p:nvGraphicFramePr>
        <p:xfrm>
          <a:off x="457200" y="2666880"/>
          <a:ext cx="8000640" cy="3800880"/>
        </p:xfrm>
        <a:graphic>
          <a:graphicData uri="http://schemas.openxmlformats.org/drawingml/2006/table">
            <a:tbl>
              <a:tblPr/>
              <a:tblGrid>
                <a:gridCol w="1605240"/>
                <a:gridCol w="1596600"/>
                <a:gridCol w="4798800"/>
              </a:tblGrid>
              <a:tr h="406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</a:rPr>
                        <a:t>Attribute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</a:rPr>
                        <a:t>Value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100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u="sng">
                          <a:solidFill>
                            <a:srgbClr val="FF8119"/>
                          </a:solidFill>
                          <a:latin typeface="Times New Roman"/>
                        </a:rPr>
                        <a:t>align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</a:rPr>
                        <a:t>Top ,bottom
middle ,left
right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</a:rPr>
                        <a:t>Specifies the alignment of an image according to surrounding elements</a:t>
                      </a:r>
                      <a:endParaRPr/>
                    </a:p>
                  </a:txBody>
                  <a:tcPr/>
                </a:tc>
              </a:tr>
              <a:tr h="406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u="sng">
                          <a:solidFill>
                            <a:srgbClr val="FF8119"/>
                          </a:solidFill>
                          <a:latin typeface="Times New Roman"/>
                        </a:rPr>
                        <a:t>alt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i="1">
                          <a:solidFill>
                            <a:srgbClr val="000000"/>
                          </a:solidFill>
                          <a:latin typeface="Times New Roman"/>
                        </a:rPr>
                        <a:t>text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</a:rPr>
                        <a:t>Specifies an alternate text for an image</a:t>
                      </a:r>
                      <a:endParaRPr/>
                    </a:p>
                  </a:txBody>
                  <a:tcPr/>
                </a:tc>
              </a:tr>
              <a:tr h="70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u="sng">
                          <a:solidFill>
                            <a:srgbClr val="FF8119"/>
                          </a:solidFill>
                          <a:latin typeface="Times New Roman"/>
                        </a:rPr>
                        <a:t>border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i="1">
                          <a:solidFill>
                            <a:srgbClr val="000000"/>
                          </a:solidFill>
                          <a:latin typeface="Times New Roman"/>
                        </a:rPr>
                        <a:t>pixels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</a:rPr>
                        <a:t>Specifies the width of the border around an image</a:t>
                      </a:r>
                      <a:endParaRPr/>
                    </a:p>
                  </a:txBody>
                  <a:tcPr/>
                </a:tc>
              </a:tr>
              <a:tr h="406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u="sng">
                          <a:solidFill>
                            <a:srgbClr val="FF8119"/>
                          </a:solidFill>
                          <a:latin typeface="Times New Roman"/>
                        </a:rPr>
                        <a:t>height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i="1">
                          <a:solidFill>
                            <a:srgbClr val="000000"/>
                          </a:solidFill>
                          <a:latin typeface="Times New Roman"/>
                        </a:rPr>
                        <a:t>pixels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</a:rPr>
                        <a:t>Specifies the height of an image</a:t>
                      </a:r>
                      <a:endParaRPr/>
                    </a:p>
                  </a:txBody>
                  <a:tcPr/>
                </a:tc>
              </a:tr>
              <a:tr h="46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u="sng">
                          <a:solidFill>
                            <a:srgbClr val="FF8119"/>
                          </a:solidFill>
                          <a:latin typeface="Times New Roman"/>
                        </a:rPr>
                        <a:t>width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i="1">
                          <a:solidFill>
                            <a:srgbClr val="000000"/>
                          </a:solidFill>
                          <a:latin typeface="Times New Roman"/>
                        </a:rPr>
                        <a:t>pixels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</a:rPr>
                        <a:t>Specifies the width of an image</a:t>
                      </a:r>
                      <a:endParaRPr/>
                    </a:p>
                  </a:txBody>
                  <a:tcPr/>
                </a:tc>
              </a:tr>
              <a:tr h="40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u="sng">
                          <a:solidFill>
                            <a:srgbClr val="FF8119"/>
                          </a:solidFill>
                          <a:latin typeface="Times New Roman"/>
                        </a:rPr>
                        <a:t>src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i="1">
                          <a:solidFill>
                            <a:srgbClr val="000000"/>
                          </a:solidFill>
                          <a:latin typeface="Times New Roman"/>
                        </a:rPr>
                        <a:t>URL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</a:rPr>
                        <a:t>Specifies the URL of an image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04920" y="1143000"/>
            <a:ext cx="8534160" cy="5028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&lt;html&gt;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&lt;body&gt;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 &lt;img src="rose.jpg"  style="width:420px;height:420px;border:0;"&gt;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&lt;/body&gt;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&lt;/html&gt;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DA2BF"/>
                </a:solidFill>
                <a:latin typeface="Lucida Sans Unicode"/>
              </a:rPr>
              <a:t> &lt;img&gt; Tag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UNIT - 1 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INTRODUCTION TO HTML AND JAVASCRIPT: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HTML- HTML Common tags, Block level and inline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Elements, Lists, Tables, Images, Forms, Frames, Cascading style sheets, CSS Properties; Java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Script-Introduction to Java script, Objects in Java script, Dynamic HTML with Java script.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685800"/>
            <a:ext cx="6933960" cy="5439960"/>
          </a:xfrm>
          <a:prstGeom prst="rect">
            <a:avLst/>
          </a:prstGeom>
          <a:ln>
            <a:noFill/>
          </a:ln>
        </p:spPr>
      </p:pic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 HTML supports 3 types of lists</a:t>
            </a:r>
            <a:endParaRPr/>
          </a:p>
          <a:p>
            <a:pPr>
              <a:lnSpc>
                <a:spcPct val="150000"/>
              </a:lnSpc>
              <a:buSzPct val="68000"/>
              <a:buFont typeface="Wingdings" charset="2"/>
              <a:buAutoNum type="arabicPeriod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unordered </a:t>
            </a:r>
            <a:endParaRPr/>
          </a:p>
          <a:p>
            <a:pPr>
              <a:lnSpc>
                <a:spcPct val="150000"/>
              </a:lnSpc>
              <a:buSzPct val="68000"/>
              <a:buFont typeface="Wingdings" charset="2"/>
              <a:buAutoNum type="arabicPeriod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Ordered</a:t>
            </a:r>
            <a:endParaRPr/>
          </a:p>
          <a:p>
            <a:pPr>
              <a:lnSpc>
                <a:spcPct val="150000"/>
              </a:lnSpc>
              <a:buSzPct val="68000"/>
              <a:buFont typeface="Wingdings" charset="2"/>
              <a:buAutoNum type="arabicPeriod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definition lists 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4. LISTS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990720"/>
            <a:ext cx="8534160" cy="52876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buSzPct val="45000"/>
              <a:buFont typeface="Wingdings" charset="2"/>
              <a:buChar char="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An unordered list is a collection of related items that have no special order or sequence. </a:t>
            </a:r>
            <a:endParaRPr/>
          </a:p>
          <a:p>
            <a:pPr algn="just">
              <a:lnSpc>
                <a:spcPct val="110000"/>
              </a:lnSpc>
              <a:buSzPct val="45000"/>
              <a:buFont typeface="Wingdings" charset="2"/>
              <a:buChar char="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Each item in the list is marked with a bullet.</a:t>
            </a:r>
            <a:endParaRPr/>
          </a:p>
          <a:p>
            <a:pPr algn="just">
              <a:lnSpc>
                <a:spcPct val="110000"/>
              </a:lnSpc>
              <a:buSzPct val="45000"/>
              <a:buFont typeface="Wingdings" charset="2"/>
              <a:buChar char="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This list is created by using HTML </a:t>
            </a:r>
            <a:r>
              <a:rPr lang="en-US" sz="2600" b="1">
                <a:solidFill>
                  <a:srgbClr val="000000"/>
                </a:solidFill>
                <a:latin typeface="Times New Roman"/>
              </a:rPr>
              <a:t>&lt;ul&gt;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 tag.</a:t>
            </a:r>
            <a:endParaRPr/>
          </a:p>
          <a:p>
            <a:pPr algn="just">
              <a:lnSpc>
                <a:spcPct val="110000"/>
              </a:lnSpc>
              <a:buSzPct val="45000"/>
              <a:buFont typeface="Wingdings" charset="2"/>
              <a:buChar char="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An unordered list starts with the </a:t>
            </a:r>
            <a:r>
              <a:rPr lang="en-US" sz="2600" b="1">
                <a:solidFill>
                  <a:srgbClr val="000000"/>
                </a:solidFill>
                <a:latin typeface="Times New Roman"/>
              </a:rPr>
              <a:t>&lt;ul&gt;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 tag. Each list item starts with the </a:t>
            </a:r>
            <a:r>
              <a:rPr lang="en-US" sz="2600" b="1">
                <a:solidFill>
                  <a:srgbClr val="000000"/>
                </a:solidFill>
                <a:latin typeface="Times New Roman"/>
              </a:rPr>
              <a:t>&lt;li&gt;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 tag.</a:t>
            </a:r>
            <a:endParaRPr/>
          </a:p>
          <a:p>
            <a:pPr algn="just">
              <a:lnSpc>
                <a:spcPct val="110000"/>
              </a:lnSpc>
            </a:pPr>
            <a:r>
              <a:rPr lang="en-US" sz="2600">
                <a:solidFill>
                  <a:srgbClr val="FF0000"/>
                </a:solidFill>
                <a:latin typeface="Times New Roman"/>
              </a:rPr>
              <a:t>&lt;ul type=“circle|disc|compact”&gt;</a:t>
            </a:r>
            <a:endParaRPr/>
          </a:p>
          <a:p>
            <a:pPr>
              <a:lnSpc>
                <a:spcPct val="11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&lt;ul&gt;
  &lt;li&gt;Coffee&lt;/li&gt;
  &lt;li&gt;Tea&lt;/li&gt;
  &lt;li&gt;Milk&lt;/li&gt;
&lt;/ul&gt;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Times New Roman"/>
              </a:rPr>
              <a:t>1. Unordered lists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3352680" y="4495680"/>
            <a:ext cx="4647960" cy="178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Lucida Sans Unicode"/>
              </a:rPr>
              <a:t>Coffee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Lucida Sans Unicode"/>
              </a:rPr>
              <a:t>Tea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Lucida Sans Unicode"/>
              </a:rPr>
              <a:t>Milk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990720"/>
            <a:ext cx="8534160" cy="5287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0000"/>
                </a:solidFill>
                <a:latin typeface="Lucida Sans Unicode"/>
              </a:rPr>
              <a:t>The type Attribute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You can use </a:t>
            </a:r>
            <a:r>
              <a:rPr lang="en-US" sz="2400" b="1">
                <a:solidFill>
                  <a:srgbClr val="000000"/>
                </a:solidFill>
                <a:latin typeface="Lucida Sans Unicode"/>
              </a:rPr>
              <a:t>type</a:t>
            </a:r>
            <a:r>
              <a:rPr lang="en-US" sz="2400">
                <a:solidFill>
                  <a:srgbClr val="000000"/>
                </a:solidFill>
                <a:latin typeface="Lucida Sans Unicode"/>
              </a:rPr>
              <a:t> attribute for &lt;ul&gt; tag to specify the type of bullet you like. By default it is a disc.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 Following are the possible options: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&lt;ul type=“disc"&gt; &lt;ul type=“circle"&gt;  &lt;ul type=“square"&gt;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Times New Roman"/>
              </a:rPr>
              <a:t>Unordered lists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811440" y="4572000"/>
            <a:ext cx="1676160" cy="1857240"/>
          </a:xfrm>
          <a:prstGeom prst="rect">
            <a:avLst/>
          </a:prstGeom>
          <a:solidFill>
            <a:srgbClr val="7ACBE0"/>
          </a:solidFill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IN" sz="2400" b="1">
                <a:solidFill>
                  <a:srgbClr val="666666"/>
                </a:solidFill>
                <a:latin typeface="Lucida Sans Unicode"/>
              </a:rPr>
              <a:t>  Apple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IN" sz="2400" b="1">
                <a:solidFill>
                  <a:srgbClr val="666666"/>
                </a:solidFill>
                <a:latin typeface="Lucida Sans Unicode"/>
              </a:rPr>
              <a:t>  Orange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IN" sz="2400" b="1">
                <a:solidFill>
                  <a:srgbClr val="666666"/>
                </a:solidFill>
                <a:latin typeface="Lucida Sans Unicode"/>
              </a:rPr>
              <a:t>  Pear</a:t>
            </a:r>
            <a:endParaRPr/>
          </a:p>
        </p:txBody>
      </p:sp>
      <p:sp>
        <p:nvSpPr>
          <p:cNvPr id="185" name="CustomShape 4"/>
          <p:cNvSpPr/>
          <p:nvPr/>
        </p:nvSpPr>
        <p:spPr>
          <a:xfrm>
            <a:off x="3732480" y="4572000"/>
            <a:ext cx="1904760" cy="1492200"/>
          </a:xfrm>
          <a:prstGeom prst="rect">
            <a:avLst/>
          </a:prstGeom>
          <a:solidFill>
            <a:srgbClr val="7ACBE0"/>
          </a:solidFill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Char char="o"/>
            </a:pPr>
            <a:r>
              <a:rPr lang="en-IN" sz="2400" b="1">
                <a:solidFill>
                  <a:srgbClr val="666666"/>
                </a:solidFill>
                <a:latin typeface="Lucida Sans Unicode"/>
              </a:rPr>
              <a:t>  Apple</a:t>
            </a:r>
            <a:endParaRPr/>
          </a:p>
          <a:p>
            <a:pPr>
              <a:lnSpc>
                <a:spcPct val="100000"/>
              </a:lnSpc>
              <a:buFont typeface="StarSymbol"/>
              <a:buChar char="o"/>
            </a:pPr>
            <a:r>
              <a:rPr lang="en-IN" sz="2400" b="1">
                <a:solidFill>
                  <a:srgbClr val="666666"/>
                </a:solidFill>
                <a:latin typeface="Lucida Sans Unicode"/>
              </a:rPr>
              <a:t>  Orange</a:t>
            </a:r>
            <a:endParaRPr/>
          </a:p>
          <a:p>
            <a:pPr>
              <a:lnSpc>
                <a:spcPct val="100000"/>
              </a:lnSpc>
              <a:buFont typeface="StarSymbol"/>
              <a:buChar char="o"/>
            </a:pPr>
            <a:r>
              <a:rPr lang="en-IN" sz="2400" b="1">
                <a:solidFill>
                  <a:srgbClr val="666666"/>
                </a:solidFill>
                <a:latin typeface="Lucida Sans Unicode"/>
              </a:rPr>
              <a:t>  Pear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6475680" y="4640400"/>
            <a:ext cx="1904760" cy="1492200"/>
          </a:xfrm>
          <a:prstGeom prst="rect">
            <a:avLst/>
          </a:prstGeom>
          <a:solidFill>
            <a:srgbClr val="7ACBE0"/>
          </a:solidFill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400" b="1">
                <a:solidFill>
                  <a:srgbClr val="666666"/>
                </a:solidFill>
                <a:latin typeface="Lucida Sans Unicode"/>
              </a:rPr>
              <a:t>  Apple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400" b="1">
                <a:solidFill>
                  <a:srgbClr val="666666"/>
                </a:solidFill>
                <a:latin typeface="Lucida Sans Unicode"/>
              </a:rPr>
              <a:t>  Orange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400" b="1">
                <a:solidFill>
                  <a:srgbClr val="666666"/>
                </a:solidFill>
                <a:latin typeface="Lucida Sans Unicode"/>
              </a:rPr>
              <a:t>  Pear</a:t>
            </a:r>
            <a:endParaRPr/>
          </a:p>
        </p:txBody>
      </p:sp>
      <p:sp>
        <p:nvSpPr>
          <p:cNvPr id="187" name="CustomShape 6"/>
          <p:cNvSpPr/>
          <p:nvPr/>
        </p:nvSpPr>
        <p:spPr>
          <a:xfrm>
            <a:off x="781200" y="4564080"/>
            <a:ext cx="358560" cy="1655280"/>
          </a:xfrm>
          <a:prstGeom prst="ellipse">
            <a:avLst/>
          </a:prstGeom>
          <a:noFill/>
          <a:ln w="38160">
            <a:solidFill>
              <a:srgbClr val="D7D8E7"/>
            </a:solidFill>
            <a:round/>
          </a:ln>
        </p:spPr>
      </p:sp>
      <p:sp>
        <p:nvSpPr>
          <p:cNvPr id="188" name="CustomShape 7"/>
          <p:cNvSpPr/>
          <p:nvPr/>
        </p:nvSpPr>
        <p:spPr>
          <a:xfrm>
            <a:off x="6420240" y="4564080"/>
            <a:ext cx="447480" cy="1676160"/>
          </a:xfrm>
          <a:prstGeom prst="ellipse">
            <a:avLst/>
          </a:prstGeom>
          <a:noFill/>
          <a:ln w="38160">
            <a:solidFill>
              <a:srgbClr val="D7D8E7"/>
            </a:solidFill>
            <a:round/>
          </a:ln>
        </p:spPr>
      </p:sp>
      <p:sp>
        <p:nvSpPr>
          <p:cNvPr id="189" name="CustomShape 8"/>
          <p:cNvSpPr/>
          <p:nvPr/>
        </p:nvSpPr>
        <p:spPr>
          <a:xfrm>
            <a:off x="3697560" y="4579920"/>
            <a:ext cx="431280" cy="1599840"/>
          </a:xfrm>
          <a:prstGeom prst="ellipse">
            <a:avLst/>
          </a:prstGeom>
          <a:noFill/>
          <a:ln w="38160">
            <a:solidFill>
              <a:srgbClr val="D7D8E7"/>
            </a:solidFill>
            <a:round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&lt;html&gt;</a:t>
            </a:r>
            <a:endParaRPr/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&lt;body&gt;</a:t>
            </a:r>
            <a:endParaRPr/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&lt;h1&gt;Explaining about bullet lists&lt;/h1&gt;</a:t>
            </a:r>
            <a:endParaRPr/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</a:rPr>
              <a:t>ul</a:t>
            </a:r>
            <a:r>
              <a:rPr lang="en-US" sz="2400" dirty="0">
                <a:solidFill>
                  <a:srgbClr val="FF0000"/>
                </a:solidFill>
                <a:latin typeface="Times New Roman"/>
              </a:rPr>
              <a:t> type=“disc”&gt;</a:t>
            </a:r>
            <a:endParaRPr/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li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&gt;Bullet point number one&lt;/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li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li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&gt;Bullet point number two&lt;/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li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li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&gt;Bullet point number three&lt;/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li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ul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&lt;/body&gt;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6224400" cy="5486040"/>
          </a:xfrm>
          <a:prstGeom prst="rect">
            <a:avLst/>
          </a:prstGeom>
          <a:ln>
            <a:noFill/>
          </a:ln>
        </p:spPr>
      </p:pic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Output: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An ordered list is also a list of items. The list items are marked with numbers.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 An ordered list starts with the &lt;ol&gt; tag. Each list item starts with the &lt;li&gt; tag.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The numbering starts at one and is incremented by one for each successive ordered list element tagged with &lt;li&gt;.</a:t>
            </a:r>
            <a:endParaRPr/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Syntax:</a:t>
            </a:r>
            <a:endParaRPr/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&lt;ol type=“A”|”I”|”i”|”1”&gt;</a:t>
            </a:r>
            <a:endParaRPr/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2. Ordered Lists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&lt;ol&gt;
  &lt;li&gt;Coffee&lt;/li&gt;
  &lt;li&gt;Tea&lt;/li&gt;
  &lt;li&gt;Milk&lt;/li&gt;
&lt;/ol&gt;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 </a:t>
            </a:r>
            <a:endParaRPr/>
          </a:p>
          <a:p>
            <a:pPr>
              <a:lnSpc>
                <a:spcPct val="100000"/>
              </a:lnSpc>
              <a:buSzPct val="68000"/>
              <a:buFont typeface="Lucida Sans Unicode"/>
              <a:buAutoNum type="arabicPeriod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Coffee</a:t>
            </a:r>
            <a:endParaRPr/>
          </a:p>
          <a:p>
            <a:pPr>
              <a:lnSpc>
                <a:spcPct val="100000"/>
              </a:lnSpc>
              <a:buSzPct val="68000"/>
              <a:buFont typeface="Lucida Sans Unicode"/>
              <a:buAutoNum type="arabicPeriod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Tea</a:t>
            </a:r>
            <a:endParaRPr/>
          </a:p>
          <a:p>
            <a:pPr>
              <a:lnSpc>
                <a:spcPct val="100000"/>
              </a:lnSpc>
              <a:buSzPct val="68000"/>
              <a:buFont typeface="Lucida Sans Unicode"/>
              <a:buAutoNum type="arabicPeriod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Milk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Ordered Lists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Table 1"/>
          <p:cNvGraphicFramePr/>
          <p:nvPr/>
        </p:nvGraphicFramePr>
        <p:xfrm>
          <a:off x="457200" y="1219320"/>
          <a:ext cx="8229600" cy="48949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3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87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type="1"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The list items will be numbered with numbers (default)</a:t>
                      </a:r>
                      <a:endParaRPr/>
                    </a:p>
                  </a:txBody>
                  <a:tcPr/>
                </a:tc>
              </a:tr>
              <a:tr h="87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type="A"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The list items will be numbered with uppercase letters</a:t>
                      </a:r>
                      <a:endParaRPr/>
                    </a:p>
                  </a:txBody>
                  <a:tcPr/>
                </a:tc>
              </a:tr>
              <a:tr h="87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type="a"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The list items will be numbered with lowercase letters</a:t>
                      </a:r>
                      <a:endParaRPr/>
                    </a:p>
                  </a:txBody>
                  <a:tcPr/>
                </a:tc>
              </a:tr>
              <a:tr h="87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type="I"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The list items will be numbered with uppercase roman numbers</a:t>
                      </a:r>
                      <a:endParaRPr/>
                    </a:p>
                  </a:txBody>
                  <a:tcPr/>
                </a:tc>
              </a:tr>
              <a:tr h="87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type="i"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Times New Roman"/>
                        </a:rPr>
                        <a:t>The list items will be numbered with lowercase roman numbers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Lucida Sans Unicode"/>
              </a:rPr>
              <a:t>The Type Attribute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&lt;html&gt;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&lt;ol type=“1”&gt;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&lt;li&gt;Point number one&lt;/li&gt;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&lt;li&gt;Point number two&lt;/li&gt;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&lt;li&gt;Point number three&lt;/li&gt;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&lt;/ol&gt;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&lt;/body&gt;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&lt;/html&gt;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Example: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Web technology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refers to the means by which computers communicate with each other using markup languages and multimedia packages. It gives us a way to interact with hosted information, like websites. </a:t>
            </a:r>
            <a:r>
              <a:rPr lang="en-US" sz="2700" b="1">
                <a:solidFill>
                  <a:srgbClr val="000000"/>
                </a:solidFill>
                <a:latin typeface="Lucida Sans Unicode"/>
              </a:rPr>
              <a:t>Web technology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involves the use of hypertext markup language (HTML) and cascading style sheets (CSS).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What is meant by WT??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280" y="1828800"/>
            <a:ext cx="6324120" cy="3580920"/>
          </a:xfrm>
          <a:prstGeom prst="rect">
            <a:avLst/>
          </a:prstGeom>
          <a:ln>
            <a:noFill/>
          </a:ln>
        </p:spPr>
      </p:pic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Output Of The Program: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990720"/>
            <a:ext cx="8534160" cy="5135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A definition list is not a list of single items.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It is a list of items (terms), with a description of each item (term).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A definition list starts with a &lt;dl&gt; tag (definition list).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Each term starts with a &lt;dt&gt; tag (definition term).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Each description starts with a &lt;dd&gt; tag (definition description).</a:t>
            </a:r>
            <a:endParaRPr/>
          </a:p>
          <a:p>
            <a:pPr>
              <a:lnSpc>
                <a:spcPct val="110000"/>
              </a:lnSpc>
              <a:buSzPct val="70000"/>
              <a:buFont typeface="Wingdings 3" charset="2"/>
              <a:buChar char=""/>
            </a:pPr>
            <a:r>
              <a:rPr lang="en-US" sz="2200" b="1">
                <a:solidFill>
                  <a:srgbClr val="FF0000"/>
                </a:solidFill>
                <a:latin typeface="Consolas"/>
              </a:rPr>
              <a:t>&lt;dl&gt;</a:t>
            </a:r>
            <a:endParaRPr/>
          </a:p>
          <a:p>
            <a:pPr lvl="1">
              <a:lnSpc>
                <a:spcPct val="110000"/>
              </a:lnSpc>
              <a:buSzPct val="70000"/>
              <a:buFont typeface="Verdana"/>
              <a:buChar char="◦"/>
            </a:pPr>
            <a:r>
              <a:rPr lang="en-US" sz="2200" b="1">
                <a:solidFill>
                  <a:srgbClr val="FF0000"/>
                </a:solidFill>
                <a:latin typeface="Consolas"/>
              </a:rPr>
              <a:t>&lt;dt&gt;HTML&lt;/dt&gt;</a:t>
            </a:r>
            <a:endParaRPr/>
          </a:p>
          <a:p>
            <a:pPr lvl="1">
              <a:lnSpc>
                <a:spcPct val="110000"/>
              </a:lnSpc>
              <a:buSzPct val="70000"/>
              <a:buFont typeface="Verdana"/>
              <a:buChar char="◦"/>
            </a:pPr>
            <a:r>
              <a:rPr lang="en-US" sz="2200" b="1">
                <a:solidFill>
                  <a:srgbClr val="FF0000"/>
                </a:solidFill>
                <a:latin typeface="Consolas"/>
              </a:rPr>
              <a:t>&lt;dd&gt;A markup language …&lt;/dd&gt;</a:t>
            </a:r>
            <a:endParaRPr/>
          </a:p>
          <a:p>
            <a:pPr lvl="1">
              <a:lnSpc>
                <a:spcPct val="110000"/>
              </a:lnSpc>
              <a:buSzPct val="70000"/>
              <a:buFont typeface="Verdana"/>
              <a:buChar char="◦"/>
            </a:pPr>
            <a:r>
              <a:rPr lang="en-US" sz="2200" b="1">
                <a:solidFill>
                  <a:srgbClr val="FF0000"/>
                </a:solidFill>
                <a:latin typeface="Consolas"/>
              </a:rPr>
              <a:t>&lt;dt&gt;CSS&lt;/dt&gt;</a:t>
            </a:r>
            <a:endParaRPr/>
          </a:p>
          <a:p>
            <a:pPr lvl="1">
              <a:lnSpc>
                <a:spcPct val="110000"/>
              </a:lnSpc>
              <a:buSzPct val="70000"/>
              <a:buFont typeface="Verdana"/>
              <a:buChar char="◦"/>
            </a:pPr>
            <a:r>
              <a:rPr lang="en-US" sz="2200" b="1">
                <a:solidFill>
                  <a:srgbClr val="FF0000"/>
                </a:solidFill>
                <a:latin typeface="Consolas"/>
              </a:rPr>
              <a:t>&lt;dd&gt;Language used to …&lt;/dd&gt;</a:t>
            </a:r>
            <a:endParaRPr/>
          </a:p>
          <a:p>
            <a:pPr>
              <a:lnSpc>
                <a:spcPct val="110000"/>
              </a:lnSpc>
              <a:buSzPct val="70000"/>
              <a:buFont typeface="Wingdings 3" charset="2"/>
              <a:buChar char=""/>
            </a:pPr>
            <a:r>
              <a:rPr lang="en-US" sz="2200" b="1">
                <a:solidFill>
                  <a:srgbClr val="FF0000"/>
                </a:solidFill>
                <a:latin typeface="Consolas"/>
              </a:rPr>
              <a:t>&lt;/dl&gt;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3. Definition Lists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1143000"/>
            <a:ext cx="8229240" cy="5232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&lt;html&gt;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&lt;body&gt;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&lt;ol type="1"&gt;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    &lt;li&gt;Apple&lt;/li&gt;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    &lt;li&gt;Orange&lt;/li&gt;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    &lt;li&gt;Grapefruit&lt;/li&gt;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&lt;/ol&gt;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&lt;ul type="disc"&gt;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    &lt;li&gt;Apple&lt;/li&gt;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    &lt;li&gt;Orange&lt;/li&gt;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    &lt;li&gt;Grapefruit&lt;/li&gt;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&lt;/ul&gt;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&lt;dl&gt;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    &lt;dt&gt;HTML&lt;/dt&gt;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    &lt;dd&gt;AThe primary scripting language for developing web pages &lt;/dd&gt;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    &lt;dt&gt;Javascript&lt;/dt&gt;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     &lt;dd&gt;an object-oriented computer programming language commonly used to create interactive effects within web browsers&lt;/dt&gt;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&lt;/dl&gt;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&lt;/body&gt;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&lt;/html&gt;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04920" y="1066680"/>
            <a:ext cx="8686440" cy="5181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Tables represent tabular data</a:t>
            </a:r>
            <a:endParaRPr/>
          </a:p>
          <a:p>
            <a:pPr lvl="1" algn="just">
              <a:lnSpc>
                <a:spcPct val="100000"/>
              </a:lnSpc>
              <a:buFont typeface="Verdana"/>
              <a:buChar char="◦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A table consists of one or several rows</a:t>
            </a:r>
            <a:endParaRPr/>
          </a:p>
          <a:p>
            <a:pPr lvl="1" algn="just">
              <a:lnSpc>
                <a:spcPct val="100000"/>
              </a:lnSpc>
              <a:buFont typeface="Verdana"/>
              <a:buChar char="◦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Each row has one or more columns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HTML tables allow web authors to arrange data like text, images, links, other tables, etc. into rows and columns of cells.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HTML tables are created using the 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&lt;table&gt;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 tag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 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&lt;tr&gt;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 tag is used to create table rows and 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&lt;td&gt;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 tag is used to create data cells.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Table heading can be defined using 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&lt;th&gt;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 tag.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&lt;td&gt; tag, which is used to represent actual data cell.</a:t>
            </a:r>
            <a:endParaRPr/>
          </a:p>
          <a:p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Tables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447800" y="1295280"/>
            <a:ext cx="7238640" cy="4830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&lt;table style border=1&gt;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&gt;Name&lt;/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   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&gt;Age&lt;/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&lt;/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    &lt;td&gt;Smith&lt;/td&gt;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&lt;td&gt;50&lt;/td&gt;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&lt;/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    &lt;td&gt;Jackson&lt;/td&gt;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&lt;td&gt;94&lt;/td&gt;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&lt;/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464646"/>
                </a:solidFill>
                <a:latin typeface="Times New Roman"/>
              </a:rPr>
              <a:t>Cont ..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458200" cy="62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9849"/>
            <a:ext cx="8229600" cy="33266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28600" y="457200"/>
            <a:ext cx="8457840" cy="6400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 style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border=1 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cellpadding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="10" 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cellspacing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="10"&gt;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&gt;Name&lt;/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&gt;Age&lt;/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&lt;td&gt;Smith&lt;/td&gt;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&lt;td&gt;50&lt;/td&gt;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&lt;td&gt;Jackson&lt;/td&gt;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&lt;td&gt;94&lt;/td&gt;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&lt;/table&gt;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0"/>
            <a:ext cx="8229240" cy="457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600" b="1" dirty="0" err="1">
                <a:solidFill>
                  <a:srgbClr val="464646"/>
                </a:solidFill>
                <a:latin typeface="Lucida Sans Unicode"/>
              </a:rPr>
              <a:t>Cellpadding</a:t>
            </a:r>
            <a:r>
              <a:rPr lang="en-US" sz="2600" b="1" dirty="0">
                <a:solidFill>
                  <a:srgbClr val="464646"/>
                </a:solidFill>
                <a:latin typeface="Lucida Sans Unicode"/>
              </a:rPr>
              <a:t> and </a:t>
            </a:r>
            <a:r>
              <a:rPr lang="en-US" sz="2600" b="1" dirty="0" err="1">
                <a:solidFill>
                  <a:srgbClr val="464646"/>
                </a:solidFill>
                <a:latin typeface="Lucida Sans Unicode"/>
              </a:rPr>
              <a:t>Cellspacing</a:t>
            </a:r>
            <a:r>
              <a:rPr lang="en-US" sz="2600" b="1" dirty="0">
                <a:solidFill>
                  <a:srgbClr val="464646"/>
                </a:solidFill>
                <a:latin typeface="Lucida Sans Unicode"/>
              </a:rPr>
              <a:t> Attributes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686800" cy="640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A network is defined as a group of two or more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computer systems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linked together. There are many types of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computer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networks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, including the following: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 u="sng">
                <a:solidFill>
                  <a:srgbClr val="FF8119"/>
                </a:solidFill>
                <a:latin typeface="Times New Roman"/>
              </a:rPr>
              <a:t>local-area networks (LANs)</a:t>
            </a:r>
            <a:r>
              <a:rPr lang="en-US" sz="2700" b="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The computers are geographically close together (that is, in the same building).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700" b="1" u="sng">
                <a:solidFill>
                  <a:srgbClr val="FF8119"/>
                </a:solidFill>
                <a:latin typeface="Times New Roman"/>
              </a:rPr>
              <a:t>wide-area networks (WANs)</a:t>
            </a:r>
            <a:r>
              <a:rPr lang="en-US" sz="2700" b="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The computers are farther apart and are connected by telephone lines or radio waves.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700" b="1" u="sng">
                <a:solidFill>
                  <a:srgbClr val="FF8119"/>
                </a:solidFill>
                <a:latin typeface="Times New Roman"/>
              </a:rPr>
              <a:t>metropolitan-area networks MANs)</a:t>
            </a:r>
            <a:r>
              <a:rPr lang="en-US" sz="2700" b="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A data network designed for a town or city. 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What is Network?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 dirty="0" err="1">
                <a:solidFill>
                  <a:srgbClr val="FF0000"/>
                </a:solidFill>
                <a:latin typeface="Lucida Sans Unicode"/>
              </a:rPr>
              <a:t>colspan</a:t>
            </a:r>
            <a:r>
              <a:rPr lang="en-US" sz="2700" dirty="0">
                <a:solidFill>
                  <a:srgbClr val="FF0000"/>
                </a:solidFill>
                <a:latin typeface="Lucida Sans Unicode"/>
              </a:rPr>
              <a:t> </a:t>
            </a:r>
            <a:r>
              <a:rPr lang="en-US" sz="2700" dirty="0">
                <a:solidFill>
                  <a:srgbClr val="000000"/>
                </a:solidFill>
                <a:latin typeface="Lucida Sans Unicode"/>
              </a:rPr>
              <a:t>attribute  merge two or more columns into a single column. 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Lucida Sans Unicode"/>
              </a:rPr>
              <a:t> </a:t>
            </a:r>
            <a:r>
              <a:rPr lang="en-US" sz="2700" b="1" dirty="0" err="1">
                <a:solidFill>
                  <a:srgbClr val="FF0000"/>
                </a:solidFill>
                <a:latin typeface="Lucida Sans Unicode"/>
              </a:rPr>
              <a:t>rowspan</a:t>
            </a:r>
            <a:r>
              <a:rPr lang="en-US" sz="2700" dirty="0">
                <a:solidFill>
                  <a:srgbClr val="000000"/>
                </a:solidFill>
                <a:latin typeface="Lucida Sans Unicode"/>
              </a:rPr>
              <a:t> merge two or more rows.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dirty="0">
                <a:solidFill>
                  <a:srgbClr val="FF0000"/>
                </a:solidFill>
                <a:latin typeface="Lucida Sans Unicode"/>
              </a:rPr>
              <a:t>Ex: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&lt;table border="1"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bordercolor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="green"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bgcolor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="yellow"&gt;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&gt;&lt;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&gt;Column 1&lt;/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&gt;&lt;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&gt;Column 2&lt;/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&gt;&lt;/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&gt;&lt;td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rowspan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="2"&gt;Row 1 Cell 1&lt;/td&gt;&lt;td&gt;Row 1 Cell 2&lt;/td&gt;&lt;/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&gt;&lt;td&gt;Row 2 Cell 2&lt;/td&gt;&lt;/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&gt;&lt;td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colspan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="2"&gt;Row 3 Cell 1&lt;/td&gt;&lt;/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&lt;/table&gt;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64646"/>
                </a:solidFill>
                <a:latin typeface="Lucida Sans Unicode"/>
              </a:rPr>
              <a:t>Colspan and Rowspan Attributes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715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 dirty="0">
                <a:solidFill>
                  <a:srgbClr val="000000"/>
                </a:solidFill>
                <a:latin typeface="Lucida Sans Unicode"/>
              </a:rPr>
              <a:t>The </a:t>
            </a:r>
            <a:r>
              <a:rPr lang="en-US" sz="2400" b="1" dirty="0">
                <a:solidFill>
                  <a:srgbClr val="000000"/>
                </a:solidFill>
                <a:latin typeface="Lucida Sans Unicode"/>
              </a:rPr>
              <a:t>caption</a:t>
            </a:r>
            <a:r>
              <a:rPr lang="en-US" sz="2400" dirty="0">
                <a:solidFill>
                  <a:srgbClr val="000000"/>
                </a:solidFill>
                <a:latin typeface="Lucida Sans Unicode"/>
              </a:rPr>
              <a:t> tag will serve as a title or explanation for the table and it shows up at the top of the table.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Lucida Sans Unicode"/>
              </a:rPr>
              <a:t>&lt;caption&gt;This is the caption&lt;/caption&gt;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64646"/>
                </a:solidFill>
                <a:latin typeface="Lucida Sans Unicode"/>
              </a:rPr>
              <a:t>Table Caption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4920" y="1143000"/>
            <a:ext cx="8686440" cy="51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HTML frames are used to divide your browser window into multiple sections where each section can load a separate HTML document.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A collection of frames in the browser window is known as a frameset.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The window is divided into frames.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&lt;frameset&gt; tag used to divide the window into frames.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The </a:t>
            </a:r>
            <a:r>
              <a:rPr lang="en-US" sz="2400" b="1">
                <a:solidFill>
                  <a:srgbClr val="000000"/>
                </a:solidFill>
                <a:latin typeface="Times New Roman"/>
              </a:rPr>
              <a:t>rows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attribute of &lt;frameset&gt; tag defines horizontal frames and </a:t>
            </a:r>
            <a:r>
              <a:rPr lang="en-US" sz="2400" b="1">
                <a:solidFill>
                  <a:srgbClr val="000000"/>
                </a:solidFill>
                <a:latin typeface="Times New Roman"/>
              </a:rPr>
              <a:t>cols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 attribute defines vertical frames.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Each frame is indicated by &lt;frame&gt; tag and it defines which HTML document shall open into the frame.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64646"/>
                </a:solidFill>
                <a:latin typeface="Lucida Sans Unicode"/>
              </a:rPr>
              <a:t>HTML Frames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04920" y="1143000"/>
            <a:ext cx="8686440" cy="51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&lt;frameset  [cols=“%,%”] [rows=“%,%”]&gt; ……&lt;/frameset&gt;</a:t>
            </a:r>
            <a:endParaRPr/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To fill the data in frames</a:t>
            </a:r>
            <a:endParaRPr/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&lt;frame src=“filename”&gt;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64646"/>
                </a:solidFill>
                <a:latin typeface="Lucida Sans Unicode"/>
              </a:rPr>
              <a:t>HTML Frames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5800" y="1447920"/>
            <a:ext cx="8229240" cy="5409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&lt;html&gt;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&lt;frameset cols="25%,*,25%"&gt;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&lt;frame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="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list.html"&gt;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&lt;frame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="head.html"&gt;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&lt;frame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="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img.html"&gt;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&lt;/frameset&gt;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&lt;/html&gt;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85800" y="1447920"/>
            <a:ext cx="8229240" cy="54097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Example:</a:t>
            </a:r>
            <a:endParaRPr/>
          </a:p>
        </p:txBody>
      </p:sp>
      <p:pic>
        <p:nvPicPr>
          <p:cNvPr id="23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0"/>
            <a:ext cx="8762760" cy="614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&lt;frameset rows="50%,50%"&gt;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&lt;frame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="frame_a.htm"&gt;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&lt;frameset cols="25%,75%"&gt;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&lt;frame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="frame_b.htm"&gt;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&lt;frame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="frame_c.htm"&gt;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&lt;/frameset&gt;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&lt;/frameset&gt;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04800"/>
            <a:ext cx="8153399" cy="6324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28600" y="1219320"/>
            <a:ext cx="8762760" cy="50288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HTML Forms are required when you want to collect some data from the site visitor.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For example during user registration you would like to collect information such as name, email address, credit card, etc.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 form will take input from the site visitor and then will post it to a back-end application such as CGI, Servlets ,JSP  or PHP script etc.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There are various form elements available like text fields, text area fields, drop-down menus, radio buttons, checkboxes, etc.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FORMS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700" b="1">
                <a:solidFill>
                  <a:srgbClr val="000000"/>
                </a:solidFill>
                <a:latin typeface="Times New Roman"/>
              </a:rPr>
              <a:t>Internet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is the global system of interconnected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computer networks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that use the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Internet protocol suite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(TCP/IP) to link devices worldwide. It is a </a:t>
            </a:r>
            <a:r>
              <a:rPr lang="en-US" sz="2700" i="1">
                <a:solidFill>
                  <a:srgbClr val="000000"/>
                </a:solidFill>
                <a:latin typeface="Times New Roman"/>
              </a:rPr>
              <a:t>network of networks.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What is Internet?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28600" y="1219320"/>
            <a:ext cx="8762760" cy="5028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The HTML </a:t>
            </a:r>
            <a:r>
              <a:rPr lang="en-US" sz="2400" b="1">
                <a:solidFill>
                  <a:srgbClr val="000000"/>
                </a:solidFill>
                <a:latin typeface="Lucida Sans Unicode"/>
              </a:rPr>
              <a:t>&lt;form&gt;</a:t>
            </a:r>
            <a:r>
              <a:rPr lang="en-US" sz="2400">
                <a:solidFill>
                  <a:srgbClr val="000000"/>
                </a:solidFill>
                <a:latin typeface="Lucida Sans Unicode"/>
              </a:rPr>
              <a:t> tag is used to create an HTML form and it has following syntax: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Lucida Sans Unicode"/>
              </a:rPr>
              <a:t>	&lt;form action="Script URL" method="GET|POST"&gt;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Lucida Sans Unicode"/>
              </a:rPr>
              <a:t>     	form elements like input, text area etc.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Lucida Sans Unicode"/>
              </a:rPr>
              <a:t>    	&lt;/form&gt;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FORMS</a:t>
            </a:r>
            <a:endParaRPr/>
          </a:p>
        </p:txBody>
      </p:sp>
      <p:graphicFrame>
        <p:nvGraphicFramePr>
          <p:cNvPr id="237" name="Table 3"/>
          <p:cNvGraphicFramePr/>
          <p:nvPr/>
        </p:nvGraphicFramePr>
        <p:xfrm>
          <a:off x="990720" y="3581280"/>
          <a:ext cx="7238520" cy="2318040"/>
        </p:xfrm>
        <a:graphic>
          <a:graphicData uri="http://schemas.openxmlformats.org/drawingml/2006/table">
            <a:tbl>
              <a:tblPr/>
              <a:tblGrid>
                <a:gridCol w="2023560"/>
                <a:gridCol w="5214960"/>
              </a:tblGrid>
              <a:tr h="519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600">
                          <a:solidFill>
                            <a:srgbClr val="464646"/>
                          </a:solidFill>
                          <a:latin typeface="Times New Roman"/>
                        </a:rPr>
                        <a:t>Attribute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600">
                          <a:solidFill>
                            <a:srgbClr val="464646"/>
                          </a:solidFill>
                          <a:latin typeface="Times New Roman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749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Lucida Sans Unicode"/>
                        </a:rPr>
                        <a:t>action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Lucida Sans Unicode"/>
                        </a:rPr>
                        <a:t>url of Backend script ready to process your passed data.</a:t>
                      </a:r>
                      <a:endParaRPr/>
                    </a:p>
                  </a:txBody>
                  <a:tcPr/>
                </a:tc>
              </a:tr>
              <a:tr h="10486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Lucida Sans Unicode"/>
                        </a:rPr>
                        <a:t>method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Lucida Sans Unicode"/>
                        </a:rPr>
                        <a:t>Method to be used to send data. The most frequently used are GET and POST methods.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28600" y="1219320"/>
            <a:ext cx="8762760" cy="5028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There are different types of form controls that you can use to collect data using HTML form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B050"/>
                </a:solidFill>
                <a:latin typeface="Lucida Sans Unicode"/>
              </a:rPr>
              <a:t>Text Input Controls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B050"/>
                </a:solidFill>
                <a:latin typeface="Lucida Sans Unicode"/>
              </a:rPr>
              <a:t>Checkboxes Controls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B050"/>
                </a:solidFill>
                <a:latin typeface="Lucida Sans Unicode"/>
              </a:rPr>
              <a:t>Radio Box Controls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B050"/>
                </a:solidFill>
                <a:latin typeface="Lucida Sans Unicode"/>
              </a:rPr>
              <a:t>Select Box Controls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B050"/>
                </a:solidFill>
                <a:latin typeface="Lucida Sans Unicode"/>
              </a:rPr>
              <a:t>File Select boxes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B050"/>
                </a:solidFill>
                <a:latin typeface="Lucida Sans Unicode"/>
              </a:rPr>
              <a:t>Submit and Reset Button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2DA2BF"/>
                </a:solidFill>
                <a:latin typeface="Lucida Sans Unicode"/>
              </a:rPr>
              <a:t>HTML Form Controls or Elements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28600" y="1295280"/>
            <a:ext cx="8686440" cy="4800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" charset="2"/>
              <a:buAutoNum type="arabicPeriod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Text Field</a:t>
            </a: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AutoNum type="arabicPeriod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Password field</a:t>
            </a:r>
            <a:endParaRPr/>
          </a:p>
          <a:p>
            <a:pPr>
              <a:lnSpc>
                <a:spcPct val="100000"/>
              </a:lnSpc>
              <a:buSzPct val="68000"/>
              <a:buFont typeface="Wingdings" charset="2"/>
              <a:buAutoNum type="arabicPeriod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Text Area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FF0000"/>
                </a:solidFill>
                <a:latin typeface="Times New Roman"/>
              </a:rPr>
              <a:t>Text Field: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This is used for items that require only one line of user input, such as search boxes or names.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They are created using HTML </a:t>
            </a:r>
            <a:r>
              <a:rPr lang="en-US" sz="2600" b="1">
                <a:solidFill>
                  <a:srgbClr val="000000"/>
                </a:solidFill>
                <a:latin typeface="Times New Roman"/>
              </a:rPr>
              <a:t>&lt;input&gt;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 tag.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7030A0"/>
                </a:solidFill>
                <a:latin typeface="Times New Roman"/>
              </a:rPr>
              <a:t>&lt;input type="text" name="first_name"  value=“initial value”/&gt;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B050"/>
                </a:solidFill>
                <a:latin typeface="Lucida Sans Unicode"/>
              </a:rPr>
              <a:t>Text Input Controls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28600" y="914400"/>
            <a:ext cx="8838720" cy="533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Password field: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This is also a single-line text input but it masks the character as soon as a user enters it. </a:t>
            </a:r>
            <a:endParaRPr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They are also created using HTML &lt;input&gt; tag but type attribute is set to </a:t>
            </a:r>
            <a:r>
              <a:rPr lang="en-US" sz="2400" b="1">
                <a:solidFill>
                  <a:srgbClr val="000000"/>
                </a:solidFill>
                <a:latin typeface="Times New Roman"/>
              </a:rPr>
              <a:t>password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7030A0"/>
                </a:solidFill>
                <a:latin typeface="Times New Roman"/>
              </a:rPr>
              <a:t>&lt;input type=“password" name=“password" /&gt;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Textarea: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This is used when the user is required to give details that may be longer than a single sentence. 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Multi-line input controls are created using HTML &lt;textarea&gt; tag.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B050"/>
                </a:solidFill>
                <a:latin typeface="Lucida Sans Unicode"/>
              </a:rPr>
              <a:t>&lt;textarea rows="5" cols="50" name="description"&gt;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B050"/>
                </a:solidFill>
                <a:latin typeface="Lucida Sans Unicode"/>
              </a:rPr>
              <a:t>Cont …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914400" y="1371600"/>
            <a:ext cx="8000640" cy="5486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&lt;html&gt;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&lt;body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bgcolor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=“yellow"&gt;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&lt;form 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User ID :  &lt;input type="text" name="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user_id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" /&gt;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Password:  &lt;input type="password" name="password" /&gt;&lt;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Description :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textarea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 rows="5" cols="50" name="description"&gt;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Enter description here...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</a:rPr>
              <a:t>textarea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&lt;/form&gt;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&lt;/body&gt;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&lt;/html&gt;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70C0"/>
                </a:solidFill>
                <a:latin typeface="Times New Roma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3400"/>
            <a:ext cx="8991599" cy="5638800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533400"/>
            <a:ext cx="8229240" cy="5714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Radio buttons are used when out of many options, just one option is required to be selected.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They are also created using HTML &lt;input&gt; tag but type attribute is set to 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radio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&lt;input type="radio" name=“name" value=“value"&gt;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57200" y="274680"/>
            <a:ext cx="8229240" cy="3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B050"/>
                </a:solidFill>
                <a:latin typeface="Lucida Sans Unicode"/>
              </a:rPr>
              <a:t>Radio Buttons</a:t>
            </a:r>
            <a:r>
              <a:rPr lang="en-US" sz="3200" b="1">
                <a:solidFill>
                  <a:srgbClr val="464646"/>
                </a:solidFill>
                <a:latin typeface="Lucida Sans Unicode"/>
              </a:rPr>
              <a:t>
</a:t>
            </a:r>
            <a:r>
              <a:rPr lang="en-US" sz="3200" b="1">
                <a:solidFill>
                  <a:srgbClr val="00B050"/>
                </a:solidFill>
                <a:latin typeface="Lucida Sans Unicode"/>
              </a:rPr>
              <a:t> </a:t>
            </a:r>
            <a:endParaRPr/>
          </a:p>
        </p:txBody>
      </p:sp>
      <p:graphicFrame>
        <p:nvGraphicFramePr>
          <p:cNvPr id="250" name="Table 4"/>
          <p:cNvGraphicFramePr/>
          <p:nvPr/>
        </p:nvGraphicFramePr>
        <p:xfrm>
          <a:off x="914400" y="2819399"/>
          <a:ext cx="6762240" cy="4022340"/>
        </p:xfrm>
        <a:graphic>
          <a:graphicData uri="http://schemas.openxmlformats.org/drawingml/2006/table">
            <a:tbl>
              <a:tblPr/>
              <a:tblGrid>
                <a:gridCol w="1218960"/>
                <a:gridCol w="5543280"/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rgbClr val="FF0000"/>
                          </a:solidFill>
                          <a:latin typeface="Lucida Sans Unicode"/>
                        </a:rPr>
                        <a:t>Attribute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FF0000"/>
                          </a:solidFill>
                          <a:latin typeface="Lucida Sans Unicode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83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Lucida Sans Unicode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latin typeface="Lucida Sans Unicode"/>
                        </a:rPr>
                        <a:t>Indicates the type of input control and for </a:t>
                      </a:r>
                      <a:r>
                        <a:rPr lang="en-IN" dirty="0" smtClean="0">
                          <a:solidFill>
                            <a:srgbClr val="000000"/>
                          </a:solidFill>
                          <a:latin typeface="Lucida Sans Unicode"/>
                        </a:rPr>
                        <a:t>radio</a:t>
                      </a:r>
                      <a:r>
                        <a:rPr lang="en-IN" baseline="0" dirty="0" smtClean="0">
                          <a:solidFill>
                            <a:srgbClr val="000000"/>
                          </a:solidFill>
                          <a:latin typeface="Lucida Sans Unicode"/>
                        </a:rPr>
                        <a:t> button </a:t>
                      </a:r>
                      <a:r>
                        <a:rPr lang="en-IN" dirty="0" smtClean="0">
                          <a:solidFill>
                            <a:srgbClr val="000000"/>
                          </a:solidFill>
                          <a:latin typeface="Lucida Sans Unicode"/>
                        </a:rPr>
                        <a:t>input 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latin typeface="Lucida Sans Unicode"/>
                        </a:rPr>
                        <a:t>control it will be set to </a:t>
                      </a:r>
                      <a:r>
                        <a:rPr lang="en-IN" b="1" dirty="0">
                          <a:solidFill>
                            <a:srgbClr val="000000"/>
                          </a:solidFill>
                          <a:latin typeface="Lucida Sans Unicode"/>
                        </a:rPr>
                        <a:t>radio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latin typeface="Lucida Sans Unicode"/>
                        </a:rPr>
                        <a:t>.</a:t>
                      </a:r>
                      <a:endParaRPr/>
                    </a:p>
                  </a:txBody>
                  <a:tcPr/>
                </a:tc>
              </a:tr>
              <a:tr h="1157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Lucida Sans Unicod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latin typeface="Lucida Sans Unicode"/>
                        </a:rPr>
                        <a:t>Used to give a name to the control which is sent to the server to be recognized and get the value.</a:t>
                      </a:r>
                      <a:endParaRPr/>
                    </a:p>
                  </a:txBody>
                  <a:tcPr/>
                </a:tc>
              </a:tr>
              <a:tr h="83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Lucida Sans Unicode"/>
                        </a:rPr>
                        <a:t>value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Lucida Sans Unicode"/>
                        </a:rPr>
                        <a:t>The value that will be used if the radio box is selected.</a:t>
                      </a:r>
                      <a:endParaRPr/>
                    </a:p>
                  </a:txBody>
                  <a:tcPr/>
                </a:tc>
              </a:tr>
              <a:tr h="83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Lucida Sans Unicode"/>
                        </a:rPr>
                        <a:t>checked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latin typeface="Lucida Sans Unicode"/>
                        </a:rPr>
                        <a:t>Set to </a:t>
                      </a:r>
                      <a:r>
                        <a:rPr lang="en-IN" i="1" dirty="0">
                          <a:solidFill>
                            <a:srgbClr val="000000"/>
                          </a:solidFill>
                          <a:latin typeface="Lucida Sans Unicode"/>
                        </a:rPr>
                        <a:t>checked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latin typeface="Lucida Sans Unicode"/>
                        </a:rPr>
                        <a:t> if you want to select it by default.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&lt;body </a:t>
            </a:r>
            <a:r>
              <a:rPr lang="en-US" sz="2400" dirty="0" err="1"/>
              <a:t>bgcolor</a:t>
            </a:r>
            <a:r>
              <a:rPr lang="en-US" sz="2400" dirty="0"/>
              <a:t>="pink"&gt;</a:t>
            </a:r>
          </a:p>
          <a:p>
            <a:pPr marL="0" indent="0">
              <a:buNone/>
            </a:pPr>
            <a:r>
              <a:rPr lang="en-US" sz="2400" dirty="0"/>
              <a:t>&lt;form&gt;</a:t>
            </a:r>
          </a:p>
          <a:p>
            <a:pPr marL="0" indent="0">
              <a:buNone/>
            </a:pPr>
            <a:r>
              <a:rPr lang="en-US" sz="2400" dirty="0"/>
              <a:t>&lt;input type="radio" name="subject" value="</a:t>
            </a:r>
            <a:r>
              <a:rPr lang="en-US" sz="2400" dirty="0" err="1"/>
              <a:t>maths</a:t>
            </a:r>
            <a:r>
              <a:rPr lang="en-US" sz="2400" dirty="0"/>
              <a:t>"&gt; </a:t>
            </a:r>
            <a:r>
              <a:rPr lang="en-US" sz="2400" dirty="0" err="1"/>
              <a:t>Maths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&lt;input type="radio" name="subject" value="physics"&gt; Physics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</a:p>
          <a:p>
            <a:pPr marL="0" indent="0">
              <a:buNone/>
            </a:pPr>
            <a:r>
              <a:rPr lang="en-US" sz="2400" dirty="0"/>
              <a:t>&lt;/body&gt;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09600"/>
            <a:ext cx="7848600" cy="6248400"/>
          </a:xfrm>
        </p:spPr>
      </p:pic>
    </p:spTree>
    <p:extLst>
      <p:ext uri="{BB962C8B-B14F-4D97-AF65-F5344CB8AC3E}">
        <p14:creationId xmlns:p14="http://schemas.microsoft.com/office/powerpoint/2010/main" xmlns="" val="3542756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B050"/>
                </a:solidFill>
              </a:rPr>
              <a:t>Checkboxes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sz="2400" dirty="0" smtClean="0"/>
              <a:t>Checkboxes </a:t>
            </a:r>
            <a:r>
              <a:rPr lang="en-US" sz="2400" dirty="0"/>
              <a:t>are used when more than one option is required to be selected. 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are also created using HTML &lt;input&gt; tag but type attribute is set to </a:t>
            </a:r>
            <a:r>
              <a:rPr lang="en-US" sz="2400" b="1" dirty="0" smtClean="0"/>
              <a:t>checkbox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Syntax: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&lt;input type="checkbox" name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=“name"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value="on"&gt;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7440608"/>
              </p:ext>
            </p:extLst>
          </p:nvPr>
        </p:nvGraphicFramePr>
        <p:xfrm>
          <a:off x="609600" y="3276600"/>
          <a:ext cx="8077200" cy="2956560"/>
        </p:xfrm>
        <a:graphic>
          <a:graphicData uri="http://schemas.openxmlformats.org/drawingml/2006/table">
            <a:tbl>
              <a:tblPr/>
              <a:tblGrid>
                <a:gridCol w="990600"/>
                <a:gridCol w="7086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Indicates the type of input control and for checkbox input control it will be set to </a:t>
                      </a:r>
                      <a:r>
                        <a:rPr lang="en-US" b="1">
                          <a:effectLst/>
                        </a:rPr>
                        <a:t>checkbox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Used to give a name to the control which is sent to the server to be recognized and get the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value that will be used if the checkbox is selected.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to </a:t>
                      </a:r>
                      <a:r>
                        <a:rPr lang="en-US" i="1" dirty="0">
                          <a:effectLst/>
                        </a:rPr>
                        <a:t>checked</a:t>
                      </a:r>
                      <a:r>
                        <a:rPr lang="en-US" dirty="0">
                          <a:effectLst/>
                        </a:rPr>
                        <a:t> if you want to select it by default.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The World Wide Web (WWW) is a network of online content that is formatted in HTML and accessed via HTTP. 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The term refers to all the interlinked HTML pages that can be accessed over the Internet.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The World Wide Web was originally designed in 1991 by </a:t>
            </a:r>
            <a:r>
              <a:rPr lang="en-US" sz="2700" b="1">
                <a:solidFill>
                  <a:srgbClr val="FF0000"/>
                </a:solidFill>
                <a:latin typeface="Times New Roman"/>
              </a:rPr>
              <a:t>Tim Berners-Lee 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while he was a contractor at CERN.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What is WWW?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bgcolor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="blue"&gt;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&lt;input type="checkbox" name="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maths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" value="on"&gt;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Maths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&lt;input type="checkbox" name="physics" value="on"&gt; Physics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8458200" cy="61721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&lt;html&gt;</a:t>
            </a:r>
          </a:p>
          <a:p>
            <a:r>
              <a:rPr lang="en-US" sz="2800" dirty="0" smtClean="0"/>
              <a:t>&lt;body&gt;</a:t>
            </a:r>
          </a:p>
          <a:p>
            <a:endParaRPr lang="en-US" sz="2800" dirty="0" smtClean="0"/>
          </a:p>
          <a:p>
            <a:r>
              <a:rPr lang="en-US" sz="2800" dirty="0" smtClean="0"/>
              <a:t>&lt;form action="/action_page.php" method="get"&gt;</a:t>
            </a:r>
          </a:p>
          <a:p>
            <a:r>
              <a:rPr lang="en-US" sz="2800" dirty="0" smtClean="0"/>
              <a:t>  &lt;input type="checkbox" name="vehicle" value="Bike"&gt; I have a bike&lt;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  &lt;input type="checkbox" name="vehicle" value="Car" checked="checked"&gt; I have a car&lt;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  &lt;input type="submit" value="Submit"&gt;</a:t>
            </a:r>
          </a:p>
          <a:p>
            <a:r>
              <a:rPr lang="en-US" sz="2800" dirty="0" smtClean="0"/>
              <a:t>&lt;/form&gt;</a:t>
            </a:r>
          </a:p>
          <a:p>
            <a:endParaRPr lang="en-US" sz="2800" dirty="0" smtClean="0"/>
          </a:p>
          <a:p>
            <a:r>
              <a:rPr lang="en-US" sz="2800" dirty="0" smtClean="0"/>
              <a:t>&lt;/body&gt;</a:t>
            </a:r>
          </a:p>
          <a:p>
            <a:r>
              <a:rPr lang="en-US" sz="2800" dirty="0" smtClean="0"/>
              <a:t>&lt;/html&gt;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6400800" cy="5181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Select Box </a:t>
            </a:r>
            <a:endParaRPr lang="en-US" altLang="en-US" sz="32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287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/>
              <a:t>select box, also called drop down box which provides option to list down various options in the form of drop down list, from where a user can select one or more options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&lt;select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name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="dropdown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"&gt;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&lt;option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value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="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Maths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" selected&gt;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Maths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&lt;/option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&lt;option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value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="Physics"&gt;Physics&lt;/option&gt; &lt;/select&gt;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&lt;select name=”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selColor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&lt;option selected=”selected” value=”“&gt;Select color&lt;/option&gt;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&lt;option value=”red”&gt;Red&lt;/option&gt;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&lt;option value=”green”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&gt;Green&lt;/option&gt;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&lt;option value=”blue”&gt;Blue&lt;/option&gt;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>
              <a:buFont typeface="Wingdings" pitchFamily="2" charset="2"/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55300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47800" y="1676400"/>
            <a:ext cx="6781800" cy="3962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File Select boxes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0"/>
          </a:xfrm>
        </p:spPr>
        <p:txBody>
          <a:bodyPr/>
          <a:lstStyle/>
          <a:p>
            <a:pPr algn="just"/>
            <a:r>
              <a:rPr lang="en-US" sz="2600" dirty="0"/>
              <a:t>If you want to allow a user to upload a file to your web site, you will need to use a file upload box, also known as a file select box. </a:t>
            </a:r>
            <a:endParaRPr lang="en-US" sz="2600" dirty="0" smtClean="0"/>
          </a:p>
          <a:p>
            <a:pPr algn="just"/>
            <a:r>
              <a:rPr lang="en-US" sz="2600" dirty="0" smtClean="0"/>
              <a:t>This </a:t>
            </a:r>
            <a:r>
              <a:rPr lang="en-US" sz="2600" dirty="0"/>
              <a:t>is also created using the &lt;input&gt; element but type attribute is set to </a:t>
            </a:r>
            <a:r>
              <a:rPr lang="en-US" sz="2600" b="1" dirty="0"/>
              <a:t>file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Syntax 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&lt;input type="file" name="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fileupload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" accept="image/*" 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/&gt;</a:t>
            </a:r>
          </a:p>
          <a:p>
            <a:pPr marL="0" indent="0"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4250625"/>
              </p:ext>
            </p:extLst>
          </p:nvPr>
        </p:nvGraphicFramePr>
        <p:xfrm>
          <a:off x="1524000" y="4419600"/>
          <a:ext cx="7143750" cy="1676400"/>
        </p:xfrm>
        <a:graphic>
          <a:graphicData uri="http://schemas.openxmlformats.org/drawingml/2006/table">
            <a:tbl>
              <a:tblPr/>
              <a:tblGrid>
                <a:gridCol w="1276350"/>
                <a:gridCol w="58674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Used to give a name to the control which is sent to the server to be recognized and get the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accept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Specifies the types of files that the server accepts.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File Select boxes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600" dirty="0"/>
              <a:t>&lt;html&gt;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/>
              <a:t>&lt;body&gt;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/>
              <a:t>&lt;form&gt;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/>
              <a:t>&lt;input type="file" name="</a:t>
            </a:r>
            <a:r>
              <a:rPr lang="en-US" sz="2600" dirty="0" err="1"/>
              <a:t>fileupload</a:t>
            </a:r>
            <a:r>
              <a:rPr lang="en-US" sz="2600" dirty="0"/>
              <a:t>" accept="image/*" /&gt;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/>
              <a:t>&lt;/form&gt;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/>
              <a:t>&lt;/body&gt;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648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838200"/>
            <a:ext cx="7467600" cy="6019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700" b="1">
                <a:solidFill>
                  <a:srgbClr val="000000"/>
                </a:solidFill>
                <a:latin typeface="Times New Roman"/>
              </a:rPr>
              <a:t>web page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is a document that is suitable for the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World Wide Web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web browsers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. A web browser displays a web page on a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monitor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mobile device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The web page usually means what is visible, but the term may also refer to a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computer file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, usually written in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HTML</a:t>
            </a:r>
            <a:r>
              <a:rPr lang="en-US" sz="2700">
                <a:solidFill>
                  <a:srgbClr val="000000"/>
                </a:solidFill>
                <a:latin typeface="Times New Roman"/>
              </a:rPr>
              <a:t> or a comparable </a:t>
            </a:r>
            <a:r>
              <a:rPr lang="en-US" sz="2700" u="sng">
                <a:solidFill>
                  <a:srgbClr val="FF8119"/>
                </a:solidFill>
                <a:latin typeface="Times New Roman"/>
              </a:rPr>
              <a:t>markup language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Web Page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Button Controls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600" dirty="0"/>
              <a:t>There are various ways in HTML to create clickable buttons. You can also create a clickable button using &lt;input&gt; tag by setting its type attribute to </a:t>
            </a:r>
            <a:r>
              <a:rPr lang="en-US" sz="2600" b="1" dirty="0"/>
              <a:t>button</a:t>
            </a:r>
            <a:r>
              <a:rPr lang="en-US" sz="2600" dirty="0" smtClean="0"/>
              <a:t>.</a:t>
            </a:r>
          </a:p>
          <a:p>
            <a:pPr algn="just">
              <a:spcBef>
                <a:spcPts val="0"/>
              </a:spcBef>
            </a:pPr>
            <a:r>
              <a:rPr lang="en-US" sz="2600" dirty="0" smtClean="0"/>
              <a:t> </a:t>
            </a:r>
            <a:r>
              <a:rPr lang="en-US" sz="2600" dirty="0"/>
              <a:t>The type attribute can take the following values: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7334487"/>
              </p:ext>
            </p:extLst>
          </p:nvPr>
        </p:nvGraphicFramePr>
        <p:xfrm>
          <a:off x="762000" y="2895599"/>
          <a:ext cx="7924800" cy="3124201"/>
        </p:xfrm>
        <a:graphic>
          <a:graphicData uri="http://schemas.openxmlformats.org/drawingml/2006/table">
            <a:tbl>
              <a:tblPr/>
              <a:tblGrid>
                <a:gridCol w="1219200"/>
                <a:gridCol w="6705600"/>
              </a:tblGrid>
              <a:tr h="638117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Type</a:t>
                      </a:r>
                    </a:p>
                  </a:txBody>
                  <a:tcPr marL="66952" marR="66952" marT="66952" marB="669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Description</a:t>
                      </a:r>
                    </a:p>
                  </a:txBody>
                  <a:tcPr marL="66952" marR="66952" marT="66952" marB="669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61294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solidFill>
                            <a:srgbClr val="00B050"/>
                          </a:solidFill>
                          <a:effectLst/>
                        </a:rPr>
                        <a:t>submit</a:t>
                      </a:r>
                    </a:p>
                  </a:txBody>
                  <a:tcPr marL="66952" marR="66952" marT="66952" marB="669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This creates a button that automatically submits a form.</a:t>
                      </a:r>
                    </a:p>
                  </a:txBody>
                  <a:tcPr marL="66952" marR="66952" marT="66952" marB="669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395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solidFill>
                            <a:srgbClr val="00B050"/>
                          </a:solidFill>
                          <a:effectLst/>
                        </a:rPr>
                        <a:t>reset</a:t>
                      </a:r>
                    </a:p>
                  </a:txBody>
                  <a:tcPr marL="66952" marR="66952" marT="66952" marB="669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This creates a button that automatically resets form controls to their initial values.</a:t>
                      </a:r>
                    </a:p>
                  </a:txBody>
                  <a:tcPr marL="66952" marR="66952" marT="66952" marB="669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395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image</a:t>
                      </a:r>
                    </a:p>
                  </a:txBody>
                  <a:tcPr marL="66952" marR="66952" marT="66952" marB="669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This creates a clickable button but we can use an image as background of the button.</a:t>
                      </a:r>
                    </a:p>
                  </a:txBody>
                  <a:tcPr marL="66952" marR="66952" marT="66952" marB="669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27591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200" dirty="0"/>
              <a:t>&lt;html&gt;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/>
              <a:t>&lt;body </a:t>
            </a:r>
            <a:r>
              <a:rPr lang="en-US" sz="2200" dirty="0" err="1"/>
              <a:t>bgcolor</a:t>
            </a:r>
            <a:r>
              <a:rPr lang="en-US" sz="2200" dirty="0" smtClean="0"/>
              <a:t>="s"&gt;</a:t>
            </a:r>
            <a:endParaRPr lang="en-US" sz="2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/>
              <a:t>&lt;form&gt;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/>
              <a:t>&lt;input type="submit" name="submit" value="Submit" /&gt;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/>
              <a:t>&lt;input type="reset" name="reset"  value="Reset" /&gt;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/>
              <a:t>&lt;input type="image" name="</a:t>
            </a:r>
            <a:r>
              <a:rPr lang="en-US" sz="2200" dirty="0" err="1"/>
              <a:t>imagebutton</a:t>
            </a:r>
            <a:r>
              <a:rPr lang="en-US" sz="2200" dirty="0"/>
              <a:t>" </a:t>
            </a:r>
            <a:r>
              <a:rPr lang="en-US" sz="2200" dirty="0" err="1"/>
              <a:t>src</a:t>
            </a:r>
            <a:r>
              <a:rPr lang="en-US" sz="2200" dirty="0"/>
              <a:t>="fl.jpg" /&gt;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/>
              <a:t>&lt;/form&gt;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/>
              <a:t>&lt;/body&gt;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3976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Fieldsets</a:t>
            </a:r>
            <a:r>
              <a:rPr lang="en-US" sz="2400" dirty="0"/>
              <a:t> are used to enclose a group of related form fields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&lt;legend&gt; </a:t>
            </a:r>
            <a:r>
              <a:rPr lang="en-US" sz="2400" dirty="0" smtClean="0"/>
              <a:t>is used to set  </a:t>
            </a:r>
            <a:r>
              <a:rPr lang="en-US" sz="2400" dirty="0"/>
              <a:t>the </a:t>
            </a:r>
            <a:r>
              <a:rPr lang="en-US" sz="2400" dirty="0" err="1"/>
              <a:t>fieldset's</a:t>
            </a:r>
            <a:r>
              <a:rPr lang="en-US" sz="2400" dirty="0"/>
              <a:t> title</a:t>
            </a:r>
            <a:r>
              <a:rPr lang="en-US" sz="2400" dirty="0" smtClean="0"/>
              <a:t>.</a:t>
            </a:r>
          </a:p>
          <a:p>
            <a:pPr marL="0" indent="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&lt;fieldset&gt;</a:t>
            </a:r>
          </a:p>
          <a:p>
            <a:pPr marL="0" indent="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legend&gt;Title&lt;/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&lt;/fieldset&gt;</a:t>
            </a:r>
          </a:p>
          <a:p>
            <a:pPr eaLnBrk="0" hangingPunct="0">
              <a:lnSpc>
                <a:spcPts val="2400"/>
              </a:lnSpc>
              <a:buSzPct val="70000"/>
              <a:defRPr/>
            </a:pPr>
            <a:r>
              <a:rPr lang="en-US" sz="2400" dirty="0"/>
              <a:t>Form labels are used to associate an </a:t>
            </a:r>
            <a:r>
              <a:rPr lang="en-US" sz="2400" dirty="0" smtClean="0"/>
              <a:t>text </a:t>
            </a:r>
            <a:r>
              <a:rPr lang="en-US" sz="2400" dirty="0"/>
              <a:t>to a form field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label&gt;First </a:t>
            </a: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Name&lt;/label&gt;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sz="3600" dirty="0" err="1" smtClean="0">
                <a:solidFill>
                  <a:srgbClr val="002060"/>
                </a:solidFill>
              </a:rPr>
              <a:t>Fieldsets</a:t>
            </a:r>
            <a:r>
              <a:rPr lang="en-US" sz="3600" dirty="0" smtClean="0">
                <a:solidFill>
                  <a:srgbClr val="002060"/>
                </a:solidFill>
              </a:rPr>
              <a:t> &amp; </a:t>
            </a:r>
            <a:r>
              <a:rPr lang="en-US" sz="3600" dirty="0">
                <a:solidFill>
                  <a:srgbClr val="002060"/>
                </a:solidFill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xmlns="" val="1166836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019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&lt;html&gt;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&lt;form method="post" action="form.aspx"&gt;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&lt;</a:t>
            </a:r>
            <a:r>
              <a:rPr lang="en-US" sz="2400" dirty="0" err="1"/>
              <a:t>fieldset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&lt;legend&gt;Client Details&lt;/legend&gt;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&lt;Label&gt;Name:&lt;/label&gt;&lt;input type="text" id="Name"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&lt;Label&gt;Mobile :&lt;/label&gt; &lt;input type="text" id="Phone"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&lt;/</a:t>
            </a:r>
            <a:r>
              <a:rPr lang="en-US" sz="2400" dirty="0" err="1"/>
              <a:t>fieldset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3625482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800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019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9067798" cy="62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9420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22334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&lt;html&gt;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&lt;body </a:t>
            </a:r>
            <a:r>
              <a:rPr lang="en-US" sz="2400" dirty="0" err="1"/>
              <a:t>bgcolor</a:t>
            </a:r>
            <a:r>
              <a:rPr lang="en-US" sz="2400" dirty="0"/>
              <a:t>="pink"&gt;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&lt;form name="</a:t>
            </a:r>
            <a:r>
              <a:rPr lang="en-US" sz="2400" dirty="0" err="1"/>
              <a:t>GForm</a:t>
            </a:r>
            <a:r>
              <a:rPr lang="en-US" sz="2400" dirty="0"/>
              <a:t>" action="/PHP/database/</a:t>
            </a:r>
            <a:r>
              <a:rPr lang="en-US" sz="2400" dirty="0" err="1"/>
              <a:t>student.php</a:t>
            </a:r>
            <a:r>
              <a:rPr lang="en-US" sz="2400" dirty="0"/>
              <a:t>" method="POST"&gt;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StudentName</a:t>
            </a:r>
            <a:r>
              <a:rPr lang="en-US" sz="2400" dirty="0"/>
              <a:t>: &lt;input type="text" name="</a:t>
            </a:r>
            <a:r>
              <a:rPr lang="en-US" sz="2400" dirty="0" err="1"/>
              <a:t>sname</a:t>
            </a:r>
            <a:r>
              <a:rPr lang="en-US" sz="2400" dirty="0"/>
              <a:t>"/&gt;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RegdNo</a:t>
            </a:r>
            <a:r>
              <a:rPr lang="en-US" sz="2400" dirty="0"/>
              <a:t>&lt;input type="text" name="</a:t>
            </a:r>
            <a:r>
              <a:rPr lang="en-US" sz="2400" dirty="0" err="1"/>
              <a:t>sno</a:t>
            </a:r>
            <a:r>
              <a:rPr lang="en-US" sz="2400" dirty="0"/>
              <a:t>"/&gt;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EMail</a:t>
            </a:r>
            <a:r>
              <a:rPr lang="en-US" sz="2400" dirty="0"/>
              <a:t>: &lt;input type="text" name="smail"/&gt;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GENDER:&lt;input type="radio" name="</a:t>
            </a:r>
            <a:r>
              <a:rPr lang="en-US" sz="2400" dirty="0" err="1"/>
              <a:t>sgender</a:t>
            </a:r>
            <a:r>
              <a:rPr lang="en-US" sz="2400" dirty="0"/>
              <a:t>" value="male" checked&gt;MALE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&lt;input type="radio" name="</a:t>
            </a:r>
            <a:r>
              <a:rPr lang="en-US" sz="2400" dirty="0" err="1"/>
              <a:t>sgender</a:t>
            </a:r>
            <a:r>
              <a:rPr lang="en-US" sz="2400" dirty="0"/>
              <a:t>" value="female"&gt;FEMALE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&gt;&lt;BR&gt;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SELECT BRANCH: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&lt;select name="</a:t>
            </a:r>
            <a:r>
              <a:rPr lang="en-US" sz="2400" dirty="0" err="1"/>
              <a:t>sbranch</a:t>
            </a:r>
            <a:r>
              <a:rPr lang="en-US" sz="2400" dirty="0"/>
              <a:t>" size="1"&gt;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&lt;option&gt;CSE&lt;/option&gt;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&lt;option&gt;ECE&lt;/option&gt;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&lt;option&gt;IT&lt;/option&gt;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&lt;/select&gt;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YEAR&lt;input type="text" name="</a:t>
            </a:r>
            <a:r>
              <a:rPr lang="en-US" sz="2400" dirty="0" err="1"/>
              <a:t>syear</a:t>
            </a:r>
            <a:r>
              <a:rPr lang="en-US" sz="2400" dirty="0"/>
              <a:t>"/&gt;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SEM&lt;input type="text" name="</a:t>
            </a:r>
            <a:r>
              <a:rPr lang="en-US" sz="2400" dirty="0" err="1"/>
              <a:t>ssem</a:t>
            </a:r>
            <a:r>
              <a:rPr lang="en-US" sz="2400" dirty="0"/>
              <a:t>"/&gt;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Mobile&lt;input type="text" name="</a:t>
            </a:r>
            <a:r>
              <a:rPr lang="en-US" sz="2400" dirty="0" err="1"/>
              <a:t>smobile</a:t>
            </a:r>
            <a:r>
              <a:rPr lang="en-US" sz="2400" dirty="0"/>
              <a:t>"/&gt;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&lt;input type="submit" value="Submit"&gt;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&lt;/form&gt;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&lt;/body&gt;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&lt;/html&gt;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72882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An HTML marquee is a scrolling piece of text displayed either horizontally across or vertically down your webpage depending on the settings. This is created by using HTML &lt;</a:t>
            </a:r>
            <a:r>
              <a:rPr lang="en-US" sz="2400" dirty="0" smtClean="0"/>
              <a:t>marquee&gt; </a:t>
            </a:r>
            <a:r>
              <a:rPr lang="en-US" sz="2400" dirty="0"/>
              <a:t>tag.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2060"/>
                </a:solidFill>
              </a:rPr>
              <a:t>&lt;</a:t>
            </a:r>
            <a:r>
              <a:rPr lang="en-US" sz="2400" dirty="0">
                <a:solidFill>
                  <a:srgbClr val="002060"/>
                </a:solidFill>
              </a:rPr>
              <a:t>marquee </a:t>
            </a:r>
            <a:r>
              <a:rPr lang="en-US" sz="2400" dirty="0" err="1">
                <a:solidFill>
                  <a:srgbClr val="002060"/>
                </a:solidFill>
              </a:rPr>
              <a:t>attribute_name</a:t>
            </a:r>
            <a:r>
              <a:rPr lang="en-US" sz="2400" dirty="0">
                <a:solidFill>
                  <a:srgbClr val="002060"/>
                </a:solidFill>
              </a:rPr>
              <a:t>="</a:t>
            </a:r>
            <a:r>
              <a:rPr lang="en-US" sz="2400" dirty="0" err="1">
                <a:solidFill>
                  <a:srgbClr val="002060"/>
                </a:solidFill>
              </a:rPr>
              <a:t>attribute_value</a:t>
            </a:r>
            <a:r>
              <a:rPr lang="en-US" sz="2400" dirty="0">
                <a:solidFill>
                  <a:srgbClr val="002060"/>
                </a:solidFill>
              </a:rPr>
              <a:t>"....more attributes&gt; One or more lines or text message or image &lt;/marquee&gt;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sz="3600" dirty="0"/>
              <a:t>&lt;</a:t>
            </a:r>
            <a:r>
              <a:rPr lang="en-US" sz="3600" dirty="0" smtClean="0"/>
              <a:t>marquee&gt; </a:t>
            </a:r>
            <a:r>
              <a:rPr lang="en-US" sz="3600" dirty="0"/>
              <a:t>tag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0002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5472378"/>
              </p:ext>
            </p:extLst>
          </p:nvPr>
        </p:nvGraphicFramePr>
        <p:xfrm>
          <a:off x="609600" y="1371600"/>
          <a:ext cx="8382000" cy="4724400"/>
        </p:xfrm>
        <a:graphic>
          <a:graphicData uri="http://schemas.openxmlformats.org/drawingml/2006/table">
            <a:tbl>
              <a:tblPr/>
              <a:tblGrid>
                <a:gridCol w="3788019"/>
                <a:gridCol w="4593981"/>
              </a:tblGrid>
              <a:tr h="3987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Attribute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3188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width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This specifies the width of the marquee. This can be a value like 10 or 20% etc.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8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height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This specifies the height of the marquee. This can be a value like 10 or 20% etc.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50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direction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This specifies the direction in which marquee should scroll. This can be a value like </a:t>
                      </a:r>
                      <a:r>
                        <a:rPr lang="en-US" sz="2000" i="1">
                          <a:effectLst/>
                        </a:rPr>
                        <a:t>up</a:t>
                      </a:r>
                      <a:r>
                        <a:rPr lang="en-US" sz="2000">
                          <a:effectLst/>
                        </a:rPr>
                        <a:t>, </a:t>
                      </a:r>
                      <a:r>
                        <a:rPr lang="en-US" sz="2000" i="1">
                          <a:effectLst/>
                        </a:rPr>
                        <a:t>down</a:t>
                      </a:r>
                      <a:r>
                        <a:rPr lang="en-US" sz="2000">
                          <a:effectLst/>
                        </a:rPr>
                        <a:t>, </a:t>
                      </a:r>
                      <a:r>
                        <a:rPr lang="en-US" sz="2000" i="1">
                          <a:effectLst/>
                        </a:rPr>
                        <a:t>left</a:t>
                      </a:r>
                      <a:r>
                        <a:rPr lang="en-US" sz="2000">
                          <a:effectLst/>
                        </a:rPr>
                        <a:t> or </a:t>
                      </a:r>
                      <a:r>
                        <a:rPr lang="en-US" sz="2000" i="1">
                          <a:effectLst/>
                        </a:rPr>
                        <a:t>right</a:t>
                      </a:r>
                      <a:r>
                        <a:rPr lang="en-US" sz="2000">
                          <a:effectLst/>
                        </a:rPr>
                        <a:t>.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500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loop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This specifies how many times to loop. The default value is INFINITE, which means that the marquee loops endlessly.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8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bgcolor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This specifies background color in terms of color name or color hex value.</a:t>
                      </a:r>
                    </a:p>
                  </a:txBody>
                  <a:tcPr marL="30030" marR="30030" marT="30030" marB="300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sz="3600" dirty="0"/>
              <a:t>&lt;marquees&gt; tag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330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&lt;html&gt;</a:t>
            </a:r>
          </a:p>
          <a:p>
            <a:endParaRPr lang="en-US" sz="2800" dirty="0" smtClean="0"/>
          </a:p>
          <a:p>
            <a:r>
              <a:rPr lang="en-US" sz="2800" dirty="0" smtClean="0"/>
              <a:t>&lt;head&gt;</a:t>
            </a:r>
          </a:p>
          <a:p>
            <a:r>
              <a:rPr lang="en-US" sz="2800" dirty="0" smtClean="0"/>
              <a:t>    &lt;title&gt;Example for HTML Marquee Tag&lt;/title&gt;</a:t>
            </a:r>
          </a:p>
          <a:p>
            <a:r>
              <a:rPr lang="en-US" sz="2800" dirty="0" smtClean="0"/>
              <a:t>&lt;/head&gt;</a:t>
            </a:r>
          </a:p>
          <a:p>
            <a:endParaRPr lang="en-US" sz="2800" dirty="0" smtClean="0"/>
          </a:p>
          <a:p>
            <a:r>
              <a:rPr lang="en-US" sz="2800" dirty="0" smtClean="0"/>
              <a:t>&lt;marquee width="40%" direction="up" height="30%"&gt;</a:t>
            </a:r>
          </a:p>
          <a:p>
            <a:r>
              <a:rPr lang="en-US" sz="2800" dirty="0" smtClean="0"/>
              <a:t>    This is sample scrolling text.</a:t>
            </a:r>
          </a:p>
          <a:p>
            <a:r>
              <a:rPr lang="en-US" sz="2800" dirty="0" smtClean="0"/>
              <a:t>&lt;/marquee&gt;</a:t>
            </a:r>
          </a:p>
          <a:p>
            <a:endParaRPr lang="en-US" sz="2800" dirty="0" smtClean="0"/>
          </a:p>
          <a:p>
            <a:r>
              <a:rPr lang="en-US" sz="2800" dirty="0" smtClean="0"/>
              <a:t>&lt;/html&gt;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4772</Words>
  <PresentationFormat>On-screen Show (4:3)</PresentationFormat>
  <Paragraphs>744</Paragraphs>
  <Slides>107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Attributes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OUTPUT:</vt:lpstr>
      <vt:lpstr>Slide 78</vt:lpstr>
      <vt:lpstr>Checkboxes</vt:lpstr>
      <vt:lpstr>Example</vt:lpstr>
      <vt:lpstr>Slide 81</vt:lpstr>
      <vt:lpstr>Slide 82</vt:lpstr>
      <vt:lpstr>Slide 83</vt:lpstr>
      <vt:lpstr>Select Box </vt:lpstr>
      <vt:lpstr>Example</vt:lpstr>
      <vt:lpstr>Output</vt:lpstr>
      <vt:lpstr>File Select boxes</vt:lpstr>
      <vt:lpstr>File Select boxes</vt:lpstr>
      <vt:lpstr>Slide 89</vt:lpstr>
      <vt:lpstr>Button Controls</vt:lpstr>
      <vt:lpstr>Slide 91</vt:lpstr>
      <vt:lpstr>Fieldsets &amp; Labels</vt:lpstr>
      <vt:lpstr>Slide 93</vt:lpstr>
      <vt:lpstr>Slide 94</vt:lpstr>
      <vt:lpstr>Slide 95</vt:lpstr>
      <vt:lpstr>Slide 96</vt:lpstr>
      <vt:lpstr>&lt;marquee&gt; tag</vt:lpstr>
      <vt:lpstr>&lt;marquees&gt; tag</vt:lpstr>
      <vt:lpstr>Slide 99</vt:lpstr>
      <vt:lpstr>Slide 100</vt:lpstr>
      <vt:lpstr>Block and Inline Elements</vt:lpstr>
      <vt:lpstr>&lt;div&gt; tag</vt:lpstr>
      <vt:lpstr>Slide 103</vt:lpstr>
      <vt:lpstr>Slide 104</vt:lpstr>
      <vt:lpstr>Inline Elements</vt:lpstr>
      <vt:lpstr>&lt;span&gt; Tag</vt:lpstr>
      <vt:lpstr>Slide 107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28</cp:revision>
  <dcterms:modified xsi:type="dcterms:W3CDTF">2018-07-14T20:57:00Z</dcterms:modified>
</cp:coreProperties>
</file>