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82" r:id="rId5"/>
    <p:sldId id="258" r:id="rId6"/>
    <p:sldId id="260" r:id="rId7"/>
    <p:sldId id="283" r:id="rId8"/>
    <p:sldId id="261" r:id="rId9"/>
    <p:sldId id="284" r:id="rId10"/>
    <p:sldId id="285" r:id="rId11"/>
    <p:sldId id="262" r:id="rId12"/>
    <p:sldId id="280" r:id="rId13"/>
    <p:sldId id="263" r:id="rId14"/>
    <p:sldId id="287" r:id="rId15"/>
    <p:sldId id="286" r:id="rId16"/>
    <p:sldId id="277" r:id="rId17"/>
    <p:sldId id="278" r:id="rId18"/>
    <p:sldId id="264" r:id="rId19"/>
    <p:sldId id="265" r:id="rId20"/>
    <p:sldId id="268" r:id="rId21"/>
    <p:sldId id="275" r:id="rId22"/>
    <p:sldId id="269" r:id="rId23"/>
    <p:sldId id="274" r:id="rId24"/>
    <p:sldId id="266" r:id="rId25"/>
    <p:sldId id="267" r:id="rId26"/>
    <p:sldId id="276" r:id="rId27"/>
    <p:sldId id="304" r:id="rId28"/>
    <p:sldId id="305" r:id="rId29"/>
    <p:sldId id="306" r:id="rId30"/>
    <p:sldId id="307" r:id="rId31"/>
    <p:sldId id="308" r:id="rId32"/>
    <p:sldId id="309" r:id="rId33"/>
    <p:sldId id="270" r:id="rId34"/>
    <p:sldId id="296" r:id="rId35"/>
    <p:sldId id="297" r:id="rId36"/>
    <p:sldId id="298" r:id="rId37"/>
    <p:sldId id="299" r:id="rId38"/>
    <p:sldId id="300" r:id="rId39"/>
    <p:sldId id="301" r:id="rId40"/>
    <p:sldId id="302" r:id="rId41"/>
    <p:sldId id="303" r:id="rId42"/>
    <p:sldId id="289" r:id="rId43"/>
    <p:sldId id="288" r:id="rId44"/>
    <p:sldId id="271" r:id="rId45"/>
    <p:sldId id="273" r:id="rId46"/>
    <p:sldId id="290" r:id="rId47"/>
    <p:sldId id="291" r:id="rId48"/>
    <p:sldId id="293" r:id="rId49"/>
    <p:sldId id="294" r:id="rId50"/>
    <p:sldId id="295"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866" autoAdjust="0"/>
    <p:restoredTop sz="97331" autoAdjust="0"/>
  </p:normalViewPr>
  <p:slideViewPr>
    <p:cSldViewPr snapToGrid="0">
      <p:cViewPr varScale="1">
        <p:scale>
          <a:sx n="68" d="100"/>
          <a:sy n="68" d="100"/>
        </p:scale>
        <p:origin x="-108" y="-16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77F9AC3-DE1E-49A0-9437-29609A2B5D88}" type="datetimeFigureOut">
              <a:rPr lang="en-IN" smtClean="0"/>
              <a:pPr/>
              <a:t>03-08-2018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FEB150-7D7C-497A-86F5-D2692434B116}" type="slidenum">
              <a:rPr lang="en-IN" smtClean="0"/>
              <a:pPr/>
              <a:t>‹#›</a:t>
            </a:fld>
            <a:endParaRPr lang="en-IN"/>
          </a:p>
        </p:txBody>
      </p:sp>
    </p:spTree>
    <p:extLst>
      <p:ext uri="{BB962C8B-B14F-4D97-AF65-F5344CB8AC3E}">
        <p14:creationId xmlns:p14="http://schemas.microsoft.com/office/powerpoint/2010/main" xmlns="" val="2504695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7F9AC3-DE1E-49A0-9437-29609A2B5D88}" type="datetimeFigureOut">
              <a:rPr lang="en-IN" smtClean="0"/>
              <a:pPr/>
              <a:t>03-08-2018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FEB150-7D7C-497A-86F5-D2692434B116}" type="slidenum">
              <a:rPr lang="en-IN" smtClean="0"/>
              <a:pPr/>
              <a:t>‹#›</a:t>
            </a:fld>
            <a:endParaRPr lang="en-IN"/>
          </a:p>
        </p:txBody>
      </p:sp>
    </p:spTree>
    <p:extLst>
      <p:ext uri="{BB962C8B-B14F-4D97-AF65-F5344CB8AC3E}">
        <p14:creationId xmlns:p14="http://schemas.microsoft.com/office/powerpoint/2010/main" xmlns="" val="3043712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7F9AC3-DE1E-49A0-9437-29609A2B5D88}" type="datetimeFigureOut">
              <a:rPr lang="en-IN" smtClean="0"/>
              <a:pPr/>
              <a:t>03-08-2018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FEB150-7D7C-497A-86F5-D2692434B116}" type="slidenum">
              <a:rPr lang="en-IN" smtClean="0"/>
              <a:pPr/>
              <a:t>‹#›</a:t>
            </a:fld>
            <a:endParaRPr lang="en-IN"/>
          </a:p>
        </p:txBody>
      </p:sp>
    </p:spTree>
    <p:extLst>
      <p:ext uri="{BB962C8B-B14F-4D97-AF65-F5344CB8AC3E}">
        <p14:creationId xmlns:p14="http://schemas.microsoft.com/office/powerpoint/2010/main" xmlns="" val="3612481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7F9AC3-DE1E-49A0-9437-29609A2B5D88}" type="datetimeFigureOut">
              <a:rPr lang="en-IN" smtClean="0"/>
              <a:pPr/>
              <a:t>03-08-2018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FEB150-7D7C-497A-86F5-D2692434B116}" type="slidenum">
              <a:rPr lang="en-IN" smtClean="0"/>
              <a:pPr/>
              <a:t>‹#›</a:t>
            </a:fld>
            <a:endParaRPr lang="en-IN"/>
          </a:p>
        </p:txBody>
      </p:sp>
    </p:spTree>
    <p:extLst>
      <p:ext uri="{BB962C8B-B14F-4D97-AF65-F5344CB8AC3E}">
        <p14:creationId xmlns:p14="http://schemas.microsoft.com/office/powerpoint/2010/main" xmlns="" val="3768020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7F9AC3-DE1E-49A0-9437-29609A2B5D88}" type="datetimeFigureOut">
              <a:rPr lang="en-IN" smtClean="0"/>
              <a:pPr/>
              <a:t>03-08-2018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FEB150-7D7C-497A-86F5-D2692434B116}" type="slidenum">
              <a:rPr lang="en-IN" smtClean="0"/>
              <a:pPr/>
              <a:t>‹#›</a:t>
            </a:fld>
            <a:endParaRPr lang="en-IN"/>
          </a:p>
        </p:txBody>
      </p:sp>
    </p:spTree>
    <p:extLst>
      <p:ext uri="{BB962C8B-B14F-4D97-AF65-F5344CB8AC3E}">
        <p14:creationId xmlns:p14="http://schemas.microsoft.com/office/powerpoint/2010/main" xmlns="" val="408421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77F9AC3-DE1E-49A0-9437-29609A2B5D88}" type="datetimeFigureOut">
              <a:rPr lang="en-IN" smtClean="0"/>
              <a:pPr/>
              <a:t>03-08-2018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FEB150-7D7C-497A-86F5-D2692434B116}" type="slidenum">
              <a:rPr lang="en-IN" smtClean="0"/>
              <a:pPr/>
              <a:t>‹#›</a:t>
            </a:fld>
            <a:endParaRPr lang="en-IN"/>
          </a:p>
        </p:txBody>
      </p:sp>
    </p:spTree>
    <p:extLst>
      <p:ext uri="{BB962C8B-B14F-4D97-AF65-F5344CB8AC3E}">
        <p14:creationId xmlns:p14="http://schemas.microsoft.com/office/powerpoint/2010/main" xmlns="" val="1567418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77F9AC3-DE1E-49A0-9437-29609A2B5D88}" type="datetimeFigureOut">
              <a:rPr lang="en-IN" smtClean="0"/>
              <a:pPr/>
              <a:t>03-08-2018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FEB150-7D7C-497A-86F5-D2692434B116}" type="slidenum">
              <a:rPr lang="en-IN" smtClean="0"/>
              <a:pPr/>
              <a:t>‹#›</a:t>
            </a:fld>
            <a:endParaRPr lang="en-IN"/>
          </a:p>
        </p:txBody>
      </p:sp>
    </p:spTree>
    <p:extLst>
      <p:ext uri="{BB962C8B-B14F-4D97-AF65-F5344CB8AC3E}">
        <p14:creationId xmlns:p14="http://schemas.microsoft.com/office/powerpoint/2010/main" xmlns="" val="228102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77F9AC3-DE1E-49A0-9437-29609A2B5D88}" type="datetimeFigureOut">
              <a:rPr lang="en-IN" smtClean="0"/>
              <a:pPr/>
              <a:t>03-08-2018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FEB150-7D7C-497A-86F5-D2692434B116}" type="slidenum">
              <a:rPr lang="en-IN" smtClean="0"/>
              <a:pPr/>
              <a:t>‹#›</a:t>
            </a:fld>
            <a:endParaRPr lang="en-IN"/>
          </a:p>
        </p:txBody>
      </p:sp>
    </p:spTree>
    <p:extLst>
      <p:ext uri="{BB962C8B-B14F-4D97-AF65-F5344CB8AC3E}">
        <p14:creationId xmlns:p14="http://schemas.microsoft.com/office/powerpoint/2010/main" xmlns="" val="3777884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7F9AC3-DE1E-49A0-9437-29609A2B5D88}" type="datetimeFigureOut">
              <a:rPr lang="en-IN" smtClean="0"/>
              <a:pPr/>
              <a:t>03-08-2018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FEB150-7D7C-497A-86F5-D2692434B116}" type="slidenum">
              <a:rPr lang="en-IN" smtClean="0"/>
              <a:pPr/>
              <a:t>‹#›</a:t>
            </a:fld>
            <a:endParaRPr lang="en-IN"/>
          </a:p>
        </p:txBody>
      </p:sp>
    </p:spTree>
    <p:extLst>
      <p:ext uri="{BB962C8B-B14F-4D97-AF65-F5344CB8AC3E}">
        <p14:creationId xmlns:p14="http://schemas.microsoft.com/office/powerpoint/2010/main" xmlns="" val="4008169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7F9AC3-DE1E-49A0-9437-29609A2B5D88}" type="datetimeFigureOut">
              <a:rPr lang="en-IN" smtClean="0"/>
              <a:pPr/>
              <a:t>03-08-2018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FEB150-7D7C-497A-86F5-D2692434B116}" type="slidenum">
              <a:rPr lang="en-IN" smtClean="0"/>
              <a:pPr/>
              <a:t>‹#›</a:t>
            </a:fld>
            <a:endParaRPr lang="en-IN"/>
          </a:p>
        </p:txBody>
      </p:sp>
    </p:spTree>
    <p:extLst>
      <p:ext uri="{BB962C8B-B14F-4D97-AF65-F5344CB8AC3E}">
        <p14:creationId xmlns:p14="http://schemas.microsoft.com/office/powerpoint/2010/main" xmlns="" val="696548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7F9AC3-DE1E-49A0-9437-29609A2B5D88}" type="datetimeFigureOut">
              <a:rPr lang="en-IN" smtClean="0"/>
              <a:pPr/>
              <a:t>03-08-2018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FEB150-7D7C-497A-86F5-D2692434B116}" type="slidenum">
              <a:rPr lang="en-IN" smtClean="0"/>
              <a:pPr/>
              <a:t>‹#›</a:t>
            </a:fld>
            <a:endParaRPr lang="en-IN"/>
          </a:p>
        </p:txBody>
      </p:sp>
    </p:spTree>
    <p:extLst>
      <p:ext uri="{BB962C8B-B14F-4D97-AF65-F5344CB8AC3E}">
        <p14:creationId xmlns:p14="http://schemas.microsoft.com/office/powerpoint/2010/main" xmlns="" val="3780784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7F9AC3-DE1E-49A0-9437-29609A2B5D88}" type="datetimeFigureOut">
              <a:rPr lang="en-IN" smtClean="0"/>
              <a:pPr/>
              <a:t>03-08-2018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FEB150-7D7C-497A-86F5-D2692434B116}" type="slidenum">
              <a:rPr lang="en-IN" smtClean="0"/>
              <a:pPr/>
              <a:t>‹#›</a:t>
            </a:fld>
            <a:endParaRPr lang="en-IN"/>
          </a:p>
        </p:txBody>
      </p:sp>
    </p:spTree>
    <p:extLst>
      <p:ext uri="{BB962C8B-B14F-4D97-AF65-F5344CB8AC3E}">
        <p14:creationId xmlns:p14="http://schemas.microsoft.com/office/powerpoint/2010/main" xmlns="" val="1330282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eb.simmons.edu/~grabiner/comm244/weekthree/css-basic-properties.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w3schools.com/cssref/pr_background-color.asp" TargetMode="External"/><Relationship Id="rId2" Type="http://schemas.openxmlformats.org/officeDocument/2006/relationships/hyperlink" Target="https://www.w3schools.com/cssref/css3_pr_background.asp" TargetMode="External"/><Relationship Id="rId1" Type="http://schemas.openxmlformats.org/officeDocument/2006/relationships/slideLayout" Target="../slideLayouts/slideLayout2.xml"/><Relationship Id="rId6" Type="http://schemas.openxmlformats.org/officeDocument/2006/relationships/hyperlink" Target="https://www.w3schools.com/cssref/pr_background-repeat.asp" TargetMode="External"/><Relationship Id="rId5" Type="http://schemas.openxmlformats.org/officeDocument/2006/relationships/hyperlink" Target="https://www.w3schools.com/cssref/pr_background-position.asp" TargetMode="External"/><Relationship Id="rId4" Type="http://schemas.openxmlformats.org/officeDocument/2006/relationships/hyperlink" Target="https://www.w3schools.com/cssref/pr_background-image.asp"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w3schools.com/cssref/pr_font_font-family.asp" TargetMode="External"/><Relationship Id="rId7" Type="http://schemas.openxmlformats.org/officeDocument/2006/relationships/hyperlink" Target="https://www.w3schools.com/cssref/pr_font_weight.asp" TargetMode="External"/><Relationship Id="rId2" Type="http://schemas.openxmlformats.org/officeDocument/2006/relationships/hyperlink" Target="https://www.w3schools.com/cssref/pr_font_font.asp" TargetMode="External"/><Relationship Id="rId1" Type="http://schemas.openxmlformats.org/officeDocument/2006/relationships/slideLayout" Target="../slideLayouts/slideLayout2.xml"/><Relationship Id="rId6" Type="http://schemas.openxmlformats.org/officeDocument/2006/relationships/hyperlink" Target="https://www.w3schools.com/cssref/pr_font_font-variant.asp" TargetMode="External"/><Relationship Id="rId5" Type="http://schemas.openxmlformats.org/officeDocument/2006/relationships/hyperlink" Target="https://www.w3schools.com/cssref/pr_font_font-style.asp" TargetMode="External"/><Relationship Id="rId4" Type="http://schemas.openxmlformats.org/officeDocument/2006/relationships/hyperlink" Target="https://www.w3schools.com/cssref/pr_font_font-size.asp" TargetMode="Externa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s://www.w3schools.com/cssref/pr_text_text-transform.asp" TargetMode="External"/><Relationship Id="rId3" Type="http://schemas.openxmlformats.org/officeDocument/2006/relationships/hyperlink" Target="https://www.w3schools.com/cssref/pr_text_letter-spacing.asp" TargetMode="External"/><Relationship Id="rId7" Type="http://schemas.openxmlformats.org/officeDocument/2006/relationships/hyperlink" Target="https://www.w3schools.com/cssref/css3_pr_text-shadow.asp" TargetMode="External"/><Relationship Id="rId2" Type="http://schemas.openxmlformats.org/officeDocument/2006/relationships/hyperlink" Target="https://www.w3schools.com/cssref/pr_text_color.asp" TargetMode="External"/><Relationship Id="rId1" Type="http://schemas.openxmlformats.org/officeDocument/2006/relationships/slideLayout" Target="../slideLayouts/slideLayout2.xml"/><Relationship Id="rId6" Type="http://schemas.openxmlformats.org/officeDocument/2006/relationships/hyperlink" Target="https://www.w3schools.com/cssref/pr_text_text-indent.asp" TargetMode="External"/><Relationship Id="rId5" Type="http://schemas.openxmlformats.org/officeDocument/2006/relationships/hyperlink" Target="https://www.w3schools.com/cssref/pr_text_text-decoration.asp" TargetMode="External"/><Relationship Id="rId4" Type="http://schemas.openxmlformats.org/officeDocument/2006/relationships/hyperlink" Target="https://www.w3schools.com/cssref/pr_text_text-align.asp"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CSS for Styling</a:t>
            </a:r>
            <a:endParaRPr lang="en-IN" dirty="0">
              <a:solidFill>
                <a:srgbClr val="FF0000"/>
              </a:solidFill>
            </a:endParaRPr>
          </a:p>
        </p:txBody>
      </p:sp>
    </p:spTree>
    <p:extLst>
      <p:ext uri="{BB962C8B-B14F-4D97-AF65-F5344CB8AC3E}">
        <p14:creationId xmlns:p14="http://schemas.microsoft.com/office/powerpoint/2010/main" xmlns="" val="372965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0456"/>
            <a:ext cx="10393392" cy="6587544"/>
          </a:xfrm>
        </p:spPr>
        <p:txBody>
          <a:bodyPr>
            <a:noAutofit/>
          </a:bodyPr>
          <a:lstStyle/>
          <a:p>
            <a:pPr marL="0" indent="0">
              <a:lnSpc>
                <a:spcPct val="100000"/>
              </a:lnSpc>
              <a:spcBef>
                <a:spcPts val="0"/>
              </a:spcBef>
              <a:buNone/>
            </a:pPr>
            <a:r>
              <a:rPr lang="en-IN" sz="1800" dirty="0"/>
              <a:t>&lt;html&gt;</a:t>
            </a:r>
          </a:p>
          <a:p>
            <a:pPr marL="0" indent="0">
              <a:lnSpc>
                <a:spcPct val="100000"/>
              </a:lnSpc>
              <a:spcBef>
                <a:spcPts val="0"/>
              </a:spcBef>
              <a:buNone/>
            </a:pPr>
            <a:r>
              <a:rPr lang="en-IN" sz="1800" dirty="0"/>
              <a:t>&lt;body&gt;</a:t>
            </a:r>
          </a:p>
          <a:p>
            <a:pPr marL="0" indent="0">
              <a:lnSpc>
                <a:spcPct val="100000"/>
              </a:lnSpc>
              <a:spcBef>
                <a:spcPts val="0"/>
              </a:spcBef>
              <a:buNone/>
            </a:pPr>
            <a:r>
              <a:rPr lang="en-IN" sz="1800" dirty="0"/>
              <a:t>&lt;head&gt;</a:t>
            </a:r>
          </a:p>
          <a:p>
            <a:pPr marL="0" indent="0">
              <a:lnSpc>
                <a:spcPct val="100000"/>
              </a:lnSpc>
              <a:spcBef>
                <a:spcPts val="0"/>
              </a:spcBef>
              <a:buNone/>
            </a:pPr>
            <a:r>
              <a:rPr lang="en-IN" sz="1800" dirty="0"/>
              <a:t>&lt;style&gt;</a:t>
            </a:r>
          </a:p>
          <a:p>
            <a:pPr marL="0" indent="0">
              <a:lnSpc>
                <a:spcPct val="100000"/>
              </a:lnSpc>
              <a:spcBef>
                <a:spcPts val="0"/>
              </a:spcBef>
              <a:buNone/>
            </a:pPr>
            <a:r>
              <a:rPr lang="en-IN" sz="1800" dirty="0" err="1"/>
              <a:t>ul</a:t>
            </a:r>
            <a:r>
              <a:rPr lang="en-IN" sz="1800" dirty="0"/>
              <a:t> {</a:t>
            </a:r>
          </a:p>
          <a:p>
            <a:pPr marL="0" indent="0">
              <a:lnSpc>
                <a:spcPct val="100000"/>
              </a:lnSpc>
              <a:spcBef>
                <a:spcPts val="0"/>
              </a:spcBef>
              <a:buNone/>
            </a:pPr>
            <a:r>
              <a:rPr lang="en-IN" sz="1800" dirty="0"/>
              <a:t>   </a:t>
            </a:r>
            <a:r>
              <a:rPr lang="en-IN" sz="1800" dirty="0" err="1"/>
              <a:t>color</a:t>
            </a:r>
            <a:r>
              <a:rPr lang="en-IN" sz="1800" dirty="0"/>
              <a:t>: #36CFFF;</a:t>
            </a:r>
          </a:p>
          <a:p>
            <a:pPr marL="0" indent="0">
              <a:lnSpc>
                <a:spcPct val="100000"/>
              </a:lnSpc>
              <a:spcBef>
                <a:spcPts val="0"/>
              </a:spcBef>
              <a:buNone/>
            </a:pPr>
            <a:r>
              <a:rPr lang="en-IN" sz="1800" dirty="0"/>
              <a:t>   border: solid 3px #ccc;</a:t>
            </a:r>
          </a:p>
          <a:p>
            <a:pPr marL="0" indent="0">
              <a:lnSpc>
                <a:spcPct val="100000"/>
              </a:lnSpc>
              <a:spcBef>
                <a:spcPts val="0"/>
              </a:spcBef>
              <a:buNone/>
            </a:pPr>
            <a:r>
              <a:rPr lang="en-IN" sz="1800" dirty="0"/>
              <a:t>}</a:t>
            </a:r>
          </a:p>
          <a:p>
            <a:pPr marL="0" indent="0">
              <a:lnSpc>
                <a:spcPct val="100000"/>
              </a:lnSpc>
              <a:spcBef>
                <a:spcPts val="0"/>
              </a:spcBef>
              <a:buNone/>
            </a:pPr>
            <a:r>
              <a:rPr lang="en-IN" sz="1800" dirty="0"/>
              <a:t>&lt;/style&gt;</a:t>
            </a:r>
          </a:p>
          <a:p>
            <a:pPr marL="0" indent="0">
              <a:lnSpc>
                <a:spcPct val="100000"/>
              </a:lnSpc>
              <a:spcBef>
                <a:spcPts val="0"/>
              </a:spcBef>
              <a:buNone/>
            </a:pPr>
            <a:r>
              <a:rPr lang="en-IN" sz="1800" dirty="0"/>
              <a:t>&lt;/head&gt;</a:t>
            </a:r>
          </a:p>
          <a:p>
            <a:pPr marL="0" indent="0">
              <a:lnSpc>
                <a:spcPct val="100000"/>
              </a:lnSpc>
              <a:spcBef>
                <a:spcPts val="0"/>
              </a:spcBef>
              <a:buNone/>
            </a:pPr>
            <a:r>
              <a:rPr lang="en-IN" sz="1800" dirty="0"/>
              <a:t>&lt;</a:t>
            </a:r>
            <a:r>
              <a:rPr lang="en-IN" sz="1800" dirty="0" err="1"/>
              <a:t>ul</a:t>
            </a:r>
            <a:r>
              <a:rPr lang="en-IN" sz="1800" dirty="0"/>
              <a:t>&gt;</a:t>
            </a:r>
          </a:p>
          <a:p>
            <a:pPr marL="0" indent="0">
              <a:lnSpc>
                <a:spcPct val="100000"/>
              </a:lnSpc>
              <a:spcBef>
                <a:spcPts val="0"/>
              </a:spcBef>
              <a:buNone/>
            </a:pPr>
            <a:r>
              <a:rPr lang="en-IN" sz="1800" dirty="0"/>
              <a:t>  &lt;li&gt;Fish&lt;/li&gt;</a:t>
            </a:r>
          </a:p>
          <a:p>
            <a:pPr marL="0" indent="0">
              <a:lnSpc>
                <a:spcPct val="100000"/>
              </a:lnSpc>
              <a:spcBef>
                <a:spcPts val="0"/>
              </a:spcBef>
              <a:buNone/>
            </a:pPr>
            <a:r>
              <a:rPr lang="en-IN" sz="1800" dirty="0"/>
              <a:t>  &lt;li&gt;Apples&lt;/li&gt;</a:t>
            </a:r>
          </a:p>
          <a:p>
            <a:pPr marL="0" indent="0">
              <a:lnSpc>
                <a:spcPct val="100000"/>
              </a:lnSpc>
              <a:spcBef>
                <a:spcPts val="0"/>
              </a:spcBef>
              <a:buNone/>
            </a:pPr>
            <a:r>
              <a:rPr lang="en-IN" sz="1800" dirty="0"/>
              <a:t>  &lt;li&gt;Cheese&lt;/li&gt;</a:t>
            </a:r>
          </a:p>
          <a:p>
            <a:pPr marL="0" indent="0">
              <a:lnSpc>
                <a:spcPct val="100000"/>
              </a:lnSpc>
              <a:spcBef>
                <a:spcPts val="0"/>
              </a:spcBef>
              <a:buNone/>
            </a:pPr>
            <a:r>
              <a:rPr lang="en-IN" sz="1800" dirty="0"/>
              <a:t>&lt;/</a:t>
            </a:r>
            <a:r>
              <a:rPr lang="en-IN" sz="1800" dirty="0" err="1"/>
              <a:t>ul</a:t>
            </a:r>
            <a:r>
              <a:rPr lang="en-IN" sz="1800" dirty="0"/>
              <a:t>&gt;</a:t>
            </a:r>
          </a:p>
          <a:p>
            <a:pPr marL="0" indent="0">
              <a:lnSpc>
                <a:spcPct val="100000"/>
              </a:lnSpc>
              <a:spcBef>
                <a:spcPts val="0"/>
              </a:spcBef>
              <a:buNone/>
            </a:pPr>
            <a:r>
              <a:rPr lang="en-IN" sz="1800" dirty="0"/>
              <a:t>  &lt;p&gt;Example paragraph text.&lt;/p&gt;</a:t>
            </a:r>
          </a:p>
          <a:p>
            <a:pPr marL="0" indent="0">
              <a:lnSpc>
                <a:spcPct val="100000"/>
              </a:lnSpc>
              <a:spcBef>
                <a:spcPts val="0"/>
              </a:spcBef>
              <a:buNone/>
            </a:pPr>
            <a:r>
              <a:rPr lang="en-IN" sz="1800" dirty="0"/>
              <a:t>&lt;</a:t>
            </a:r>
            <a:r>
              <a:rPr lang="en-IN" sz="1800" dirty="0" err="1"/>
              <a:t>ul</a:t>
            </a:r>
            <a:r>
              <a:rPr lang="en-IN" sz="1800" dirty="0"/>
              <a:t>&gt;</a:t>
            </a:r>
          </a:p>
          <a:p>
            <a:pPr marL="0" indent="0">
              <a:lnSpc>
                <a:spcPct val="100000"/>
              </a:lnSpc>
              <a:spcBef>
                <a:spcPts val="0"/>
              </a:spcBef>
              <a:buNone/>
            </a:pPr>
            <a:r>
              <a:rPr lang="en-IN" sz="1800" dirty="0"/>
              <a:t>  &lt;li&gt;Water&lt;/li&gt;</a:t>
            </a:r>
          </a:p>
          <a:p>
            <a:pPr marL="0" indent="0">
              <a:lnSpc>
                <a:spcPct val="100000"/>
              </a:lnSpc>
              <a:spcBef>
                <a:spcPts val="0"/>
              </a:spcBef>
              <a:buNone/>
            </a:pPr>
            <a:r>
              <a:rPr lang="en-IN" sz="1800" dirty="0"/>
              <a:t>  &lt;li&gt;Juice&lt;/li&gt;</a:t>
            </a:r>
          </a:p>
          <a:p>
            <a:pPr marL="0" indent="0">
              <a:lnSpc>
                <a:spcPct val="100000"/>
              </a:lnSpc>
              <a:spcBef>
                <a:spcPts val="0"/>
              </a:spcBef>
              <a:buNone/>
            </a:pPr>
            <a:r>
              <a:rPr lang="en-IN" sz="1800" dirty="0"/>
              <a:t>  &lt;li&gt;Maple Syrup&lt;/li&gt;</a:t>
            </a:r>
          </a:p>
          <a:p>
            <a:pPr marL="0" indent="0">
              <a:lnSpc>
                <a:spcPct val="100000"/>
              </a:lnSpc>
              <a:spcBef>
                <a:spcPts val="0"/>
              </a:spcBef>
              <a:buNone/>
            </a:pPr>
            <a:r>
              <a:rPr lang="en-IN" sz="1800" dirty="0"/>
              <a:t>&lt;/</a:t>
            </a:r>
            <a:r>
              <a:rPr lang="en-IN" sz="1800" dirty="0" err="1"/>
              <a:t>ul</a:t>
            </a:r>
            <a:r>
              <a:rPr lang="en-IN" sz="1800" dirty="0"/>
              <a:t>&gt;</a:t>
            </a:r>
          </a:p>
          <a:p>
            <a:pPr marL="0" indent="0">
              <a:lnSpc>
                <a:spcPct val="100000"/>
              </a:lnSpc>
              <a:spcBef>
                <a:spcPts val="0"/>
              </a:spcBef>
              <a:buNone/>
            </a:pPr>
            <a:r>
              <a:rPr lang="en-IN" sz="1800" dirty="0"/>
              <a:t>&lt;/body&gt;</a:t>
            </a:r>
          </a:p>
          <a:p>
            <a:pPr marL="0" indent="0">
              <a:lnSpc>
                <a:spcPct val="100000"/>
              </a:lnSpc>
              <a:spcBef>
                <a:spcPts val="0"/>
              </a:spcBef>
              <a:buNone/>
            </a:pPr>
            <a:r>
              <a:rPr lang="en-IN" sz="1800" dirty="0"/>
              <a:t>&lt;/html&gt;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237149" y="0"/>
            <a:ext cx="7804597" cy="676140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059183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289875" cy="652792"/>
          </a:xfrm>
        </p:spPr>
        <p:txBody>
          <a:bodyPr>
            <a:normAutofit fontScale="90000"/>
          </a:bodyPr>
          <a:lstStyle/>
          <a:p>
            <a:r>
              <a:rPr lang="en-IN" dirty="0" smtClean="0"/>
              <a:t/>
            </a:r>
            <a:br>
              <a:rPr lang="en-IN" dirty="0" smtClean="0"/>
            </a:br>
            <a:r>
              <a:rPr lang="en-IN" dirty="0" smtClean="0"/>
              <a:t/>
            </a:r>
            <a:br>
              <a:rPr lang="en-IN" dirty="0" smtClean="0"/>
            </a:br>
            <a:r>
              <a:rPr lang="en-IN" dirty="0" smtClean="0">
                <a:solidFill>
                  <a:srgbClr val="FF0000"/>
                </a:solidFill>
              </a:rPr>
              <a:t>The </a:t>
            </a:r>
            <a:r>
              <a:rPr lang="en-IN" dirty="0">
                <a:solidFill>
                  <a:srgbClr val="FF0000"/>
                </a:solidFill>
              </a:rPr>
              <a:t>id Selector</a:t>
            </a:r>
            <a:r>
              <a:rPr lang="en-IN" dirty="0"/>
              <a:t/>
            </a:r>
            <a:br>
              <a:rPr lang="en-IN" dirty="0"/>
            </a:br>
            <a:r>
              <a:rPr lang="en-IN" dirty="0" smtClean="0"/>
              <a:t/>
            </a:r>
            <a:br>
              <a:rPr lang="en-IN" dirty="0" smtClean="0"/>
            </a:br>
            <a:endParaRPr lang="en-IN" dirty="0"/>
          </a:p>
        </p:txBody>
      </p:sp>
      <p:sp>
        <p:nvSpPr>
          <p:cNvPr id="3" name="Content Placeholder 2"/>
          <p:cNvSpPr>
            <a:spLocks noGrp="1"/>
          </p:cNvSpPr>
          <p:nvPr>
            <p:ph idx="1"/>
          </p:nvPr>
        </p:nvSpPr>
        <p:spPr>
          <a:xfrm>
            <a:off x="838200" y="1216325"/>
            <a:ext cx="10515600" cy="4960638"/>
          </a:xfrm>
        </p:spPr>
        <p:txBody>
          <a:bodyPr>
            <a:normAutofit fontScale="92500" lnSpcReduction="10000"/>
          </a:bodyPr>
          <a:lstStyle/>
          <a:p>
            <a:r>
              <a:rPr lang="en-IN" dirty="0"/>
              <a:t>The id selector uses the id attribute of an HTML element to select a specific element.</a:t>
            </a:r>
          </a:p>
          <a:p>
            <a:r>
              <a:rPr lang="en-IN" dirty="0"/>
              <a:t>The id of an element should be unique within a page, so the id selector is used to select one unique element!</a:t>
            </a:r>
          </a:p>
          <a:p>
            <a:r>
              <a:rPr lang="en-IN" dirty="0"/>
              <a:t>To select an element with a specific id, write a hash (#) character, followed by the id of the element.</a:t>
            </a:r>
          </a:p>
          <a:p>
            <a:pPr marL="0" indent="0">
              <a:buNone/>
            </a:pPr>
            <a:r>
              <a:rPr lang="es-ES" dirty="0" smtClean="0"/>
              <a:t>                       #</a:t>
            </a:r>
            <a:r>
              <a:rPr lang="es-ES" dirty="0"/>
              <a:t>para1 {</a:t>
            </a:r>
            <a:br>
              <a:rPr lang="es-ES" dirty="0"/>
            </a:br>
            <a:r>
              <a:rPr lang="es-ES" dirty="0"/>
              <a:t>    </a:t>
            </a:r>
            <a:r>
              <a:rPr lang="es-ES" dirty="0" smtClean="0"/>
              <a:t>                              </a:t>
            </a:r>
            <a:r>
              <a:rPr lang="es-ES" dirty="0" err="1" smtClean="0"/>
              <a:t>text-align</a:t>
            </a:r>
            <a:r>
              <a:rPr lang="es-ES" dirty="0"/>
              <a:t>: center;</a:t>
            </a:r>
            <a:br>
              <a:rPr lang="es-ES" dirty="0"/>
            </a:br>
            <a:r>
              <a:rPr lang="es-ES" dirty="0"/>
              <a:t>    </a:t>
            </a:r>
            <a:r>
              <a:rPr lang="es-ES" dirty="0" smtClean="0"/>
              <a:t>                              color</a:t>
            </a:r>
            <a:r>
              <a:rPr lang="es-ES" dirty="0"/>
              <a:t>: red;</a:t>
            </a:r>
            <a:br>
              <a:rPr lang="es-ES" dirty="0"/>
            </a:br>
            <a:r>
              <a:rPr lang="es-ES" dirty="0" smtClean="0"/>
              <a:t>                        }</a:t>
            </a:r>
            <a:r>
              <a:rPr lang="en-IN" dirty="0" smtClean="0"/>
              <a:t/>
            </a:r>
            <a:br>
              <a:rPr lang="en-IN" dirty="0" smtClean="0"/>
            </a:br>
            <a:r>
              <a:rPr lang="en-IN" dirty="0" smtClean="0"/>
              <a:t/>
            </a:r>
            <a:br>
              <a:rPr lang="en-IN" dirty="0" smtClean="0"/>
            </a:br>
            <a:r>
              <a:rPr lang="en-IN" dirty="0" smtClean="0"/>
              <a:t/>
            </a:r>
            <a:br>
              <a:rPr lang="en-IN" dirty="0" smtClean="0"/>
            </a:br>
            <a:endParaRPr lang="en-IN" dirty="0"/>
          </a:p>
        </p:txBody>
      </p:sp>
    </p:spTree>
    <p:extLst>
      <p:ext uri="{BB962C8B-B14F-4D97-AF65-F5344CB8AC3E}">
        <p14:creationId xmlns:p14="http://schemas.microsoft.com/office/powerpoint/2010/main" xmlns="" val="1567460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8792"/>
            <a:ext cx="10515600" cy="5918171"/>
          </a:xfrm>
        </p:spPr>
        <p:txBody>
          <a:bodyPr>
            <a:normAutofit fontScale="85000" lnSpcReduction="20000"/>
          </a:bodyPr>
          <a:lstStyle/>
          <a:p>
            <a:pPr marL="0" indent="0">
              <a:buNone/>
            </a:pPr>
            <a:r>
              <a:rPr lang="en-US" altLang="en-US" dirty="0" smtClean="0"/>
              <a:t>&lt;html&gt;</a:t>
            </a:r>
          </a:p>
          <a:p>
            <a:pPr marL="0" indent="0">
              <a:buNone/>
            </a:pPr>
            <a:r>
              <a:rPr lang="en-US" altLang="en-US" dirty="0" smtClean="0"/>
              <a:t>&lt;head&gt;</a:t>
            </a:r>
          </a:p>
          <a:p>
            <a:pPr marL="0" indent="0">
              <a:buNone/>
            </a:pPr>
            <a:r>
              <a:rPr lang="en-US" altLang="en-US" dirty="0" smtClean="0"/>
              <a:t>&lt;style&gt;</a:t>
            </a:r>
          </a:p>
          <a:p>
            <a:pPr marL="0" indent="0">
              <a:buNone/>
            </a:pPr>
            <a:r>
              <a:rPr lang="en-US" altLang="en-US" dirty="0" smtClean="0"/>
              <a:t>#</a:t>
            </a:r>
            <a:r>
              <a:rPr lang="en-US" altLang="en-US" dirty="0" err="1" smtClean="0"/>
              <a:t>firstname</a:t>
            </a:r>
            <a:r>
              <a:rPr lang="en-US" altLang="en-US" dirty="0" smtClean="0"/>
              <a:t> {</a:t>
            </a:r>
          </a:p>
          <a:p>
            <a:pPr marL="0" indent="0">
              <a:buNone/>
            </a:pPr>
            <a:r>
              <a:rPr lang="en-US" altLang="en-US" dirty="0" smtClean="0"/>
              <a:t>    background-color: yellow;</a:t>
            </a:r>
          </a:p>
          <a:p>
            <a:pPr marL="0" indent="0">
              <a:buNone/>
            </a:pPr>
            <a:r>
              <a:rPr lang="en-US" altLang="en-US" dirty="0" smtClean="0"/>
              <a:t>}</a:t>
            </a:r>
          </a:p>
          <a:p>
            <a:pPr marL="0" indent="0">
              <a:buNone/>
            </a:pPr>
            <a:r>
              <a:rPr lang="en-US" altLang="en-US" dirty="0" smtClean="0"/>
              <a:t>&lt;/style&gt;</a:t>
            </a:r>
          </a:p>
          <a:p>
            <a:pPr marL="0" indent="0">
              <a:buNone/>
            </a:pPr>
            <a:r>
              <a:rPr lang="en-US" altLang="en-US" dirty="0" smtClean="0"/>
              <a:t>&lt;/head&gt;</a:t>
            </a:r>
          </a:p>
          <a:p>
            <a:pPr marL="0" indent="0">
              <a:buNone/>
            </a:pPr>
            <a:r>
              <a:rPr lang="en-US" altLang="en-US" dirty="0" smtClean="0"/>
              <a:t>&lt;body&gt;</a:t>
            </a:r>
          </a:p>
          <a:p>
            <a:pPr marL="0" indent="0">
              <a:buNone/>
            </a:pPr>
            <a:r>
              <a:rPr lang="en-US" altLang="en-US" dirty="0" smtClean="0"/>
              <a:t>&lt;h1&gt;Welcome to My Homepage&lt;/h1&gt;</a:t>
            </a:r>
          </a:p>
          <a:p>
            <a:pPr marL="0" indent="0">
              <a:buNone/>
            </a:pPr>
            <a:r>
              <a:rPr lang="en-US" altLang="en-US" dirty="0" smtClean="0"/>
              <a:t>&lt;p id="</a:t>
            </a:r>
            <a:r>
              <a:rPr lang="en-US" altLang="en-US" dirty="0" err="1" smtClean="0"/>
              <a:t>firstname</a:t>
            </a:r>
            <a:r>
              <a:rPr lang="en-US" altLang="en-US" dirty="0" smtClean="0"/>
              <a:t>"&gt;My name is Donald.&lt;/p&gt;</a:t>
            </a:r>
          </a:p>
          <a:p>
            <a:pPr marL="0" indent="0">
              <a:buNone/>
            </a:pPr>
            <a:r>
              <a:rPr lang="en-US" altLang="en-US" dirty="0" smtClean="0"/>
              <a:t>  &lt;p id="hometown"&gt;I live in </a:t>
            </a:r>
            <a:r>
              <a:rPr lang="en-US" altLang="en-US" dirty="0" err="1" smtClean="0"/>
              <a:t>Duckburg</a:t>
            </a:r>
            <a:r>
              <a:rPr lang="en-US" altLang="en-US" dirty="0" smtClean="0"/>
              <a:t>.&lt;/p&gt;</a:t>
            </a:r>
          </a:p>
          <a:p>
            <a:pPr marL="0" indent="0">
              <a:buNone/>
            </a:pPr>
            <a:r>
              <a:rPr lang="en-US" altLang="en-US" dirty="0" smtClean="0"/>
              <a:t>&lt;p&gt;My best friend is Mickey.&lt;/p&gt;</a:t>
            </a:r>
          </a:p>
          <a:p>
            <a:pPr marL="0" indent="0">
              <a:buNone/>
            </a:pPr>
            <a:r>
              <a:rPr lang="en-US" altLang="en-US" dirty="0" smtClean="0"/>
              <a:t>&lt;/body&gt;</a:t>
            </a:r>
          </a:p>
          <a:p>
            <a:pPr marL="0" indent="0">
              <a:buNone/>
            </a:pPr>
            <a:r>
              <a:rPr lang="en-US" altLang="en-US" dirty="0" smtClean="0"/>
              <a:t>&lt;/html&gt;</a:t>
            </a:r>
          </a:p>
          <a:p>
            <a:pPr marL="0" indent="0">
              <a:buNone/>
            </a:pPr>
            <a:endParaRPr lang="en-IN" b="1" dirty="0"/>
          </a:p>
        </p:txBody>
      </p:sp>
      <p:pic>
        <p:nvPicPr>
          <p:cNvPr id="4" name="Picture 3"/>
          <p:cNvPicPr>
            <a:picLocks noChangeAspect="1" noChangeArrowheads="1"/>
          </p:cNvPicPr>
          <p:nvPr/>
        </p:nvPicPr>
        <p:blipFill>
          <a:blip r:embed="rId2">
            <a:lum bright="-30000" contrast="46000"/>
            <a:extLst>
              <a:ext uri="{28A0092B-C50C-407E-A947-70E740481C1C}">
                <a14:useLocalDpi xmlns:a14="http://schemas.microsoft.com/office/drawing/2010/main" xmlns="" val="0"/>
              </a:ext>
            </a:extLst>
          </a:blip>
          <a:srcRect/>
          <a:stretch>
            <a:fillRect/>
          </a:stretch>
        </p:blipFill>
        <p:spPr bwMode="auto">
          <a:xfrm>
            <a:off x="5323427" y="550877"/>
            <a:ext cx="4959260" cy="266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344352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The Universal Selectors</a:t>
            </a:r>
          </a:p>
        </p:txBody>
      </p:sp>
      <p:sp>
        <p:nvSpPr>
          <p:cNvPr id="3" name="Content Placeholder 2"/>
          <p:cNvSpPr>
            <a:spLocks noGrp="1"/>
          </p:cNvSpPr>
          <p:nvPr>
            <p:ph idx="1"/>
          </p:nvPr>
        </p:nvSpPr>
        <p:spPr/>
        <p:txBody>
          <a:bodyPr/>
          <a:lstStyle/>
          <a:p>
            <a:r>
              <a:rPr lang="en-US" dirty="0"/>
              <a:t>Rather than selecting elements of a specific type, the universal selector quite simply matches the name of any element </a:t>
            </a:r>
            <a:r>
              <a:rPr lang="en-US" dirty="0" smtClean="0"/>
              <a:t>type</a:t>
            </a:r>
          </a:p>
          <a:p>
            <a:r>
              <a:rPr lang="en-US" dirty="0"/>
              <a:t>The </a:t>
            </a:r>
            <a:r>
              <a:rPr lang="en-US" i="1" dirty="0"/>
              <a:t>universal selector</a:t>
            </a:r>
            <a:r>
              <a:rPr lang="en-US" dirty="0"/>
              <a:t> works like a wild card character, selecting all elements on a </a:t>
            </a:r>
            <a:r>
              <a:rPr lang="en-US" dirty="0" smtClean="0"/>
              <a:t>page</a:t>
            </a:r>
          </a:p>
          <a:p>
            <a:pPr marL="0" indent="0">
              <a:buNone/>
            </a:pPr>
            <a:r>
              <a:rPr lang="en-US" dirty="0"/>
              <a:t>* {    color: green;    font-size: 20px;    line-height: 25px; }</a:t>
            </a:r>
            <a:endParaRPr lang="en-IN" dirty="0"/>
          </a:p>
        </p:txBody>
      </p:sp>
    </p:spTree>
    <p:extLst>
      <p:ext uri="{BB962C8B-B14F-4D97-AF65-F5344CB8AC3E}">
        <p14:creationId xmlns:p14="http://schemas.microsoft.com/office/powerpoint/2010/main" xmlns="" val="3227404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1972"/>
            <a:ext cx="10515600" cy="6439436"/>
          </a:xfrm>
        </p:spPr>
        <p:txBody>
          <a:bodyPr>
            <a:noAutofit/>
          </a:bodyPr>
          <a:lstStyle/>
          <a:p>
            <a:pPr marL="0" indent="0">
              <a:lnSpc>
                <a:spcPct val="100000"/>
              </a:lnSpc>
              <a:spcBef>
                <a:spcPts val="0"/>
              </a:spcBef>
              <a:buNone/>
            </a:pPr>
            <a:r>
              <a:rPr lang="en-IN" sz="1800" dirty="0"/>
              <a:t>&lt;html</a:t>
            </a:r>
            <a:r>
              <a:rPr lang="en-IN" sz="1800" dirty="0" smtClean="0"/>
              <a:t>&gt; &lt;</a:t>
            </a:r>
            <a:r>
              <a:rPr lang="en-IN" sz="1800" dirty="0"/>
              <a:t>HEAD&gt;</a:t>
            </a:r>
          </a:p>
          <a:p>
            <a:pPr marL="0" indent="0">
              <a:lnSpc>
                <a:spcPct val="100000"/>
              </a:lnSpc>
              <a:spcBef>
                <a:spcPts val="0"/>
              </a:spcBef>
              <a:buNone/>
            </a:pPr>
            <a:r>
              <a:rPr lang="en-IN" sz="1800" dirty="0"/>
              <a:t>&lt;style&gt;</a:t>
            </a:r>
          </a:p>
          <a:p>
            <a:pPr marL="0" indent="0">
              <a:lnSpc>
                <a:spcPct val="100000"/>
              </a:lnSpc>
              <a:spcBef>
                <a:spcPts val="0"/>
              </a:spcBef>
              <a:buNone/>
            </a:pPr>
            <a:r>
              <a:rPr lang="en-IN" sz="1800" dirty="0"/>
              <a:t>* {</a:t>
            </a:r>
          </a:p>
          <a:p>
            <a:pPr marL="0" indent="0">
              <a:lnSpc>
                <a:spcPct val="100000"/>
              </a:lnSpc>
              <a:spcBef>
                <a:spcPts val="0"/>
              </a:spcBef>
              <a:buNone/>
            </a:pPr>
            <a:r>
              <a:rPr lang="en-IN" sz="1800" dirty="0"/>
              <a:t>   </a:t>
            </a:r>
            <a:r>
              <a:rPr lang="en-IN" sz="1800" dirty="0" err="1"/>
              <a:t>color</a:t>
            </a:r>
            <a:r>
              <a:rPr lang="en-IN" sz="1800" dirty="0"/>
              <a:t>: green;</a:t>
            </a:r>
          </a:p>
          <a:p>
            <a:pPr marL="0" indent="0">
              <a:lnSpc>
                <a:spcPct val="100000"/>
              </a:lnSpc>
              <a:spcBef>
                <a:spcPts val="0"/>
              </a:spcBef>
              <a:buNone/>
            </a:pPr>
            <a:r>
              <a:rPr lang="en-IN" sz="1800" dirty="0"/>
              <a:t>   font-size: 20px;</a:t>
            </a:r>
          </a:p>
          <a:p>
            <a:pPr marL="0" indent="0">
              <a:lnSpc>
                <a:spcPct val="100000"/>
              </a:lnSpc>
              <a:spcBef>
                <a:spcPts val="0"/>
              </a:spcBef>
              <a:buNone/>
            </a:pPr>
            <a:r>
              <a:rPr lang="en-IN" sz="1800" dirty="0"/>
              <a:t>   line-height: 25px;</a:t>
            </a:r>
          </a:p>
          <a:p>
            <a:pPr marL="0" indent="0">
              <a:lnSpc>
                <a:spcPct val="100000"/>
              </a:lnSpc>
              <a:spcBef>
                <a:spcPts val="0"/>
              </a:spcBef>
              <a:buNone/>
            </a:pPr>
            <a:r>
              <a:rPr lang="en-IN" sz="1800" dirty="0"/>
              <a:t>}</a:t>
            </a:r>
          </a:p>
          <a:p>
            <a:pPr marL="0" indent="0">
              <a:lnSpc>
                <a:spcPct val="100000"/>
              </a:lnSpc>
              <a:spcBef>
                <a:spcPts val="0"/>
              </a:spcBef>
              <a:buNone/>
            </a:pPr>
            <a:r>
              <a:rPr lang="en-IN" sz="1800" dirty="0"/>
              <a:t>&lt;/style&gt;</a:t>
            </a:r>
          </a:p>
          <a:p>
            <a:pPr marL="0" indent="0">
              <a:lnSpc>
                <a:spcPct val="100000"/>
              </a:lnSpc>
              <a:spcBef>
                <a:spcPts val="0"/>
              </a:spcBef>
              <a:buNone/>
            </a:pPr>
            <a:r>
              <a:rPr lang="en-IN" sz="1800" dirty="0"/>
              <a:t>&lt;body&gt;</a:t>
            </a:r>
          </a:p>
          <a:p>
            <a:pPr marL="0" indent="0">
              <a:lnSpc>
                <a:spcPct val="100000"/>
              </a:lnSpc>
              <a:spcBef>
                <a:spcPts val="0"/>
              </a:spcBef>
              <a:buNone/>
            </a:pPr>
            <a:r>
              <a:rPr lang="en-IN" sz="1800" dirty="0"/>
              <a:t>&lt;</a:t>
            </a:r>
            <a:r>
              <a:rPr lang="en-IN" sz="1800" dirty="0" err="1"/>
              <a:t>ol</a:t>
            </a:r>
            <a:r>
              <a:rPr lang="en-IN" sz="1800" dirty="0"/>
              <a:t> type="1"&gt;</a:t>
            </a:r>
          </a:p>
          <a:p>
            <a:pPr marL="0" indent="0">
              <a:lnSpc>
                <a:spcPct val="100000"/>
              </a:lnSpc>
              <a:spcBef>
                <a:spcPts val="0"/>
              </a:spcBef>
              <a:buNone/>
            </a:pPr>
            <a:r>
              <a:rPr lang="en-IN" sz="1800" dirty="0"/>
              <a:t>    &lt;li&gt;Apple&lt;/li&gt;</a:t>
            </a:r>
          </a:p>
          <a:p>
            <a:pPr marL="0" indent="0">
              <a:lnSpc>
                <a:spcPct val="100000"/>
              </a:lnSpc>
              <a:spcBef>
                <a:spcPts val="0"/>
              </a:spcBef>
              <a:buNone/>
            </a:pPr>
            <a:r>
              <a:rPr lang="en-IN" sz="1800" dirty="0"/>
              <a:t>    &lt;li&gt;Orange&lt;/li&gt;</a:t>
            </a:r>
          </a:p>
          <a:p>
            <a:pPr marL="0" indent="0">
              <a:lnSpc>
                <a:spcPct val="100000"/>
              </a:lnSpc>
              <a:spcBef>
                <a:spcPts val="0"/>
              </a:spcBef>
              <a:buNone/>
            </a:pPr>
            <a:r>
              <a:rPr lang="en-IN" sz="1800" dirty="0"/>
              <a:t>    &lt;li&gt;Grapefruit&lt;/li&gt;</a:t>
            </a:r>
          </a:p>
          <a:p>
            <a:pPr marL="0" indent="0">
              <a:lnSpc>
                <a:spcPct val="100000"/>
              </a:lnSpc>
              <a:spcBef>
                <a:spcPts val="0"/>
              </a:spcBef>
              <a:buNone/>
            </a:pPr>
            <a:r>
              <a:rPr lang="en-IN" sz="1800" dirty="0"/>
              <a:t>&lt;/</a:t>
            </a:r>
            <a:r>
              <a:rPr lang="en-IN" sz="1800" dirty="0" err="1"/>
              <a:t>ol</a:t>
            </a:r>
            <a:r>
              <a:rPr lang="en-IN" sz="1800" dirty="0"/>
              <a:t>&gt;</a:t>
            </a:r>
          </a:p>
          <a:p>
            <a:pPr marL="0" indent="0">
              <a:lnSpc>
                <a:spcPct val="100000"/>
              </a:lnSpc>
              <a:spcBef>
                <a:spcPts val="0"/>
              </a:spcBef>
              <a:buNone/>
            </a:pPr>
            <a:r>
              <a:rPr lang="en-IN" sz="1800" dirty="0" smtClean="0"/>
              <a:t>&lt;</a:t>
            </a:r>
            <a:r>
              <a:rPr lang="en-IN" sz="1800" dirty="0" err="1"/>
              <a:t>ul</a:t>
            </a:r>
            <a:r>
              <a:rPr lang="en-IN" sz="1800" dirty="0"/>
              <a:t> type="disc"&gt;</a:t>
            </a:r>
          </a:p>
          <a:p>
            <a:pPr marL="0" indent="0">
              <a:lnSpc>
                <a:spcPct val="100000"/>
              </a:lnSpc>
              <a:spcBef>
                <a:spcPts val="0"/>
              </a:spcBef>
              <a:buNone/>
            </a:pPr>
            <a:r>
              <a:rPr lang="en-IN" sz="1800" dirty="0"/>
              <a:t>    &lt;li&gt;Apple&lt;/li&gt;</a:t>
            </a:r>
          </a:p>
          <a:p>
            <a:pPr marL="0" indent="0">
              <a:lnSpc>
                <a:spcPct val="100000"/>
              </a:lnSpc>
              <a:spcBef>
                <a:spcPts val="0"/>
              </a:spcBef>
              <a:buNone/>
            </a:pPr>
            <a:r>
              <a:rPr lang="en-IN" sz="1800" dirty="0"/>
              <a:t>    &lt;li&gt;Orange&lt;/li&gt;</a:t>
            </a:r>
          </a:p>
          <a:p>
            <a:pPr marL="0" indent="0">
              <a:lnSpc>
                <a:spcPct val="100000"/>
              </a:lnSpc>
              <a:spcBef>
                <a:spcPts val="0"/>
              </a:spcBef>
              <a:buNone/>
            </a:pPr>
            <a:r>
              <a:rPr lang="en-IN" sz="1800" dirty="0"/>
              <a:t>    &lt;li&gt;Grapefruit&lt;/li&gt;</a:t>
            </a:r>
          </a:p>
          <a:p>
            <a:pPr marL="0" indent="0">
              <a:lnSpc>
                <a:spcPct val="100000"/>
              </a:lnSpc>
              <a:spcBef>
                <a:spcPts val="0"/>
              </a:spcBef>
              <a:buNone/>
            </a:pPr>
            <a:r>
              <a:rPr lang="en-IN" sz="1800" dirty="0"/>
              <a:t>&lt;/</a:t>
            </a:r>
            <a:r>
              <a:rPr lang="en-IN" sz="1800" dirty="0" err="1"/>
              <a:t>ul</a:t>
            </a:r>
            <a:r>
              <a:rPr lang="en-IN" sz="1800" dirty="0" smtClean="0"/>
              <a:t>&gt;</a:t>
            </a:r>
          </a:p>
          <a:p>
            <a:pPr marL="0" indent="0">
              <a:lnSpc>
                <a:spcPct val="100000"/>
              </a:lnSpc>
              <a:spcBef>
                <a:spcPts val="0"/>
              </a:spcBef>
              <a:buNone/>
            </a:pPr>
            <a:r>
              <a:rPr lang="en-US" sz="1800" dirty="0"/>
              <a:t>&lt;dl&gt;</a:t>
            </a:r>
          </a:p>
          <a:p>
            <a:pPr marL="0" indent="0">
              <a:lnSpc>
                <a:spcPct val="100000"/>
              </a:lnSpc>
              <a:spcBef>
                <a:spcPts val="0"/>
              </a:spcBef>
              <a:buNone/>
            </a:pPr>
            <a:r>
              <a:rPr lang="en-US" sz="1800" dirty="0"/>
              <a:t>    &lt;</a:t>
            </a:r>
            <a:r>
              <a:rPr lang="en-US" sz="1800" dirty="0" err="1"/>
              <a:t>dt</a:t>
            </a:r>
            <a:r>
              <a:rPr lang="en-US" sz="1800" dirty="0"/>
              <a:t>&gt;HTML&lt;/</a:t>
            </a:r>
            <a:r>
              <a:rPr lang="en-US" sz="1800" dirty="0" err="1"/>
              <a:t>dt</a:t>
            </a:r>
            <a:r>
              <a:rPr lang="en-US" sz="1800" dirty="0"/>
              <a:t>&gt;</a:t>
            </a:r>
          </a:p>
          <a:p>
            <a:pPr marL="0" indent="0">
              <a:lnSpc>
                <a:spcPct val="100000"/>
              </a:lnSpc>
              <a:spcBef>
                <a:spcPts val="0"/>
              </a:spcBef>
              <a:buNone/>
            </a:pPr>
            <a:r>
              <a:rPr lang="en-US" sz="1800" dirty="0"/>
              <a:t>    &lt;</a:t>
            </a:r>
            <a:r>
              <a:rPr lang="en-US" sz="1800" dirty="0" err="1"/>
              <a:t>dd</a:t>
            </a:r>
            <a:r>
              <a:rPr lang="en-US" sz="1800" dirty="0"/>
              <a:t>&gt;</a:t>
            </a:r>
            <a:r>
              <a:rPr lang="en-US" sz="1800" dirty="0" err="1"/>
              <a:t>AThe</a:t>
            </a:r>
            <a:r>
              <a:rPr lang="en-US" sz="1800" dirty="0"/>
              <a:t> primary scripting language for developing web pages &lt;/</a:t>
            </a:r>
            <a:r>
              <a:rPr lang="en-US" sz="1800" dirty="0" err="1"/>
              <a:t>dd</a:t>
            </a:r>
            <a:r>
              <a:rPr lang="en-US" sz="1800" dirty="0"/>
              <a:t>&gt;</a:t>
            </a:r>
          </a:p>
          <a:p>
            <a:pPr marL="0" indent="0">
              <a:lnSpc>
                <a:spcPct val="100000"/>
              </a:lnSpc>
              <a:spcBef>
                <a:spcPts val="0"/>
              </a:spcBef>
              <a:buNone/>
            </a:pPr>
            <a:r>
              <a:rPr lang="en-US" sz="1800" dirty="0"/>
              <a:t>    &lt;/dl</a:t>
            </a:r>
            <a:r>
              <a:rPr lang="en-US" sz="1800" dirty="0" smtClean="0"/>
              <a:t>&gt;</a:t>
            </a:r>
            <a:r>
              <a:rPr lang="en-IN" sz="1800" dirty="0" smtClean="0"/>
              <a:t>&lt;/</a:t>
            </a:r>
            <a:r>
              <a:rPr lang="en-IN" sz="1800" dirty="0"/>
              <a:t>body</a:t>
            </a:r>
            <a:r>
              <a:rPr lang="en-IN" sz="1800" dirty="0" smtClean="0"/>
              <a:t>&gt;&lt;/</a:t>
            </a:r>
            <a:r>
              <a:rPr lang="en-IN" sz="1800" dirty="0"/>
              <a:t>html&gt;</a:t>
            </a:r>
          </a:p>
          <a:p>
            <a:pPr marL="0" indent="0">
              <a:lnSpc>
                <a:spcPct val="100000"/>
              </a:lnSpc>
              <a:spcBef>
                <a:spcPts val="0"/>
              </a:spcBef>
              <a:buNone/>
            </a:pPr>
            <a:endParaRPr lang="en-IN" sz="15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348507" y="0"/>
            <a:ext cx="8843493" cy="613034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329500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a:solidFill>
                  <a:srgbClr val="FF0000"/>
                </a:solidFill>
              </a:rPr>
              <a:t/>
            </a:r>
            <a:br>
              <a:rPr lang="en-IN" dirty="0">
                <a:solidFill>
                  <a:srgbClr val="FF0000"/>
                </a:solidFill>
              </a:rPr>
            </a:br>
            <a:r>
              <a:rPr lang="en-IN" dirty="0" smtClean="0">
                <a:solidFill>
                  <a:srgbClr val="FF0000"/>
                </a:solidFill>
              </a:rPr>
              <a:t>The </a:t>
            </a:r>
            <a:r>
              <a:rPr lang="en-IN" dirty="0">
                <a:solidFill>
                  <a:srgbClr val="FF0000"/>
                </a:solidFill>
              </a:rPr>
              <a:t>class Selector</a:t>
            </a:r>
            <a:br>
              <a:rPr lang="en-IN" dirty="0">
                <a:solidFill>
                  <a:srgbClr val="FF0000"/>
                </a:solidFill>
              </a:rPr>
            </a:br>
            <a:r>
              <a:rPr lang="en-IN" dirty="0" smtClean="0"/>
              <a:t/>
            </a:r>
            <a:br>
              <a:rPr lang="en-IN" dirty="0" smtClean="0"/>
            </a:br>
            <a:endParaRPr lang="en-IN" dirty="0"/>
          </a:p>
        </p:txBody>
      </p:sp>
      <p:sp>
        <p:nvSpPr>
          <p:cNvPr id="3" name="Content Placeholder 2"/>
          <p:cNvSpPr>
            <a:spLocks noGrp="1"/>
          </p:cNvSpPr>
          <p:nvPr>
            <p:ph idx="1"/>
          </p:nvPr>
        </p:nvSpPr>
        <p:spPr/>
        <p:txBody>
          <a:bodyPr/>
          <a:lstStyle/>
          <a:p>
            <a:r>
              <a:rPr lang="en-IN" dirty="0"/>
              <a:t>The class selector selects elements with a specific class attribute.</a:t>
            </a:r>
          </a:p>
          <a:p>
            <a:r>
              <a:rPr lang="en-IN" dirty="0"/>
              <a:t>To select elements with a specific class, write a period (.) character, followed by the name of the class.</a:t>
            </a:r>
          </a:p>
          <a:p>
            <a:r>
              <a:rPr lang="en-IN" dirty="0"/>
              <a:t>In the example below, all HTML elements with class="</a:t>
            </a:r>
            <a:r>
              <a:rPr lang="en-IN" dirty="0" err="1"/>
              <a:t>center</a:t>
            </a:r>
            <a:r>
              <a:rPr lang="en-IN" dirty="0"/>
              <a:t>" will be red and </a:t>
            </a:r>
            <a:r>
              <a:rPr lang="en-IN" dirty="0" err="1"/>
              <a:t>center</a:t>
            </a:r>
            <a:r>
              <a:rPr lang="en-IN" dirty="0"/>
              <a:t>-aligned:</a:t>
            </a:r>
          </a:p>
          <a:p>
            <a:pPr marL="0" indent="0">
              <a:buNone/>
            </a:pPr>
            <a:r>
              <a:rPr lang="en-IN" dirty="0"/>
              <a:t/>
            </a:r>
            <a:br>
              <a:rPr lang="en-IN" dirty="0"/>
            </a:br>
            <a:r>
              <a:rPr lang="en-IN" dirty="0" smtClean="0"/>
              <a:t>                        </a:t>
            </a:r>
            <a:r>
              <a:rPr lang="en-IN" dirty="0"/>
              <a:t>.</a:t>
            </a:r>
            <a:r>
              <a:rPr lang="en-IN" dirty="0" err="1"/>
              <a:t>center</a:t>
            </a:r>
            <a:r>
              <a:rPr lang="en-IN" dirty="0"/>
              <a:t> {</a:t>
            </a:r>
            <a:br>
              <a:rPr lang="en-IN" dirty="0"/>
            </a:br>
            <a:r>
              <a:rPr lang="en-IN" dirty="0"/>
              <a:t>   </a:t>
            </a:r>
            <a:r>
              <a:rPr lang="en-IN" dirty="0" smtClean="0"/>
              <a:t>                                </a:t>
            </a:r>
            <a:r>
              <a:rPr lang="en-IN" dirty="0"/>
              <a:t>text-align: </a:t>
            </a:r>
            <a:r>
              <a:rPr lang="en-IN" dirty="0" err="1"/>
              <a:t>center</a:t>
            </a:r>
            <a:r>
              <a:rPr lang="en-IN" dirty="0"/>
              <a:t>;</a:t>
            </a:r>
            <a:br>
              <a:rPr lang="en-IN" dirty="0"/>
            </a:br>
            <a:r>
              <a:rPr lang="en-IN" dirty="0"/>
              <a:t>    </a:t>
            </a:r>
            <a:r>
              <a:rPr lang="en-IN" dirty="0" smtClean="0"/>
              <a:t>                               </a:t>
            </a:r>
            <a:r>
              <a:rPr lang="en-IN" dirty="0" err="1" smtClean="0"/>
              <a:t>color</a:t>
            </a:r>
            <a:r>
              <a:rPr lang="en-IN" dirty="0"/>
              <a:t>: red;</a:t>
            </a:r>
            <a:br>
              <a:rPr lang="en-IN" dirty="0"/>
            </a:br>
            <a:r>
              <a:rPr lang="en-IN" dirty="0" smtClean="0"/>
              <a:t>                          }</a:t>
            </a:r>
            <a:endParaRPr lang="en-IN" dirty="0"/>
          </a:p>
        </p:txBody>
      </p:sp>
    </p:spTree>
    <p:extLst>
      <p:ext uri="{BB962C8B-B14F-4D97-AF65-F5344CB8AC3E}">
        <p14:creationId xmlns:p14="http://schemas.microsoft.com/office/powerpoint/2010/main" xmlns="" val="3993048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608" y="154546"/>
            <a:ext cx="10993192" cy="6703453"/>
          </a:xfrm>
        </p:spPr>
        <p:txBody>
          <a:bodyPr>
            <a:noAutofit/>
          </a:bodyPr>
          <a:lstStyle/>
          <a:p>
            <a:pPr marL="0" indent="0">
              <a:lnSpc>
                <a:spcPct val="100000"/>
              </a:lnSpc>
              <a:spcBef>
                <a:spcPts val="0"/>
              </a:spcBef>
              <a:buNone/>
            </a:pPr>
            <a:r>
              <a:rPr lang="en-IN" sz="1700" dirty="0"/>
              <a:t>&lt;html</a:t>
            </a:r>
            <a:r>
              <a:rPr lang="en-IN" sz="1700" dirty="0" smtClean="0"/>
              <a:t>&gt;&lt;</a:t>
            </a:r>
            <a:r>
              <a:rPr lang="en-IN" sz="1700" dirty="0"/>
              <a:t>HEAD</a:t>
            </a:r>
            <a:r>
              <a:rPr lang="en-IN" sz="1700" dirty="0" smtClean="0"/>
              <a:t>&gt;</a:t>
            </a:r>
          </a:p>
          <a:p>
            <a:pPr marL="0" indent="0">
              <a:lnSpc>
                <a:spcPct val="100000"/>
              </a:lnSpc>
              <a:spcBef>
                <a:spcPts val="0"/>
              </a:spcBef>
              <a:buNone/>
            </a:pPr>
            <a:r>
              <a:rPr lang="en-IN" sz="1700" dirty="0" smtClean="0"/>
              <a:t>&lt;</a:t>
            </a:r>
            <a:r>
              <a:rPr lang="en-IN" sz="1700" dirty="0"/>
              <a:t>style&gt;</a:t>
            </a:r>
          </a:p>
          <a:p>
            <a:pPr marL="0" indent="0">
              <a:lnSpc>
                <a:spcPct val="100000"/>
              </a:lnSpc>
              <a:spcBef>
                <a:spcPts val="0"/>
              </a:spcBef>
              <a:buNone/>
            </a:pPr>
            <a:r>
              <a:rPr lang="en-IN" sz="1700" dirty="0"/>
              <a:t>.ex1{</a:t>
            </a:r>
          </a:p>
          <a:p>
            <a:pPr marL="0" indent="0">
              <a:lnSpc>
                <a:spcPct val="100000"/>
              </a:lnSpc>
              <a:spcBef>
                <a:spcPts val="0"/>
              </a:spcBef>
              <a:buNone/>
            </a:pPr>
            <a:r>
              <a:rPr lang="en-IN" sz="1700" dirty="0"/>
              <a:t>   </a:t>
            </a:r>
            <a:r>
              <a:rPr lang="en-IN" sz="1700" dirty="0" err="1"/>
              <a:t>color</a:t>
            </a:r>
            <a:r>
              <a:rPr lang="en-IN" sz="1700" dirty="0"/>
              <a:t>: green;</a:t>
            </a:r>
          </a:p>
          <a:p>
            <a:pPr marL="0" indent="0">
              <a:lnSpc>
                <a:spcPct val="100000"/>
              </a:lnSpc>
              <a:spcBef>
                <a:spcPts val="0"/>
              </a:spcBef>
              <a:buNone/>
            </a:pPr>
            <a:r>
              <a:rPr lang="en-IN" sz="1700" dirty="0"/>
              <a:t>   font-size: 20px;</a:t>
            </a:r>
          </a:p>
          <a:p>
            <a:pPr marL="0" indent="0">
              <a:lnSpc>
                <a:spcPct val="100000"/>
              </a:lnSpc>
              <a:spcBef>
                <a:spcPts val="0"/>
              </a:spcBef>
              <a:buNone/>
            </a:pPr>
            <a:r>
              <a:rPr lang="en-IN" sz="1700" dirty="0"/>
              <a:t>   line-height: 25px;</a:t>
            </a:r>
          </a:p>
          <a:p>
            <a:pPr marL="0" indent="0">
              <a:lnSpc>
                <a:spcPct val="100000"/>
              </a:lnSpc>
              <a:spcBef>
                <a:spcPts val="0"/>
              </a:spcBef>
              <a:buNone/>
            </a:pPr>
            <a:r>
              <a:rPr lang="en-IN" sz="1700" dirty="0"/>
              <a:t>}</a:t>
            </a:r>
          </a:p>
          <a:p>
            <a:pPr marL="0" indent="0">
              <a:lnSpc>
                <a:spcPct val="100000"/>
              </a:lnSpc>
              <a:spcBef>
                <a:spcPts val="0"/>
              </a:spcBef>
              <a:buNone/>
            </a:pPr>
            <a:r>
              <a:rPr lang="en-IN" sz="1700" dirty="0"/>
              <a:t>.ex2{</a:t>
            </a:r>
          </a:p>
          <a:p>
            <a:pPr marL="0" indent="0">
              <a:lnSpc>
                <a:spcPct val="100000"/>
              </a:lnSpc>
              <a:spcBef>
                <a:spcPts val="0"/>
              </a:spcBef>
              <a:buNone/>
            </a:pPr>
            <a:r>
              <a:rPr lang="en-IN" sz="1700" dirty="0"/>
              <a:t>   </a:t>
            </a:r>
            <a:r>
              <a:rPr lang="en-IN" sz="1700" dirty="0" err="1"/>
              <a:t>color</a:t>
            </a:r>
            <a:r>
              <a:rPr lang="en-IN" sz="1700" dirty="0"/>
              <a:t>: red;</a:t>
            </a:r>
          </a:p>
          <a:p>
            <a:pPr marL="0" indent="0">
              <a:lnSpc>
                <a:spcPct val="100000"/>
              </a:lnSpc>
              <a:spcBef>
                <a:spcPts val="0"/>
              </a:spcBef>
              <a:buNone/>
            </a:pPr>
            <a:r>
              <a:rPr lang="en-IN" sz="1700" dirty="0"/>
              <a:t>   font-size: 30px;</a:t>
            </a:r>
          </a:p>
          <a:p>
            <a:pPr marL="0" indent="0">
              <a:lnSpc>
                <a:spcPct val="100000"/>
              </a:lnSpc>
              <a:spcBef>
                <a:spcPts val="0"/>
              </a:spcBef>
              <a:buNone/>
            </a:pPr>
            <a:r>
              <a:rPr lang="en-IN" sz="1700" dirty="0"/>
              <a:t>   line-height: 25px;</a:t>
            </a:r>
          </a:p>
          <a:p>
            <a:pPr marL="0" indent="0">
              <a:lnSpc>
                <a:spcPct val="100000"/>
              </a:lnSpc>
              <a:spcBef>
                <a:spcPts val="0"/>
              </a:spcBef>
              <a:buNone/>
            </a:pPr>
            <a:r>
              <a:rPr lang="en-IN" sz="1700" dirty="0"/>
              <a:t>}</a:t>
            </a:r>
          </a:p>
          <a:p>
            <a:pPr marL="0" indent="0">
              <a:lnSpc>
                <a:spcPct val="100000"/>
              </a:lnSpc>
              <a:spcBef>
                <a:spcPts val="0"/>
              </a:spcBef>
              <a:buNone/>
            </a:pPr>
            <a:r>
              <a:rPr lang="en-IN" sz="1700" dirty="0"/>
              <a:t>&lt;/style&gt;</a:t>
            </a:r>
          </a:p>
          <a:p>
            <a:pPr marL="0" indent="0">
              <a:lnSpc>
                <a:spcPct val="100000"/>
              </a:lnSpc>
              <a:spcBef>
                <a:spcPts val="0"/>
              </a:spcBef>
              <a:buNone/>
            </a:pPr>
            <a:r>
              <a:rPr lang="en-IN" sz="1700" dirty="0"/>
              <a:t>&lt;body&gt;</a:t>
            </a:r>
          </a:p>
          <a:p>
            <a:pPr marL="0" indent="0">
              <a:lnSpc>
                <a:spcPct val="100000"/>
              </a:lnSpc>
              <a:spcBef>
                <a:spcPts val="0"/>
              </a:spcBef>
              <a:buNone/>
            </a:pPr>
            <a:r>
              <a:rPr lang="en-IN" sz="1700" dirty="0"/>
              <a:t>&lt;</a:t>
            </a:r>
            <a:r>
              <a:rPr lang="en-IN" sz="1700" dirty="0" err="1"/>
              <a:t>ol</a:t>
            </a:r>
            <a:r>
              <a:rPr lang="en-IN" sz="1700" dirty="0"/>
              <a:t> class="ex1" type="1"&gt;</a:t>
            </a:r>
          </a:p>
          <a:p>
            <a:pPr marL="0" indent="0">
              <a:lnSpc>
                <a:spcPct val="100000"/>
              </a:lnSpc>
              <a:spcBef>
                <a:spcPts val="0"/>
              </a:spcBef>
              <a:buNone/>
            </a:pPr>
            <a:r>
              <a:rPr lang="en-IN" sz="1700" dirty="0"/>
              <a:t>    &lt;li&gt;Apple&lt;/li&gt;</a:t>
            </a:r>
          </a:p>
          <a:p>
            <a:pPr marL="0" indent="0">
              <a:lnSpc>
                <a:spcPct val="100000"/>
              </a:lnSpc>
              <a:spcBef>
                <a:spcPts val="0"/>
              </a:spcBef>
              <a:buNone/>
            </a:pPr>
            <a:r>
              <a:rPr lang="en-IN" sz="1700" dirty="0"/>
              <a:t>    &lt;li&gt;Orange&lt;/li&gt;</a:t>
            </a:r>
          </a:p>
          <a:p>
            <a:pPr marL="0" indent="0">
              <a:lnSpc>
                <a:spcPct val="100000"/>
              </a:lnSpc>
              <a:spcBef>
                <a:spcPts val="0"/>
              </a:spcBef>
              <a:buNone/>
            </a:pPr>
            <a:r>
              <a:rPr lang="en-IN" sz="1700" dirty="0"/>
              <a:t>    &lt;li&gt;Grapefruit&lt;/li&gt;</a:t>
            </a:r>
          </a:p>
          <a:p>
            <a:pPr marL="0" indent="0">
              <a:lnSpc>
                <a:spcPct val="100000"/>
              </a:lnSpc>
              <a:spcBef>
                <a:spcPts val="0"/>
              </a:spcBef>
              <a:buNone/>
            </a:pPr>
            <a:r>
              <a:rPr lang="en-IN" sz="1700" dirty="0"/>
              <a:t>&lt;/</a:t>
            </a:r>
            <a:r>
              <a:rPr lang="en-IN" sz="1700" dirty="0" err="1"/>
              <a:t>ol</a:t>
            </a:r>
            <a:r>
              <a:rPr lang="en-IN" sz="1700" dirty="0"/>
              <a:t>&gt;</a:t>
            </a:r>
          </a:p>
          <a:p>
            <a:pPr marL="0" indent="0">
              <a:lnSpc>
                <a:spcPct val="100000"/>
              </a:lnSpc>
              <a:spcBef>
                <a:spcPts val="0"/>
              </a:spcBef>
              <a:buNone/>
            </a:pPr>
            <a:r>
              <a:rPr lang="en-IN" sz="1700" dirty="0" smtClean="0"/>
              <a:t>&lt;</a:t>
            </a:r>
            <a:r>
              <a:rPr lang="en-IN" sz="1700" dirty="0" err="1"/>
              <a:t>ul</a:t>
            </a:r>
            <a:r>
              <a:rPr lang="en-IN" sz="1700" dirty="0"/>
              <a:t> class="ex2" type="disc"&gt;</a:t>
            </a:r>
          </a:p>
          <a:p>
            <a:pPr marL="0" indent="0">
              <a:lnSpc>
                <a:spcPct val="100000"/>
              </a:lnSpc>
              <a:spcBef>
                <a:spcPts val="0"/>
              </a:spcBef>
              <a:buNone/>
            </a:pPr>
            <a:r>
              <a:rPr lang="en-IN" sz="1700" dirty="0"/>
              <a:t>    &lt;li&gt;Apple&lt;/li&gt;</a:t>
            </a:r>
          </a:p>
          <a:p>
            <a:pPr marL="0" indent="0">
              <a:lnSpc>
                <a:spcPct val="100000"/>
              </a:lnSpc>
              <a:spcBef>
                <a:spcPts val="0"/>
              </a:spcBef>
              <a:buNone/>
            </a:pPr>
            <a:r>
              <a:rPr lang="en-IN" sz="1700" dirty="0"/>
              <a:t>    &lt;li&gt;Orange&lt;/li&gt;</a:t>
            </a:r>
          </a:p>
          <a:p>
            <a:pPr marL="0" indent="0">
              <a:lnSpc>
                <a:spcPct val="100000"/>
              </a:lnSpc>
              <a:spcBef>
                <a:spcPts val="0"/>
              </a:spcBef>
              <a:buNone/>
            </a:pPr>
            <a:r>
              <a:rPr lang="en-IN" sz="1700" dirty="0"/>
              <a:t>    &lt;li&gt;Grapefruit&lt;/li&gt;</a:t>
            </a:r>
          </a:p>
          <a:p>
            <a:pPr marL="0" indent="0">
              <a:lnSpc>
                <a:spcPct val="100000"/>
              </a:lnSpc>
              <a:spcBef>
                <a:spcPts val="0"/>
              </a:spcBef>
              <a:buNone/>
            </a:pPr>
            <a:r>
              <a:rPr lang="en-IN" sz="1700" dirty="0"/>
              <a:t>&lt;/</a:t>
            </a:r>
            <a:r>
              <a:rPr lang="en-IN" sz="1700" dirty="0" err="1"/>
              <a:t>ul</a:t>
            </a:r>
            <a:r>
              <a:rPr lang="en-IN" sz="1700" dirty="0"/>
              <a:t>&gt;</a:t>
            </a:r>
          </a:p>
          <a:p>
            <a:pPr marL="0" indent="0">
              <a:lnSpc>
                <a:spcPct val="100000"/>
              </a:lnSpc>
              <a:spcBef>
                <a:spcPts val="0"/>
              </a:spcBef>
              <a:buNone/>
            </a:pPr>
            <a:r>
              <a:rPr lang="en-IN" sz="1700" dirty="0"/>
              <a:t>&lt;/body</a:t>
            </a:r>
            <a:r>
              <a:rPr lang="en-IN" sz="1700" dirty="0" smtClean="0"/>
              <a:t>&gt;&lt;/</a:t>
            </a:r>
            <a:r>
              <a:rPr lang="en-IN" sz="1700" dirty="0"/>
              <a:t>html&gt;</a:t>
            </a:r>
          </a:p>
          <a:p>
            <a:pPr marL="0" indent="0">
              <a:lnSpc>
                <a:spcPct val="100000"/>
              </a:lnSpc>
              <a:spcBef>
                <a:spcPts val="0"/>
              </a:spcBef>
              <a:buNone/>
            </a:pPr>
            <a:endParaRPr lang="en-IN" sz="1700" dirty="0"/>
          </a:p>
        </p:txBody>
      </p:sp>
    </p:spTree>
    <p:extLst>
      <p:ext uri="{BB962C8B-B14F-4D97-AF65-F5344CB8AC3E}">
        <p14:creationId xmlns:p14="http://schemas.microsoft.com/office/powerpoint/2010/main" xmlns="" val="414313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9177"/>
            <a:ext cx="10515600" cy="5857786"/>
          </a:xfrm>
        </p:spPr>
        <p:txBody>
          <a:bodyPr>
            <a:normAutofit fontScale="70000" lnSpcReduction="20000"/>
          </a:bodyPr>
          <a:lstStyle/>
          <a:p>
            <a:pPr marL="0" indent="0">
              <a:buNone/>
            </a:pPr>
            <a:r>
              <a:rPr lang="en-US" altLang="en-US" b="1" dirty="0" smtClean="0"/>
              <a:t>&lt;html&gt;</a:t>
            </a:r>
          </a:p>
          <a:p>
            <a:pPr marL="0" indent="0">
              <a:buNone/>
            </a:pPr>
            <a:r>
              <a:rPr lang="en-US" altLang="en-US" b="1" dirty="0" smtClean="0"/>
              <a:t>    &lt;head&gt;</a:t>
            </a:r>
          </a:p>
          <a:p>
            <a:pPr marL="0" indent="0">
              <a:buNone/>
            </a:pPr>
            <a:r>
              <a:rPr lang="en-US" altLang="en-US" b="1" dirty="0" smtClean="0"/>
              <a:t>       &lt;style&gt;</a:t>
            </a:r>
          </a:p>
          <a:p>
            <a:pPr marL="0" indent="0">
              <a:buNone/>
            </a:pPr>
            <a:r>
              <a:rPr lang="en-US" altLang="en-US" b="1" dirty="0" smtClean="0"/>
              <a:t>          </a:t>
            </a:r>
            <a:r>
              <a:rPr lang="en-US" altLang="en-US" b="1" dirty="0" err="1" smtClean="0"/>
              <a:t>p.center</a:t>
            </a:r>
            <a:r>
              <a:rPr lang="en-US" altLang="en-US" b="1" dirty="0" smtClean="0"/>
              <a:t> {</a:t>
            </a:r>
          </a:p>
          <a:p>
            <a:pPr marL="0" indent="0">
              <a:buNone/>
            </a:pPr>
            <a:r>
              <a:rPr lang="en-US" altLang="en-US" b="1" dirty="0" smtClean="0"/>
              <a:t>              text-align: center;</a:t>
            </a:r>
          </a:p>
          <a:p>
            <a:pPr marL="0" indent="0">
              <a:buNone/>
            </a:pPr>
            <a:r>
              <a:rPr lang="en-US" altLang="en-US" b="1" dirty="0" smtClean="0"/>
              <a:t>              color:  red;</a:t>
            </a:r>
          </a:p>
          <a:p>
            <a:pPr marL="0" indent="0">
              <a:buNone/>
            </a:pPr>
            <a:r>
              <a:rPr lang="en-US" altLang="en-US" b="1" dirty="0" smtClean="0"/>
              <a:t>            }</a:t>
            </a:r>
          </a:p>
          <a:p>
            <a:pPr marL="0" indent="0">
              <a:buNone/>
            </a:pPr>
            <a:r>
              <a:rPr lang="en-US" altLang="en-US" b="1" dirty="0" smtClean="0"/>
              <a:t>           </a:t>
            </a:r>
            <a:r>
              <a:rPr lang="en-US" altLang="en-US" b="1" dirty="0" err="1" smtClean="0"/>
              <a:t>p.centerlarge</a:t>
            </a:r>
            <a:r>
              <a:rPr lang="en-US" altLang="en-US" b="1" dirty="0" smtClean="0"/>
              <a:t> {</a:t>
            </a:r>
          </a:p>
          <a:p>
            <a:pPr marL="0" indent="0">
              <a:buNone/>
            </a:pPr>
            <a:r>
              <a:rPr lang="en-US" altLang="en-US" b="1" dirty="0" smtClean="0"/>
              <a:t>               font-size: 100%;</a:t>
            </a:r>
          </a:p>
          <a:p>
            <a:pPr marL="0" indent="0">
              <a:buNone/>
            </a:pPr>
            <a:r>
              <a:rPr lang="en-US" altLang="en-US" b="1" dirty="0" smtClean="0"/>
              <a:t>           }</a:t>
            </a:r>
          </a:p>
          <a:p>
            <a:pPr marL="0" indent="0">
              <a:buNone/>
            </a:pPr>
            <a:r>
              <a:rPr lang="en-US" altLang="en-US" b="1" dirty="0" smtClean="0"/>
              <a:t>           &lt;/style&gt;</a:t>
            </a:r>
          </a:p>
          <a:p>
            <a:pPr marL="0" indent="0">
              <a:buNone/>
            </a:pPr>
            <a:r>
              <a:rPr lang="en-US" altLang="en-US" b="1" dirty="0" smtClean="0"/>
              <a:t>    &lt;/head&gt;</a:t>
            </a:r>
          </a:p>
          <a:p>
            <a:pPr marL="0" indent="0">
              <a:buNone/>
            </a:pPr>
            <a:r>
              <a:rPr lang="en-US" altLang="en-US" b="1" dirty="0" smtClean="0"/>
              <a:t>    &lt;body&gt;</a:t>
            </a:r>
          </a:p>
          <a:p>
            <a:pPr marL="0" indent="0">
              <a:buNone/>
            </a:pPr>
            <a:r>
              <a:rPr lang="en-US" altLang="en-US" b="1" dirty="0" smtClean="0"/>
              <a:t>      &lt;h1 class="center"&gt;</a:t>
            </a:r>
            <a:r>
              <a:rPr lang="en-IN" b="1" dirty="0" smtClean="0"/>
              <a:t>CSS</a:t>
            </a:r>
            <a:r>
              <a:rPr lang="en-IN" dirty="0" smtClean="0"/>
              <a:t> </a:t>
            </a:r>
            <a:r>
              <a:rPr lang="en-IN" b="1" dirty="0" smtClean="0"/>
              <a:t>stands for Cascading Style Sheets</a:t>
            </a:r>
            <a:r>
              <a:rPr lang="en-IN" dirty="0" smtClean="0"/>
              <a:t>.</a:t>
            </a:r>
            <a:r>
              <a:rPr lang="en-US" altLang="en-US" b="1" dirty="0" smtClean="0"/>
              <a:t>&lt;/h1&gt;</a:t>
            </a:r>
          </a:p>
          <a:p>
            <a:pPr marL="0" indent="0">
              <a:buNone/>
            </a:pPr>
            <a:r>
              <a:rPr lang="en-US" altLang="en-US" b="1" dirty="0" smtClean="0"/>
              <a:t>      &lt;p class="center"&gt;</a:t>
            </a:r>
            <a:r>
              <a:rPr lang="en-IN" dirty="0" smtClean="0"/>
              <a:t> </a:t>
            </a:r>
            <a:r>
              <a:rPr lang="en-IN" b="1" dirty="0" smtClean="0"/>
              <a:t>CSS is a language that describes the style of an HTML document </a:t>
            </a:r>
            <a:r>
              <a:rPr lang="en-US" altLang="en-US" b="1" dirty="0" smtClean="0"/>
              <a:t>&lt;/p&gt;</a:t>
            </a:r>
          </a:p>
          <a:p>
            <a:pPr marL="0" indent="0">
              <a:buNone/>
            </a:pPr>
            <a:r>
              <a:rPr lang="en-US" altLang="en-US" b="1" dirty="0" smtClean="0"/>
              <a:t>      &lt;p class="</a:t>
            </a:r>
            <a:r>
              <a:rPr lang="en-US" altLang="en-US" b="1" dirty="0" err="1" smtClean="0"/>
              <a:t>centerlarge</a:t>
            </a:r>
            <a:r>
              <a:rPr lang="en-US" altLang="en-US" b="1" dirty="0" smtClean="0"/>
              <a:t>"&gt;</a:t>
            </a:r>
            <a:r>
              <a:rPr lang="en-IN" dirty="0" smtClean="0"/>
              <a:t> </a:t>
            </a:r>
            <a:r>
              <a:rPr lang="en-IN" b="1" dirty="0" smtClean="0"/>
              <a:t>The class selector selects elements with a specific class attribute</a:t>
            </a:r>
            <a:r>
              <a:rPr lang="en-IN" dirty="0" smtClean="0"/>
              <a:t> </a:t>
            </a:r>
            <a:r>
              <a:rPr lang="en-US" altLang="en-US" b="1" dirty="0" smtClean="0"/>
              <a:t>&lt;/p&gt;</a:t>
            </a:r>
          </a:p>
          <a:p>
            <a:pPr marL="0" indent="0">
              <a:buNone/>
            </a:pPr>
            <a:r>
              <a:rPr lang="en-US" altLang="en-US" b="1" dirty="0" smtClean="0"/>
              <a:t>&lt;/body&gt;</a:t>
            </a:r>
          </a:p>
          <a:p>
            <a:pPr marL="0" indent="0">
              <a:buNone/>
            </a:pPr>
            <a:endParaRPr lang="en-IN" dirty="0"/>
          </a:p>
        </p:txBody>
      </p:sp>
      <p:pic>
        <p:nvPicPr>
          <p:cNvPr id="4" name="Picture 3"/>
          <p:cNvPicPr>
            <a:picLocks noChangeAspect="1"/>
          </p:cNvPicPr>
          <p:nvPr/>
        </p:nvPicPr>
        <p:blipFill>
          <a:blip r:embed="rId2"/>
          <a:stretch>
            <a:fillRect/>
          </a:stretch>
        </p:blipFill>
        <p:spPr>
          <a:xfrm>
            <a:off x="3485071" y="2487552"/>
            <a:ext cx="8548778" cy="1762125"/>
          </a:xfrm>
          <a:prstGeom prst="rect">
            <a:avLst/>
          </a:prstGeom>
        </p:spPr>
      </p:pic>
    </p:spTree>
    <p:extLst>
      <p:ext uri="{BB962C8B-B14F-4D97-AF65-F5344CB8AC3E}">
        <p14:creationId xmlns:p14="http://schemas.microsoft.com/office/powerpoint/2010/main" xmlns="" val="2847982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13101"/>
          </a:xfrm>
        </p:spPr>
        <p:txBody>
          <a:bodyPr>
            <a:normAutofit fontScale="90000"/>
          </a:bodyPr>
          <a:lstStyle/>
          <a:p>
            <a:r>
              <a:rPr lang="en-IN" dirty="0" smtClean="0"/>
              <a:t/>
            </a:r>
            <a:br>
              <a:rPr lang="en-IN" dirty="0" smtClean="0"/>
            </a:br>
            <a:r>
              <a:rPr lang="en-IN" dirty="0">
                <a:solidFill>
                  <a:srgbClr val="FF0000"/>
                </a:solidFill>
              </a:rPr>
              <a:t/>
            </a:r>
            <a:br>
              <a:rPr lang="en-IN" dirty="0">
                <a:solidFill>
                  <a:srgbClr val="FF0000"/>
                </a:solidFill>
              </a:rPr>
            </a:br>
            <a:r>
              <a:rPr lang="en-IN" dirty="0" smtClean="0">
                <a:solidFill>
                  <a:srgbClr val="FF0000"/>
                </a:solidFill>
              </a:rPr>
              <a:t>Grouping </a:t>
            </a:r>
            <a:r>
              <a:rPr lang="en-IN" dirty="0">
                <a:solidFill>
                  <a:srgbClr val="FF0000"/>
                </a:solidFill>
              </a:rPr>
              <a:t>Selectors</a:t>
            </a:r>
            <a:br>
              <a:rPr lang="en-IN" dirty="0">
                <a:solidFill>
                  <a:srgbClr val="FF0000"/>
                </a:solidFill>
              </a:rPr>
            </a:br>
            <a:r>
              <a:rPr lang="en-IN" dirty="0" smtClean="0"/>
              <a:t/>
            </a:r>
            <a:br>
              <a:rPr lang="en-IN" dirty="0" smtClean="0"/>
            </a:br>
            <a:endParaRPr lang="en-IN" dirty="0"/>
          </a:p>
        </p:txBody>
      </p:sp>
      <p:sp>
        <p:nvSpPr>
          <p:cNvPr id="3" name="Content Placeholder 2"/>
          <p:cNvSpPr>
            <a:spLocks noGrp="1"/>
          </p:cNvSpPr>
          <p:nvPr>
            <p:ph idx="1"/>
          </p:nvPr>
        </p:nvSpPr>
        <p:spPr/>
        <p:txBody>
          <a:bodyPr>
            <a:normAutofit/>
          </a:bodyPr>
          <a:lstStyle/>
          <a:p>
            <a:r>
              <a:rPr lang="en-IN" dirty="0"/>
              <a:t>If you have elements with the same style definitions, like this</a:t>
            </a:r>
            <a:r>
              <a:rPr lang="en-IN" dirty="0" smtClean="0"/>
              <a:t>:</a:t>
            </a:r>
          </a:p>
          <a:p>
            <a:endParaRPr lang="en-IN" dirty="0"/>
          </a:p>
        </p:txBody>
      </p:sp>
      <p:pic>
        <p:nvPicPr>
          <p:cNvPr id="4" name="Picture 3"/>
          <p:cNvPicPr>
            <a:picLocks noChangeAspect="1"/>
          </p:cNvPicPr>
          <p:nvPr/>
        </p:nvPicPr>
        <p:blipFill>
          <a:blip r:embed="rId2"/>
          <a:stretch>
            <a:fillRect/>
          </a:stretch>
        </p:blipFill>
        <p:spPr>
          <a:xfrm>
            <a:off x="1027234" y="2242771"/>
            <a:ext cx="3482287" cy="4474552"/>
          </a:xfrm>
          <a:prstGeom prst="rect">
            <a:avLst/>
          </a:prstGeom>
        </p:spPr>
      </p:pic>
      <p:sp>
        <p:nvSpPr>
          <p:cNvPr id="5" name="Rectangle 4"/>
          <p:cNvSpPr/>
          <p:nvPr/>
        </p:nvSpPr>
        <p:spPr>
          <a:xfrm>
            <a:off x="5310554" y="2828836"/>
            <a:ext cx="6515100" cy="1200329"/>
          </a:xfrm>
          <a:prstGeom prst="rect">
            <a:avLst/>
          </a:prstGeom>
        </p:spPr>
        <p:txBody>
          <a:bodyPr wrap="square">
            <a:spAutoFit/>
          </a:bodyPr>
          <a:lstStyle/>
          <a:p>
            <a:pPr marL="285750" indent="-285750">
              <a:buFont typeface="Arial" panose="020B0604020202020204" pitchFamily="34" charset="0"/>
              <a:buChar char="•"/>
            </a:pPr>
            <a:r>
              <a:rPr lang="en-IN" b="0" i="0" dirty="0" smtClean="0">
                <a:solidFill>
                  <a:srgbClr val="000000"/>
                </a:solidFill>
                <a:effectLst/>
                <a:latin typeface="Verdana" panose="020B0604030504040204" pitchFamily="34" charset="0"/>
              </a:rPr>
              <a:t>It will be better to group the selectors, to minimize the code.</a:t>
            </a:r>
          </a:p>
          <a:p>
            <a:pPr marL="285750" indent="-285750">
              <a:buFont typeface="Arial" panose="020B0604020202020204" pitchFamily="34" charset="0"/>
              <a:buChar char="•"/>
            </a:pPr>
            <a:r>
              <a:rPr lang="en-IN" b="0" i="0" dirty="0" smtClean="0">
                <a:solidFill>
                  <a:srgbClr val="000000"/>
                </a:solidFill>
                <a:effectLst/>
                <a:latin typeface="Verdana" panose="020B0604030504040204" pitchFamily="34" charset="0"/>
              </a:rPr>
              <a:t>To group selectors, separate each selector with a comma.</a:t>
            </a:r>
            <a:endParaRPr lang="en-IN" b="0" i="0" dirty="0">
              <a:solidFill>
                <a:srgbClr val="000000"/>
              </a:solidFill>
              <a:effectLst/>
              <a:latin typeface="Verdana" panose="020B0604030504040204" pitchFamily="34" charset="0"/>
            </a:endParaRPr>
          </a:p>
        </p:txBody>
      </p:sp>
      <p:pic>
        <p:nvPicPr>
          <p:cNvPr id="6" name="Picture 5"/>
          <p:cNvPicPr>
            <a:picLocks noChangeAspect="1"/>
          </p:cNvPicPr>
          <p:nvPr/>
        </p:nvPicPr>
        <p:blipFill>
          <a:blip r:embed="rId3"/>
          <a:stretch>
            <a:fillRect/>
          </a:stretch>
        </p:blipFill>
        <p:spPr>
          <a:xfrm>
            <a:off x="6683253" y="4351338"/>
            <a:ext cx="3762009" cy="1732939"/>
          </a:xfrm>
          <a:prstGeom prst="rect">
            <a:avLst/>
          </a:prstGeom>
        </p:spPr>
      </p:pic>
    </p:spTree>
    <p:extLst>
      <p:ext uri="{BB962C8B-B14F-4D97-AF65-F5344CB8AC3E}">
        <p14:creationId xmlns:p14="http://schemas.microsoft.com/office/powerpoint/2010/main" xmlns="" val="15043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a:t/>
            </a:r>
            <a:br>
              <a:rPr lang="en-IN" dirty="0"/>
            </a:br>
            <a:r>
              <a:rPr lang="en-IN" dirty="0" smtClean="0">
                <a:solidFill>
                  <a:srgbClr val="FF0000"/>
                </a:solidFill>
              </a:rPr>
              <a:t>Three </a:t>
            </a:r>
            <a:r>
              <a:rPr lang="en-IN" dirty="0">
                <a:solidFill>
                  <a:srgbClr val="FF0000"/>
                </a:solidFill>
              </a:rPr>
              <a:t>Ways to Insert CSS</a:t>
            </a:r>
            <a:r>
              <a:rPr lang="en-IN" dirty="0"/>
              <a:t/>
            </a:r>
            <a:br>
              <a:rPr lang="en-IN" dirty="0"/>
            </a:br>
            <a:r>
              <a:rPr lang="en-IN" dirty="0" smtClean="0"/>
              <a:t/>
            </a:r>
            <a:br>
              <a:rPr lang="en-IN" dirty="0" smtClean="0"/>
            </a:br>
            <a:endParaRPr lang="en-IN" dirty="0"/>
          </a:p>
        </p:txBody>
      </p:sp>
      <p:sp>
        <p:nvSpPr>
          <p:cNvPr id="3" name="Content Placeholder 2"/>
          <p:cNvSpPr>
            <a:spLocks noGrp="1"/>
          </p:cNvSpPr>
          <p:nvPr>
            <p:ph idx="1"/>
          </p:nvPr>
        </p:nvSpPr>
        <p:spPr/>
        <p:txBody>
          <a:bodyPr>
            <a:normAutofit/>
          </a:bodyPr>
          <a:lstStyle/>
          <a:p>
            <a:pPr marL="0" indent="0">
              <a:buNone/>
            </a:pPr>
            <a:endParaRPr lang="en-IN" dirty="0" smtClean="0"/>
          </a:p>
          <a:p>
            <a:pPr marL="0" indent="0">
              <a:buNone/>
            </a:pPr>
            <a:r>
              <a:rPr lang="en-IN" dirty="0" smtClean="0"/>
              <a:t>There </a:t>
            </a:r>
            <a:r>
              <a:rPr lang="en-IN" dirty="0"/>
              <a:t>are three ways of inserting a style sheet:</a:t>
            </a:r>
          </a:p>
          <a:p>
            <a:endParaRPr lang="en-IN" dirty="0" smtClean="0"/>
          </a:p>
          <a:p>
            <a:pPr marL="514350" indent="-514350">
              <a:buFont typeface="+mj-lt"/>
              <a:buAutoNum type="arabicPeriod"/>
            </a:pPr>
            <a:r>
              <a:rPr lang="en-IN" dirty="0">
                <a:solidFill>
                  <a:srgbClr val="002060"/>
                </a:solidFill>
              </a:rPr>
              <a:t>Internal </a:t>
            </a:r>
            <a:r>
              <a:rPr lang="en-IN" dirty="0" smtClean="0">
                <a:solidFill>
                  <a:srgbClr val="002060"/>
                </a:solidFill>
              </a:rPr>
              <a:t>or embedded style </a:t>
            </a:r>
            <a:r>
              <a:rPr lang="en-IN" dirty="0">
                <a:solidFill>
                  <a:srgbClr val="002060"/>
                </a:solidFill>
              </a:rPr>
              <a:t>sheet</a:t>
            </a:r>
          </a:p>
          <a:p>
            <a:pPr marL="514350" indent="-514350">
              <a:buFont typeface="+mj-lt"/>
              <a:buAutoNum type="arabicPeriod"/>
            </a:pPr>
            <a:r>
              <a:rPr lang="en-IN" dirty="0">
                <a:solidFill>
                  <a:srgbClr val="002060"/>
                </a:solidFill>
              </a:rPr>
              <a:t>Inline style</a:t>
            </a:r>
          </a:p>
          <a:p>
            <a:pPr marL="514350" indent="-514350">
              <a:buFont typeface="+mj-lt"/>
              <a:buAutoNum type="arabicPeriod"/>
            </a:pPr>
            <a:r>
              <a:rPr lang="en-IN" dirty="0" smtClean="0">
                <a:solidFill>
                  <a:srgbClr val="002060"/>
                </a:solidFill>
              </a:rPr>
              <a:t>External </a:t>
            </a:r>
            <a:r>
              <a:rPr lang="en-IN" dirty="0">
                <a:solidFill>
                  <a:srgbClr val="002060"/>
                </a:solidFill>
              </a:rPr>
              <a:t>style sheet</a:t>
            </a:r>
          </a:p>
          <a:p>
            <a:pPr marL="0" indent="0">
              <a:buNone/>
            </a:pPr>
            <a:r>
              <a:rPr lang="en-IN" dirty="0" smtClean="0"/>
              <a:t/>
            </a:r>
            <a:br>
              <a:rPr lang="en-IN" dirty="0" smtClean="0"/>
            </a:br>
            <a:endParaRPr lang="en-IN" dirty="0"/>
          </a:p>
        </p:txBody>
      </p:sp>
    </p:spTree>
    <p:extLst>
      <p:ext uri="{BB962C8B-B14F-4D97-AF65-F5344CB8AC3E}">
        <p14:creationId xmlns:p14="http://schemas.microsoft.com/office/powerpoint/2010/main" xmlns="" val="139151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Cascading Style Sheets (CSS)</a:t>
            </a:r>
            <a:endParaRPr lang="en-IN" dirty="0">
              <a:solidFill>
                <a:srgbClr val="FF0000"/>
              </a:solidFill>
            </a:endParaRPr>
          </a:p>
        </p:txBody>
      </p:sp>
      <p:sp>
        <p:nvSpPr>
          <p:cNvPr id="3" name="Content Placeholder 2"/>
          <p:cNvSpPr>
            <a:spLocks noGrp="1"/>
          </p:cNvSpPr>
          <p:nvPr>
            <p:ph idx="1"/>
          </p:nvPr>
        </p:nvSpPr>
        <p:spPr>
          <a:xfrm>
            <a:off x="838199" y="1532586"/>
            <a:ext cx="11141765" cy="5133257"/>
          </a:xfrm>
        </p:spPr>
        <p:txBody>
          <a:bodyPr>
            <a:noAutofit/>
          </a:bodyPr>
          <a:lstStyle/>
          <a:p>
            <a:pPr algn="just"/>
            <a:r>
              <a:rPr lang="en-US" sz="2700" b="1" dirty="0" smtClean="0"/>
              <a:t>C</a:t>
            </a:r>
            <a:r>
              <a:rPr lang="en-US" sz="2700" dirty="0" smtClean="0"/>
              <a:t>ascading</a:t>
            </a:r>
            <a:r>
              <a:rPr lang="en-US" sz="2700" dirty="0"/>
              <a:t> </a:t>
            </a:r>
            <a:r>
              <a:rPr lang="en-US" sz="2700" b="1" dirty="0"/>
              <a:t>S</a:t>
            </a:r>
            <a:r>
              <a:rPr lang="en-US" sz="2700" dirty="0"/>
              <a:t>tyle </a:t>
            </a:r>
            <a:r>
              <a:rPr lang="en-US" sz="2700" b="1" dirty="0"/>
              <a:t>S</a:t>
            </a:r>
            <a:r>
              <a:rPr lang="en-US" sz="2700" dirty="0"/>
              <a:t>heets, fondly referred to as CSS, is a simple design language intended to simplify the process of making web pages presentable.</a:t>
            </a:r>
            <a:endParaRPr lang="en-IN" sz="2700" dirty="0" smtClean="0"/>
          </a:p>
          <a:p>
            <a:pPr algn="just"/>
            <a:r>
              <a:rPr lang="en-IN" sz="2700" dirty="0" smtClean="0"/>
              <a:t>CSS </a:t>
            </a:r>
            <a:r>
              <a:rPr lang="en-IN" sz="2700" dirty="0"/>
              <a:t>is a language that describes the style of an HTML document.</a:t>
            </a:r>
          </a:p>
          <a:p>
            <a:pPr algn="just"/>
            <a:r>
              <a:rPr lang="en-IN" sz="2700" dirty="0"/>
              <a:t>CSS describes how HTML elements should be </a:t>
            </a:r>
            <a:r>
              <a:rPr lang="en-IN" sz="2700" dirty="0" smtClean="0"/>
              <a:t>displayed</a:t>
            </a:r>
            <a:r>
              <a:rPr lang="en-US" sz="2700" dirty="0" smtClean="0"/>
              <a:t>, not what</a:t>
            </a:r>
            <a:r>
              <a:rPr lang="en-US" sz="2700" i="1" dirty="0" smtClean="0"/>
              <a:t> </a:t>
            </a:r>
            <a:r>
              <a:rPr lang="en-US" sz="2700" dirty="0" smtClean="0"/>
              <a:t>is being displayed</a:t>
            </a:r>
            <a:r>
              <a:rPr lang="en-IN" sz="2700" dirty="0" smtClean="0"/>
              <a:t>.</a:t>
            </a:r>
            <a:endParaRPr lang="en-US" sz="2700" dirty="0"/>
          </a:p>
          <a:p>
            <a:pPr algn="just"/>
            <a:r>
              <a:rPr lang="en-US" sz="2700" dirty="0" smtClean="0"/>
              <a:t>Describes the appearance, layout, and presentation of information on a web page</a:t>
            </a:r>
          </a:p>
          <a:p>
            <a:pPr algn="just"/>
            <a:r>
              <a:rPr lang="en-US" sz="2700" dirty="0" smtClean="0"/>
              <a:t>Can be embedded in HTML document or placed into separate .</a:t>
            </a:r>
            <a:r>
              <a:rPr lang="en-US" sz="2700" dirty="0" err="1" smtClean="0"/>
              <a:t>css</a:t>
            </a:r>
            <a:r>
              <a:rPr lang="en-US" sz="2700" dirty="0" smtClean="0"/>
              <a:t> file</a:t>
            </a:r>
          </a:p>
          <a:p>
            <a:pPr algn="just"/>
            <a:r>
              <a:rPr lang="en-US" sz="2700" dirty="0" smtClean="0"/>
              <a:t>A style sheet is a document that contains style information.</a:t>
            </a:r>
          </a:p>
          <a:p>
            <a:pPr algn="just"/>
            <a:r>
              <a:rPr lang="en-US" sz="2700" dirty="0" smtClean="0"/>
              <a:t>It enables us to specify styles such as fonts, colors, </a:t>
            </a:r>
            <a:r>
              <a:rPr lang="en-US" sz="2700" dirty="0" err="1" smtClean="0"/>
              <a:t>size,spacing</a:t>
            </a:r>
            <a:r>
              <a:rPr lang="en-US" sz="2700" dirty="0" smtClean="0"/>
              <a:t>, margins ,typeface etc..</a:t>
            </a:r>
          </a:p>
          <a:p>
            <a:pPr algn="just"/>
            <a:endParaRPr lang="en-US" sz="2700" dirty="0" smtClean="0"/>
          </a:p>
          <a:p>
            <a:pPr algn="just"/>
            <a:endParaRPr lang="en-US" sz="2700" dirty="0" smtClean="0"/>
          </a:p>
          <a:p>
            <a:pPr algn="just"/>
            <a:endParaRPr lang="en-IN" sz="2700" dirty="0"/>
          </a:p>
        </p:txBody>
      </p:sp>
    </p:spTree>
    <p:extLst>
      <p:ext uri="{BB962C8B-B14F-4D97-AF65-F5344CB8AC3E}">
        <p14:creationId xmlns:p14="http://schemas.microsoft.com/office/powerpoint/2010/main" xmlns="" val="3583702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a:t/>
            </a:r>
            <a:br>
              <a:rPr lang="en-IN" dirty="0"/>
            </a:br>
            <a:r>
              <a:rPr lang="en-IN" dirty="0" smtClean="0">
                <a:solidFill>
                  <a:srgbClr val="FF0000"/>
                </a:solidFill>
              </a:rPr>
              <a:t>Internal </a:t>
            </a:r>
            <a:r>
              <a:rPr lang="en-IN" dirty="0">
                <a:solidFill>
                  <a:srgbClr val="FF0000"/>
                </a:solidFill>
              </a:rPr>
              <a:t>Style Sheet</a:t>
            </a:r>
            <a:r>
              <a:rPr lang="en-IN" dirty="0"/>
              <a:t/>
            </a:r>
            <a:br>
              <a:rPr lang="en-IN" dirty="0"/>
            </a:br>
            <a:r>
              <a:rPr lang="en-IN" dirty="0" smtClean="0"/>
              <a:t/>
            </a:r>
            <a:br>
              <a:rPr lang="en-IN" dirty="0" smtClean="0"/>
            </a:br>
            <a:endParaRPr lang="en-IN" dirty="0"/>
          </a:p>
        </p:txBody>
      </p:sp>
      <p:sp>
        <p:nvSpPr>
          <p:cNvPr id="3" name="Content Placeholder 2"/>
          <p:cNvSpPr>
            <a:spLocks noGrp="1"/>
          </p:cNvSpPr>
          <p:nvPr>
            <p:ph idx="1"/>
          </p:nvPr>
        </p:nvSpPr>
        <p:spPr>
          <a:xfrm>
            <a:off x="838200" y="1544128"/>
            <a:ext cx="10515600" cy="5313872"/>
          </a:xfrm>
        </p:spPr>
        <p:txBody>
          <a:bodyPr>
            <a:normAutofit/>
          </a:bodyPr>
          <a:lstStyle/>
          <a:p>
            <a:r>
              <a:rPr lang="en-IN" sz="2400" dirty="0" smtClean="0"/>
              <a:t>In this CSS rules are defined with in the document itself using style tag.</a:t>
            </a:r>
          </a:p>
          <a:p>
            <a:r>
              <a:rPr lang="en-IN" sz="2400" dirty="0"/>
              <a:t>Internal styles are defined within the &lt;style&gt; element, inside the &lt;head&gt; section of an HTML page:</a:t>
            </a:r>
          </a:p>
          <a:p>
            <a:r>
              <a:rPr lang="en-IN" sz="2400" dirty="0" smtClean="0"/>
              <a:t>An </a:t>
            </a:r>
            <a:r>
              <a:rPr lang="en-IN" sz="2400" dirty="0"/>
              <a:t>internal style sheet may be used if one single page has a unique style.</a:t>
            </a:r>
          </a:p>
          <a:p>
            <a:pPr marL="0" indent="0">
              <a:buNone/>
            </a:pPr>
            <a:r>
              <a:rPr lang="en-US" sz="2400" dirty="0"/>
              <a:t> </a:t>
            </a:r>
            <a:endParaRPr lang="en-IN" sz="2400" dirty="0" smtClean="0"/>
          </a:p>
          <a:p>
            <a:endParaRPr lang="en-IN" sz="2400" dirty="0"/>
          </a:p>
          <a:p>
            <a:endParaRPr lang="en-IN" sz="2400" dirty="0"/>
          </a:p>
        </p:txBody>
      </p:sp>
      <p:pic>
        <p:nvPicPr>
          <p:cNvPr id="4" name="Picture 3"/>
          <p:cNvPicPr>
            <a:picLocks noChangeAspect="1"/>
          </p:cNvPicPr>
          <p:nvPr/>
        </p:nvPicPr>
        <p:blipFill>
          <a:blip r:embed="rId2"/>
          <a:stretch>
            <a:fillRect/>
          </a:stretch>
        </p:blipFill>
        <p:spPr>
          <a:xfrm>
            <a:off x="1009920" y="4378248"/>
            <a:ext cx="4985439" cy="2315899"/>
          </a:xfrm>
          <a:prstGeom prst="rect">
            <a:avLst/>
          </a:prstGeom>
        </p:spPr>
      </p:pic>
      <p:pic>
        <p:nvPicPr>
          <p:cNvPr id="5" name="Picture 4"/>
          <p:cNvPicPr>
            <a:picLocks noChangeAspect="1"/>
          </p:cNvPicPr>
          <p:nvPr/>
        </p:nvPicPr>
        <p:blipFill>
          <a:blip r:embed="rId3"/>
          <a:stretch>
            <a:fillRect/>
          </a:stretch>
        </p:blipFill>
        <p:spPr>
          <a:xfrm>
            <a:off x="5980442" y="3836349"/>
            <a:ext cx="5545078" cy="2605930"/>
          </a:xfrm>
          <a:prstGeom prst="rect">
            <a:avLst/>
          </a:prstGeom>
        </p:spPr>
      </p:pic>
    </p:spTree>
    <p:extLst>
      <p:ext uri="{BB962C8B-B14F-4D97-AF65-F5344CB8AC3E}">
        <p14:creationId xmlns:p14="http://schemas.microsoft.com/office/powerpoint/2010/main" xmlns="" val="4020050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0430"/>
          </a:xfrm>
        </p:spPr>
        <p:txBody>
          <a:bodyPr/>
          <a:lstStyle/>
          <a:p>
            <a:r>
              <a:rPr lang="en-IN" dirty="0" smtClean="0">
                <a:solidFill>
                  <a:srgbClr val="FF0000"/>
                </a:solidFill>
              </a:rPr>
              <a:t>Example for Internal Style sheet</a:t>
            </a:r>
            <a:endParaRPr lang="en-IN" dirty="0">
              <a:solidFill>
                <a:srgbClr val="FF0000"/>
              </a:solidFill>
            </a:endParaRPr>
          </a:p>
        </p:txBody>
      </p:sp>
      <p:sp>
        <p:nvSpPr>
          <p:cNvPr id="3" name="Content Placeholder 2"/>
          <p:cNvSpPr>
            <a:spLocks noGrp="1"/>
          </p:cNvSpPr>
          <p:nvPr>
            <p:ph idx="1"/>
          </p:nvPr>
        </p:nvSpPr>
        <p:spPr>
          <a:xfrm>
            <a:off x="838200" y="1345721"/>
            <a:ext cx="10515600" cy="4831242"/>
          </a:xfrm>
        </p:spPr>
        <p:txBody>
          <a:bodyPr>
            <a:normAutofit fontScale="70000" lnSpcReduction="20000"/>
          </a:bodyPr>
          <a:lstStyle/>
          <a:p>
            <a:pPr marL="0" indent="0">
              <a:spcBef>
                <a:spcPct val="20000"/>
              </a:spcBef>
              <a:buNone/>
              <a:defRPr/>
            </a:pPr>
            <a:r>
              <a:rPr lang="en-US" b="1" kern="0" dirty="0"/>
              <a:t>&lt;html&gt;</a:t>
            </a:r>
          </a:p>
          <a:p>
            <a:pPr marL="0" indent="0">
              <a:spcBef>
                <a:spcPct val="20000"/>
              </a:spcBef>
              <a:buNone/>
              <a:defRPr/>
            </a:pPr>
            <a:r>
              <a:rPr lang="en-US" b="1" kern="0" dirty="0"/>
              <a:t>	&lt;head&gt;</a:t>
            </a:r>
          </a:p>
          <a:p>
            <a:pPr marL="0" indent="0">
              <a:spcBef>
                <a:spcPct val="20000"/>
              </a:spcBef>
              <a:buNone/>
              <a:defRPr/>
            </a:pPr>
            <a:r>
              <a:rPr lang="en-US" b="1" kern="0" dirty="0"/>
              <a:t>		&lt;title&gt;Cascading Style Sheet&lt;/title&gt;</a:t>
            </a:r>
          </a:p>
          <a:p>
            <a:pPr marL="0" indent="0">
              <a:spcBef>
                <a:spcPct val="20000"/>
              </a:spcBef>
              <a:buNone/>
              <a:defRPr/>
            </a:pPr>
            <a:r>
              <a:rPr lang="en-US" b="1" kern="0" dirty="0"/>
              <a:t>		&lt;style&gt;</a:t>
            </a:r>
          </a:p>
          <a:p>
            <a:pPr marL="0" indent="0">
              <a:spcBef>
                <a:spcPct val="20000"/>
              </a:spcBef>
              <a:buNone/>
              <a:defRPr/>
            </a:pPr>
            <a:r>
              <a:rPr lang="en-US" b="1" kern="0" dirty="0"/>
              <a:t>		h2 {</a:t>
            </a:r>
          </a:p>
          <a:p>
            <a:pPr marL="0" indent="0">
              <a:spcBef>
                <a:spcPct val="20000"/>
              </a:spcBef>
              <a:buNone/>
              <a:defRPr/>
            </a:pPr>
            <a:r>
              <a:rPr lang="en-US" b="1" kern="0" dirty="0"/>
              <a:t>				font-family : Tahoma;</a:t>
            </a:r>
          </a:p>
          <a:p>
            <a:pPr marL="0" indent="0">
              <a:spcBef>
                <a:spcPct val="20000"/>
              </a:spcBef>
              <a:buNone/>
              <a:defRPr/>
            </a:pPr>
            <a:r>
              <a:rPr lang="en-US" b="1" kern="0" dirty="0"/>
              <a:t>				color: blue;</a:t>
            </a:r>
          </a:p>
          <a:p>
            <a:pPr marL="0" indent="0">
              <a:spcBef>
                <a:spcPct val="20000"/>
              </a:spcBef>
              <a:buNone/>
              <a:defRPr/>
            </a:pPr>
            <a:r>
              <a:rPr lang="en-US" b="1" kern="0" dirty="0"/>
              <a:t>				text-align: center;</a:t>
            </a:r>
          </a:p>
          <a:p>
            <a:pPr marL="0" indent="0">
              <a:spcBef>
                <a:spcPct val="20000"/>
              </a:spcBef>
              <a:buNone/>
              <a:defRPr/>
            </a:pPr>
            <a:r>
              <a:rPr lang="en-US" b="1" kern="0" dirty="0"/>
              <a:t>				text-transform : uppercase;</a:t>
            </a:r>
          </a:p>
          <a:p>
            <a:pPr marL="0" indent="0">
              <a:spcBef>
                <a:spcPct val="20000"/>
              </a:spcBef>
              <a:buNone/>
              <a:defRPr/>
            </a:pPr>
            <a:r>
              <a:rPr lang="en-US" b="1" kern="0" dirty="0"/>
              <a:t>		</a:t>
            </a:r>
            <a:r>
              <a:rPr lang="en-US" b="1" kern="0" dirty="0" smtClean="0"/>
              <a:t>       }</a:t>
            </a:r>
            <a:endParaRPr lang="en-US" b="1" kern="0" dirty="0"/>
          </a:p>
          <a:p>
            <a:pPr marL="0" indent="0">
              <a:spcBef>
                <a:spcPct val="20000"/>
              </a:spcBef>
              <a:buNone/>
              <a:defRPr/>
            </a:pPr>
            <a:r>
              <a:rPr lang="en-US" b="1" kern="0" dirty="0"/>
              <a:t>		&lt;/style&gt;</a:t>
            </a:r>
          </a:p>
          <a:p>
            <a:pPr marL="0" indent="0">
              <a:spcBef>
                <a:spcPct val="20000"/>
              </a:spcBef>
              <a:buNone/>
              <a:defRPr/>
            </a:pPr>
            <a:r>
              <a:rPr lang="en-US" b="1" kern="0" dirty="0"/>
              <a:t>	&lt;/head&gt;</a:t>
            </a:r>
          </a:p>
          <a:p>
            <a:pPr marL="0" indent="0">
              <a:spcBef>
                <a:spcPct val="20000"/>
              </a:spcBef>
              <a:buNone/>
              <a:defRPr/>
            </a:pPr>
            <a:r>
              <a:rPr lang="en-US" b="1" kern="0" dirty="0"/>
              <a:t>	&lt;body&gt;</a:t>
            </a:r>
          </a:p>
          <a:p>
            <a:pPr marL="0" indent="0">
              <a:spcBef>
                <a:spcPct val="20000"/>
              </a:spcBef>
              <a:buNone/>
              <a:defRPr/>
            </a:pPr>
            <a:r>
              <a:rPr lang="en-US" b="1" kern="0" dirty="0"/>
              <a:t>		&lt;h2&gt; Hi guys how r u&lt;/h2&gt;</a:t>
            </a:r>
          </a:p>
          <a:p>
            <a:pPr marL="0" indent="0">
              <a:spcBef>
                <a:spcPct val="20000"/>
              </a:spcBef>
              <a:buNone/>
              <a:defRPr/>
            </a:pPr>
            <a:r>
              <a:rPr lang="en-US" b="1" kern="0" dirty="0"/>
              <a:t>	&lt;/body&gt;</a:t>
            </a:r>
          </a:p>
          <a:p>
            <a:pPr marL="0" indent="0">
              <a:spcBef>
                <a:spcPct val="20000"/>
              </a:spcBef>
              <a:buNone/>
              <a:defRPr/>
            </a:pPr>
            <a:r>
              <a:rPr lang="en-US" b="1" kern="0" dirty="0"/>
              <a:t>&lt;/html&gt;</a:t>
            </a:r>
            <a:endParaRPr lang="en-US" sz="3200" b="1" kern="0" dirty="0"/>
          </a:p>
          <a:p>
            <a:pPr marL="0" indent="0">
              <a:buNone/>
            </a:pPr>
            <a:endParaRPr lang="en-IN" dirty="0"/>
          </a:p>
        </p:txBody>
      </p:sp>
      <p:pic>
        <p:nvPicPr>
          <p:cNvPr id="4" name="Picture 3"/>
          <p:cNvPicPr>
            <a:picLocks noChangeAspect="1"/>
          </p:cNvPicPr>
          <p:nvPr/>
        </p:nvPicPr>
        <p:blipFill>
          <a:blip r:embed="rId2"/>
          <a:stretch>
            <a:fillRect/>
          </a:stretch>
        </p:blipFill>
        <p:spPr>
          <a:xfrm>
            <a:off x="6096000" y="4256866"/>
            <a:ext cx="5791200" cy="828675"/>
          </a:xfrm>
          <a:prstGeom prst="rect">
            <a:avLst/>
          </a:prstGeom>
        </p:spPr>
      </p:pic>
    </p:spTree>
    <p:extLst>
      <p:ext uri="{BB962C8B-B14F-4D97-AF65-F5344CB8AC3E}">
        <p14:creationId xmlns:p14="http://schemas.microsoft.com/office/powerpoint/2010/main" xmlns="" val="1769254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918940" cy="954717"/>
          </a:xfrm>
        </p:spPr>
        <p:txBody>
          <a:bodyPr>
            <a:normAutofit fontScale="90000"/>
          </a:bodyPr>
          <a:lstStyle/>
          <a:p>
            <a:r>
              <a:rPr lang="en-IN" dirty="0" smtClean="0"/>
              <a:t/>
            </a:r>
            <a:br>
              <a:rPr lang="en-IN" dirty="0" smtClean="0"/>
            </a:br>
            <a:r>
              <a:rPr lang="en-IN" dirty="0"/>
              <a:t/>
            </a:r>
            <a:br>
              <a:rPr lang="en-IN" dirty="0"/>
            </a:br>
            <a:r>
              <a:rPr lang="en-IN" dirty="0" smtClean="0">
                <a:solidFill>
                  <a:srgbClr val="FF0000"/>
                </a:solidFill>
              </a:rPr>
              <a:t>Inline </a:t>
            </a:r>
            <a:r>
              <a:rPr lang="en-IN" dirty="0">
                <a:solidFill>
                  <a:srgbClr val="FF0000"/>
                </a:solidFill>
              </a:rPr>
              <a:t>Styles</a:t>
            </a:r>
            <a:r>
              <a:rPr lang="en-IN" dirty="0"/>
              <a:t/>
            </a:r>
            <a:br>
              <a:rPr lang="en-IN" dirty="0"/>
            </a:br>
            <a:r>
              <a:rPr lang="en-IN" dirty="0" smtClean="0"/>
              <a:t/>
            </a:r>
            <a:br>
              <a:rPr lang="en-IN" dirty="0" smtClean="0"/>
            </a:br>
            <a:endParaRPr lang="en-IN" dirty="0"/>
          </a:p>
        </p:txBody>
      </p:sp>
      <p:sp>
        <p:nvSpPr>
          <p:cNvPr id="3" name="Content Placeholder 2"/>
          <p:cNvSpPr>
            <a:spLocks noGrp="1"/>
          </p:cNvSpPr>
          <p:nvPr>
            <p:ph idx="1"/>
          </p:nvPr>
        </p:nvSpPr>
        <p:spPr>
          <a:xfrm>
            <a:off x="838200" y="1319842"/>
            <a:ext cx="10341634" cy="4857121"/>
          </a:xfrm>
        </p:spPr>
        <p:txBody>
          <a:bodyPr/>
          <a:lstStyle/>
          <a:p>
            <a:r>
              <a:rPr lang="en-IN" dirty="0"/>
              <a:t>An inline style may be used to apply a unique style for a single element.</a:t>
            </a:r>
          </a:p>
          <a:p>
            <a:r>
              <a:rPr lang="en-IN" dirty="0"/>
              <a:t>To use inline styles, add the style attribute to the relevant element. The style attribute can contain any CSS property.</a:t>
            </a:r>
          </a:p>
          <a:p>
            <a:r>
              <a:rPr lang="en-IN" dirty="0"/>
              <a:t>The example below shows how to change the </a:t>
            </a:r>
            <a:r>
              <a:rPr lang="en-IN" dirty="0" err="1"/>
              <a:t>color</a:t>
            </a:r>
            <a:r>
              <a:rPr lang="en-IN" dirty="0"/>
              <a:t> and the left margin of a &lt;h1&gt; element:</a:t>
            </a:r>
          </a:p>
          <a:p>
            <a:endParaRPr lang="en-IN" dirty="0"/>
          </a:p>
        </p:txBody>
      </p:sp>
      <p:pic>
        <p:nvPicPr>
          <p:cNvPr id="4" name="Picture 3"/>
          <p:cNvPicPr>
            <a:picLocks noChangeAspect="1"/>
          </p:cNvPicPr>
          <p:nvPr/>
        </p:nvPicPr>
        <p:blipFill>
          <a:blip r:embed="rId2"/>
          <a:stretch>
            <a:fillRect/>
          </a:stretch>
        </p:blipFill>
        <p:spPr>
          <a:xfrm>
            <a:off x="946210" y="3929063"/>
            <a:ext cx="7677150" cy="2247900"/>
          </a:xfrm>
          <a:prstGeom prst="rect">
            <a:avLst/>
          </a:prstGeom>
        </p:spPr>
      </p:pic>
      <p:pic>
        <p:nvPicPr>
          <p:cNvPr id="5" name="Picture 4"/>
          <p:cNvPicPr>
            <a:picLocks noChangeAspect="1"/>
          </p:cNvPicPr>
          <p:nvPr/>
        </p:nvPicPr>
        <p:blipFill>
          <a:blip r:embed="rId3"/>
          <a:stretch>
            <a:fillRect/>
          </a:stretch>
        </p:blipFill>
        <p:spPr>
          <a:xfrm>
            <a:off x="7927697" y="4934759"/>
            <a:ext cx="3947800" cy="1707580"/>
          </a:xfrm>
          <a:prstGeom prst="rect">
            <a:avLst/>
          </a:prstGeom>
        </p:spPr>
      </p:pic>
    </p:spTree>
    <p:extLst>
      <p:ext uri="{BB962C8B-B14F-4D97-AF65-F5344CB8AC3E}">
        <p14:creationId xmlns:p14="http://schemas.microsoft.com/office/powerpoint/2010/main" xmlns="" val="2797851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2257" y="336430"/>
            <a:ext cx="10551543" cy="5840533"/>
          </a:xfrm>
        </p:spPr>
        <p:txBody>
          <a:bodyPr>
            <a:normAutofit/>
          </a:bodyPr>
          <a:lstStyle/>
          <a:p>
            <a:pPr marL="0" indent="0">
              <a:spcBef>
                <a:spcPct val="20000"/>
              </a:spcBef>
              <a:buNone/>
              <a:defRPr/>
            </a:pPr>
            <a:r>
              <a:rPr lang="en-US" kern="0" dirty="0"/>
              <a:t>&lt;html&gt;</a:t>
            </a:r>
          </a:p>
          <a:p>
            <a:pPr marL="0" indent="0">
              <a:spcBef>
                <a:spcPct val="20000"/>
              </a:spcBef>
              <a:buNone/>
              <a:defRPr/>
            </a:pPr>
            <a:r>
              <a:rPr lang="en-US" kern="0" dirty="0" smtClean="0"/>
              <a:t>      &lt;</a:t>
            </a:r>
            <a:r>
              <a:rPr lang="en-US" kern="0" dirty="0"/>
              <a:t>head&gt;</a:t>
            </a:r>
          </a:p>
          <a:p>
            <a:pPr marL="0" indent="0">
              <a:spcBef>
                <a:spcPct val="20000"/>
              </a:spcBef>
              <a:buNone/>
              <a:defRPr/>
            </a:pPr>
            <a:r>
              <a:rPr lang="en-US" kern="0" dirty="0"/>
              <a:t>	</a:t>
            </a:r>
            <a:r>
              <a:rPr lang="en-US" kern="0" dirty="0" smtClean="0"/>
              <a:t>&lt;</a:t>
            </a:r>
            <a:r>
              <a:rPr lang="en-US" kern="0" dirty="0"/>
              <a:t>title&gt;Cascading Style Sheet&lt;/title&gt;</a:t>
            </a:r>
          </a:p>
          <a:p>
            <a:pPr marL="0" indent="0">
              <a:spcBef>
                <a:spcPct val="20000"/>
              </a:spcBef>
              <a:buNone/>
              <a:defRPr/>
            </a:pPr>
            <a:r>
              <a:rPr lang="en-US" kern="0" dirty="0" smtClean="0"/>
              <a:t>       &lt;/</a:t>
            </a:r>
            <a:r>
              <a:rPr lang="en-US" kern="0" dirty="0"/>
              <a:t>head&gt;</a:t>
            </a:r>
          </a:p>
          <a:p>
            <a:pPr marL="0" indent="0">
              <a:spcBef>
                <a:spcPct val="20000"/>
              </a:spcBef>
              <a:buNone/>
              <a:defRPr/>
            </a:pPr>
            <a:r>
              <a:rPr lang="en-US" kern="0" dirty="0" smtClean="0"/>
              <a:t>        &lt;</a:t>
            </a:r>
            <a:r>
              <a:rPr lang="en-US" kern="0" dirty="0"/>
              <a:t>body&gt;</a:t>
            </a:r>
          </a:p>
          <a:p>
            <a:pPr marL="457200" lvl="1" indent="0">
              <a:spcBef>
                <a:spcPct val="20000"/>
              </a:spcBef>
              <a:buNone/>
              <a:defRPr/>
            </a:pPr>
            <a:r>
              <a:rPr lang="en-US" kern="0" dirty="0"/>
              <a:t>	</a:t>
            </a:r>
            <a:r>
              <a:rPr lang="en-US" kern="0" dirty="0" smtClean="0"/>
              <a:t>&lt;</a:t>
            </a:r>
            <a:r>
              <a:rPr lang="en-US" kern="0" dirty="0"/>
              <a:t>h2 style= "font-family : Tahoma</a:t>
            </a:r>
            <a:r>
              <a:rPr lang="en-US" kern="0" dirty="0" smtClean="0"/>
              <a:t>;</a:t>
            </a:r>
            <a:r>
              <a:rPr lang="en-US" kern="0" dirty="0"/>
              <a:t> </a:t>
            </a:r>
            <a:endParaRPr lang="en-US" kern="0" dirty="0" smtClean="0"/>
          </a:p>
          <a:p>
            <a:pPr marL="457200" lvl="1" indent="0">
              <a:spcBef>
                <a:spcPct val="20000"/>
              </a:spcBef>
              <a:buNone/>
              <a:defRPr/>
            </a:pPr>
            <a:r>
              <a:rPr lang="en-US" kern="0" dirty="0"/>
              <a:t> </a:t>
            </a:r>
            <a:r>
              <a:rPr lang="en-US" kern="0" dirty="0" smtClean="0"/>
              <a:t>                                color</a:t>
            </a:r>
            <a:r>
              <a:rPr lang="en-US" kern="0" dirty="0"/>
              <a:t>: red</a:t>
            </a:r>
            <a:r>
              <a:rPr lang="en-US" kern="0" dirty="0" smtClean="0"/>
              <a:t>;</a:t>
            </a:r>
            <a:r>
              <a:rPr lang="en-US" kern="0" dirty="0"/>
              <a:t> 				                                      	</a:t>
            </a:r>
            <a:r>
              <a:rPr lang="en-US" kern="0" dirty="0" smtClean="0"/>
              <a:t>                      </a:t>
            </a:r>
            <a:r>
              <a:rPr lang="en-US" kern="0" dirty="0"/>
              <a:t>text-align: center;</a:t>
            </a:r>
          </a:p>
          <a:p>
            <a:pPr marL="0" indent="0">
              <a:spcBef>
                <a:spcPct val="20000"/>
              </a:spcBef>
              <a:buNone/>
              <a:defRPr/>
            </a:pPr>
            <a:r>
              <a:rPr lang="en-US" kern="0" dirty="0" smtClean="0"/>
              <a:t>                                 text-transform </a:t>
            </a:r>
            <a:r>
              <a:rPr lang="en-US" kern="0" dirty="0"/>
              <a:t>: uppercase;"&gt; </a:t>
            </a:r>
          </a:p>
          <a:p>
            <a:pPr marL="0" indent="0">
              <a:spcBef>
                <a:spcPct val="20000"/>
              </a:spcBef>
              <a:buNone/>
              <a:defRPr/>
            </a:pPr>
            <a:r>
              <a:rPr lang="en-US" kern="0" dirty="0" smtClean="0"/>
              <a:t>              Hi </a:t>
            </a:r>
            <a:r>
              <a:rPr lang="en-US" kern="0" dirty="0"/>
              <a:t>guys how r u&lt;/h2&gt;</a:t>
            </a:r>
          </a:p>
          <a:p>
            <a:pPr marL="0" indent="0">
              <a:spcBef>
                <a:spcPct val="20000"/>
              </a:spcBef>
              <a:buNone/>
              <a:defRPr/>
            </a:pPr>
            <a:r>
              <a:rPr lang="en-US" kern="0" dirty="0"/>
              <a:t>    </a:t>
            </a:r>
            <a:r>
              <a:rPr lang="en-US" kern="0" dirty="0" smtClean="0"/>
              <a:t>&lt;/</a:t>
            </a:r>
            <a:r>
              <a:rPr lang="en-US" kern="0" dirty="0"/>
              <a:t>body</a:t>
            </a:r>
            <a:r>
              <a:rPr lang="en-US" kern="0" dirty="0" smtClean="0"/>
              <a:t>&gt;</a:t>
            </a:r>
          </a:p>
          <a:p>
            <a:pPr marL="0" indent="0">
              <a:spcBef>
                <a:spcPct val="20000"/>
              </a:spcBef>
              <a:buNone/>
              <a:defRPr/>
            </a:pPr>
            <a:r>
              <a:rPr lang="en-US" kern="0" dirty="0" smtClean="0"/>
              <a:t>&lt;/</a:t>
            </a:r>
            <a:r>
              <a:rPr lang="en-US" kern="0" dirty="0"/>
              <a:t>html&gt;</a:t>
            </a:r>
          </a:p>
          <a:p>
            <a:endParaRPr lang="en-IN" dirty="0"/>
          </a:p>
        </p:txBody>
      </p:sp>
      <p:pic>
        <p:nvPicPr>
          <p:cNvPr id="4" name="Picture 3"/>
          <p:cNvPicPr>
            <a:picLocks noChangeAspect="1"/>
          </p:cNvPicPr>
          <p:nvPr/>
        </p:nvPicPr>
        <p:blipFill>
          <a:blip r:embed="rId2"/>
          <a:stretch>
            <a:fillRect/>
          </a:stretch>
        </p:blipFill>
        <p:spPr>
          <a:xfrm>
            <a:off x="6972839" y="2828790"/>
            <a:ext cx="4613874" cy="1118979"/>
          </a:xfrm>
          <a:prstGeom prst="rect">
            <a:avLst/>
          </a:prstGeom>
        </p:spPr>
      </p:pic>
    </p:spTree>
    <p:extLst>
      <p:ext uri="{BB962C8B-B14F-4D97-AF65-F5344CB8AC3E}">
        <p14:creationId xmlns:p14="http://schemas.microsoft.com/office/powerpoint/2010/main" xmlns="" val="3894265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0579"/>
          </a:xfrm>
        </p:spPr>
        <p:txBody>
          <a:bodyPr>
            <a:normAutofit fontScale="90000"/>
          </a:bodyPr>
          <a:lstStyle/>
          <a:p>
            <a:r>
              <a:rPr lang="en-IN" dirty="0" smtClean="0"/>
              <a:t/>
            </a:r>
            <a:br>
              <a:rPr lang="en-IN" dirty="0" smtClean="0"/>
            </a:br>
            <a:r>
              <a:rPr lang="en-IN" dirty="0"/>
              <a:t/>
            </a:r>
            <a:br>
              <a:rPr lang="en-IN" dirty="0"/>
            </a:br>
            <a:r>
              <a:rPr lang="en-IN" dirty="0" smtClean="0">
                <a:solidFill>
                  <a:srgbClr val="FF0000"/>
                </a:solidFill>
              </a:rPr>
              <a:t>External </a:t>
            </a:r>
            <a:r>
              <a:rPr lang="en-IN" dirty="0">
                <a:solidFill>
                  <a:srgbClr val="FF0000"/>
                </a:solidFill>
              </a:rPr>
              <a:t>Style Sheet</a:t>
            </a:r>
            <a:r>
              <a:rPr lang="en-IN" dirty="0"/>
              <a:t/>
            </a:r>
            <a:br>
              <a:rPr lang="en-IN" dirty="0"/>
            </a:br>
            <a:r>
              <a:rPr lang="en-IN" dirty="0" smtClean="0"/>
              <a:t/>
            </a:r>
            <a:br>
              <a:rPr lang="en-IN" dirty="0" smtClean="0"/>
            </a:br>
            <a:endParaRPr lang="en-IN" dirty="0"/>
          </a:p>
        </p:txBody>
      </p:sp>
      <p:sp>
        <p:nvSpPr>
          <p:cNvPr id="3" name="Content Placeholder 2"/>
          <p:cNvSpPr>
            <a:spLocks noGrp="1"/>
          </p:cNvSpPr>
          <p:nvPr>
            <p:ph idx="1"/>
          </p:nvPr>
        </p:nvSpPr>
        <p:spPr>
          <a:xfrm>
            <a:off x="838199" y="1390918"/>
            <a:ext cx="11091133" cy="5203065"/>
          </a:xfrm>
        </p:spPr>
        <p:txBody>
          <a:bodyPr/>
          <a:lstStyle/>
          <a:p>
            <a:r>
              <a:rPr lang="en-US" dirty="0" smtClean="0"/>
              <a:t>An </a:t>
            </a:r>
            <a:r>
              <a:rPr lang="en-US" dirty="0"/>
              <a:t>external style sheet is a separate text file with </a:t>
            </a:r>
            <a:r>
              <a:rPr lang="en-US" b="1" dirty="0"/>
              <a:t>.</a:t>
            </a:r>
            <a:r>
              <a:rPr lang="en-US" b="1" dirty="0" err="1"/>
              <a:t>css</a:t>
            </a:r>
            <a:r>
              <a:rPr lang="en-US" dirty="0"/>
              <a:t> extension.</a:t>
            </a:r>
            <a:endParaRPr lang="en-US" dirty="0" smtClean="0"/>
          </a:p>
          <a:p>
            <a:r>
              <a:rPr lang="en-US" dirty="0"/>
              <a:t>You define all the Style rules within this text file and then you can include this file in any HTML document using &lt;link&gt; element.</a:t>
            </a:r>
          </a:p>
          <a:p>
            <a:r>
              <a:rPr lang="en-US" dirty="0" smtClean="0"/>
              <a:t>The </a:t>
            </a:r>
            <a:r>
              <a:rPr lang="en-US" dirty="0"/>
              <a:t>&lt;link&gt; element can be used to include an external </a:t>
            </a:r>
            <a:r>
              <a:rPr lang="en-US" dirty="0" err="1"/>
              <a:t>stylesheet</a:t>
            </a:r>
            <a:r>
              <a:rPr lang="en-US" dirty="0"/>
              <a:t> file in your HTML document</a:t>
            </a:r>
            <a:r>
              <a:rPr lang="en-US" dirty="0" smtClean="0"/>
              <a:t>.</a:t>
            </a:r>
          </a:p>
          <a:p>
            <a:r>
              <a:rPr lang="en-IN" dirty="0"/>
              <a:t>With an external style sheet, you can change the look of an entire website by changing just one file!</a:t>
            </a:r>
          </a:p>
          <a:p>
            <a:endParaRPr lang="en-US" dirty="0"/>
          </a:p>
          <a:p>
            <a:endParaRPr lang="en-IN" dirty="0"/>
          </a:p>
        </p:txBody>
      </p:sp>
      <p:pic>
        <p:nvPicPr>
          <p:cNvPr id="4" name="Picture 3"/>
          <p:cNvPicPr>
            <a:picLocks noChangeAspect="1"/>
          </p:cNvPicPr>
          <p:nvPr/>
        </p:nvPicPr>
        <p:blipFill>
          <a:blip r:embed="rId2"/>
          <a:stretch>
            <a:fillRect/>
          </a:stretch>
        </p:blipFill>
        <p:spPr>
          <a:xfrm>
            <a:off x="715272" y="4980088"/>
            <a:ext cx="11214061" cy="1481858"/>
          </a:xfrm>
          <a:prstGeom prst="rect">
            <a:avLst/>
          </a:prstGeom>
        </p:spPr>
      </p:pic>
    </p:spTree>
    <p:extLst>
      <p:ext uri="{BB962C8B-B14F-4D97-AF65-F5344CB8AC3E}">
        <p14:creationId xmlns:p14="http://schemas.microsoft.com/office/powerpoint/2010/main" xmlns="" val="1692898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0579"/>
          </a:xfrm>
        </p:spPr>
        <p:txBody>
          <a:bodyPr/>
          <a:lstStyle/>
          <a:p>
            <a:r>
              <a:rPr lang="en-IN" dirty="0" err="1" smtClean="0">
                <a:solidFill>
                  <a:srgbClr val="FF0000"/>
                </a:solidFill>
              </a:rPr>
              <a:t>Cont</a:t>
            </a:r>
            <a:r>
              <a:rPr lang="en-IN" dirty="0" smtClean="0">
                <a:solidFill>
                  <a:srgbClr val="FF0000"/>
                </a:solidFill>
              </a:rPr>
              <a:t>…</a:t>
            </a:r>
            <a:endParaRPr lang="en-IN" dirty="0">
              <a:solidFill>
                <a:srgbClr val="FF0000"/>
              </a:solidFill>
            </a:endParaRPr>
          </a:p>
        </p:txBody>
      </p:sp>
      <p:sp>
        <p:nvSpPr>
          <p:cNvPr id="3" name="Content Placeholder 2"/>
          <p:cNvSpPr>
            <a:spLocks noGrp="1"/>
          </p:cNvSpPr>
          <p:nvPr>
            <p:ph idx="1"/>
          </p:nvPr>
        </p:nvSpPr>
        <p:spPr/>
        <p:txBody>
          <a:bodyPr/>
          <a:lstStyle/>
          <a:p>
            <a:r>
              <a:rPr lang="en-IN" dirty="0"/>
              <a:t>An external style sheet can be written in any text editor. The file should not contain any html tags. The style sheet file must be saved with a .</a:t>
            </a:r>
            <a:r>
              <a:rPr lang="en-IN" dirty="0" err="1"/>
              <a:t>css</a:t>
            </a:r>
            <a:r>
              <a:rPr lang="en-IN" dirty="0"/>
              <a:t> extension</a:t>
            </a:r>
            <a:r>
              <a:rPr lang="en-IN" dirty="0" smtClean="0"/>
              <a:t>.</a:t>
            </a:r>
          </a:p>
          <a:p>
            <a:r>
              <a:rPr lang="en-IN" dirty="0"/>
              <a:t>Here is how the "mystyle.css" looks:</a:t>
            </a:r>
          </a:p>
          <a:p>
            <a:pPr marL="0" indent="0">
              <a:buNone/>
            </a:pPr>
            <a:endParaRPr lang="en-IN" dirty="0"/>
          </a:p>
        </p:txBody>
      </p:sp>
      <p:pic>
        <p:nvPicPr>
          <p:cNvPr id="4" name="Picture 3"/>
          <p:cNvPicPr>
            <a:picLocks noChangeAspect="1"/>
          </p:cNvPicPr>
          <p:nvPr/>
        </p:nvPicPr>
        <p:blipFill>
          <a:blip r:embed="rId2"/>
          <a:stretch>
            <a:fillRect/>
          </a:stretch>
        </p:blipFill>
        <p:spPr>
          <a:xfrm>
            <a:off x="1135272" y="3557588"/>
            <a:ext cx="5314950" cy="2619375"/>
          </a:xfrm>
          <a:prstGeom prst="rect">
            <a:avLst/>
          </a:prstGeom>
        </p:spPr>
      </p:pic>
      <p:pic>
        <p:nvPicPr>
          <p:cNvPr id="5" name="Picture 4"/>
          <p:cNvPicPr>
            <a:picLocks noChangeAspect="1"/>
          </p:cNvPicPr>
          <p:nvPr/>
        </p:nvPicPr>
        <p:blipFill>
          <a:blip r:embed="rId3"/>
          <a:stretch>
            <a:fillRect/>
          </a:stretch>
        </p:blipFill>
        <p:spPr>
          <a:xfrm>
            <a:off x="5833344" y="3730117"/>
            <a:ext cx="6137335" cy="2672710"/>
          </a:xfrm>
          <a:prstGeom prst="rect">
            <a:avLst/>
          </a:prstGeom>
        </p:spPr>
      </p:pic>
    </p:spTree>
    <p:extLst>
      <p:ext uri="{BB962C8B-B14F-4D97-AF65-F5344CB8AC3E}">
        <p14:creationId xmlns:p14="http://schemas.microsoft.com/office/powerpoint/2010/main" xmlns="" val="1025897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2523"/>
            <a:ext cx="5125278" cy="2984164"/>
          </a:xfrm>
        </p:spPr>
        <p:txBody>
          <a:bodyPr>
            <a:normAutofit/>
          </a:bodyPr>
          <a:lstStyle/>
          <a:p>
            <a:r>
              <a:rPr lang="en-US" sz="2000" u="sng" dirty="0" smtClean="0">
                <a:solidFill>
                  <a:srgbClr val="FF0000"/>
                </a:solidFill>
              </a:rPr>
              <a:t>mystyle.css:</a:t>
            </a:r>
            <a:r>
              <a:rPr lang="en-US" sz="2000" dirty="0" smtClean="0"/>
              <a:t/>
            </a:r>
            <a:br>
              <a:rPr lang="en-US" sz="2000" dirty="0" smtClean="0"/>
            </a:br>
            <a:r>
              <a:rPr lang="en-US" sz="2000" dirty="0" smtClean="0"/>
              <a:t>body</a:t>
            </a:r>
            <a:r>
              <a:rPr lang="en-US" sz="2000" dirty="0"/>
              <a:t> {</a:t>
            </a:r>
            <a:br>
              <a:rPr lang="en-US" sz="2000" dirty="0"/>
            </a:br>
            <a:r>
              <a:rPr lang="en-US" sz="2000" dirty="0"/>
              <a:t>    background-color: </a:t>
            </a:r>
            <a:r>
              <a:rPr lang="en-US" sz="2000" dirty="0" err="1"/>
              <a:t>lightblue</a:t>
            </a:r>
            <a:r>
              <a:rPr lang="en-US" sz="2000" dirty="0" smtClean="0"/>
              <a:t>;                     </a:t>
            </a:r>
            <a:r>
              <a:rPr lang="en-US" sz="2000" dirty="0"/>
              <a:t/>
            </a:r>
            <a:br>
              <a:rPr lang="en-US" sz="2000" dirty="0"/>
            </a:br>
            <a:r>
              <a:rPr lang="en-US" sz="2000" dirty="0"/>
              <a:t>}</a:t>
            </a:r>
            <a:br>
              <a:rPr lang="en-US" sz="2000" dirty="0"/>
            </a:br>
            <a:r>
              <a:rPr lang="en-US" sz="2000" dirty="0"/>
              <a:t/>
            </a:r>
            <a:br>
              <a:rPr lang="en-US" sz="2000" dirty="0"/>
            </a:br>
            <a:r>
              <a:rPr lang="en-US" sz="2000" dirty="0"/>
              <a:t>h1 {</a:t>
            </a:r>
            <a:br>
              <a:rPr lang="en-US" sz="2000" dirty="0"/>
            </a:br>
            <a:r>
              <a:rPr lang="en-US" sz="2000" dirty="0"/>
              <a:t>    color: navy;</a:t>
            </a:r>
            <a:br>
              <a:rPr lang="en-US" sz="2000" dirty="0"/>
            </a:br>
            <a:r>
              <a:rPr lang="en-US" sz="2000" dirty="0"/>
              <a:t>    margin-left: 20px;</a:t>
            </a:r>
            <a:br>
              <a:rPr lang="en-US" sz="2000" dirty="0"/>
            </a:br>
            <a:r>
              <a:rPr lang="en-US" sz="2000" dirty="0"/>
              <a:t>}</a:t>
            </a:r>
            <a:endParaRPr lang="en-IN" sz="2400" dirty="0"/>
          </a:p>
        </p:txBody>
      </p:sp>
      <p:sp>
        <p:nvSpPr>
          <p:cNvPr id="3" name="Content Placeholder 2"/>
          <p:cNvSpPr>
            <a:spLocks noGrp="1"/>
          </p:cNvSpPr>
          <p:nvPr>
            <p:ph idx="1"/>
          </p:nvPr>
        </p:nvSpPr>
        <p:spPr>
          <a:xfrm>
            <a:off x="309094" y="3219717"/>
            <a:ext cx="6449515" cy="3387143"/>
          </a:xfrm>
        </p:spPr>
        <p:txBody>
          <a:bodyPr>
            <a:normAutofit fontScale="70000" lnSpcReduction="20000"/>
          </a:bodyPr>
          <a:lstStyle/>
          <a:p>
            <a:pPr marL="0" indent="0">
              <a:buNone/>
            </a:pPr>
            <a:r>
              <a:rPr lang="en-US" altLang="en-US" dirty="0"/>
              <a:t>&lt;html&gt;</a:t>
            </a:r>
          </a:p>
          <a:p>
            <a:pPr marL="0" indent="0">
              <a:buNone/>
            </a:pPr>
            <a:r>
              <a:rPr lang="en-US" altLang="en-US" dirty="0"/>
              <a:t>&lt;head&gt;</a:t>
            </a:r>
          </a:p>
          <a:p>
            <a:pPr marL="0" indent="0">
              <a:buNone/>
            </a:pPr>
            <a:r>
              <a:rPr lang="en-US" altLang="en-US" dirty="0"/>
              <a:t>&lt;link </a:t>
            </a:r>
            <a:r>
              <a:rPr lang="en-US" altLang="en-US" dirty="0" err="1"/>
              <a:t>rel</a:t>
            </a:r>
            <a:r>
              <a:rPr lang="en-US" altLang="en-US" dirty="0"/>
              <a:t>="</a:t>
            </a:r>
            <a:r>
              <a:rPr lang="en-US" altLang="en-US" dirty="0" err="1"/>
              <a:t>stylesheet</a:t>
            </a:r>
            <a:r>
              <a:rPr lang="en-US" altLang="en-US" dirty="0"/>
              <a:t>" type="text/</a:t>
            </a:r>
            <a:r>
              <a:rPr lang="en-US" altLang="en-US" dirty="0" err="1"/>
              <a:t>css</a:t>
            </a:r>
            <a:r>
              <a:rPr lang="en-US" altLang="en-US" dirty="0"/>
              <a:t>" </a:t>
            </a:r>
            <a:r>
              <a:rPr lang="en-US" altLang="en-US" dirty="0" err="1"/>
              <a:t>href</a:t>
            </a:r>
            <a:r>
              <a:rPr lang="en-US" altLang="en-US" dirty="0"/>
              <a:t>="mystyle.css"&gt;</a:t>
            </a:r>
          </a:p>
          <a:p>
            <a:pPr marL="0" indent="0">
              <a:buNone/>
            </a:pPr>
            <a:r>
              <a:rPr lang="en-US" altLang="en-US" dirty="0"/>
              <a:t>&lt;/head&gt;</a:t>
            </a:r>
          </a:p>
          <a:p>
            <a:pPr marL="0" indent="0">
              <a:buNone/>
            </a:pPr>
            <a:r>
              <a:rPr lang="en-US" altLang="en-US" dirty="0"/>
              <a:t>&lt;body&gt;</a:t>
            </a:r>
          </a:p>
          <a:p>
            <a:pPr marL="0" indent="0">
              <a:buNone/>
            </a:pPr>
            <a:r>
              <a:rPr lang="en-US" altLang="en-US" dirty="0" smtClean="0"/>
              <a:t>&lt;</a:t>
            </a:r>
            <a:r>
              <a:rPr lang="en-US" altLang="en-US" dirty="0"/>
              <a:t>h1&gt;This is a heading&lt;/h1&gt;</a:t>
            </a:r>
          </a:p>
          <a:p>
            <a:pPr marL="0" indent="0">
              <a:buNone/>
            </a:pPr>
            <a:r>
              <a:rPr lang="en-US" altLang="en-US" dirty="0"/>
              <a:t>&lt;p&gt;This is a paragraph.&lt;/p&gt;</a:t>
            </a:r>
          </a:p>
          <a:p>
            <a:pPr marL="0" indent="0">
              <a:buNone/>
            </a:pPr>
            <a:r>
              <a:rPr lang="en-US" altLang="en-US" dirty="0" smtClean="0"/>
              <a:t>&lt;/</a:t>
            </a:r>
            <a:r>
              <a:rPr lang="en-US" altLang="en-US" dirty="0"/>
              <a:t>body&gt;</a:t>
            </a:r>
          </a:p>
          <a:p>
            <a:pPr marL="0" indent="0">
              <a:buNone/>
            </a:pPr>
            <a:r>
              <a:rPr lang="en-US" altLang="en-US" dirty="0"/>
              <a:t>&lt;/html&gt;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77878" y="291548"/>
            <a:ext cx="5314121" cy="656645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178508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CSS Basic Properties</a:t>
            </a:r>
            <a:br>
              <a:rPr lang="en-US" b="1" dirty="0" smtClean="0"/>
            </a:br>
            <a:endParaRPr lang="en-US" dirty="0"/>
          </a:p>
        </p:txBody>
      </p:sp>
      <p:sp>
        <p:nvSpPr>
          <p:cNvPr id="3" name="Content Placeholder 2"/>
          <p:cNvSpPr>
            <a:spLocks noGrp="1"/>
          </p:cNvSpPr>
          <p:nvPr>
            <p:ph idx="1"/>
          </p:nvPr>
        </p:nvSpPr>
        <p:spPr/>
        <p:txBody>
          <a:bodyPr/>
          <a:lstStyle/>
          <a:p>
            <a:r>
              <a:rPr lang="en-US" dirty="0" smtClean="0"/>
              <a:t>Here are some basic CSS properties to work with.</a:t>
            </a:r>
          </a:p>
          <a:p>
            <a:r>
              <a:rPr lang="en-US" dirty="0" smtClean="0">
                <a:hlinkClick r:id="rId2"/>
              </a:rPr>
              <a:t>Text </a:t>
            </a:r>
            <a:r>
              <a:rPr lang="en-US" dirty="0" smtClean="0">
                <a:hlinkClick r:id="rId2"/>
              </a:rPr>
              <a:t>Properties</a:t>
            </a:r>
            <a:r>
              <a:rPr lang="en-US" dirty="0" smtClean="0"/>
              <a:t>(https://www.w3schools.com/css/css_text.asp)</a:t>
            </a:r>
            <a:endParaRPr lang="en-US" dirty="0" smtClean="0"/>
          </a:p>
          <a:p>
            <a:r>
              <a:rPr lang="en-US" dirty="0" smtClean="0">
                <a:hlinkClick r:id="rId2"/>
              </a:rPr>
              <a:t>List </a:t>
            </a:r>
            <a:r>
              <a:rPr lang="en-US" dirty="0" smtClean="0">
                <a:hlinkClick r:id="rId2"/>
              </a:rPr>
              <a:t>Properties</a:t>
            </a:r>
            <a:r>
              <a:rPr lang="en-US" dirty="0" smtClean="0"/>
              <a:t>(https://www.w3schools.com/css/css_list.asp)</a:t>
            </a:r>
            <a:endParaRPr lang="en-US" dirty="0" smtClean="0"/>
          </a:p>
          <a:p>
            <a:r>
              <a:rPr lang="en-US" dirty="0" smtClean="0">
                <a:hlinkClick r:id="rId2"/>
              </a:rPr>
              <a:t>Border </a:t>
            </a:r>
            <a:r>
              <a:rPr lang="en-US" dirty="0" smtClean="0">
                <a:hlinkClick r:id="rId2"/>
              </a:rPr>
              <a:t>Properties</a:t>
            </a:r>
            <a:r>
              <a:rPr lang="en-US" dirty="0" smtClean="0"/>
              <a:t>(https://www.w3schools.com/css/css_border.asp)</a:t>
            </a:r>
            <a:endParaRPr lang="en-US" dirty="0" smtClean="0"/>
          </a:p>
          <a:p>
            <a:r>
              <a:rPr lang="en-US" dirty="0" smtClean="0">
                <a:hlinkClick r:id="rId2"/>
              </a:rPr>
              <a:t>Font </a:t>
            </a:r>
            <a:r>
              <a:rPr lang="en-US" dirty="0" smtClean="0">
                <a:hlinkClick r:id="rId2"/>
              </a:rPr>
              <a:t>Properties</a:t>
            </a:r>
            <a:r>
              <a:rPr lang="en-US" dirty="0" smtClean="0"/>
              <a:t>(https://www.w3schools.com/css/css_font.asp)</a:t>
            </a:r>
            <a:endParaRPr lang="en-US" dirty="0" smtClean="0"/>
          </a:p>
          <a:p>
            <a:r>
              <a:rPr lang="en-US" u="sng" dirty="0" smtClean="0">
                <a:solidFill>
                  <a:srgbClr val="0070C0"/>
                </a:solidFill>
              </a:rPr>
              <a:t>Background properties</a:t>
            </a:r>
            <a:r>
              <a:rPr lang="en-US" dirty="0" smtClean="0"/>
              <a:t>(https://www.w3schools.com/css/css_background.asp)</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apture.PNG"/>
          <p:cNvPicPr>
            <a:picLocks noGrp="1" noChangeAspect="1"/>
          </p:cNvPicPr>
          <p:nvPr>
            <p:ph idx="1"/>
          </p:nvPr>
        </p:nvPicPr>
        <p:blipFill>
          <a:blip r:embed="rId2"/>
          <a:stretch>
            <a:fillRect/>
          </a:stretch>
        </p:blipFill>
        <p:spPr>
          <a:xfrm>
            <a:off x="168812" y="351692"/>
            <a:ext cx="11633981" cy="579589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apture.PNG"/>
          <p:cNvPicPr>
            <a:picLocks noGrp="1" noChangeAspect="1"/>
          </p:cNvPicPr>
          <p:nvPr>
            <p:ph idx="1"/>
          </p:nvPr>
        </p:nvPicPr>
        <p:blipFill>
          <a:blip r:embed="rId2"/>
          <a:stretch>
            <a:fillRect/>
          </a:stretch>
        </p:blipFill>
        <p:spPr>
          <a:xfrm>
            <a:off x="436098" y="281354"/>
            <a:ext cx="11535508" cy="5458495"/>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smtClean="0">
                <a:solidFill>
                  <a:srgbClr val="FF0000"/>
                </a:solidFill>
              </a:rPr>
              <a:t>Why Use CSS?</a:t>
            </a:r>
            <a:r>
              <a:rPr lang="en-IN" dirty="0" smtClean="0"/>
              <a:t/>
            </a:r>
            <a:br>
              <a:rPr lang="en-IN" dirty="0" smtClean="0"/>
            </a:br>
            <a:endParaRPr lang="en-IN" dirty="0"/>
          </a:p>
        </p:txBody>
      </p:sp>
      <p:sp>
        <p:nvSpPr>
          <p:cNvPr id="3" name="Content Placeholder 2"/>
          <p:cNvSpPr>
            <a:spLocks noGrp="1"/>
          </p:cNvSpPr>
          <p:nvPr>
            <p:ph idx="1"/>
          </p:nvPr>
        </p:nvSpPr>
        <p:spPr/>
        <p:txBody>
          <a:bodyPr>
            <a:normAutofit/>
          </a:bodyPr>
          <a:lstStyle/>
          <a:p>
            <a:pPr algn="just">
              <a:lnSpc>
                <a:spcPct val="100000"/>
              </a:lnSpc>
            </a:pPr>
            <a:r>
              <a:rPr lang="en-IN" dirty="0"/>
              <a:t> </a:t>
            </a:r>
            <a:r>
              <a:rPr lang="en-US" dirty="0"/>
              <a:t>CSS handles the look and feel part of a web page</a:t>
            </a:r>
            <a:r>
              <a:rPr lang="en-US" dirty="0" smtClean="0"/>
              <a:t>.</a:t>
            </a:r>
          </a:p>
          <a:p>
            <a:pPr algn="just">
              <a:lnSpc>
                <a:spcPct val="100000"/>
              </a:lnSpc>
            </a:pPr>
            <a:r>
              <a:rPr lang="en-US" dirty="0" smtClean="0"/>
              <a:t> </a:t>
            </a:r>
            <a:r>
              <a:rPr lang="en-US" dirty="0"/>
              <a:t>Using CSS, you can control the color of the text, the style of fonts, the spacing between paragraphs, how columns are sized and laid out, what background images or colors are used, layout designs</a:t>
            </a:r>
            <a:r>
              <a:rPr lang="en-US" dirty="0" smtClean="0"/>
              <a:t>, variations </a:t>
            </a:r>
            <a:r>
              <a:rPr lang="en-US" dirty="0"/>
              <a:t>in display for different devices and screen sizes as well as a variety of other effects</a:t>
            </a:r>
            <a:r>
              <a:rPr lang="en-US" dirty="0" smtClean="0"/>
              <a:t>.</a:t>
            </a:r>
          </a:p>
          <a:p>
            <a:pPr algn="just">
              <a:lnSpc>
                <a:spcPct val="100000"/>
              </a:lnSpc>
            </a:pPr>
            <a:r>
              <a:rPr lang="en-IN" b="1" dirty="0" smtClean="0"/>
              <a:t>CSS</a:t>
            </a:r>
            <a:r>
              <a:rPr lang="en-IN" dirty="0"/>
              <a:t> saves a lot of work</a:t>
            </a:r>
            <a:r>
              <a:rPr lang="en-IN" dirty="0" smtClean="0"/>
              <a:t>.</a:t>
            </a:r>
          </a:p>
          <a:p>
            <a:pPr marL="0" indent="0" algn="just">
              <a:lnSpc>
                <a:spcPct val="100000"/>
              </a:lnSpc>
              <a:buNone/>
            </a:pPr>
            <a:r>
              <a:rPr lang="en-IN" dirty="0"/>
              <a:t> </a:t>
            </a:r>
          </a:p>
          <a:p>
            <a:pPr algn="just">
              <a:lnSpc>
                <a:spcPct val="100000"/>
              </a:lnSpc>
            </a:pPr>
            <a:endParaRPr lang="en-IN" dirty="0"/>
          </a:p>
        </p:txBody>
      </p:sp>
    </p:spTree>
    <p:extLst>
      <p:ext uri="{BB962C8B-B14F-4D97-AF65-F5344CB8AC3E}">
        <p14:creationId xmlns:p14="http://schemas.microsoft.com/office/powerpoint/2010/main" xmlns="" val="22394138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apture.PNG"/>
          <p:cNvPicPr>
            <a:picLocks noGrp="1" noChangeAspect="1"/>
          </p:cNvPicPr>
          <p:nvPr>
            <p:ph idx="1"/>
          </p:nvPr>
        </p:nvPicPr>
        <p:blipFill>
          <a:blip r:embed="rId2"/>
          <a:stretch>
            <a:fillRect/>
          </a:stretch>
        </p:blipFill>
        <p:spPr>
          <a:xfrm>
            <a:off x="0" y="0"/>
            <a:ext cx="12192000" cy="6176963"/>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apture.PNG"/>
          <p:cNvPicPr>
            <a:picLocks noGrp="1" noChangeAspect="1"/>
          </p:cNvPicPr>
          <p:nvPr>
            <p:ph idx="1"/>
          </p:nvPr>
        </p:nvPicPr>
        <p:blipFill>
          <a:blip r:embed="rId2"/>
          <a:stretch>
            <a:fillRect/>
          </a:stretch>
        </p:blipFill>
        <p:spPr>
          <a:xfrm>
            <a:off x="647114" y="520505"/>
            <a:ext cx="10747717" cy="5584873"/>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apture.PNG"/>
          <p:cNvPicPr>
            <a:picLocks noGrp="1" noChangeAspect="1"/>
          </p:cNvPicPr>
          <p:nvPr>
            <p:ph idx="1"/>
          </p:nvPr>
        </p:nvPicPr>
        <p:blipFill>
          <a:blip r:embed="rId2"/>
          <a:stretch>
            <a:fillRect/>
          </a:stretch>
        </p:blipFill>
        <p:spPr>
          <a:xfrm>
            <a:off x="365760" y="253218"/>
            <a:ext cx="11169748" cy="6105379"/>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4318"/>
          </a:xfrm>
        </p:spPr>
        <p:txBody>
          <a:bodyPr/>
          <a:lstStyle/>
          <a:p>
            <a:r>
              <a:rPr lang="en-US" dirty="0">
                <a:solidFill>
                  <a:srgbClr val="FF0000"/>
                </a:solidFill>
              </a:rPr>
              <a:t>CSS Background Properties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302414019"/>
              </p:ext>
            </p:extLst>
          </p:nvPr>
        </p:nvGraphicFramePr>
        <p:xfrm>
          <a:off x="1033670" y="1749289"/>
          <a:ext cx="10575234" cy="4147574"/>
        </p:xfrm>
        <a:graphic>
          <a:graphicData uri="http://schemas.openxmlformats.org/drawingml/2006/table">
            <a:tbl>
              <a:tblPr/>
              <a:tblGrid>
                <a:gridCol w="2186608"/>
                <a:gridCol w="4553493"/>
                <a:gridCol w="3835133"/>
              </a:tblGrid>
              <a:tr h="642374">
                <a:tc>
                  <a:txBody>
                    <a:bodyPr/>
                    <a:lstStyle/>
                    <a:p>
                      <a:pPr algn="l" fontAlgn="t"/>
                      <a:r>
                        <a:rPr lang="en-US" dirty="0">
                          <a:effectLst/>
                        </a:rPr>
                        <a:t>Property</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42374">
                <a:tc>
                  <a:txBody>
                    <a:bodyPr/>
                    <a:lstStyle/>
                    <a:p>
                      <a:pPr algn="l" fontAlgn="t"/>
                      <a:r>
                        <a:rPr lang="en-US">
                          <a:effectLst/>
                          <a:hlinkClick r:id="rId2"/>
                        </a:rPr>
                        <a:t>background</a:t>
                      </a:r>
                      <a:endParaRPr lang="en-US">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Sets all the background properties in one declaration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endParaRPr lang="en-US"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642374">
                <a:tc>
                  <a:txBody>
                    <a:bodyPr/>
                    <a:lstStyle/>
                    <a:p>
                      <a:pPr algn="l" fontAlgn="t"/>
                      <a:r>
                        <a:rPr lang="en-US" dirty="0">
                          <a:effectLst/>
                          <a:hlinkClick r:id="rId3"/>
                        </a:rPr>
                        <a:t>background-color</a:t>
                      </a:r>
                      <a:endParaRPr lang="en-US"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Sets the background color of an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dirty="0" smtClean="0"/>
                        <a:t>background-color: green;</a:t>
                      </a:r>
                    </a:p>
                    <a:p>
                      <a:pPr algn="l" fontAlgn="t"/>
                      <a:endParaRPr lang="en-US"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642374">
                <a:tc>
                  <a:txBody>
                    <a:bodyPr/>
                    <a:lstStyle/>
                    <a:p>
                      <a:pPr algn="l" fontAlgn="t"/>
                      <a:r>
                        <a:rPr lang="en-US">
                          <a:effectLst/>
                          <a:hlinkClick r:id="rId4"/>
                        </a:rPr>
                        <a:t>background-image</a:t>
                      </a:r>
                      <a:endParaRPr lang="en-US">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Sets the background image for an element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dirty="0" smtClean="0"/>
                        <a:t>background-image: url(“tree.png");</a:t>
                      </a:r>
                    </a:p>
                    <a:p>
                      <a:pPr algn="l" fontAlgn="t"/>
                      <a:endParaRPr lang="en-US"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42374">
                <a:tc>
                  <a:txBody>
                    <a:bodyPr/>
                    <a:lstStyle/>
                    <a:p>
                      <a:pPr algn="l" fontAlgn="t"/>
                      <a:r>
                        <a:rPr lang="en-US">
                          <a:effectLst/>
                          <a:hlinkClick r:id="rId5"/>
                        </a:rPr>
                        <a:t>background-position</a:t>
                      </a:r>
                      <a:endParaRPr lang="en-US">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dirty="0">
                          <a:effectLst/>
                        </a:rPr>
                        <a:t>Sets the starting position of a background image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dirty="0" smtClean="0"/>
                        <a:t>background-position: right top;</a:t>
                      </a:r>
                    </a:p>
                    <a:p>
                      <a:pPr algn="l" fontAlgn="t"/>
                      <a:endParaRPr lang="en-US"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642374">
                <a:tc>
                  <a:txBody>
                    <a:bodyPr/>
                    <a:lstStyle/>
                    <a:p>
                      <a:pPr algn="l" fontAlgn="t"/>
                      <a:r>
                        <a:rPr lang="en-US">
                          <a:solidFill>
                            <a:srgbClr val="4CAF50"/>
                          </a:solidFill>
                          <a:effectLst/>
                          <a:hlinkClick r:id="rId6"/>
                        </a:rPr>
                        <a:t>background-repeat</a:t>
                      </a:r>
                      <a:endParaRPr lang="en-US">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dirty="0">
                          <a:effectLst/>
                        </a:rPr>
                        <a:t>Sets how a background image will be repeated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US" dirty="0" smtClean="0"/>
                        <a:t>background-repeat: no-repeat;</a:t>
                      </a:r>
                    </a:p>
                    <a:p>
                      <a:pPr algn="l" fontAlgn="t"/>
                      <a:endParaRPr lang="en-US"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bl>
          </a:graphicData>
        </a:graphic>
      </p:graphicFrame>
    </p:spTree>
    <p:extLst>
      <p:ext uri="{BB962C8B-B14F-4D97-AF65-F5344CB8AC3E}">
        <p14:creationId xmlns:p14="http://schemas.microsoft.com/office/powerpoint/2010/main" xmlns="" val="3699645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Background Color</a:t>
            </a:r>
          </a:p>
          <a:p>
            <a:r>
              <a:rPr lang="en-US" dirty="0" smtClean="0"/>
              <a:t>The background-color property specifies the background color of an element.</a:t>
            </a:r>
          </a:p>
          <a:p>
            <a:r>
              <a:rPr lang="en-US" dirty="0" smtClean="0"/>
              <a:t>body {</a:t>
            </a:r>
            <a:br>
              <a:rPr lang="en-US" dirty="0" smtClean="0"/>
            </a:br>
            <a:r>
              <a:rPr lang="en-US" dirty="0" smtClean="0"/>
              <a:t>    background-color: </a:t>
            </a:r>
            <a:r>
              <a:rPr lang="en-US" dirty="0" err="1" smtClean="0"/>
              <a:t>lightblue</a:t>
            </a:r>
            <a:r>
              <a:rPr lang="en-US" dirty="0" smtClean="0"/>
              <a:t>;</a:t>
            </a:r>
            <a:br>
              <a:rPr lang="en-US" dirty="0" smtClean="0"/>
            </a:br>
            <a:r>
              <a:rPr lang="en-US" dirty="0" smtClean="0"/>
              <a:t>}</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descr="C:\Users\GOPI\Desktop\Capture.PNG"/>
          <p:cNvPicPr>
            <a:picLocks noGrp="1" noChangeAspect="1" noChangeArrowheads="1"/>
          </p:cNvPicPr>
          <p:nvPr>
            <p:ph idx="1"/>
          </p:nvPr>
        </p:nvPicPr>
        <p:blipFill>
          <a:blip r:embed="rId2"/>
          <a:srcRect/>
          <a:stretch>
            <a:fillRect/>
          </a:stretch>
        </p:blipFill>
        <p:spPr bwMode="auto">
          <a:xfrm>
            <a:off x="7143512" y="1801907"/>
            <a:ext cx="4232699" cy="3314520"/>
          </a:xfrm>
          <a:prstGeom prst="rect">
            <a:avLst/>
          </a:prstGeom>
          <a:noFill/>
        </p:spPr>
      </p:pic>
      <p:sp>
        <p:nvSpPr>
          <p:cNvPr id="5" name="Rectangle 4"/>
          <p:cNvSpPr/>
          <p:nvPr/>
        </p:nvSpPr>
        <p:spPr>
          <a:xfrm>
            <a:off x="363072" y="1721224"/>
            <a:ext cx="6172200" cy="4093428"/>
          </a:xfrm>
          <a:prstGeom prst="rect">
            <a:avLst/>
          </a:prstGeom>
        </p:spPr>
        <p:txBody>
          <a:bodyPr wrap="square">
            <a:spAutoFit/>
          </a:bodyPr>
          <a:lstStyle/>
          <a:p>
            <a:r>
              <a:rPr lang="en-US" sz="2000" dirty="0" smtClean="0">
                <a:latin typeface="Times New Roman" pitchFamily="18" charset="0"/>
                <a:cs typeface="Times New Roman" pitchFamily="18" charset="0"/>
              </a:rPr>
              <a:t>&lt;html&gt;</a:t>
            </a:r>
          </a:p>
          <a:p>
            <a:r>
              <a:rPr lang="en-US" sz="2000" dirty="0" smtClean="0">
                <a:latin typeface="Times New Roman" pitchFamily="18" charset="0"/>
                <a:cs typeface="Times New Roman" pitchFamily="18" charset="0"/>
              </a:rPr>
              <a:t>&lt;head&gt;</a:t>
            </a:r>
          </a:p>
          <a:p>
            <a:r>
              <a:rPr lang="en-US" sz="2000" dirty="0" smtClean="0">
                <a:latin typeface="Times New Roman" pitchFamily="18" charset="0"/>
                <a:cs typeface="Times New Roman" pitchFamily="18" charset="0"/>
              </a:rPr>
              <a:t>&lt;style&gt;</a:t>
            </a:r>
          </a:p>
          <a:p>
            <a:r>
              <a:rPr lang="en-US" sz="2000" dirty="0" smtClean="0">
                <a:latin typeface="Times New Roman" pitchFamily="18" charset="0"/>
                <a:cs typeface="Times New Roman" pitchFamily="18" charset="0"/>
              </a:rPr>
              <a:t>body {</a:t>
            </a:r>
          </a:p>
          <a:p>
            <a:r>
              <a:rPr lang="en-US" sz="2000" dirty="0" smtClean="0">
                <a:latin typeface="Times New Roman" pitchFamily="18" charset="0"/>
                <a:cs typeface="Times New Roman" pitchFamily="18" charset="0"/>
              </a:rPr>
              <a:t>    background-color: </a:t>
            </a:r>
            <a:r>
              <a:rPr lang="en-US" sz="2000" dirty="0" err="1" smtClean="0">
                <a:latin typeface="Times New Roman" pitchFamily="18" charset="0"/>
                <a:cs typeface="Times New Roman" pitchFamily="18" charset="0"/>
              </a:rPr>
              <a:t>lightblue</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&lt;/style&gt;</a:t>
            </a:r>
          </a:p>
          <a:p>
            <a:r>
              <a:rPr lang="en-US" sz="2000" dirty="0" smtClean="0">
                <a:latin typeface="Times New Roman" pitchFamily="18" charset="0"/>
                <a:cs typeface="Times New Roman" pitchFamily="18" charset="0"/>
              </a:rPr>
              <a:t>&lt;/head&gt;</a:t>
            </a:r>
          </a:p>
          <a:p>
            <a:r>
              <a:rPr lang="en-US" sz="2000" dirty="0" smtClean="0">
                <a:latin typeface="Times New Roman" pitchFamily="18" charset="0"/>
                <a:cs typeface="Times New Roman" pitchFamily="18" charset="0"/>
              </a:rPr>
              <a:t>&lt;body&gt;</a:t>
            </a:r>
          </a:p>
          <a:p>
            <a:r>
              <a:rPr lang="en-US" sz="2000" dirty="0" smtClean="0">
                <a:latin typeface="Times New Roman" pitchFamily="18" charset="0"/>
                <a:cs typeface="Times New Roman" pitchFamily="18" charset="0"/>
              </a:rPr>
              <a:t>&lt;h1&gt;Hello World!&lt;/h1&gt;</a:t>
            </a:r>
          </a:p>
          <a:p>
            <a:r>
              <a:rPr lang="en-US" sz="2000" dirty="0" smtClean="0">
                <a:latin typeface="Times New Roman" pitchFamily="18" charset="0"/>
                <a:cs typeface="Times New Roman" pitchFamily="18" charset="0"/>
              </a:rPr>
              <a:t>&lt;p&gt;This page has a light blue background color!&lt;/p&gt;</a:t>
            </a:r>
          </a:p>
          <a:p>
            <a:r>
              <a:rPr lang="en-US" sz="2000" dirty="0" smtClean="0">
                <a:latin typeface="Times New Roman" pitchFamily="18" charset="0"/>
                <a:cs typeface="Times New Roman" pitchFamily="18" charset="0"/>
              </a:rPr>
              <a:t>&lt;/body&gt;</a:t>
            </a:r>
          </a:p>
          <a:p>
            <a:r>
              <a:rPr lang="en-US" sz="2000" dirty="0" smtClean="0">
                <a:latin typeface="Times New Roman" pitchFamily="18" charset="0"/>
                <a:cs typeface="Times New Roman" pitchFamily="18" charset="0"/>
              </a:rPr>
              <a:t>&lt;/html&gt;</a:t>
            </a:r>
            <a:endParaRPr lang="en-US" sz="2000"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Background Image</a:t>
            </a:r>
          </a:p>
          <a:p>
            <a:r>
              <a:rPr lang="en-US" dirty="0" smtClean="0"/>
              <a:t>The background-image property specifies an image to use as the background of an element.</a:t>
            </a:r>
          </a:p>
          <a:p>
            <a:r>
              <a:rPr lang="en-US" dirty="0" smtClean="0"/>
              <a:t>By default, the image is repeated so it covers the entire element.</a:t>
            </a:r>
          </a:p>
          <a:p>
            <a:r>
              <a:rPr lang="en-US" dirty="0" smtClean="0"/>
              <a:t>The background image for a page can be set like this:</a:t>
            </a:r>
          </a:p>
          <a:p>
            <a:r>
              <a:rPr lang="en-US" dirty="0" smtClean="0"/>
              <a:t>body {</a:t>
            </a:r>
            <a:br>
              <a:rPr lang="en-US" dirty="0" smtClean="0"/>
            </a:br>
            <a:r>
              <a:rPr lang="en-US" dirty="0" smtClean="0"/>
              <a:t>    background-image: </a:t>
            </a:r>
            <a:r>
              <a:rPr lang="en-US" dirty="0" err="1" smtClean="0"/>
              <a:t>url</a:t>
            </a:r>
            <a:r>
              <a:rPr lang="en-US" dirty="0" smtClean="0"/>
              <a:t>("paper.gif");</a:t>
            </a:r>
            <a:br>
              <a:rPr lang="en-US" dirty="0" smtClean="0"/>
            </a:br>
            <a:r>
              <a:rPr lang="en-US" dirty="0" smtClean="0"/>
              <a:t>}</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199" y="766482"/>
            <a:ext cx="4917141" cy="5410481"/>
          </a:xfrm>
        </p:spPr>
        <p:txBody>
          <a:bodyPr>
            <a:normAutofit fontScale="77500" lnSpcReduction="20000"/>
          </a:bodyPr>
          <a:lstStyle/>
          <a:p>
            <a:r>
              <a:rPr lang="en-US" dirty="0" smtClean="0"/>
              <a:t>&lt;html&gt;</a:t>
            </a:r>
          </a:p>
          <a:p>
            <a:r>
              <a:rPr lang="en-US" dirty="0" smtClean="0"/>
              <a:t>&lt;head&gt;</a:t>
            </a:r>
          </a:p>
          <a:p>
            <a:r>
              <a:rPr lang="en-US" dirty="0" smtClean="0"/>
              <a:t>&lt;style&gt;</a:t>
            </a:r>
          </a:p>
          <a:p>
            <a:r>
              <a:rPr lang="en-US" dirty="0" smtClean="0"/>
              <a:t>body {</a:t>
            </a:r>
          </a:p>
          <a:p>
            <a:r>
              <a:rPr lang="en-US" dirty="0" smtClean="0"/>
              <a:t>    background-image: </a:t>
            </a:r>
            <a:r>
              <a:rPr lang="en-US" dirty="0" err="1" smtClean="0"/>
              <a:t>url</a:t>
            </a:r>
            <a:r>
              <a:rPr lang="en-US" dirty="0" smtClean="0"/>
              <a:t>("paper.gif");</a:t>
            </a:r>
          </a:p>
          <a:p>
            <a:r>
              <a:rPr lang="en-US" dirty="0" smtClean="0"/>
              <a:t>}</a:t>
            </a:r>
          </a:p>
          <a:p>
            <a:r>
              <a:rPr lang="en-US" dirty="0" smtClean="0"/>
              <a:t>&lt;/style&gt;</a:t>
            </a:r>
          </a:p>
          <a:p>
            <a:r>
              <a:rPr lang="en-US" dirty="0" smtClean="0"/>
              <a:t>&lt;/head&gt;</a:t>
            </a:r>
          </a:p>
          <a:p>
            <a:r>
              <a:rPr lang="en-US" dirty="0" smtClean="0"/>
              <a:t>&lt;body&gt;</a:t>
            </a:r>
          </a:p>
          <a:p>
            <a:pPr>
              <a:buNone/>
            </a:pPr>
            <a:r>
              <a:rPr lang="en-US" dirty="0" smtClean="0"/>
              <a:t>&lt;h1&gt;Hello World!&lt;/h1&gt;</a:t>
            </a:r>
          </a:p>
          <a:p>
            <a:pPr>
              <a:buNone/>
            </a:pPr>
            <a:r>
              <a:rPr lang="en-US" dirty="0" smtClean="0"/>
              <a:t>&lt;p&gt;This page has an image as the background!&lt;/p&gt;</a:t>
            </a:r>
          </a:p>
          <a:p>
            <a:pPr>
              <a:buNone/>
            </a:pPr>
            <a:r>
              <a:rPr lang="en-US" dirty="0" smtClean="0"/>
              <a:t>&lt;/body&gt;</a:t>
            </a:r>
          </a:p>
          <a:p>
            <a:r>
              <a:rPr lang="en-US" dirty="0" smtClean="0"/>
              <a:t>&lt;/html&gt;</a:t>
            </a:r>
            <a:endParaRPr lang="en-US" dirty="0"/>
          </a:p>
        </p:txBody>
      </p:sp>
      <p:pic>
        <p:nvPicPr>
          <p:cNvPr id="2050" name="Picture 2"/>
          <p:cNvPicPr>
            <a:picLocks noChangeAspect="1" noChangeArrowheads="1"/>
          </p:cNvPicPr>
          <p:nvPr/>
        </p:nvPicPr>
        <p:blipFill>
          <a:blip r:embed="rId2"/>
          <a:srcRect/>
          <a:stretch>
            <a:fillRect/>
          </a:stretch>
        </p:blipFill>
        <p:spPr bwMode="auto">
          <a:xfrm>
            <a:off x="6938682" y="2528047"/>
            <a:ext cx="4012827" cy="3173506"/>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Background Image - Set position and no-repeat</a:t>
            </a:r>
          </a:p>
          <a:p>
            <a:r>
              <a:rPr lang="en-US" dirty="0" smtClean="0"/>
              <a:t>Showing the background image only once is also specified by the background-repeat property:</a:t>
            </a:r>
          </a:p>
          <a:p>
            <a:r>
              <a:rPr lang="en-US" dirty="0" smtClean="0"/>
              <a:t>Example</a:t>
            </a:r>
          </a:p>
          <a:p>
            <a:r>
              <a:rPr lang="en-US" dirty="0" smtClean="0"/>
              <a:t>body {</a:t>
            </a:r>
            <a:br>
              <a:rPr lang="en-US" dirty="0" smtClean="0"/>
            </a:br>
            <a:r>
              <a:rPr lang="en-US" dirty="0" smtClean="0"/>
              <a:t>    background-image: </a:t>
            </a:r>
            <a:r>
              <a:rPr lang="en-US" dirty="0" err="1" smtClean="0"/>
              <a:t>url</a:t>
            </a:r>
            <a:r>
              <a:rPr lang="en-US" dirty="0" smtClean="0"/>
              <a:t>("img_tree.png");</a:t>
            </a:r>
            <a:br>
              <a:rPr lang="en-US" dirty="0" smtClean="0"/>
            </a:br>
            <a:r>
              <a:rPr lang="en-US" dirty="0" smtClean="0"/>
              <a:t>    background-repeat: no-repeat;</a:t>
            </a:r>
            <a:br>
              <a:rPr lang="en-US" dirty="0" smtClean="0"/>
            </a:br>
            <a:r>
              <a:rPr lang="en-US" dirty="0" smtClean="0"/>
              <a:t>}</a:t>
            </a:r>
          </a:p>
          <a:p>
            <a:endParaRPr lang="en-US" dirty="0"/>
          </a:p>
        </p:txBody>
      </p:sp>
      <p:sp>
        <p:nvSpPr>
          <p:cNvPr id="3073" name="Rectangle 1"/>
          <p:cNvSpPr>
            <a:spLocks noChangeArrowheads="1"/>
          </p:cNvSpPr>
          <p:nvPr/>
        </p:nvSpPr>
        <p:spPr bwMode="auto">
          <a:xfrm>
            <a:off x="0" y="0"/>
            <a:ext cx="65" cy="456479"/>
          </a:xfrm>
          <a:prstGeom prst="rect">
            <a:avLst/>
          </a:prstGeom>
          <a:solidFill>
            <a:srgbClr val="F1F1F1"/>
          </a:solidFill>
          <a:ln w="9525">
            <a:noFill/>
            <a:miter lim="800000"/>
            <a:headEnd/>
            <a:tailEnd/>
          </a:ln>
          <a:effectLst/>
        </p:spPr>
        <p:txBody>
          <a:bodyPr vert="horz" wrap="none" lIns="0" tIns="88872"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We want to change the position of the image, so that it does not disturb the text too much.</a:t>
            </a:r>
          </a:p>
          <a:p>
            <a:r>
              <a:rPr lang="en-US" dirty="0" smtClean="0"/>
              <a:t>The position of the image is specified by the background-position property:</a:t>
            </a:r>
          </a:p>
          <a:p>
            <a:r>
              <a:rPr lang="en-US" dirty="0" smtClean="0"/>
              <a:t>Example</a:t>
            </a:r>
          </a:p>
          <a:p>
            <a:r>
              <a:rPr lang="en-US" dirty="0" smtClean="0"/>
              <a:t>body {</a:t>
            </a:r>
            <a:br>
              <a:rPr lang="en-US" dirty="0" smtClean="0"/>
            </a:br>
            <a:r>
              <a:rPr lang="en-US" dirty="0" smtClean="0"/>
              <a:t>    background-image: </a:t>
            </a:r>
            <a:r>
              <a:rPr lang="en-US" dirty="0" err="1" smtClean="0"/>
              <a:t>url</a:t>
            </a:r>
            <a:r>
              <a:rPr lang="en-US" dirty="0" smtClean="0"/>
              <a:t>("img_tree.png");</a:t>
            </a:r>
            <a:br>
              <a:rPr lang="en-US" dirty="0" smtClean="0"/>
            </a:br>
            <a:r>
              <a:rPr lang="en-US" dirty="0" smtClean="0"/>
              <a:t>    background-repeat: no-repeat;</a:t>
            </a:r>
            <a:br>
              <a:rPr lang="en-US" dirty="0" smtClean="0"/>
            </a:br>
            <a:r>
              <a:rPr lang="en-US" dirty="0" smtClean="0"/>
              <a:t>    background-position: right top;</a:t>
            </a:r>
            <a:br>
              <a:rPr lang="en-US" dirty="0" smtClean="0"/>
            </a:br>
            <a:r>
              <a:rPr lang="en-US" dirty="0" smtClean="0"/>
              <a: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1066"/>
          </a:xfrm>
        </p:spPr>
        <p:txBody>
          <a:bodyPr>
            <a:normAutofit/>
          </a:bodyPr>
          <a:lstStyle/>
          <a:p>
            <a:r>
              <a:rPr lang="en-IN" dirty="0" smtClean="0">
                <a:solidFill>
                  <a:srgbClr val="FF0000"/>
                </a:solidFill>
              </a:rPr>
              <a:t>History </a:t>
            </a:r>
            <a:endParaRPr lang="en-IN" dirty="0">
              <a:solidFill>
                <a:srgbClr val="FF0000"/>
              </a:solidFill>
            </a:endParaRPr>
          </a:p>
        </p:txBody>
      </p:sp>
      <p:sp>
        <p:nvSpPr>
          <p:cNvPr id="3" name="Content Placeholder 2"/>
          <p:cNvSpPr>
            <a:spLocks noGrp="1"/>
          </p:cNvSpPr>
          <p:nvPr>
            <p:ph idx="1"/>
          </p:nvPr>
        </p:nvSpPr>
        <p:spPr>
          <a:xfrm>
            <a:off x="543339" y="1325217"/>
            <a:ext cx="11410122" cy="5381833"/>
          </a:xfrm>
        </p:spPr>
        <p:txBody>
          <a:bodyPr>
            <a:noAutofit/>
          </a:bodyPr>
          <a:lstStyle/>
          <a:p>
            <a:pPr algn="just"/>
            <a:r>
              <a:rPr lang="en-US" dirty="0" smtClean="0"/>
              <a:t>CSS </a:t>
            </a:r>
            <a:r>
              <a:rPr lang="en-US" dirty="0"/>
              <a:t>was invited by </a:t>
            </a:r>
            <a:r>
              <a:rPr lang="en-US" b="1" dirty="0" err="1"/>
              <a:t>Håkon</a:t>
            </a:r>
            <a:r>
              <a:rPr lang="en-US" b="1" dirty="0"/>
              <a:t> </a:t>
            </a:r>
            <a:r>
              <a:rPr lang="en-US" b="1" dirty="0" err="1"/>
              <a:t>Wium</a:t>
            </a:r>
            <a:r>
              <a:rPr lang="en-US" b="1" dirty="0"/>
              <a:t> Lie</a:t>
            </a:r>
            <a:r>
              <a:rPr lang="en-US" dirty="0"/>
              <a:t> on October 10, 1994 and maintained through a group of people within the W3C called the CSS Working </a:t>
            </a:r>
            <a:r>
              <a:rPr lang="en-US" dirty="0" smtClean="0"/>
              <a:t>Group</a:t>
            </a:r>
          </a:p>
          <a:p>
            <a:pPr marL="0" indent="0" algn="just">
              <a:buNone/>
            </a:pPr>
            <a:r>
              <a:rPr lang="en-US" dirty="0">
                <a:solidFill>
                  <a:srgbClr val="FF0000"/>
                </a:solidFill>
              </a:rPr>
              <a:t>CSS Versions</a:t>
            </a:r>
          </a:p>
          <a:p>
            <a:pPr algn="just"/>
            <a:r>
              <a:rPr lang="en-US" dirty="0"/>
              <a:t>Cascading Style Sheets, level 1 (CSS1) was came out of W3C as a recommendation in December 1996. This version describes the CSS language as well as a simple visual formatting model for all the HTML tags.</a:t>
            </a:r>
          </a:p>
          <a:p>
            <a:pPr algn="just"/>
            <a:r>
              <a:rPr lang="en-US" dirty="0"/>
              <a:t>CSS2 was became a W3C recommendation in May 1998 and builds on CSS1. This version adds support for media-specific style sheets </a:t>
            </a:r>
            <a:r>
              <a:rPr lang="en-US" dirty="0" smtClean="0"/>
              <a:t>element </a:t>
            </a:r>
            <a:r>
              <a:rPr lang="en-US" dirty="0"/>
              <a:t>positioning and tables.</a:t>
            </a:r>
          </a:p>
          <a:p>
            <a:pPr algn="just"/>
            <a:r>
              <a:rPr lang="en-US" dirty="0"/>
              <a:t>CSS3 was became a W3C recommendation in June 1999 and builds on older versions CSS. </a:t>
            </a:r>
          </a:p>
        </p:txBody>
      </p:sp>
    </p:spTree>
    <p:extLst>
      <p:ext uri="{BB962C8B-B14F-4D97-AF65-F5344CB8AC3E}">
        <p14:creationId xmlns:p14="http://schemas.microsoft.com/office/powerpoint/2010/main" xmlns="" val="18339228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apture.PNG"/>
          <p:cNvPicPr>
            <a:picLocks noGrp="1" noChangeAspect="1"/>
          </p:cNvPicPr>
          <p:nvPr>
            <p:ph idx="1"/>
          </p:nvPr>
        </p:nvPicPr>
        <p:blipFill>
          <a:blip r:embed="rId2"/>
          <a:stretch>
            <a:fillRect/>
          </a:stretch>
        </p:blipFill>
        <p:spPr>
          <a:xfrm>
            <a:off x="0" y="0"/>
            <a:ext cx="7368988" cy="6683188"/>
          </a:xfrm>
        </p:spPr>
      </p:pic>
      <p:pic>
        <p:nvPicPr>
          <p:cNvPr id="55298" name="Picture 2" descr="C:\Users\GOPI\Desktop\Capture.PNG"/>
          <p:cNvPicPr>
            <a:picLocks noChangeAspect="1" noChangeArrowheads="1"/>
          </p:cNvPicPr>
          <p:nvPr/>
        </p:nvPicPr>
        <p:blipFill>
          <a:blip r:embed="rId3"/>
          <a:srcRect/>
          <a:stretch>
            <a:fillRect/>
          </a:stretch>
        </p:blipFill>
        <p:spPr bwMode="auto">
          <a:xfrm>
            <a:off x="4988860" y="0"/>
            <a:ext cx="6866404" cy="4195482"/>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apture.PNG"/>
          <p:cNvPicPr>
            <a:picLocks noGrp="1" noChangeAspect="1"/>
          </p:cNvPicPr>
          <p:nvPr>
            <p:ph idx="1"/>
          </p:nvPr>
        </p:nvPicPr>
        <p:blipFill>
          <a:blip r:embed="rId2"/>
          <a:stretch>
            <a:fillRect/>
          </a:stretch>
        </p:blipFill>
        <p:spPr>
          <a:xfrm>
            <a:off x="766483" y="0"/>
            <a:ext cx="10542494" cy="6494929"/>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8538"/>
            <a:ext cx="10515600" cy="6453809"/>
          </a:xfrm>
        </p:spPr>
        <p:txBody>
          <a:bodyPr>
            <a:normAutofit fontScale="62500" lnSpcReduction="20000"/>
          </a:bodyPr>
          <a:lstStyle/>
          <a:p>
            <a:pPr marL="0" indent="0">
              <a:buNone/>
            </a:pPr>
            <a:r>
              <a:rPr lang="en-US" dirty="0"/>
              <a:t>&lt;html&gt;</a:t>
            </a:r>
          </a:p>
          <a:p>
            <a:pPr marL="0" indent="0">
              <a:buNone/>
            </a:pPr>
            <a:r>
              <a:rPr lang="en-US" dirty="0"/>
              <a:t>&lt;head&gt;</a:t>
            </a:r>
          </a:p>
          <a:p>
            <a:pPr marL="0" indent="0">
              <a:buNone/>
            </a:pPr>
            <a:r>
              <a:rPr lang="en-US" dirty="0"/>
              <a:t>&lt;style&gt;</a:t>
            </a:r>
          </a:p>
          <a:p>
            <a:pPr marL="0" indent="0">
              <a:buNone/>
            </a:pPr>
            <a:r>
              <a:rPr lang="en-US" dirty="0"/>
              <a:t>h1 {</a:t>
            </a:r>
          </a:p>
          <a:p>
            <a:pPr marL="0" indent="0">
              <a:buNone/>
            </a:pPr>
            <a:r>
              <a:rPr lang="en-US" dirty="0"/>
              <a:t>    background-color: green;</a:t>
            </a:r>
          </a:p>
          <a:p>
            <a:pPr marL="0" indent="0">
              <a:buNone/>
            </a:pPr>
            <a:r>
              <a:rPr lang="en-US" dirty="0"/>
              <a:t>}</a:t>
            </a:r>
          </a:p>
          <a:p>
            <a:pPr marL="0" indent="0">
              <a:buNone/>
            </a:pPr>
            <a:r>
              <a:rPr lang="en-US" dirty="0" smtClean="0"/>
              <a:t>body </a:t>
            </a:r>
            <a:r>
              <a:rPr lang="en-US" dirty="0"/>
              <a:t>{</a:t>
            </a:r>
          </a:p>
          <a:p>
            <a:pPr marL="0" indent="0">
              <a:buNone/>
            </a:pPr>
            <a:r>
              <a:rPr lang="en-US" dirty="0"/>
              <a:t>    background-image: </a:t>
            </a:r>
            <a:r>
              <a:rPr lang="en-US" dirty="0" smtClean="0"/>
              <a:t>url(“tree.png");</a:t>
            </a:r>
            <a:endParaRPr lang="en-US" dirty="0"/>
          </a:p>
          <a:p>
            <a:pPr marL="0" indent="0">
              <a:buNone/>
            </a:pPr>
            <a:r>
              <a:rPr lang="en-US" dirty="0"/>
              <a:t> background-repeat: no-repeat;</a:t>
            </a:r>
          </a:p>
          <a:p>
            <a:pPr marL="0" indent="0">
              <a:buNone/>
            </a:pPr>
            <a:r>
              <a:rPr lang="en-US" dirty="0"/>
              <a:t>background-position: right top;</a:t>
            </a:r>
          </a:p>
          <a:p>
            <a:pPr marL="0" indent="0">
              <a:buNone/>
            </a:pPr>
            <a:r>
              <a:rPr lang="en-US" dirty="0"/>
              <a:t>}</a:t>
            </a:r>
          </a:p>
          <a:p>
            <a:pPr marL="0" indent="0">
              <a:buNone/>
            </a:pPr>
            <a:r>
              <a:rPr lang="en-US" dirty="0" smtClean="0"/>
              <a:t>p </a:t>
            </a:r>
            <a:r>
              <a:rPr lang="en-US" dirty="0"/>
              <a:t>{</a:t>
            </a:r>
          </a:p>
          <a:p>
            <a:pPr marL="0" indent="0">
              <a:buNone/>
            </a:pPr>
            <a:r>
              <a:rPr lang="en-US" dirty="0"/>
              <a:t>    background-color: yellow;</a:t>
            </a:r>
          </a:p>
          <a:p>
            <a:pPr marL="0" indent="0">
              <a:buNone/>
            </a:pPr>
            <a:r>
              <a:rPr lang="en-US" dirty="0"/>
              <a:t>}</a:t>
            </a:r>
          </a:p>
          <a:p>
            <a:pPr marL="0" indent="0">
              <a:buNone/>
            </a:pPr>
            <a:r>
              <a:rPr lang="en-US" dirty="0"/>
              <a:t>&lt;/style&gt;</a:t>
            </a:r>
          </a:p>
          <a:p>
            <a:pPr marL="0" indent="0">
              <a:buNone/>
            </a:pPr>
            <a:r>
              <a:rPr lang="en-US" dirty="0"/>
              <a:t>&lt;/head&gt;</a:t>
            </a:r>
          </a:p>
          <a:p>
            <a:pPr marL="0" indent="0">
              <a:buNone/>
            </a:pPr>
            <a:r>
              <a:rPr lang="en-US" dirty="0"/>
              <a:t>&lt;body&gt;</a:t>
            </a:r>
          </a:p>
          <a:p>
            <a:pPr marL="0" indent="0">
              <a:buNone/>
            </a:pPr>
            <a:r>
              <a:rPr lang="en-US" dirty="0"/>
              <a:t>&lt;h1&gt;CSS background-color example!&lt;/h1&gt;</a:t>
            </a:r>
          </a:p>
          <a:p>
            <a:pPr marL="0" indent="0">
              <a:buNone/>
            </a:pPr>
            <a:r>
              <a:rPr lang="en-US" dirty="0"/>
              <a:t>&lt;p&gt;This paragraph has its own background color.&lt;/p&gt;</a:t>
            </a:r>
          </a:p>
          <a:p>
            <a:pPr marL="0" indent="0">
              <a:buNone/>
            </a:pPr>
            <a:r>
              <a:rPr lang="en-US" dirty="0"/>
              <a:t>&lt;/body</a:t>
            </a:r>
            <a:r>
              <a:rPr lang="en-US" dirty="0" smtClean="0"/>
              <a:t>&gt;&lt;/</a:t>
            </a:r>
            <a:r>
              <a:rPr lang="en-US" dirty="0"/>
              <a:t>html&gt;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923723" y="92765"/>
            <a:ext cx="6268277" cy="676523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9200381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CSS properties for fonts</a:t>
            </a:r>
            <a:endParaRPr lang="en-IN" dirty="0">
              <a:solidFill>
                <a:srgbClr val="FF0000"/>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88362773"/>
              </p:ext>
            </p:extLst>
          </p:nvPr>
        </p:nvGraphicFramePr>
        <p:xfrm>
          <a:off x="1285462" y="1696277"/>
          <a:ext cx="9859616" cy="4790018"/>
        </p:xfrm>
        <a:graphic>
          <a:graphicData uri="http://schemas.openxmlformats.org/drawingml/2006/table">
            <a:tbl>
              <a:tblPr/>
              <a:tblGrid>
                <a:gridCol w="1401430"/>
                <a:gridCol w="3939195"/>
                <a:gridCol w="4518991"/>
              </a:tblGrid>
              <a:tr h="615545">
                <a:tc>
                  <a:txBody>
                    <a:bodyPr/>
                    <a:lstStyle/>
                    <a:p>
                      <a:pPr algn="l" fontAlgn="t"/>
                      <a:r>
                        <a:rPr lang="en-US" dirty="0">
                          <a:solidFill>
                            <a:srgbClr val="FF0000"/>
                          </a:solidFill>
                          <a:effectLst/>
                        </a:rPr>
                        <a:t>Property</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solidFill>
                            <a:srgbClr val="FF0000"/>
                          </a:solidFill>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dirty="0" smtClean="0">
                          <a:solidFill>
                            <a:srgbClr val="FF0000"/>
                          </a:solidFill>
                          <a:effectLst/>
                        </a:rPr>
                        <a:t>Example</a:t>
                      </a:r>
                      <a:endParaRPr lang="en-US" dirty="0">
                        <a:solidFill>
                          <a:srgbClr val="FF0000"/>
                        </a:solidFill>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15545">
                <a:tc>
                  <a:txBody>
                    <a:bodyPr/>
                    <a:lstStyle/>
                    <a:p>
                      <a:pPr algn="l" fontAlgn="t"/>
                      <a:r>
                        <a:rPr lang="en-US">
                          <a:effectLst/>
                          <a:hlinkClick r:id="rId2"/>
                        </a:rPr>
                        <a:t>font</a:t>
                      </a:r>
                      <a:endParaRPr lang="en-US">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Sets all the font properties in one declaration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dirty="0" smtClean="0">
                          <a:effectLst/>
                        </a:rPr>
                        <a:t> font: italic bold 12px/30px Georgia, serif;</a:t>
                      </a:r>
                      <a:endParaRPr lang="en-US"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615545">
                <a:tc>
                  <a:txBody>
                    <a:bodyPr/>
                    <a:lstStyle/>
                    <a:p>
                      <a:pPr algn="l" fontAlgn="t"/>
                      <a:r>
                        <a:rPr lang="en-US">
                          <a:effectLst/>
                          <a:hlinkClick r:id="rId3"/>
                        </a:rPr>
                        <a:t>font-family</a:t>
                      </a:r>
                      <a:endParaRPr lang="en-US">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dirty="0">
                          <a:effectLst/>
                        </a:rPr>
                        <a:t>Specifies the font family for text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b="0" i="0" kern="1200" dirty="0" smtClean="0">
                          <a:solidFill>
                            <a:schemeClr val="tx1"/>
                          </a:solidFill>
                          <a:effectLst/>
                          <a:latin typeface="+mn-lt"/>
                          <a:ea typeface="+mn-ea"/>
                          <a:cs typeface="+mn-cs"/>
                        </a:rPr>
                        <a:t>font-family: "Times New Roman", Times, serif;</a:t>
                      </a:r>
                      <a:endParaRPr lang="en-US"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15545">
                <a:tc>
                  <a:txBody>
                    <a:bodyPr/>
                    <a:lstStyle/>
                    <a:p>
                      <a:pPr algn="l" fontAlgn="t"/>
                      <a:r>
                        <a:rPr lang="en-US">
                          <a:effectLst/>
                          <a:hlinkClick r:id="rId4"/>
                        </a:rPr>
                        <a:t>font-size</a:t>
                      </a:r>
                      <a:endParaRPr lang="en-US">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Specifies the font size of text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b="0" i="0" kern="1200" dirty="0" smtClean="0">
                          <a:solidFill>
                            <a:schemeClr val="tx1"/>
                          </a:solidFill>
                          <a:effectLst/>
                          <a:latin typeface="+mn-lt"/>
                          <a:ea typeface="+mn-ea"/>
                          <a:cs typeface="+mn-cs"/>
                        </a:rPr>
                        <a:t>font-size: 40px;</a:t>
                      </a:r>
                      <a:endParaRPr lang="en-US"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615545">
                <a:tc>
                  <a:txBody>
                    <a:bodyPr/>
                    <a:lstStyle/>
                    <a:p>
                      <a:pPr algn="l" fontAlgn="t"/>
                      <a:r>
                        <a:rPr lang="en-US">
                          <a:effectLst/>
                          <a:hlinkClick r:id="rId5"/>
                        </a:rPr>
                        <a:t>font-style</a:t>
                      </a:r>
                      <a:endParaRPr lang="en-US">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Specifies the font style for text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800" b="0" i="0" kern="1200" dirty="0" smtClean="0">
                          <a:solidFill>
                            <a:schemeClr val="tx1"/>
                          </a:solidFill>
                          <a:effectLst/>
                          <a:latin typeface="+mn-lt"/>
                          <a:ea typeface="+mn-ea"/>
                          <a:cs typeface="+mn-cs"/>
                        </a:rPr>
                        <a:t>font-style: italic;</a:t>
                      </a:r>
                      <a:endParaRPr lang="en-US"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1011253">
                <a:tc>
                  <a:txBody>
                    <a:bodyPr/>
                    <a:lstStyle/>
                    <a:p>
                      <a:pPr algn="l" fontAlgn="t"/>
                      <a:r>
                        <a:rPr lang="en-US" dirty="0">
                          <a:effectLst/>
                          <a:hlinkClick r:id="rId6"/>
                        </a:rPr>
                        <a:t>font-variant</a:t>
                      </a:r>
                      <a:endParaRPr lang="en-US"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Specifies whether or not a text should be displayed in a small-caps font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800" b="0" i="0" kern="1200" dirty="0" smtClean="0">
                          <a:solidFill>
                            <a:schemeClr val="tx1"/>
                          </a:solidFill>
                          <a:effectLst/>
                          <a:latin typeface="+mn-lt"/>
                          <a:ea typeface="+mn-ea"/>
                          <a:cs typeface="+mn-cs"/>
                        </a:rPr>
                        <a:t>font-variant: small-caps;</a:t>
                      </a:r>
                      <a:endParaRPr lang="en-US"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615545">
                <a:tc>
                  <a:txBody>
                    <a:bodyPr/>
                    <a:lstStyle/>
                    <a:p>
                      <a:pPr algn="l" fontAlgn="t"/>
                      <a:r>
                        <a:rPr lang="en-US">
                          <a:effectLst/>
                          <a:hlinkClick r:id="rId7"/>
                        </a:rPr>
                        <a:t>font-weight</a:t>
                      </a:r>
                      <a:endParaRPr lang="en-US">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Specifies the weight of a font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800" b="0" i="0" kern="1200" dirty="0" smtClean="0">
                          <a:solidFill>
                            <a:schemeClr val="tx1"/>
                          </a:solidFill>
                          <a:effectLst/>
                          <a:latin typeface="+mn-lt"/>
                          <a:ea typeface="+mn-ea"/>
                          <a:cs typeface="+mn-cs"/>
                        </a:rPr>
                        <a:t>  font-weight: bold;</a:t>
                      </a:r>
                      <a:endParaRPr lang="en-US"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xmlns="" val="1557646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5774"/>
            <a:ext cx="10515600" cy="6612835"/>
          </a:xfrm>
        </p:spPr>
        <p:txBody>
          <a:bodyPr>
            <a:normAutofit fontScale="77500" lnSpcReduction="20000"/>
          </a:bodyPr>
          <a:lstStyle/>
          <a:p>
            <a:pPr marL="0" indent="0">
              <a:buNone/>
            </a:pPr>
            <a:r>
              <a:rPr lang="en-US" dirty="0"/>
              <a:t>&lt;html&gt;</a:t>
            </a:r>
          </a:p>
          <a:p>
            <a:pPr marL="0" indent="0">
              <a:buNone/>
            </a:pPr>
            <a:r>
              <a:rPr lang="en-US" dirty="0"/>
              <a:t>&lt;head&gt;</a:t>
            </a:r>
          </a:p>
          <a:p>
            <a:pPr marL="0" indent="0">
              <a:buNone/>
            </a:pPr>
            <a:r>
              <a:rPr lang="en-US" dirty="0"/>
              <a:t>&lt;style&gt;</a:t>
            </a:r>
          </a:p>
          <a:p>
            <a:pPr marL="0" indent="0">
              <a:buNone/>
            </a:pPr>
            <a:r>
              <a:rPr lang="en-US" dirty="0"/>
              <a:t>h1 {</a:t>
            </a:r>
          </a:p>
          <a:p>
            <a:pPr marL="0" indent="0">
              <a:buNone/>
            </a:pPr>
            <a:r>
              <a:rPr lang="en-US" dirty="0"/>
              <a:t>   font-family: "Times New Roman", Times, serif;</a:t>
            </a:r>
          </a:p>
          <a:p>
            <a:pPr marL="0" indent="0">
              <a:buNone/>
            </a:pPr>
            <a:r>
              <a:rPr lang="en-US" dirty="0"/>
              <a:t>}</a:t>
            </a:r>
          </a:p>
          <a:p>
            <a:pPr marL="0" indent="0">
              <a:buNone/>
            </a:pPr>
            <a:r>
              <a:rPr lang="en-US" dirty="0"/>
              <a:t>p {</a:t>
            </a:r>
          </a:p>
          <a:p>
            <a:pPr marL="0" indent="0">
              <a:buNone/>
            </a:pPr>
            <a:r>
              <a:rPr lang="en-US" dirty="0"/>
              <a:t> </a:t>
            </a:r>
            <a:r>
              <a:rPr lang="en-US" dirty="0" smtClean="0"/>
              <a:t>font-style</a:t>
            </a:r>
            <a:r>
              <a:rPr lang="en-US" dirty="0"/>
              <a:t>: italic;</a:t>
            </a:r>
          </a:p>
          <a:p>
            <a:pPr marL="0" indent="0">
              <a:buNone/>
            </a:pPr>
            <a:r>
              <a:rPr lang="en-US" dirty="0"/>
              <a:t> font-size: 40px;</a:t>
            </a:r>
          </a:p>
          <a:p>
            <a:pPr marL="0" indent="0">
              <a:buNone/>
            </a:pPr>
            <a:r>
              <a:rPr lang="en-US" dirty="0"/>
              <a:t>font-weight: bold;</a:t>
            </a:r>
          </a:p>
          <a:p>
            <a:pPr marL="0" indent="0">
              <a:buNone/>
            </a:pPr>
            <a:r>
              <a:rPr lang="en-US" dirty="0"/>
              <a:t>font-variant: small-caps;</a:t>
            </a:r>
          </a:p>
          <a:p>
            <a:pPr marL="0" indent="0">
              <a:buNone/>
            </a:pPr>
            <a:r>
              <a:rPr lang="en-US" dirty="0"/>
              <a:t>}</a:t>
            </a:r>
          </a:p>
          <a:p>
            <a:pPr marL="0" indent="0">
              <a:buNone/>
            </a:pPr>
            <a:r>
              <a:rPr lang="en-US" dirty="0"/>
              <a:t>&lt;/style&gt;</a:t>
            </a:r>
          </a:p>
          <a:p>
            <a:pPr marL="0" indent="0">
              <a:buNone/>
            </a:pPr>
            <a:r>
              <a:rPr lang="en-US" dirty="0"/>
              <a:t>&lt;/head&gt;</a:t>
            </a:r>
          </a:p>
          <a:p>
            <a:pPr marL="0" indent="0">
              <a:buNone/>
            </a:pPr>
            <a:r>
              <a:rPr lang="en-US" dirty="0"/>
              <a:t>&lt;body </a:t>
            </a:r>
            <a:r>
              <a:rPr lang="en-US" dirty="0" err="1"/>
              <a:t>bgcolor</a:t>
            </a:r>
            <a:r>
              <a:rPr lang="en-US" dirty="0"/>
              <a:t>="lime"&gt;</a:t>
            </a:r>
          </a:p>
          <a:p>
            <a:pPr marL="0" indent="0">
              <a:buNone/>
            </a:pPr>
            <a:r>
              <a:rPr lang="en-US" dirty="0"/>
              <a:t>&lt;h1&gt;CSS font property example!&lt;/h1&gt;</a:t>
            </a:r>
          </a:p>
          <a:p>
            <a:pPr marL="0" indent="0">
              <a:buNone/>
            </a:pPr>
            <a:r>
              <a:rPr lang="en-US" dirty="0"/>
              <a:t>&lt;p&gt;This paragraph has font family &lt;/p&gt;</a:t>
            </a:r>
          </a:p>
          <a:p>
            <a:pPr marL="0" indent="0">
              <a:buNone/>
            </a:pPr>
            <a:r>
              <a:rPr lang="en-US" dirty="0"/>
              <a:t>&lt;/</a:t>
            </a:r>
            <a:r>
              <a:rPr lang="en-US" dirty="0" smtClean="0"/>
              <a:t>body&lt;/</a:t>
            </a:r>
            <a:r>
              <a:rPr lang="en-US" dirty="0"/>
              <a:t>html&gt;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440558" y="-79514"/>
            <a:ext cx="5751442" cy="693751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8318191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4805"/>
          </a:xfrm>
        </p:spPr>
        <p:txBody>
          <a:bodyPr/>
          <a:lstStyle/>
          <a:p>
            <a:r>
              <a:rPr lang="en-US" dirty="0" smtClean="0">
                <a:solidFill>
                  <a:srgbClr val="FF0000"/>
                </a:solidFill>
              </a:rPr>
              <a:t>CSS properties for Text</a:t>
            </a:r>
            <a:endParaRPr lang="en-IN" dirty="0">
              <a:solidFill>
                <a:srgbClr val="FF0000"/>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3895065259"/>
              </p:ext>
            </p:extLst>
          </p:nvPr>
        </p:nvGraphicFramePr>
        <p:xfrm>
          <a:off x="344557" y="1338474"/>
          <a:ext cx="11105320" cy="4722728"/>
        </p:xfrm>
        <a:graphic>
          <a:graphicData uri="http://schemas.openxmlformats.org/drawingml/2006/table">
            <a:tbl>
              <a:tblPr/>
              <a:tblGrid>
                <a:gridCol w="1563756"/>
                <a:gridCol w="4603602"/>
                <a:gridCol w="4937962"/>
              </a:tblGrid>
              <a:tr h="479642">
                <a:tc>
                  <a:txBody>
                    <a:bodyPr/>
                    <a:lstStyle/>
                    <a:p>
                      <a:pPr algn="l" fontAlgn="t"/>
                      <a:r>
                        <a:rPr lang="en-US" dirty="0">
                          <a:effectLst/>
                        </a:rPr>
                        <a:t>Property</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dirty="0">
                          <a:effectLst/>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79642">
                <a:tc>
                  <a:txBody>
                    <a:bodyPr/>
                    <a:lstStyle/>
                    <a:p>
                      <a:pPr algn="l" fontAlgn="t"/>
                      <a:r>
                        <a:rPr lang="en-US">
                          <a:effectLst/>
                          <a:hlinkClick r:id="rId2"/>
                        </a:rPr>
                        <a:t>color</a:t>
                      </a:r>
                      <a:endParaRPr lang="en-US">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Sets the color of text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dirty="0" smtClean="0">
                          <a:effectLst/>
                        </a:rPr>
                        <a:t> color: red;</a:t>
                      </a:r>
                      <a:endParaRPr lang="en-US"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79642">
                <a:tc>
                  <a:txBody>
                    <a:bodyPr/>
                    <a:lstStyle/>
                    <a:p>
                      <a:pPr algn="l" fontAlgn="t"/>
                      <a:r>
                        <a:rPr lang="en-US" dirty="0">
                          <a:effectLst/>
                          <a:hlinkClick r:id="rId3"/>
                        </a:rPr>
                        <a:t>letter-spacing</a:t>
                      </a:r>
                      <a:endParaRPr lang="en-US"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dirty="0">
                          <a:effectLst/>
                        </a:rPr>
                        <a:t>Increases or decreases the space between characters in a text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dirty="0" smtClean="0">
                          <a:effectLst/>
                        </a:rPr>
                        <a:t> letter-spacing: 2px;</a:t>
                      </a:r>
                      <a:endParaRPr lang="en-US"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79642">
                <a:tc>
                  <a:txBody>
                    <a:bodyPr/>
                    <a:lstStyle/>
                    <a:p>
                      <a:pPr algn="l" fontAlgn="t"/>
                      <a:r>
                        <a:rPr lang="en-US" dirty="0">
                          <a:effectLst/>
                          <a:hlinkClick r:id="rId4"/>
                        </a:rPr>
                        <a:t>text-align</a:t>
                      </a:r>
                      <a:endParaRPr lang="en-US"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Specifies the horizontal alignment of text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dirty="0" smtClean="0">
                          <a:effectLst/>
                        </a:rPr>
                        <a:t> text-align: center;</a:t>
                      </a:r>
                      <a:endParaRPr lang="en-US"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79642">
                <a:tc>
                  <a:txBody>
                    <a:bodyPr/>
                    <a:lstStyle/>
                    <a:p>
                      <a:pPr algn="l" fontAlgn="t"/>
                      <a:r>
                        <a:rPr lang="en-US">
                          <a:effectLst/>
                          <a:hlinkClick r:id="rId5"/>
                        </a:rPr>
                        <a:t>text-decoration</a:t>
                      </a:r>
                      <a:endParaRPr lang="en-US">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Specifies the decoration added to text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dirty="0" smtClean="0">
                          <a:effectLst/>
                        </a:rPr>
                        <a:t>text-decoration: underline;</a:t>
                      </a:r>
                      <a:endParaRPr lang="en-US"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79642">
                <a:tc>
                  <a:txBody>
                    <a:bodyPr/>
                    <a:lstStyle/>
                    <a:p>
                      <a:pPr algn="l" fontAlgn="t"/>
                      <a:r>
                        <a:rPr lang="en-US">
                          <a:effectLst/>
                          <a:hlinkClick r:id="rId6"/>
                        </a:rPr>
                        <a:t>text-indent</a:t>
                      </a:r>
                      <a:endParaRPr lang="en-US">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Specifies the indentation of the first line in a text-block</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dirty="0" smtClean="0">
                          <a:effectLst/>
                        </a:rPr>
                        <a:t>text-indent: 50px;</a:t>
                      </a:r>
                      <a:endParaRPr lang="en-US"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r>
              <a:tr h="479642">
                <a:tc>
                  <a:txBody>
                    <a:bodyPr/>
                    <a:lstStyle/>
                    <a:p>
                      <a:pPr algn="l" fontAlgn="t"/>
                      <a:r>
                        <a:rPr lang="en-US">
                          <a:effectLst/>
                          <a:hlinkClick r:id="rId7"/>
                        </a:rPr>
                        <a:t>text-shadow</a:t>
                      </a:r>
                      <a:endParaRPr lang="en-US">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Specifies the shadow effect added to text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dirty="0" smtClean="0">
                          <a:effectLst/>
                        </a:rPr>
                        <a:t>text-shadow: 2px </a:t>
                      </a:r>
                      <a:r>
                        <a:rPr lang="en-US" dirty="0" err="1" smtClean="0">
                          <a:effectLst/>
                        </a:rPr>
                        <a:t>2px</a:t>
                      </a:r>
                      <a:r>
                        <a:rPr lang="en-US" dirty="0" smtClean="0">
                          <a:effectLst/>
                        </a:rPr>
                        <a:t> #FF0000;</a:t>
                      </a:r>
                      <a:endParaRPr lang="en-US"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79642">
                <a:tc>
                  <a:txBody>
                    <a:bodyPr/>
                    <a:lstStyle/>
                    <a:p>
                      <a:pPr algn="l" fontAlgn="t"/>
                      <a:r>
                        <a:rPr lang="en-US">
                          <a:effectLst/>
                          <a:hlinkClick r:id="rId8"/>
                        </a:rPr>
                        <a:t>text-transform</a:t>
                      </a:r>
                      <a:endParaRPr lang="en-US">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dirty="0">
                          <a:effectLst/>
                        </a:rPr>
                        <a:t>Controls the capitalization of text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mtClean="0">
                          <a:effectLst/>
                        </a:rPr>
                        <a:t>text-transform: uppercase;</a:t>
                      </a:r>
                      <a:endParaRPr lang="en-US"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r>
            </a:tbl>
          </a:graphicData>
        </a:graphic>
      </p:graphicFrame>
    </p:spTree>
    <p:extLst>
      <p:ext uri="{BB962C8B-B14F-4D97-AF65-F5344CB8AC3E}">
        <p14:creationId xmlns:p14="http://schemas.microsoft.com/office/powerpoint/2010/main" xmlns="" val="32578214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8782"/>
            <a:ext cx="10515600" cy="6506817"/>
          </a:xfrm>
        </p:spPr>
        <p:txBody>
          <a:bodyPr>
            <a:noAutofit/>
          </a:bodyPr>
          <a:lstStyle/>
          <a:p>
            <a:pPr marL="0" indent="0">
              <a:lnSpc>
                <a:spcPct val="120000"/>
              </a:lnSpc>
              <a:spcBef>
                <a:spcPts val="0"/>
              </a:spcBef>
              <a:buNone/>
            </a:pPr>
            <a:r>
              <a:rPr lang="en-US" sz="1700" dirty="0"/>
              <a:t>&lt;html</a:t>
            </a:r>
            <a:r>
              <a:rPr lang="en-US" sz="1700" dirty="0" smtClean="0"/>
              <a:t>&gt;&lt;</a:t>
            </a:r>
            <a:r>
              <a:rPr lang="en-US" sz="1700" dirty="0"/>
              <a:t>head</a:t>
            </a:r>
            <a:r>
              <a:rPr lang="en-US" sz="1700" dirty="0" smtClean="0"/>
              <a:t>&gt;&lt;</a:t>
            </a:r>
            <a:r>
              <a:rPr lang="en-US" sz="1700" dirty="0"/>
              <a:t>style&gt;</a:t>
            </a:r>
          </a:p>
          <a:p>
            <a:pPr marL="0" indent="0">
              <a:lnSpc>
                <a:spcPct val="120000"/>
              </a:lnSpc>
              <a:spcBef>
                <a:spcPts val="0"/>
              </a:spcBef>
              <a:buNone/>
            </a:pPr>
            <a:r>
              <a:rPr lang="en-US" sz="1700" dirty="0"/>
              <a:t>h1 {</a:t>
            </a:r>
          </a:p>
          <a:p>
            <a:pPr marL="0" indent="0">
              <a:lnSpc>
                <a:spcPct val="120000"/>
              </a:lnSpc>
              <a:spcBef>
                <a:spcPts val="0"/>
              </a:spcBef>
              <a:buNone/>
            </a:pPr>
            <a:r>
              <a:rPr lang="en-US" sz="1700" dirty="0"/>
              <a:t>    color: green;</a:t>
            </a:r>
          </a:p>
          <a:p>
            <a:pPr marL="0" indent="0">
              <a:lnSpc>
                <a:spcPct val="120000"/>
              </a:lnSpc>
              <a:spcBef>
                <a:spcPts val="0"/>
              </a:spcBef>
              <a:buNone/>
            </a:pPr>
            <a:r>
              <a:rPr lang="en-US" sz="1700" dirty="0"/>
              <a:t>text-align: center;</a:t>
            </a:r>
          </a:p>
          <a:p>
            <a:pPr marL="0" indent="0">
              <a:lnSpc>
                <a:spcPct val="120000"/>
              </a:lnSpc>
              <a:spcBef>
                <a:spcPts val="0"/>
              </a:spcBef>
              <a:buNone/>
            </a:pPr>
            <a:r>
              <a:rPr lang="en-US" sz="1700" dirty="0"/>
              <a:t>text-decoration: underline;</a:t>
            </a:r>
          </a:p>
          <a:p>
            <a:pPr marL="0" indent="0">
              <a:lnSpc>
                <a:spcPct val="120000"/>
              </a:lnSpc>
              <a:spcBef>
                <a:spcPts val="0"/>
              </a:spcBef>
              <a:buNone/>
            </a:pPr>
            <a:r>
              <a:rPr lang="en-US" sz="1700" dirty="0"/>
              <a:t>}</a:t>
            </a:r>
          </a:p>
          <a:p>
            <a:pPr marL="0" indent="0">
              <a:lnSpc>
                <a:spcPct val="120000"/>
              </a:lnSpc>
              <a:spcBef>
                <a:spcPts val="0"/>
              </a:spcBef>
              <a:buNone/>
            </a:pPr>
            <a:r>
              <a:rPr lang="en-US" sz="1700" dirty="0"/>
              <a:t>h2{</a:t>
            </a:r>
          </a:p>
          <a:p>
            <a:pPr marL="0" indent="0">
              <a:lnSpc>
                <a:spcPct val="120000"/>
              </a:lnSpc>
              <a:spcBef>
                <a:spcPts val="0"/>
              </a:spcBef>
              <a:buNone/>
            </a:pPr>
            <a:r>
              <a:rPr lang="en-US" sz="1700" dirty="0"/>
              <a:t> text-shadow: 3px 2px red;</a:t>
            </a:r>
          </a:p>
          <a:p>
            <a:pPr marL="0" indent="0">
              <a:lnSpc>
                <a:spcPct val="120000"/>
              </a:lnSpc>
              <a:spcBef>
                <a:spcPts val="0"/>
              </a:spcBef>
              <a:buNone/>
            </a:pPr>
            <a:r>
              <a:rPr lang="en-US" sz="1700" dirty="0"/>
              <a:t>}</a:t>
            </a:r>
          </a:p>
          <a:p>
            <a:pPr marL="0" indent="0">
              <a:lnSpc>
                <a:spcPct val="120000"/>
              </a:lnSpc>
              <a:spcBef>
                <a:spcPts val="0"/>
              </a:spcBef>
              <a:buNone/>
            </a:pPr>
            <a:r>
              <a:rPr lang="en-US" sz="1700" dirty="0"/>
              <a:t>h3 {</a:t>
            </a:r>
          </a:p>
          <a:p>
            <a:pPr marL="0" indent="0">
              <a:lnSpc>
                <a:spcPct val="120000"/>
              </a:lnSpc>
              <a:spcBef>
                <a:spcPts val="0"/>
              </a:spcBef>
              <a:buNone/>
            </a:pPr>
            <a:r>
              <a:rPr lang="en-US" sz="1700" dirty="0"/>
              <a:t>    text-transform: uppercase;</a:t>
            </a:r>
          </a:p>
          <a:p>
            <a:pPr marL="0" indent="0">
              <a:lnSpc>
                <a:spcPct val="120000"/>
              </a:lnSpc>
              <a:spcBef>
                <a:spcPts val="0"/>
              </a:spcBef>
              <a:buNone/>
            </a:pPr>
            <a:r>
              <a:rPr lang="en-US" sz="1700" dirty="0"/>
              <a:t>letter-spacing: 3px;</a:t>
            </a:r>
          </a:p>
          <a:p>
            <a:pPr marL="0" indent="0">
              <a:lnSpc>
                <a:spcPct val="120000"/>
              </a:lnSpc>
              <a:spcBef>
                <a:spcPts val="0"/>
              </a:spcBef>
              <a:buNone/>
            </a:pPr>
            <a:r>
              <a:rPr lang="en-US" sz="1700" dirty="0"/>
              <a:t>}</a:t>
            </a:r>
          </a:p>
          <a:p>
            <a:pPr marL="0" indent="0">
              <a:lnSpc>
                <a:spcPct val="120000"/>
              </a:lnSpc>
              <a:spcBef>
                <a:spcPts val="0"/>
              </a:spcBef>
              <a:buNone/>
            </a:pPr>
            <a:r>
              <a:rPr lang="en-US" sz="1700" dirty="0"/>
              <a:t>p {</a:t>
            </a:r>
          </a:p>
          <a:p>
            <a:pPr marL="0" indent="0">
              <a:lnSpc>
                <a:spcPct val="120000"/>
              </a:lnSpc>
              <a:spcBef>
                <a:spcPts val="0"/>
              </a:spcBef>
              <a:buNone/>
            </a:pPr>
            <a:r>
              <a:rPr lang="en-US" sz="1700" dirty="0"/>
              <a:t>    text-indent: 50px;</a:t>
            </a:r>
          </a:p>
          <a:p>
            <a:pPr marL="0" indent="0">
              <a:lnSpc>
                <a:spcPct val="120000"/>
              </a:lnSpc>
              <a:spcBef>
                <a:spcPts val="0"/>
              </a:spcBef>
              <a:buNone/>
            </a:pPr>
            <a:r>
              <a:rPr lang="en-US" sz="1700" dirty="0"/>
              <a:t>}</a:t>
            </a:r>
          </a:p>
          <a:p>
            <a:pPr marL="0" indent="0">
              <a:lnSpc>
                <a:spcPct val="120000"/>
              </a:lnSpc>
              <a:spcBef>
                <a:spcPts val="0"/>
              </a:spcBef>
              <a:buNone/>
            </a:pPr>
            <a:r>
              <a:rPr lang="en-US" sz="1700" dirty="0"/>
              <a:t>&lt;/style&gt;</a:t>
            </a:r>
          </a:p>
          <a:p>
            <a:pPr marL="0" indent="0">
              <a:lnSpc>
                <a:spcPct val="120000"/>
              </a:lnSpc>
              <a:spcBef>
                <a:spcPts val="0"/>
              </a:spcBef>
              <a:buNone/>
            </a:pPr>
            <a:r>
              <a:rPr lang="en-US" sz="1700" dirty="0"/>
              <a:t>&lt;body&gt;</a:t>
            </a:r>
          </a:p>
          <a:p>
            <a:pPr marL="0" indent="0">
              <a:lnSpc>
                <a:spcPct val="120000"/>
              </a:lnSpc>
              <a:spcBef>
                <a:spcPts val="0"/>
              </a:spcBef>
              <a:buNone/>
            </a:pPr>
            <a:r>
              <a:rPr lang="en-US" sz="1700" dirty="0"/>
              <a:t>&lt;h1&gt;</a:t>
            </a:r>
            <a:r>
              <a:rPr lang="en-US" sz="1700" dirty="0" err="1"/>
              <a:t>Vignan</a:t>
            </a:r>
            <a:r>
              <a:rPr lang="en-US" sz="1700" dirty="0"/>
              <a:t> university&lt;/h1</a:t>
            </a:r>
            <a:r>
              <a:rPr lang="en-US" sz="1700" dirty="0" smtClean="0"/>
              <a:t>&gt; &lt;</a:t>
            </a:r>
            <a:r>
              <a:rPr lang="en-US" sz="1700" dirty="0"/>
              <a:t>h2&gt;</a:t>
            </a:r>
            <a:r>
              <a:rPr lang="en-US" sz="1700" dirty="0" err="1"/>
              <a:t>ComputerScience</a:t>
            </a:r>
            <a:r>
              <a:rPr lang="en-US" sz="1700" dirty="0"/>
              <a:t> &amp; Engineering&lt;/h2</a:t>
            </a:r>
            <a:r>
              <a:rPr lang="en-US" sz="1700" dirty="0" smtClean="0"/>
              <a:t>&gt; &lt;</a:t>
            </a:r>
            <a:r>
              <a:rPr lang="en-US" sz="1700" dirty="0"/>
              <a:t>h3&gt;section-e&lt;/h3&gt;</a:t>
            </a:r>
          </a:p>
          <a:p>
            <a:pPr marL="0" indent="0">
              <a:lnSpc>
                <a:spcPct val="120000"/>
              </a:lnSpc>
              <a:spcBef>
                <a:spcPts val="0"/>
              </a:spcBef>
              <a:buNone/>
            </a:pPr>
            <a:r>
              <a:rPr lang="en-US" sz="1700" dirty="0"/>
              <a:t>&lt;p&gt;In my younger and more vulnerable years my father gave me some advice that I've been turning over in my mind ever since.&lt;/p</a:t>
            </a:r>
            <a:r>
              <a:rPr lang="en-US" sz="1700" dirty="0" smtClean="0"/>
              <a:t>&gt; &lt;/</a:t>
            </a:r>
            <a:r>
              <a:rPr lang="en-US" sz="1700" dirty="0"/>
              <a:t>body</a:t>
            </a:r>
            <a:r>
              <a:rPr lang="en-US" sz="1700" dirty="0" smtClean="0"/>
              <a:t>&gt;&lt;/</a:t>
            </a:r>
            <a:r>
              <a:rPr lang="en-US" sz="1700" dirty="0"/>
              <a:t>html&gt;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03374" y="0"/>
            <a:ext cx="8388626" cy="580445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7535667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10748"/>
            <a:ext cx="10515600" cy="5194851"/>
          </a:xfrm>
        </p:spPr>
        <p:txBody>
          <a:bodyPr>
            <a:noAutofit/>
          </a:bodyPr>
          <a:lstStyle/>
          <a:p>
            <a:r>
              <a:rPr lang="en-US" sz="1800" dirty="0"/>
              <a:t>The border-style property specifies what kind of border to display</a:t>
            </a:r>
            <a:r>
              <a:rPr lang="en-US" sz="1800" dirty="0" smtClean="0"/>
              <a:t>.</a:t>
            </a:r>
          </a:p>
          <a:p>
            <a:endParaRPr lang="en-US" sz="1800" dirty="0"/>
          </a:p>
          <a:p>
            <a:r>
              <a:rPr lang="en-US" sz="1800" dirty="0"/>
              <a:t>The following values are allowed:</a:t>
            </a:r>
          </a:p>
          <a:p>
            <a:pPr marL="0" indent="0">
              <a:buNone/>
            </a:pPr>
            <a:r>
              <a:rPr lang="en-US" sz="1800" dirty="0">
                <a:solidFill>
                  <a:srgbClr val="FF0000"/>
                </a:solidFill>
              </a:rPr>
              <a:t>dotted - </a:t>
            </a:r>
            <a:r>
              <a:rPr lang="en-US" sz="1800" dirty="0"/>
              <a:t>Defines a dotted border</a:t>
            </a:r>
          </a:p>
          <a:p>
            <a:pPr marL="0" indent="0">
              <a:buNone/>
            </a:pPr>
            <a:r>
              <a:rPr lang="en-US" sz="1800" dirty="0">
                <a:solidFill>
                  <a:srgbClr val="FF0000"/>
                </a:solidFill>
              </a:rPr>
              <a:t>dashed - </a:t>
            </a:r>
            <a:r>
              <a:rPr lang="en-US" sz="1800" dirty="0"/>
              <a:t>Defines a dashed border</a:t>
            </a:r>
          </a:p>
          <a:p>
            <a:pPr marL="0" indent="0">
              <a:buNone/>
            </a:pPr>
            <a:r>
              <a:rPr lang="en-US" sz="1800" dirty="0">
                <a:solidFill>
                  <a:srgbClr val="FF0000"/>
                </a:solidFill>
              </a:rPr>
              <a:t>solid - </a:t>
            </a:r>
            <a:r>
              <a:rPr lang="en-US" sz="1800" dirty="0"/>
              <a:t>Defines a solid border</a:t>
            </a:r>
          </a:p>
          <a:p>
            <a:pPr marL="0" indent="0">
              <a:buNone/>
            </a:pPr>
            <a:r>
              <a:rPr lang="en-US" sz="1800" dirty="0">
                <a:solidFill>
                  <a:srgbClr val="FF0000"/>
                </a:solidFill>
              </a:rPr>
              <a:t>double - </a:t>
            </a:r>
            <a:r>
              <a:rPr lang="en-US" sz="1800" dirty="0"/>
              <a:t>Defines a double border</a:t>
            </a:r>
          </a:p>
          <a:p>
            <a:pPr marL="0" indent="0">
              <a:buNone/>
            </a:pPr>
            <a:r>
              <a:rPr lang="en-US" sz="1800" dirty="0" smtClean="0">
                <a:solidFill>
                  <a:srgbClr val="FF0000"/>
                </a:solidFill>
              </a:rPr>
              <a:t>none</a:t>
            </a:r>
            <a:r>
              <a:rPr lang="en-US" sz="1800" dirty="0">
                <a:solidFill>
                  <a:srgbClr val="FF0000"/>
                </a:solidFill>
              </a:rPr>
              <a:t> - </a:t>
            </a:r>
            <a:r>
              <a:rPr lang="en-US" sz="1800" dirty="0"/>
              <a:t>Defines no border</a:t>
            </a:r>
          </a:p>
          <a:p>
            <a:pPr marL="0" indent="0">
              <a:lnSpc>
                <a:spcPct val="120000"/>
              </a:lnSpc>
              <a:spcBef>
                <a:spcPts val="0"/>
              </a:spcBef>
              <a:buNone/>
            </a:pPr>
            <a:endParaRPr lang="en-US" sz="1700" dirty="0"/>
          </a:p>
        </p:txBody>
      </p:sp>
      <p:sp>
        <p:nvSpPr>
          <p:cNvPr id="4" name="Title 1"/>
          <p:cNvSpPr>
            <a:spLocks noGrp="1"/>
          </p:cNvSpPr>
          <p:nvPr>
            <p:ph type="title"/>
          </p:nvPr>
        </p:nvSpPr>
        <p:spPr>
          <a:xfrm>
            <a:off x="838200" y="365125"/>
            <a:ext cx="10515600" cy="734805"/>
          </a:xfrm>
        </p:spPr>
        <p:txBody>
          <a:bodyPr>
            <a:normAutofit fontScale="90000"/>
          </a:bodyPr>
          <a:lstStyle/>
          <a:p>
            <a:pPr marL="0" indent="0">
              <a:lnSpc>
                <a:spcPct val="120000"/>
              </a:lnSpc>
              <a:spcBef>
                <a:spcPts val="0"/>
              </a:spcBef>
            </a:pPr>
            <a:r>
              <a:rPr lang="en-US" dirty="0"/>
              <a:t>Border Style</a:t>
            </a:r>
          </a:p>
        </p:txBody>
      </p:sp>
    </p:spTree>
    <p:extLst>
      <p:ext uri="{BB962C8B-B14F-4D97-AF65-F5344CB8AC3E}">
        <p14:creationId xmlns:p14="http://schemas.microsoft.com/office/powerpoint/2010/main" xmlns="" val="36810255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809" y="185530"/>
            <a:ext cx="10995991" cy="6520069"/>
          </a:xfrm>
        </p:spPr>
        <p:txBody>
          <a:bodyPr>
            <a:noAutofit/>
          </a:bodyPr>
          <a:lstStyle/>
          <a:p>
            <a:pPr marL="0" indent="0">
              <a:lnSpc>
                <a:spcPct val="120000"/>
              </a:lnSpc>
              <a:spcBef>
                <a:spcPts val="0"/>
              </a:spcBef>
              <a:buNone/>
            </a:pPr>
            <a:r>
              <a:rPr lang="en-US" sz="2000" dirty="0"/>
              <a:t>&lt;html</a:t>
            </a:r>
            <a:r>
              <a:rPr lang="en-US" sz="2000" dirty="0" smtClean="0"/>
              <a:t>&gt;&lt;</a:t>
            </a:r>
            <a:r>
              <a:rPr lang="en-US" sz="2000" dirty="0"/>
              <a:t>head</a:t>
            </a:r>
            <a:r>
              <a:rPr lang="en-US" sz="2000" dirty="0" smtClean="0"/>
              <a:t>&gt;&lt;</a:t>
            </a:r>
            <a:r>
              <a:rPr lang="en-US" sz="2000" dirty="0"/>
              <a:t>style&gt;</a:t>
            </a:r>
          </a:p>
          <a:p>
            <a:pPr marL="0" indent="0">
              <a:lnSpc>
                <a:spcPct val="120000"/>
              </a:lnSpc>
              <a:spcBef>
                <a:spcPts val="0"/>
              </a:spcBef>
              <a:buNone/>
            </a:pPr>
            <a:r>
              <a:rPr lang="en-US" sz="2000" dirty="0" err="1"/>
              <a:t>p.dotted</a:t>
            </a:r>
            <a:r>
              <a:rPr lang="en-US" sz="2000" dirty="0"/>
              <a:t> {border-style: dotted;}</a:t>
            </a:r>
          </a:p>
          <a:p>
            <a:pPr marL="0" indent="0">
              <a:lnSpc>
                <a:spcPct val="120000"/>
              </a:lnSpc>
              <a:spcBef>
                <a:spcPts val="0"/>
              </a:spcBef>
              <a:buNone/>
            </a:pPr>
            <a:r>
              <a:rPr lang="en-US" sz="2000" dirty="0" err="1"/>
              <a:t>p.dashed</a:t>
            </a:r>
            <a:r>
              <a:rPr lang="en-US" sz="2000" dirty="0"/>
              <a:t> {border-style: dashed;}</a:t>
            </a:r>
          </a:p>
          <a:p>
            <a:pPr marL="0" indent="0">
              <a:lnSpc>
                <a:spcPct val="120000"/>
              </a:lnSpc>
              <a:spcBef>
                <a:spcPts val="0"/>
              </a:spcBef>
              <a:buNone/>
            </a:pPr>
            <a:r>
              <a:rPr lang="en-US" sz="2000" dirty="0" err="1"/>
              <a:t>p.solid</a:t>
            </a:r>
            <a:r>
              <a:rPr lang="en-US" sz="2000" dirty="0"/>
              <a:t> {border-style: solid;}</a:t>
            </a:r>
          </a:p>
          <a:p>
            <a:pPr marL="0" indent="0">
              <a:lnSpc>
                <a:spcPct val="120000"/>
              </a:lnSpc>
              <a:spcBef>
                <a:spcPts val="0"/>
              </a:spcBef>
              <a:buNone/>
            </a:pPr>
            <a:r>
              <a:rPr lang="en-US" sz="2000" dirty="0" err="1"/>
              <a:t>p.double</a:t>
            </a:r>
            <a:r>
              <a:rPr lang="en-US" sz="2000" dirty="0"/>
              <a:t> {border-style: double;}</a:t>
            </a:r>
          </a:p>
          <a:p>
            <a:pPr marL="0" indent="0">
              <a:lnSpc>
                <a:spcPct val="120000"/>
              </a:lnSpc>
              <a:spcBef>
                <a:spcPts val="0"/>
              </a:spcBef>
              <a:buNone/>
            </a:pPr>
            <a:r>
              <a:rPr lang="en-US" sz="2000" dirty="0" err="1" smtClean="0"/>
              <a:t>p.none</a:t>
            </a:r>
            <a:r>
              <a:rPr lang="en-US" sz="2000" dirty="0" smtClean="0"/>
              <a:t> </a:t>
            </a:r>
            <a:r>
              <a:rPr lang="en-US" sz="2000" dirty="0"/>
              <a:t>{border-style: none;}</a:t>
            </a:r>
          </a:p>
          <a:p>
            <a:pPr marL="0" indent="0">
              <a:lnSpc>
                <a:spcPct val="120000"/>
              </a:lnSpc>
              <a:spcBef>
                <a:spcPts val="0"/>
              </a:spcBef>
              <a:buNone/>
            </a:pPr>
            <a:r>
              <a:rPr lang="en-US" sz="2000" dirty="0" err="1"/>
              <a:t>p.mix</a:t>
            </a:r>
            <a:r>
              <a:rPr lang="en-US" sz="2000" dirty="0"/>
              <a:t> {border-style: dotted dashed solid double;}</a:t>
            </a:r>
          </a:p>
          <a:p>
            <a:pPr marL="0" indent="0">
              <a:lnSpc>
                <a:spcPct val="120000"/>
              </a:lnSpc>
              <a:spcBef>
                <a:spcPts val="0"/>
              </a:spcBef>
              <a:buNone/>
            </a:pPr>
            <a:r>
              <a:rPr lang="en-US" sz="2000" dirty="0"/>
              <a:t>&lt;/style</a:t>
            </a:r>
            <a:r>
              <a:rPr lang="en-US" sz="2000" dirty="0" smtClean="0"/>
              <a:t>&gt;&lt;/</a:t>
            </a:r>
            <a:r>
              <a:rPr lang="en-US" sz="2000" dirty="0"/>
              <a:t>head&gt;</a:t>
            </a:r>
          </a:p>
          <a:p>
            <a:pPr marL="0" indent="0">
              <a:lnSpc>
                <a:spcPct val="120000"/>
              </a:lnSpc>
              <a:spcBef>
                <a:spcPts val="0"/>
              </a:spcBef>
              <a:buNone/>
            </a:pPr>
            <a:r>
              <a:rPr lang="en-US" sz="2000" dirty="0"/>
              <a:t>&lt;body&gt;</a:t>
            </a:r>
          </a:p>
          <a:p>
            <a:pPr marL="0" indent="0">
              <a:lnSpc>
                <a:spcPct val="120000"/>
              </a:lnSpc>
              <a:spcBef>
                <a:spcPts val="0"/>
              </a:spcBef>
              <a:buNone/>
            </a:pPr>
            <a:r>
              <a:rPr lang="en-US" sz="2000" dirty="0"/>
              <a:t>&lt;h2&gt;The border-style Property&lt;/h2&gt;</a:t>
            </a:r>
          </a:p>
          <a:p>
            <a:pPr marL="0" indent="0">
              <a:lnSpc>
                <a:spcPct val="120000"/>
              </a:lnSpc>
              <a:spcBef>
                <a:spcPts val="0"/>
              </a:spcBef>
              <a:buNone/>
            </a:pPr>
            <a:r>
              <a:rPr lang="en-US" sz="2000" dirty="0"/>
              <a:t>&lt;p&gt;This property specifies what kind of border to display:&lt;/p&gt;</a:t>
            </a:r>
          </a:p>
          <a:p>
            <a:pPr marL="0" indent="0">
              <a:lnSpc>
                <a:spcPct val="120000"/>
              </a:lnSpc>
              <a:spcBef>
                <a:spcPts val="0"/>
              </a:spcBef>
              <a:buNone/>
            </a:pPr>
            <a:r>
              <a:rPr lang="en-US" sz="2000" dirty="0"/>
              <a:t>&lt;p class="dotted"&gt;A dotted border.&lt;/p&gt;</a:t>
            </a:r>
          </a:p>
          <a:p>
            <a:pPr marL="0" indent="0">
              <a:lnSpc>
                <a:spcPct val="120000"/>
              </a:lnSpc>
              <a:spcBef>
                <a:spcPts val="0"/>
              </a:spcBef>
              <a:buNone/>
            </a:pPr>
            <a:r>
              <a:rPr lang="en-US" sz="2000" dirty="0"/>
              <a:t>&lt;p class="dashed"&gt;A dashed border.&lt;/p&gt;</a:t>
            </a:r>
          </a:p>
          <a:p>
            <a:pPr marL="0" indent="0">
              <a:lnSpc>
                <a:spcPct val="120000"/>
              </a:lnSpc>
              <a:spcBef>
                <a:spcPts val="0"/>
              </a:spcBef>
              <a:buNone/>
            </a:pPr>
            <a:r>
              <a:rPr lang="en-US" sz="2000" dirty="0"/>
              <a:t>&lt;p class="solid"&gt;A solid border.&lt;/p&gt;</a:t>
            </a:r>
          </a:p>
          <a:p>
            <a:pPr marL="0" indent="0">
              <a:lnSpc>
                <a:spcPct val="120000"/>
              </a:lnSpc>
              <a:spcBef>
                <a:spcPts val="0"/>
              </a:spcBef>
              <a:buNone/>
            </a:pPr>
            <a:r>
              <a:rPr lang="en-US" sz="2000" dirty="0"/>
              <a:t>&lt;p class="double"&gt;A double border.&lt;/p&gt;</a:t>
            </a:r>
          </a:p>
          <a:p>
            <a:pPr marL="0" indent="0">
              <a:lnSpc>
                <a:spcPct val="120000"/>
              </a:lnSpc>
              <a:spcBef>
                <a:spcPts val="0"/>
              </a:spcBef>
              <a:buNone/>
            </a:pPr>
            <a:r>
              <a:rPr lang="en-US" sz="2000" dirty="0"/>
              <a:t>&lt;p class="none"&gt;No border.&lt;/p&gt;</a:t>
            </a:r>
          </a:p>
          <a:p>
            <a:pPr marL="0" indent="0">
              <a:lnSpc>
                <a:spcPct val="120000"/>
              </a:lnSpc>
              <a:spcBef>
                <a:spcPts val="0"/>
              </a:spcBef>
              <a:buNone/>
            </a:pPr>
            <a:r>
              <a:rPr lang="en-US" sz="2000" dirty="0"/>
              <a:t>&lt;p class="mix"&gt;A mixed border.&lt;/p&gt;</a:t>
            </a:r>
          </a:p>
          <a:p>
            <a:pPr marL="0" indent="0">
              <a:lnSpc>
                <a:spcPct val="120000"/>
              </a:lnSpc>
              <a:spcBef>
                <a:spcPts val="0"/>
              </a:spcBef>
              <a:buNone/>
            </a:pPr>
            <a:r>
              <a:rPr lang="en-US" sz="2000" dirty="0"/>
              <a:t>&lt;/body</a:t>
            </a:r>
            <a:r>
              <a:rPr lang="en-US" sz="2000" dirty="0" smtClean="0"/>
              <a:t>&gt;&lt;/</a:t>
            </a:r>
            <a:r>
              <a:rPr lang="en-US" sz="2000" dirty="0"/>
              <a:t>html&gt;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592417" y="0"/>
            <a:ext cx="6599583" cy="68580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2080274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809" y="1060174"/>
            <a:ext cx="10995991" cy="5645425"/>
          </a:xfrm>
        </p:spPr>
        <p:txBody>
          <a:bodyPr>
            <a:noAutofit/>
          </a:bodyPr>
          <a:lstStyle/>
          <a:p>
            <a:pPr marL="0" indent="0">
              <a:lnSpc>
                <a:spcPct val="120000"/>
              </a:lnSpc>
              <a:spcBef>
                <a:spcPts val="0"/>
              </a:spcBef>
              <a:buNone/>
            </a:pPr>
            <a:r>
              <a:rPr lang="en-US" sz="2000" dirty="0"/>
              <a:t>&lt;html&gt;</a:t>
            </a:r>
          </a:p>
          <a:p>
            <a:pPr marL="0" indent="0">
              <a:lnSpc>
                <a:spcPct val="120000"/>
              </a:lnSpc>
              <a:spcBef>
                <a:spcPts val="0"/>
              </a:spcBef>
              <a:buNone/>
            </a:pPr>
            <a:r>
              <a:rPr lang="en-US" sz="2000" dirty="0"/>
              <a:t>&lt;head&gt;</a:t>
            </a:r>
          </a:p>
          <a:p>
            <a:pPr marL="0" indent="0">
              <a:lnSpc>
                <a:spcPct val="120000"/>
              </a:lnSpc>
              <a:spcBef>
                <a:spcPts val="0"/>
              </a:spcBef>
              <a:buNone/>
            </a:pPr>
            <a:r>
              <a:rPr lang="en-US" sz="2000" dirty="0"/>
              <a:t>&lt;style&gt;</a:t>
            </a:r>
          </a:p>
          <a:p>
            <a:pPr marL="0" indent="0">
              <a:lnSpc>
                <a:spcPct val="120000"/>
              </a:lnSpc>
              <a:spcBef>
                <a:spcPts val="0"/>
              </a:spcBef>
              <a:buNone/>
            </a:pPr>
            <a:r>
              <a:rPr lang="en-US" sz="2000" dirty="0"/>
              <a:t>table {</a:t>
            </a:r>
          </a:p>
          <a:p>
            <a:pPr marL="0" indent="0">
              <a:lnSpc>
                <a:spcPct val="120000"/>
              </a:lnSpc>
              <a:spcBef>
                <a:spcPts val="0"/>
              </a:spcBef>
              <a:buNone/>
            </a:pPr>
            <a:r>
              <a:rPr lang="en-US" sz="2000" dirty="0"/>
              <a:t>    border-collapse: collapse;</a:t>
            </a:r>
          </a:p>
          <a:p>
            <a:pPr marL="0" indent="0">
              <a:lnSpc>
                <a:spcPct val="120000"/>
              </a:lnSpc>
              <a:spcBef>
                <a:spcPts val="0"/>
              </a:spcBef>
              <a:buNone/>
            </a:pPr>
            <a:r>
              <a:rPr lang="en-US" sz="2000" dirty="0"/>
              <a:t>    width: 100%;</a:t>
            </a:r>
          </a:p>
          <a:p>
            <a:pPr marL="0" indent="0">
              <a:lnSpc>
                <a:spcPct val="120000"/>
              </a:lnSpc>
              <a:spcBef>
                <a:spcPts val="0"/>
              </a:spcBef>
              <a:buNone/>
            </a:pPr>
            <a:r>
              <a:rPr lang="en-US" sz="2000" dirty="0"/>
              <a:t>}</a:t>
            </a:r>
          </a:p>
          <a:p>
            <a:pPr marL="0" indent="0">
              <a:lnSpc>
                <a:spcPct val="120000"/>
              </a:lnSpc>
              <a:spcBef>
                <a:spcPts val="0"/>
              </a:spcBef>
              <a:buNone/>
            </a:pPr>
            <a:r>
              <a:rPr lang="en-US" sz="2000" dirty="0" err="1" smtClean="0"/>
              <a:t>th</a:t>
            </a:r>
            <a:r>
              <a:rPr lang="en-US" sz="2000" dirty="0"/>
              <a:t>, td {</a:t>
            </a:r>
          </a:p>
          <a:p>
            <a:pPr marL="0" indent="0">
              <a:lnSpc>
                <a:spcPct val="120000"/>
              </a:lnSpc>
              <a:spcBef>
                <a:spcPts val="0"/>
              </a:spcBef>
              <a:buNone/>
            </a:pPr>
            <a:r>
              <a:rPr lang="en-US" sz="2000" dirty="0"/>
              <a:t>    text-align: left;</a:t>
            </a:r>
          </a:p>
          <a:p>
            <a:pPr marL="0" indent="0">
              <a:lnSpc>
                <a:spcPct val="120000"/>
              </a:lnSpc>
              <a:spcBef>
                <a:spcPts val="0"/>
              </a:spcBef>
              <a:buNone/>
            </a:pPr>
            <a:r>
              <a:rPr lang="en-US" sz="2000" dirty="0"/>
              <a:t>    padding: 8px;</a:t>
            </a:r>
          </a:p>
          <a:p>
            <a:pPr marL="0" indent="0">
              <a:lnSpc>
                <a:spcPct val="120000"/>
              </a:lnSpc>
              <a:spcBef>
                <a:spcPts val="0"/>
              </a:spcBef>
              <a:buNone/>
            </a:pPr>
            <a:r>
              <a:rPr lang="en-US" sz="2000" dirty="0"/>
              <a:t>    height: 30%;</a:t>
            </a:r>
          </a:p>
          <a:p>
            <a:pPr marL="0" indent="0">
              <a:lnSpc>
                <a:spcPct val="120000"/>
              </a:lnSpc>
              <a:spcBef>
                <a:spcPts val="0"/>
              </a:spcBef>
              <a:buNone/>
            </a:pPr>
            <a:r>
              <a:rPr lang="en-US" sz="2000" dirty="0"/>
              <a:t>    width: 5%;</a:t>
            </a:r>
          </a:p>
          <a:p>
            <a:pPr marL="0" indent="0">
              <a:lnSpc>
                <a:spcPct val="120000"/>
              </a:lnSpc>
              <a:spcBef>
                <a:spcPts val="0"/>
              </a:spcBef>
              <a:buNone/>
            </a:pPr>
            <a:r>
              <a:rPr lang="en-US" sz="2000" dirty="0"/>
              <a:t>    vertical-align: top;</a:t>
            </a:r>
          </a:p>
          <a:p>
            <a:pPr marL="0" indent="0">
              <a:lnSpc>
                <a:spcPct val="120000"/>
              </a:lnSpc>
              <a:spcBef>
                <a:spcPts val="0"/>
              </a:spcBef>
              <a:buNone/>
            </a:pPr>
            <a:r>
              <a:rPr lang="en-US" sz="2000" dirty="0"/>
              <a:t> border: 1px solid red;</a:t>
            </a:r>
          </a:p>
          <a:p>
            <a:pPr marL="0" indent="0">
              <a:lnSpc>
                <a:spcPct val="120000"/>
              </a:lnSpc>
              <a:spcBef>
                <a:spcPts val="0"/>
              </a:spcBef>
              <a:buNone/>
            </a:pPr>
            <a:r>
              <a:rPr lang="en-US" sz="2000" dirty="0" smtClean="0"/>
              <a:t>}</a:t>
            </a:r>
            <a:endParaRPr lang="en-US" sz="2000" dirty="0"/>
          </a:p>
          <a:p>
            <a:pPr marL="0" indent="0">
              <a:lnSpc>
                <a:spcPct val="120000"/>
              </a:lnSpc>
              <a:spcBef>
                <a:spcPts val="0"/>
              </a:spcBef>
              <a:buNone/>
            </a:pPr>
            <a:endParaRPr lang="en-US" sz="2000" dirty="0"/>
          </a:p>
          <a:p>
            <a:pPr marL="0" indent="0">
              <a:lnSpc>
                <a:spcPct val="120000"/>
              </a:lnSpc>
              <a:spcBef>
                <a:spcPts val="0"/>
              </a:spcBef>
              <a:buNone/>
            </a:pPr>
            <a:r>
              <a:rPr lang="en-US" sz="2000" dirty="0" err="1"/>
              <a:t>th</a:t>
            </a:r>
            <a:r>
              <a:rPr lang="en-US" sz="2000" dirty="0"/>
              <a:t> {</a:t>
            </a:r>
          </a:p>
          <a:p>
            <a:pPr marL="0" indent="0">
              <a:lnSpc>
                <a:spcPct val="120000"/>
              </a:lnSpc>
              <a:spcBef>
                <a:spcPts val="0"/>
              </a:spcBef>
              <a:buNone/>
            </a:pPr>
            <a:r>
              <a:rPr lang="en-US" sz="2000" dirty="0"/>
              <a:t>    background-color: #4CAF50;</a:t>
            </a:r>
          </a:p>
          <a:p>
            <a:pPr marL="0" indent="0">
              <a:lnSpc>
                <a:spcPct val="120000"/>
              </a:lnSpc>
              <a:spcBef>
                <a:spcPts val="0"/>
              </a:spcBef>
              <a:buNone/>
            </a:pPr>
            <a:r>
              <a:rPr lang="en-US" sz="2000" dirty="0"/>
              <a:t>    color: white;</a:t>
            </a:r>
          </a:p>
          <a:p>
            <a:pPr marL="0" indent="0">
              <a:lnSpc>
                <a:spcPct val="120000"/>
              </a:lnSpc>
              <a:spcBef>
                <a:spcPts val="0"/>
              </a:spcBef>
              <a:buNone/>
            </a:pPr>
            <a:r>
              <a:rPr lang="en-US" sz="2000" dirty="0"/>
              <a:t>}</a:t>
            </a:r>
          </a:p>
          <a:p>
            <a:pPr marL="0" indent="0">
              <a:lnSpc>
                <a:spcPct val="120000"/>
              </a:lnSpc>
              <a:spcBef>
                <a:spcPts val="0"/>
              </a:spcBef>
              <a:buNone/>
            </a:pPr>
            <a:r>
              <a:rPr lang="en-US" sz="2000" dirty="0"/>
              <a:t>&lt;/style&gt;</a:t>
            </a:r>
          </a:p>
          <a:p>
            <a:pPr marL="0" indent="0">
              <a:lnSpc>
                <a:spcPct val="120000"/>
              </a:lnSpc>
              <a:spcBef>
                <a:spcPts val="0"/>
              </a:spcBef>
              <a:buNone/>
            </a:pPr>
            <a:r>
              <a:rPr lang="en-US" sz="2000" dirty="0"/>
              <a:t>&lt;/head&gt;</a:t>
            </a:r>
          </a:p>
          <a:p>
            <a:pPr marL="0" indent="0">
              <a:lnSpc>
                <a:spcPct val="120000"/>
              </a:lnSpc>
              <a:spcBef>
                <a:spcPts val="0"/>
              </a:spcBef>
              <a:buNone/>
            </a:pPr>
            <a:r>
              <a:rPr lang="en-US" sz="2000" dirty="0"/>
              <a:t>&lt;body</a:t>
            </a:r>
            <a:r>
              <a:rPr lang="en-US" sz="2000" dirty="0" smtClean="0"/>
              <a:t>&gt;</a:t>
            </a:r>
            <a:endParaRPr lang="en-US" sz="2000" dirty="0"/>
          </a:p>
        </p:txBody>
      </p:sp>
      <p:sp>
        <p:nvSpPr>
          <p:cNvPr id="4" name="Title 1"/>
          <p:cNvSpPr>
            <a:spLocks noGrp="1"/>
          </p:cNvSpPr>
          <p:nvPr>
            <p:ph type="title"/>
          </p:nvPr>
        </p:nvSpPr>
        <p:spPr>
          <a:xfrm>
            <a:off x="838200" y="365125"/>
            <a:ext cx="10515600" cy="734805"/>
          </a:xfrm>
        </p:spPr>
        <p:txBody>
          <a:bodyPr>
            <a:normAutofit/>
          </a:bodyPr>
          <a:lstStyle/>
          <a:p>
            <a:pPr marL="0" indent="0">
              <a:lnSpc>
                <a:spcPct val="120000"/>
              </a:lnSpc>
              <a:spcBef>
                <a:spcPts val="0"/>
              </a:spcBef>
            </a:pPr>
            <a:r>
              <a:rPr lang="en-US" sz="3000" dirty="0" smtClean="0">
                <a:solidFill>
                  <a:srgbClr val="FF0000"/>
                </a:solidFill>
              </a:rPr>
              <a:t>Table Properties</a:t>
            </a:r>
            <a:endParaRPr lang="en-US" sz="3000" dirty="0">
              <a:solidFill>
                <a:srgbClr val="FF0000"/>
              </a:solidFill>
            </a:endParaRPr>
          </a:p>
        </p:txBody>
      </p:sp>
    </p:spTree>
    <p:extLst>
      <p:ext uri="{BB962C8B-B14F-4D97-AF65-F5344CB8AC3E}">
        <p14:creationId xmlns:p14="http://schemas.microsoft.com/office/powerpoint/2010/main" xmlns="" val="2886922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CSS Example:</a:t>
            </a:r>
            <a:endParaRPr lang="en-IN" dirty="0"/>
          </a:p>
        </p:txBody>
      </p:sp>
      <p:sp>
        <p:nvSpPr>
          <p:cNvPr id="3" name="Content Placeholder 2"/>
          <p:cNvSpPr>
            <a:spLocks noGrp="1"/>
          </p:cNvSpPr>
          <p:nvPr>
            <p:ph idx="1"/>
          </p:nvPr>
        </p:nvSpPr>
        <p:spPr/>
        <p:txBody>
          <a:bodyPr/>
          <a:lstStyle/>
          <a:p>
            <a:r>
              <a:rPr lang="en-US" altLang="en-US" dirty="0" smtClean="0"/>
              <a:t>A styled HTML document</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produced by the style sheet </a:t>
            </a:r>
            <a:r>
              <a:rPr lang="en-US" altLang="en-US" dirty="0" smtClean="0">
                <a:latin typeface="Lucida Sans Typewriter" panose="020B0509030504030204" pitchFamily="49" charset="0"/>
              </a:rPr>
              <a:t>style1.css</a:t>
            </a:r>
            <a:r>
              <a:rPr lang="en-US" altLang="en-US" dirty="0" smtClean="0"/>
              <a:t>:</a:t>
            </a:r>
          </a:p>
          <a:p>
            <a:pPr marL="0" indent="0">
              <a:buNone/>
            </a:pPr>
            <a:r>
              <a:rPr lang="en-IN" dirty="0"/>
              <a:t> </a:t>
            </a:r>
            <a:r>
              <a:rPr lang="en-IN" dirty="0" smtClean="0"/>
              <a:t>           </a:t>
            </a:r>
            <a:r>
              <a:rPr lang="en-IN" sz="2000" dirty="0" smtClean="0"/>
              <a:t>body { </a:t>
            </a:r>
            <a:r>
              <a:rPr lang="en-IN" sz="2000" dirty="0" err="1" smtClean="0"/>
              <a:t>background-color:lime</a:t>
            </a:r>
            <a:r>
              <a:rPr lang="en-IN" sz="2000" dirty="0" smtClean="0"/>
              <a:t>; }</a:t>
            </a:r>
          </a:p>
          <a:p>
            <a:pPr marL="0" indent="0">
              <a:buNone/>
            </a:pPr>
            <a:r>
              <a:rPr lang="en-IN" sz="2000" dirty="0"/>
              <a:t> </a:t>
            </a:r>
            <a:r>
              <a:rPr lang="en-IN" sz="2000" dirty="0" smtClean="0"/>
              <a:t>                p        { font-size: x-large ; background-</a:t>
            </a:r>
            <a:r>
              <a:rPr lang="en-IN" sz="2000" dirty="0" err="1" smtClean="0"/>
              <a:t>color</a:t>
            </a:r>
            <a:r>
              <a:rPr lang="en-IN" sz="2000" dirty="0" smtClean="0"/>
              <a:t> : yellow }</a:t>
            </a:r>
            <a:endParaRPr lang="en-IN" sz="2000" dirty="0"/>
          </a:p>
        </p:txBody>
      </p:sp>
      <p:pic>
        <p:nvPicPr>
          <p:cNvPr id="4" name="Picture 3" descr="CSSHelloWorld1"/>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69234" y="2304256"/>
            <a:ext cx="3810000" cy="16970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818327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809" y="185530"/>
            <a:ext cx="10995991" cy="6520069"/>
          </a:xfrm>
        </p:spPr>
        <p:txBody>
          <a:bodyPr>
            <a:noAutofit/>
          </a:bodyPr>
          <a:lstStyle/>
          <a:p>
            <a:pPr marL="0" indent="0">
              <a:lnSpc>
                <a:spcPct val="120000"/>
              </a:lnSpc>
              <a:spcBef>
                <a:spcPts val="0"/>
              </a:spcBef>
              <a:buNone/>
            </a:pPr>
            <a:r>
              <a:rPr lang="en-US" sz="2000" dirty="0" smtClean="0"/>
              <a:t>&lt;</a:t>
            </a:r>
            <a:r>
              <a:rPr lang="en-US" sz="2000" dirty="0"/>
              <a:t>body&gt;</a:t>
            </a:r>
          </a:p>
          <a:p>
            <a:pPr marL="0" indent="0">
              <a:lnSpc>
                <a:spcPct val="120000"/>
              </a:lnSpc>
              <a:spcBef>
                <a:spcPts val="0"/>
              </a:spcBef>
              <a:buNone/>
            </a:pPr>
            <a:r>
              <a:rPr lang="en-US" sz="2000" dirty="0"/>
              <a:t>&lt;h2&gt;Colored Table Header&lt;/h2&gt;</a:t>
            </a:r>
          </a:p>
          <a:p>
            <a:pPr marL="0" indent="0">
              <a:lnSpc>
                <a:spcPct val="120000"/>
              </a:lnSpc>
              <a:spcBef>
                <a:spcPts val="0"/>
              </a:spcBef>
              <a:buNone/>
            </a:pPr>
            <a:r>
              <a:rPr lang="en-US" sz="2000" dirty="0"/>
              <a:t>&lt;table&gt;</a:t>
            </a:r>
          </a:p>
          <a:p>
            <a:pPr marL="0" indent="0">
              <a:lnSpc>
                <a:spcPct val="120000"/>
              </a:lnSpc>
              <a:spcBef>
                <a:spcPts val="0"/>
              </a:spcBef>
              <a:buNone/>
            </a:pPr>
            <a:r>
              <a:rPr lang="en-US" sz="2000" dirty="0"/>
              <a:t>  &lt;</a:t>
            </a:r>
            <a:r>
              <a:rPr lang="en-US" sz="2000" dirty="0" err="1"/>
              <a:t>tr</a:t>
            </a:r>
            <a:r>
              <a:rPr lang="en-US" sz="2000" dirty="0"/>
              <a:t>&gt;</a:t>
            </a:r>
          </a:p>
          <a:p>
            <a:pPr marL="0" indent="0">
              <a:lnSpc>
                <a:spcPct val="120000"/>
              </a:lnSpc>
              <a:spcBef>
                <a:spcPts val="0"/>
              </a:spcBef>
              <a:buNone/>
            </a:pPr>
            <a:r>
              <a:rPr lang="en-US" sz="2000" dirty="0"/>
              <a:t>    &lt;</a:t>
            </a:r>
            <a:r>
              <a:rPr lang="en-US" sz="2000" dirty="0" err="1"/>
              <a:t>th</a:t>
            </a:r>
            <a:r>
              <a:rPr lang="en-US" sz="2000" dirty="0"/>
              <a:t>&gt;</a:t>
            </a:r>
            <a:r>
              <a:rPr lang="en-US" sz="2000" dirty="0" err="1"/>
              <a:t>Firstname</a:t>
            </a:r>
            <a:r>
              <a:rPr lang="en-US" sz="2000" dirty="0"/>
              <a:t>&lt;/</a:t>
            </a:r>
            <a:r>
              <a:rPr lang="en-US" sz="2000" dirty="0" err="1"/>
              <a:t>th</a:t>
            </a:r>
            <a:r>
              <a:rPr lang="en-US" sz="2000" dirty="0"/>
              <a:t>&gt;</a:t>
            </a:r>
          </a:p>
          <a:p>
            <a:pPr marL="0" indent="0">
              <a:lnSpc>
                <a:spcPct val="120000"/>
              </a:lnSpc>
              <a:spcBef>
                <a:spcPts val="0"/>
              </a:spcBef>
              <a:buNone/>
            </a:pPr>
            <a:r>
              <a:rPr lang="en-US" sz="2000" dirty="0"/>
              <a:t>    &lt;</a:t>
            </a:r>
            <a:r>
              <a:rPr lang="en-US" sz="2000" dirty="0" err="1"/>
              <a:t>th</a:t>
            </a:r>
            <a:r>
              <a:rPr lang="en-US" sz="2000" dirty="0"/>
              <a:t>&gt;</a:t>
            </a:r>
            <a:r>
              <a:rPr lang="en-US" sz="2000" dirty="0" err="1"/>
              <a:t>Lastname</a:t>
            </a:r>
            <a:r>
              <a:rPr lang="en-US" sz="2000" dirty="0"/>
              <a:t>&lt;/</a:t>
            </a:r>
            <a:r>
              <a:rPr lang="en-US" sz="2000" dirty="0" err="1"/>
              <a:t>th</a:t>
            </a:r>
            <a:r>
              <a:rPr lang="en-US" sz="2000" dirty="0"/>
              <a:t>&gt;</a:t>
            </a:r>
          </a:p>
          <a:p>
            <a:pPr marL="0" indent="0">
              <a:lnSpc>
                <a:spcPct val="120000"/>
              </a:lnSpc>
              <a:spcBef>
                <a:spcPts val="0"/>
              </a:spcBef>
              <a:buNone/>
            </a:pPr>
            <a:r>
              <a:rPr lang="en-US" sz="2000" dirty="0"/>
              <a:t>    &lt;</a:t>
            </a:r>
            <a:r>
              <a:rPr lang="en-US" sz="2000" dirty="0" err="1"/>
              <a:t>th</a:t>
            </a:r>
            <a:r>
              <a:rPr lang="en-US" sz="2000" dirty="0"/>
              <a:t>&gt;Savings&lt;/</a:t>
            </a:r>
            <a:r>
              <a:rPr lang="en-US" sz="2000" dirty="0" err="1"/>
              <a:t>th</a:t>
            </a:r>
            <a:r>
              <a:rPr lang="en-US" sz="2000" dirty="0" smtClean="0"/>
              <a:t>&gt;  </a:t>
            </a:r>
            <a:r>
              <a:rPr lang="en-US" sz="2000" dirty="0"/>
              <a:t>&lt;/</a:t>
            </a:r>
            <a:r>
              <a:rPr lang="en-US" sz="2000" dirty="0" err="1"/>
              <a:t>tr</a:t>
            </a:r>
            <a:r>
              <a:rPr lang="en-US" sz="2000" dirty="0"/>
              <a:t>&gt;</a:t>
            </a:r>
          </a:p>
          <a:p>
            <a:pPr marL="0" indent="0">
              <a:lnSpc>
                <a:spcPct val="120000"/>
              </a:lnSpc>
              <a:spcBef>
                <a:spcPts val="0"/>
              </a:spcBef>
              <a:buNone/>
            </a:pPr>
            <a:r>
              <a:rPr lang="en-US" sz="2000" dirty="0"/>
              <a:t>  &lt;</a:t>
            </a:r>
            <a:r>
              <a:rPr lang="en-US" sz="2000" dirty="0" err="1"/>
              <a:t>tr</a:t>
            </a:r>
            <a:r>
              <a:rPr lang="en-US" sz="2000" dirty="0"/>
              <a:t>&gt;</a:t>
            </a:r>
          </a:p>
          <a:p>
            <a:pPr marL="0" indent="0">
              <a:lnSpc>
                <a:spcPct val="120000"/>
              </a:lnSpc>
              <a:spcBef>
                <a:spcPts val="0"/>
              </a:spcBef>
              <a:buNone/>
            </a:pPr>
            <a:r>
              <a:rPr lang="en-US" sz="2000" dirty="0"/>
              <a:t>    &lt;td&gt;Peter&lt;/td&gt;</a:t>
            </a:r>
          </a:p>
          <a:p>
            <a:pPr marL="0" indent="0">
              <a:lnSpc>
                <a:spcPct val="120000"/>
              </a:lnSpc>
              <a:spcBef>
                <a:spcPts val="0"/>
              </a:spcBef>
              <a:buNone/>
            </a:pPr>
            <a:r>
              <a:rPr lang="en-US" sz="2000" dirty="0"/>
              <a:t>    &lt;td&gt;Griffin&lt;/td&gt;</a:t>
            </a:r>
          </a:p>
          <a:p>
            <a:pPr marL="0" indent="0">
              <a:lnSpc>
                <a:spcPct val="120000"/>
              </a:lnSpc>
              <a:spcBef>
                <a:spcPts val="0"/>
              </a:spcBef>
              <a:buNone/>
            </a:pPr>
            <a:r>
              <a:rPr lang="en-US" sz="2000" dirty="0"/>
              <a:t>    &lt;td&gt;$100&lt;/td</a:t>
            </a:r>
            <a:r>
              <a:rPr lang="en-US" sz="2000" dirty="0" smtClean="0"/>
              <a:t>&gt;  </a:t>
            </a:r>
            <a:r>
              <a:rPr lang="en-US" sz="2000" dirty="0"/>
              <a:t>&lt;/</a:t>
            </a:r>
            <a:r>
              <a:rPr lang="en-US" sz="2000" dirty="0" err="1"/>
              <a:t>tr</a:t>
            </a:r>
            <a:r>
              <a:rPr lang="en-US" sz="2000" dirty="0"/>
              <a:t>&gt;</a:t>
            </a:r>
          </a:p>
          <a:p>
            <a:pPr marL="0" indent="0">
              <a:lnSpc>
                <a:spcPct val="120000"/>
              </a:lnSpc>
              <a:spcBef>
                <a:spcPts val="0"/>
              </a:spcBef>
              <a:buNone/>
            </a:pPr>
            <a:r>
              <a:rPr lang="en-US" sz="2000" dirty="0"/>
              <a:t>  &lt;</a:t>
            </a:r>
            <a:r>
              <a:rPr lang="en-US" sz="2000" dirty="0" err="1"/>
              <a:t>tr</a:t>
            </a:r>
            <a:r>
              <a:rPr lang="en-US" sz="2000" dirty="0"/>
              <a:t>&gt;</a:t>
            </a:r>
          </a:p>
          <a:p>
            <a:pPr marL="0" indent="0">
              <a:lnSpc>
                <a:spcPct val="120000"/>
              </a:lnSpc>
              <a:spcBef>
                <a:spcPts val="0"/>
              </a:spcBef>
              <a:buNone/>
            </a:pPr>
            <a:r>
              <a:rPr lang="en-US" sz="2000" dirty="0"/>
              <a:t>    &lt;td&gt;Lois&lt;/td&gt;</a:t>
            </a:r>
          </a:p>
          <a:p>
            <a:pPr marL="0" indent="0">
              <a:lnSpc>
                <a:spcPct val="120000"/>
              </a:lnSpc>
              <a:spcBef>
                <a:spcPts val="0"/>
              </a:spcBef>
              <a:buNone/>
            </a:pPr>
            <a:r>
              <a:rPr lang="en-US" sz="2000" dirty="0"/>
              <a:t>    &lt;td&gt;Griffin&lt;/td&gt;</a:t>
            </a:r>
          </a:p>
          <a:p>
            <a:pPr marL="0" indent="0">
              <a:lnSpc>
                <a:spcPct val="120000"/>
              </a:lnSpc>
              <a:spcBef>
                <a:spcPts val="0"/>
              </a:spcBef>
              <a:buNone/>
            </a:pPr>
            <a:r>
              <a:rPr lang="en-US" sz="2000" dirty="0"/>
              <a:t>    &lt;td&gt;$150&lt;/td</a:t>
            </a:r>
            <a:r>
              <a:rPr lang="en-US" sz="2000" dirty="0" smtClean="0"/>
              <a:t>&gt;  </a:t>
            </a:r>
            <a:r>
              <a:rPr lang="en-US" sz="2000" dirty="0"/>
              <a:t>&lt;/</a:t>
            </a:r>
            <a:r>
              <a:rPr lang="en-US" sz="2000" dirty="0" err="1"/>
              <a:t>tr</a:t>
            </a:r>
            <a:r>
              <a:rPr lang="en-US" sz="2000" dirty="0"/>
              <a:t>&gt;</a:t>
            </a:r>
          </a:p>
          <a:p>
            <a:pPr marL="0" indent="0">
              <a:lnSpc>
                <a:spcPct val="120000"/>
              </a:lnSpc>
              <a:spcBef>
                <a:spcPts val="0"/>
              </a:spcBef>
              <a:buNone/>
            </a:pPr>
            <a:r>
              <a:rPr lang="en-US" sz="2000" dirty="0" smtClean="0"/>
              <a:t>&lt;/</a:t>
            </a:r>
            <a:r>
              <a:rPr lang="en-US" sz="2000" dirty="0"/>
              <a:t>table&gt;</a:t>
            </a:r>
          </a:p>
          <a:p>
            <a:pPr marL="0" indent="0">
              <a:lnSpc>
                <a:spcPct val="120000"/>
              </a:lnSpc>
              <a:spcBef>
                <a:spcPts val="0"/>
              </a:spcBef>
              <a:buNone/>
            </a:pPr>
            <a:r>
              <a:rPr lang="en-US" sz="2000" dirty="0"/>
              <a:t>&lt;/body&gt;</a:t>
            </a:r>
          </a:p>
          <a:p>
            <a:pPr marL="0" indent="0">
              <a:lnSpc>
                <a:spcPct val="120000"/>
              </a:lnSpc>
              <a:spcBef>
                <a:spcPts val="0"/>
              </a:spcBef>
              <a:buNone/>
            </a:pPr>
            <a:r>
              <a:rPr lang="en-US" sz="2000" dirty="0"/>
              <a:t>&lt;/html&gt;</a:t>
            </a:r>
          </a:p>
          <a:p>
            <a:pPr marL="0" indent="0">
              <a:lnSpc>
                <a:spcPct val="120000"/>
              </a:lnSpc>
              <a:spcBef>
                <a:spcPts val="0"/>
              </a:spcBef>
              <a:buNone/>
            </a:pPr>
            <a:endParaRPr lang="en-US" sz="2000" dirty="0"/>
          </a:p>
        </p:txBody>
      </p:sp>
    </p:spTree>
    <p:extLst>
      <p:ext uri="{BB962C8B-B14F-4D97-AF65-F5344CB8AC3E}">
        <p14:creationId xmlns:p14="http://schemas.microsoft.com/office/powerpoint/2010/main" xmlns="" val="2353122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a:t/>
            </a:r>
            <a:br>
              <a:rPr lang="en-IN" dirty="0"/>
            </a:br>
            <a:r>
              <a:rPr lang="en-IN" dirty="0" smtClean="0"/>
              <a:t>CSS </a:t>
            </a:r>
            <a:r>
              <a:rPr lang="en-IN" dirty="0"/>
              <a:t>Syntax</a:t>
            </a:r>
            <a:br>
              <a:rPr lang="en-IN" dirty="0"/>
            </a:br>
            <a:r>
              <a:rPr lang="en-IN" dirty="0" smtClean="0"/>
              <a:t/>
            </a:r>
            <a:br>
              <a:rPr lang="en-IN" dirty="0" smtClean="0"/>
            </a:br>
            <a:endParaRPr lang="en-IN" dirty="0"/>
          </a:p>
        </p:txBody>
      </p:sp>
      <p:sp>
        <p:nvSpPr>
          <p:cNvPr id="3" name="Content Placeholder 2"/>
          <p:cNvSpPr>
            <a:spLocks noGrp="1"/>
          </p:cNvSpPr>
          <p:nvPr>
            <p:ph idx="1"/>
          </p:nvPr>
        </p:nvSpPr>
        <p:spPr>
          <a:xfrm>
            <a:off x="838200" y="1416676"/>
            <a:ext cx="10515600" cy="5165279"/>
          </a:xfrm>
        </p:spPr>
        <p:txBody>
          <a:bodyPr>
            <a:normAutofit/>
          </a:bodyPr>
          <a:lstStyle/>
          <a:p>
            <a:r>
              <a:rPr lang="en-US" sz="3000" dirty="0"/>
              <a:t>A CSS comprises of style rules that are interpreted by the browser and then applied to the corresponding elements in </a:t>
            </a:r>
            <a:r>
              <a:rPr lang="en-US" sz="3000" dirty="0" smtClean="0"/>
              <a:t> document</a:t>
            </a:r>
          </a:p>
          <a:p>
            <a:pPr marL="0" indent="0">
              <a:buNone/>
            </a:pPr>
            <a:r>
              <a:rPr lang="en-US" sz="3000" dirty="0" smtClean="0">
                <a:solidFill>
                  <a:schemeClr val="accent1">
                    <a:lumMod val="50000"/>
                  </a:schemeClr>
                </a:solidFill>
              </a:rPr>
              <a:t>selector </a:t>
            </a:r>
            <a:r>
              <a:rPr lang="en-US" sz="3000" dirty="0">
                <a:solidFill>
                  <a:schemeClr val="accent1">
                    <a:lumMod val="50000"/>
                  </a:schemeClr>
                </a:solidFill>
              </a:rPr>
              <a:t>{ property: value }</a:t>
            </a:r>
            <a:endParaRPr lang="en-US" sz="3000" dirty="0" smtClean="0">
              <a:solidFill>
                <a:schemeClr val="accent1">
                  <a:lumMod val="50000"/>
                </a:schemeClr>
              </a:solidFill>
            </a:endParaRPr>
          </a:p>
          <a:p>
            <a:pPr marL="0" indent="0">
              <a:buNone/>
            </a:pPr>
            <a:r>
              <a:rPr lang="en-IN" sz="3000" dirty="0" smtClean="0">
                <a:solidFill>
                  <a:srgbClr val="FF0000"/>
                </a:solidFill>
              </a:rPr>
              <a:t>Ex:</a:t>
            </a:r>
          </a:p>
          <a:p>
            <a:endParaRPr lang="en-IN" sz="3000" dirty="0"/>
          </a:p>
          <a:p>
            <a:endParaRPr lang="en-IN" sz="3000" dirty="0" smtClean="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854680" y="4147843"/>
            <a:ext cx="7358332" cy="1789318"/>
          </a:xfrm>
          <a:prstGeom prst="rect">
            <a:avLst/>
          </a:prstGeom>
        </p:spPr>
      </p:pic>
    </p:spTree>
    <p:extLst>
      <p:ext uri="{BB962C8B-B14F-4D97-AF65-F5344CB8AC3E}">
        <p14:creationId xmlns:p14="http://schemas.microsoft.com/office/powerpoint/2010/main" xmlns="" val="3220228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dirty="0"/>
              <a:t/>
            </a:r>
            <a:br>
              <a:rPr lang="en-IN" dirty="0"/>
            </a:br>
            <a:r>
              <a:rPr lang="en-IN" dirty="0" smtClean="0">
                <a:solidFill>
                  <a:srgbClr val="FF0000"/>
                </a:solidFill>
              </a:rPr>
              <a:t>CSS </a:t>
            </a:r>
            <a:r>
              <a:rPr lang="en-IN" dirty="0">
                <a:solidFill>
                  <a:srgbClr val="FF0000"/>
                </a:solidFill>
              </a:rPr>
              <a:t>Syntax</a:t>
            </a:r>
            <a:r>
              <a:rPr lang="en-IN" dirty="0"/>
              <a:t/>
            </a:r>
            <a:br>
              <a:rPr lang="en-IN" dirty="0"/>
            </a:br>
            <a:r>
              <a:rPr lang="en-IN" dirty="0" smtClean="0"/>
              <a:t/>
            </a:r>
            <a:br>
              <a:rPr lang="en-IN" dirty="0" smtClean="0"/>
            </a:br>
            <a:endParaRPr lang="en-IN" dirty="0"/>
          </a:p>
        </p:txBody>
      </p:sp>
      <p:sp>
        <p:nvSpPr>
          <p:cNvPr id="3" name="Content Placeholder 2"/>
          <p:cNvSpPr>
            <a:spLocks noGrp="1"/>
          </p:cNvSpPr>
          <p:nvPr>
            <p:ph idx="1"/>
          </p:nvPr>
        </p:nvSpPr>
        <p:spPr>
          <a:xfrm>
            <a:off x="838200" y="1696278"/>
            <a:ext cx="10515600" cy="4885677"/>
          </a:xfrm>
        </p:spPr>
        <p:txBody>
          <a:bodyPr>
            <a:normAutofit/>
          </a:bodyPr>
          <a:lstStyle/>
          <a:p>
            <a:pPr marL="0" indent="0" algn="just">
              <a:buNone/>
            </a:pPr>
            <a:r>
              <a:rPr lang="en-US" b="1" dirty="0">
                <a:solidFill>
                  <a:srgbClr val="002060"/>
                </a:solidFill>
              </a:rPr>
              <a:t>Selector</a:t>
            </a:r>
            <a:r>
              <a:rPr lang="en-US" dirty="0">
                <a:solidFill>
                  <a:srgbClr val="002060"/>
                </a:solidFill>
              </a:rPr>
              <a:t> − </a:t>
            </a:r>
            <a:r>
              <a:rPr lang="en-US" dirty="0"/>
              <a:t>A selector is an HTML tag </a:t>
            </a:r>
            <a:r>
              <a:rPr lang="en-US" dirty="0" smtClean="0"/>
              <a:t>on </a:t>
            </a:r>
            <a:r>
              <a:rPr lang="en-US" dirty="0"/>
              <a:t>which a style will be applied. This could be any tag like &lt;h1&gt; or &lt;table&gt; etc.</a:t>
            </a:r>
          </a:p>
          <a:p>
            <a:pPr marL="0" indent="0" algn="just">
              <a:buNone/>
            </a:pPr>
            <a:r>
              <a:rPr lang="en-US" b="1" dirty="0">
                <a:solidFill>
                  <a:srgbClr val="002060"/>
                </a:solidFill>
              </a:rPr>
              <a:t>Property</a:t>
            </a:r>
            <a:r>
              <a:rPr lang="en-US" dirty="0">
                <a:solidFill>
                  <a:srgbClr val="002060"/>
                </a:solidFill>
              </a:rPr>
              <a:t> - </a:t>
            </a:r>
            <a:r>
              <a:rPr lang="en-US" dirty="0"/>
              <a:t>A property is a type of attribute of HTML tag. Put simply, all the HTML attributes are converted into CSS properties. They could be </a:t>
            </a:r>
            <a:r>
              <a:rPr lang="en-US" i="1" dirty="0"/>
              <a:t>color</a:t>
            </a:r>
            <a:r>
              <a:rPr lang="en-US" dirty="0"/>
              <a:t>, </a:t>
            </a:r>
            <a:r>
              <a:rPr lang="en-US" i="1" dirty="0"/>
              <a:t>border</a:t>
            </a:r>
            <a:r>
              <a:rPr lang="en-US" dirty="0"/>
              <a:t> etc.</a:t>
            </a:r>
          </a:p>
          <a:p>
            <a:pPr marL="0" indent="0" algn="just">
              <a:buNone/>
            </a:pPr>
            <a:r>
              <a:rPr lang="en-US" b="1" dirty="0">
                <a:solidFill>
                  <a:srgbClr val="002060"/>
                </a:solidFill>
              </a:rPr>
              <a:t>Value</a:t>
            </a:r>
            <a:r>
              <a:rPr lang="en-US" dirty="0">
                <a:solidFill>
                  <a:srgbClr val="002060"/>
                </a:solidFill>
              </a:rPr>
              <a:t> - </a:t>
            </a:r>
            <a:r>
              <a:rPr lang="en-US" dirty="0"/>
              <a:t>Values are assigned to properties. For example, </a:t>
            </a:r>
            <a:r>
              <a:rPr lang="en-US" i="1" dirty="0"/>
              <a:t>color</a:t>
            </a:r>
            <a:r>
              <a:rPr lang="en-US" dirty="0"/>
              <a:t> property can have value either </a:t>
            </a:r>
            <a:r>
              <a:rPr lang="en-US" i="1" dirty="0"/>
              <a:t>red</a:t>
            </a:r>
            <a:r>
              <a:rPr lang="en-US" dirty="0"/>
              <a:t> or </a:t>
            </a:r>
            <a:r>
              <a:rPr lang="en-US" i="1" dirty="0"/>
              <a:t>#F1F1F1</a:t>
            </a:r>
            <a:r>
              <a:rPr lang="en-US" dirty="0"/>
              <a:t> etc.</a:t>
            </a:r>
          </a:p>
          <a:p>
            <a:pPr algn="just"/>
            <a:endParaRPr lang="en-IN" dirty="0" smtClean="0"/>
          </a:p>
        </p:txBody>
      </p:sp>
    </p:spTree>
    <p:extLst>
      <p:ext uri="{BB962C8B-B14F-4D97-AF65-F5344CB8AC3E}">
        <p14:creationId xmlns:p14="http://schemas.microsoft.com/office/powerpoint/2010/main" xmlns="" val="1178189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091468" cy="894332"/>
          </a:xfrm>
        </p:spPr>
        <p:txBody>
          <a:bodyPr>
            <a:normAutofit fontScale="90000"/>
          </a:bodyPr>
          <a:lstStyle/>
          <a:p>
            <a:r>
              <a:rPr lang="en-IN" dirty="0" smtClean="0"/>
              <a:t/>
            </a:r>
            <a:br>
              <a:rPr lang="en-IN" dirty="0" smtClean="0"/>
            </a:br>
            <a:r>
              <a:rPr lang="en-IN" dirty="0"/>
              <a:t/>
            </a:r>
            <a:br>
              <a:rPr lang="en-IN" dirty="0"/>
            </a:br>
            <a:r>
              <a:rPr lang="en-IN" dirty="0" smtClean="0">
                <a:solidFill>
                  <a:srgbClr val="FF0000"/>
                </a:solidFill>
              </a:rPr>
              <a:t>CSS </a:t>
            </a:r>
            <a:r>
              <a:rPr lang="en-IN" dirty="0">
                <a:solidFill>
                  <a:srgbClr val="FF0000"/>
                </a:solidFill>
              </a:rPr>
              <a:t>Selectors</a:t>
            </a:r>
            <a:r>
              <a:rPr lang="en-IN" dirty="0"/>
              <a:t/>
            </a:r>
            <a:br>
              <a:rPr lang="en-IN" dirty="0"/>
            </a:br>
            <a:r>
              <a:rPr lang="en-IN" dirty="0" smtClean="0"/>
              <a:t/>
            </a:r>
            <a:br>
              <a:rPr lang="en-IN" dirty="0" smtClean="0"/>
            </a:br>
            <a:endParaRPr lang="en-IN" dirty="0"/>
          </a:p>
        </p:txBody>
      </p:sp>
      <p:sp>
        <p:nvSpPr>
          <p:cNvPr id="3" name="Content Placeholder 2"/>
          <p:cNvSpPr>
            <a:spLocks noGrp="1"/>
          </p:cNvSpPr>
          <p:nvPr>
            <p:ph idx="1"/>
          </p:nvPr>
        </p:nvSpPr>
        <p:spPr>
          <a:xfrm>
            <a:off x="838200" y="1362974"/>
            <a:ext cx="10393392" cy="4813989"/>
          </a:xfrm>
        </p:spPr>
        <p:txBody>
          <a:bodyPr>
            <a:normAutofit/>
          </a:bodyPr>
          <a:lstStyle/>
          <a:p>
            <a:pPr marL="0" indent="0">
              <a:buNone/>
            </a:pPr>
            <a:r>
              <a:rPr lang="en-IN" dirty="0"/>
              <a:t>CSS selectors are used to "find" (or select) HTML elements based on their element name, id, class, attribute, and more.</a:t>
            </a:r>
          </a:p>
          <a:p>
            <a:pPr marL="514350" indent="-514350">
              <a:buFont typeface="+mj-lt"/>
              <a:buAutoNum type="arabicPeriod"/>
            </a:pPr>
            <a:endParaRPr lang="en-US" dirty="0" smtClean="0">
              <a:solidFill>
                <a:srgbClr val="002060"/>
              </a:solidFill>
            </a:endParaRPr>
          </a:p>
          <a:p>
            <a:pPr marL="514350" indent="-514350">
              <a:buFont typeface="+mj-lt"/>
              <a:buAutoNum type="arabicPeriod"/>
            </a:pPr>
            <a:r>
              <a:rPr lang="en-US" dirty="0" smtClean="0">
                <a:solidFill>
                  <a:srgbClr val="002060"/>
                </a:solidFill>
              </a:rPr>
              <a:t>Element </a:t>
            </a:r>
            <a:r>
              <a:rPr lang="en-US" dirty="0">
                <a:solidFill>
                  <a:srgbClr val="002060"/>
                </a:solidFill>
              </a:rPr>
              <a:t>Type </a:t>
            </a:r>
            <a:r>
              <a:rPr lang="en-US" dirty="0" smtClean="0">
                <a:solidFill>
                  <a:srgbClr val="002060"/>
                </a:solidFill>
              </a:rPr>
              <a:t>Selector</a:t>
            </a:r>
            <a:endParaRPr lang="en-US" dirty="0">
              <a:solidFill>
                <a:srgbClr val="002060"/>
              </a:solidFill>
            </a:endParaRPr>
          </a:p>
          <a:p>
            <a:pPr marL="514350" indent="-514350">
              <a:buFont typeface="+mj-lt"/>
              <a:buAutoNum type="arabicPeriod"/>
            </a:pPr>
            <a:r>
              <a:rPr lang="en-US" dirty="0" smtClean="0">
                <a:solidFill>
                  <a:srgbClr val="002060"/>
                </a:solidFill>
              </a:rPr>
              <a:t>ID Selector</a:t>
            </a:r>
          </a:p>
          <a:p>
            <a:pPr marL="514350" indent="-514350">
              <a:buFont typeface="+mj-lt"/>
              <a:buAutoNum type="arabicPeriod"/>
            </a:pPr>
            <a:r>
              <a:rPr lang="en-US" dirty="0">
                <a:solidFill>
                  <a:srgbClr val="002060"/>
                </a:solidFill>
              </a:rPr>
              <a:t>Universal </a:t>
            </a:r>
            <a:r>
              <a:rPr lang="en-US" dirty="0" smtClean="0">
                <a:solidFill>
                  <a:srgbClr val="002060"/>
                </a:solidFill>
              </a:rPr>
              <a:t>Selector</a:t>
            </a:r>
            <a:endParaRPr lang="en-US" dirty="0">
              <a:solidFill>
                <a:srgbClr val="002060"/>
              </a:solidFill>
            </a:endParaRPr>
          </a:p>
          <a:p>
            <a:pPr marL="514350" indent="-514350">
              <a:buFont typeface="+mj-lt"/>
              <a:buAutoNum type="arabicPeriod"/>
            </a:pPr>
            <a:r>
              <a:rPr lang="en-US" dirty="0">
                <a:solidFill>
                  <a:srgbClr val="002060"/>
                </a:solidFill>
              </a:rPr>
              <a:t>Class </a:t>
            </a:r>
            <a:r>
              <a:rPr lang="en-US" dirty="0" smtClean="0">
                <a:solidFill>
                  <a:srgbClr val="002060"/>
                </a:solidFill>
              </a:rPr>
              <a:t>Selector</a:t>
            </a:r>
            <a:endParaRPr lang="en-US" dirty="0">
              <a:solidFill>
                <a:srgbClr val="002060"/>
              </a:solidFill>
            </a:endParaRPr>
          </a:p>
          <a:p>
            <a:pPr marL="0" indent="0">
              <a:buNone/>
            </a:pPr>
            <a:endParaRPr lang="en-IN" dirty="0"/>
          </a:p>
        </p:txBody>
      </p:sp>
    </p:spTree>
    <p:extLst>
      <p:ext uri="{BB962C8B-B14F-4D97-AF65-F5344CB8AC3E}">
        <p14:creationId xmlns:p14="http://schemas.microsoft.com/office/powerpoint/2010/main" xmlns="" val="504303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091468" cy="894332"/>
          </a:xfrm>
        </p:spPr>
        <p:txBody>
          <a:bodyPr>
            <a:normAutofit fontScale="90000"/>
          </a:bodyPr>
          <a:lstStyle/>
          <a:p>
            <a:r>
              <a:rPr lang="en-IN" dirty="0" smtClean="0"/>
              <a:t/>
            </a:r>
            <a:br>
              <a:rPr lang="en-IN" dirty="0" smtClean="0"/>
            </a:br>
            <a:r>
              <a:rPr lang="en-IN" dirty="0"/>
              <a:t/>
            </a:r>
            <a:br>
              <a:rPr lang="en-IN" dirty="0"/>
            </a:br>
            <a:r>
              <a:rPr lang="en-IN" b="1" dirty="0">
                <a:solidFill>
                  <a:srgbClr val="FF0000"/>
                </a:solidFill>
              </a:rPr>
              <a:t>element selector</a:t>
            </a:r>
            <a:r>
              <a:rPr lang="en-IN" dirty="0"/>
              <a:t/>
            </a:r>
            <a:br>
              <a:rPr lang="en-IN" dirty="0"/>
            </a:br>
            <a:r>
              <a:rPr lang="en-IN" dirty="0" smtClean="0"/>
              <a:t/>
            </a:r>
            <a:br>
              <a:rPr lang="en-IN" dirty="0" smtClean="0"/>
            </a:br>
            <a:endParaRPr lang="en-IN" dirty="0"/>
          </a:p>
        </p:txBody>
      </p:sp>
      <p:sp>
        <p:nvSpPr>
          <p:cNvPr id="3" name="Content Placeholder 2"/>
          <p:cNvSpPr>
            <a:spLocks noGrp="1"/>
          </p:cNvSpPr>
          <p:nvPr>
            <p:ph idx="1"/>
          </p:nvPr>
        </p:nvSpPr>
        <p:spPr>
          <a:xfrm>
            <a:off x="838200" y="1362974"/>
            <a:ext cx="10393392" cy="4813989"/>
          </a:xfrm>
        </p:spPr>
        <p:txBody>
          <a:bodyPr/>
          <a:lstStyle/>
          <a:p>
            <a:r>
              <a:rPr lang="en-IN" dirty="0" smtClean="0"/>
              <a:t>The </a:t>
            </a:r>
            <a:r>
              <a:rPr lang="en-IN" b="1" dirty="0"/>
              <a:t>element selector </a:t>
            </a:r>
            <a:r>
              <a:rPr lang="en-IN" dirty="0"/>
              <a:t>selects elements based on the element name.</a:t>
            </a:r>
          </a:p>
          <a:p>
            <a:r>
              <a:rPr lang="en-IN" dirty="0"/>
              <a:t>You can select all &lt;p&gt; elements on a page like this </a:t>
            </a:r>
            <a:r>
              <a:rPr lang="en-IN" dirty="0" smtClean="0"/>
              <a:t>:</a:t>
            </a:r>
          </a:p>
          <a:p>
            <a:pPr marL="0" indent="0">
              <a:buNone/>
            </a:pPr>
            <a:r>
              <a:rPr lang="en-IN" dirty="0" smtClean="0"/>
              <a:t>                      p</a:t>
            </a:r>
            <a:r>
              <a:rPr lang="en-IN" dirty="0"/>
              <a:t> {</a:t>
            </a:r>
            <a:br>
              <a:rPr lang="en-IN" dirty="0"/>
            </a:br>
            <a:r>
              <a:rPr lang="en-IN" dirty="0"/>
              <a:t>    </a:t>
            </a:r>
            <a:r>
              <a:rPr lang="en-IN" dirty="0" smtClean="0"/>
              <a:t>                          text-align</a:t>
            </a:r>
            <a:r>
              <a:rPr lang="en-IN" dirty="0"/>
              <a:t>: </a:t>
            </a:r>
            <a:r>
              <a:rPr lang="en-IN" dirty="0" err="1"/>
              <a:t>center</a:t>
            </a:r>
            <a:r>
              <a:rPr lang="en-IN" dirty="0"/>
              <a:t>;</a:t>
            </a:r>
            <a:br>
              <a:rPr lang="en-IN" dirty="0"/>
            </a:br>
            <a:r>
              <a:rPr lang="en-IN" dirty="0"/>
              <a:t>    </a:t>
            </a:r>
            <a:r>
              <a:rPr lang="en-IN" dirty="0" smtClean="0"/>
              <a:t>                          </a:t>
            </a:r>
            <a:r>
              <a:rPr lang="en-IN" dirty="0" err="1" smtClean="0"/>
              <a:t>color</a:t>
            </a:r>
            <a:r>
              <a:rPr lang="en-IN" dirty="0"/>
              <a:t>: red;</a:t>
            </a:r>
            <a:br>
              <a:rPr lang="en-IN" dirty="0"/>
            </a:br>
            <a:r>
              <a:rPr lang="en-IN" dirty="0" smtClean="0"/>
              <a:t>                       }</a:t>
            </a:r>
            <a:br>
              <a:rPr lang="en-IN" dirty="0" smtClean="0"/>
            </a:br>
            <a:r>
              <a:rPr lang="en-IN" dirty="0" smtClean="0"/>
              <a:t/>
            </a:r>
            <a:br>
              <a:rPr lang="en-IN" dirty="0" smtClean="0"/>
            </a:br>
            <a:endParaRPr lang="en-IN" dirty="0"/>
          </a:p>
        </p:txBody>
      </p:sp>
    </p:spTree>
    <p:extLst>
      <p:ext uri="{BB962C8B-B14F-4D97-AF65-F5344CB8AC3E}">
        <p14:creationId xmlns:p14="http://schemas.microsoft.com/office/powerpoint/2010/main" xmlns="" val="3543841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1440</TotalTime>
  <Words>2052</Words>
  <Application>Microsoft Office PowerPoint</Application>
  <PresentationFormat>Custom</PresentationFormat>
  <Paragraphs>467</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CSS for Styling</vt:lpstr>
      <vt:lpstr>Cascading Style Sheets (CSS)</vt:lpstr>
      <vt:lpstr> Why Use CSS? </vt:lpstr>
      <vt:lpstr>History </vt:lpstr>
      <vt:lpstr>CSS Example:</vt:lpstr>
      <vt:lpstr>  CSS Syntax  </vt:lpstr>
      <vt:lpstr>  CSS Syntax  </vt:lpstr>
      <vt:lpstr>  CSS Selectors  </vt:lpstr>
      <vt:lpstr>  element selector  </vt:lpstr>
      <vt:lpstr>Slide 10</vt:lpstr>
      <vt:lpstr>  The id Selector  </vt:lpstr>
      <vt:lpstr>Slide 12</vt:lpstr>
      <vt:lpstr>The Universal Selectors</vt:lpstr>
      <vt:lpstr>Slide 14</vt:lpstr>
      <vt:lpstr>  The class Selector  </vt:lpstr>
      <vt:lpstr>Slide 16</vt:lpstr>
      <vt:lpstr>Slide 17</vt:lpstr>
      <vt:lpstr>  Grouping Selectors  </vt:lpstr>
      <vt:lpstr>  Three Ways to Insert CSS  </vt:lpstr>
      <vt:lpstr>  Internal Style Sheet  </vt:lpstr>
      <vt:lpstr>Example for Internal Style sheet</vt:lpstr>
      <vt:lpstr>  Inline Styles  </vt:lpstr>
      <vt:lpstr>Slide 23</vt:lpstr>
      <vt:lpstr>  External Style Sheet  </vt:lpstr>
      <vt:lpstr>Cont…</vt:lpstr>
      <vt:lpstr>mystyle.css: body {     background-color: lightblue;                      }  h1 {     color: navy;     margin-left: 20px; }</vt:lpstr>
      <vt:lpstr>CSS Basic Properties </vt:lpstr>
      <vt:lpstr>Slide 28</vt:lpstr>
      <vt:lpstr>Slide 29</vt:lpstr>
      <vt:lpstr>Slide 30</vt:lpstr>
      <vt:lpstr>Slide 31</vt:lpstr>
      <vt:lpstr>Slide 32</vt:lpstr>
      <vt:lpstr>CSS Background Properties</vt:lpstr>
      <vt:lpstr>Slide 34</vt:lpstr>
      <vt:lpstr>Slide 35</vt:lpstr>
      <vt:lpstr>Slide 36</vt:lpstr>
      <vt:lpstr>Slide 37</vt:lpstr>
      <vt:lpstr>Slide 38</vt:lpstr>
      <vt:lpstr>Slide 39</vt:lpstr>
      <vt:lpstr>Slide 40</vt:lpstr>
      <vt:lpstr>Slide 41</vt:lpstr>
      <vt:lpstr>Slide 42</vt:lpstr>
      <vt:lpstr>CSS properties for fonts</vt:lpstr>
      <vt:lpstr>Slide 44</vt:lpstr>
      <vt:lpstr>CSS properties for Text</vt:lpstr>
      <vt:lpstr>Slide 46</vt:lpstr>
      <vt:lpstr>Border Style</vt:lpstr>
      <vt:lpstr>Slide 48</vt:lpstr>
      <vt:lpstr>Table Properties</vt:lpstr>
      <vt:lpstr>Slide 50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for Styling</dc:title>
  <dc:creator>Santhoshini Banda</dc:creator>
  <cp:lastModifiedBy>Bhargavi</cp:lastModifiedBy>
  <cp:revision>81</cp:revision>
  <dcterms:created xsi:type="dcterms:W3CDTF">2017-07-22T16:56:11Z</dcterms:created>
  <dcterms:modified xsi:type="dcterms:W3CDTF">2018-08-03T06:06:34Z</dcterms:modified>
</cp:coreProperties>
</file>