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366" r:id="rId3"/>
    <p:sldId id="375" r:id="rId4"/>
    <p:sldId id="385" r:id="rId5"/>
    <p:sldId id="376" r:id="rId6"/>
    <p:sldId id="386" r:id="rId7"/>
    <p:sldId id="387" r:id="rId8"/>
    <p:sldId id="388" r:id="rId9"/>
    <p:sldId id="389" r:id="rId10"/>
    <p:sldId id="390" r:id="rId11"/>
    <p:sldId id="391" r:id="rId12"/>
    <p:sldId id="392" r:id="rId13"/>
    <p:sldId id="393" r:id="rId14"/>
    <p:sldId id="396" r:id="rId15"/>
    <p:sldId id="395" r:id="rId16"/>
    <p:sldId id="397" r:id="rId17"/>
    <p:sldId id="398" r:id="rId18"/>
    <p:sldId id="399" r:id="rId19"/>
    <p:sldId id="400" r:id="rId20"/>
    <p:sldId id="401" r:id="rId21"/>
    <p:sldId id="402" r:id="rId22"/>
    <p:sldId id="403" r:id="rId23"/>
    <p:sldId id="404" r:id="rId24"/>
    <p:sldId id="405" r:id="rId25"/>
    <p:sldId id="407" r:id="rId26"/>
    <p:sldId id="449" r:id="rId27"/>
    <p:sldId id="450" r:id="rId28"/>
    <p:sldId id="406" r:id="rId29"/>
    <p:sldId id="409" r:id="rId30"/>
    <p:sldId id="410" r:id="rId31"/>
    <p:sldId id="451" r:id="rId32"/>
    <p:sldId id="452" r:id="rId33"/>
    <p:sldId id="411" r:id="rId34"/>
    <p:sldId id="412" r:id="rId35"/>
    <p:sldId id="413" r:id="rId36"/>
    <p:sldId id="414" r:id="rId37"/>
    <p:sldId id="415" r:id="rId38"/>
    <p:sldId id="416" r:id="rId39"/>
    <p:sldId id="417" r:id="rId40"/>
    <p:sldId id="420" r:id="rId41"/>
    <p:sldId id="421" r:id="rId42"/>
    <p:sldId id="422" r:id="rId43"/>
    <p:sldId id="438" r:id="rId44"/>
    <p:sldId id="439" r:id="rId45"/>
    <p:sldId id="440" r:id="rId46"/>
    <p:sldId id="441" r:id="rId47"/>
    <p:sldId id="442" r:id="rId48"/>
    <p:sldId id="423" r:id="rId49"/>
    <p:sldId id="424" r:id="rId50"/>
    <p:sldId id="425" r:id="rId51"/>
    <p:sldId id="427" r:id="rId52"/>
    <p:sldId id="426" r:id="rId53"/>
    <p:sldId id="443" r:id="rId54"/>
    <p:sldId id="444" r:id="rId55"/>
    <p:sldId id="432" r:id="rId56"/>
    <p:sldId id="433" r:id="rId57"/>
    <p:sldId id="434" r:id="rId58"/>
    <p:sldId id="435" r:id="rId59"/>
    <p:sldId id="436" r:id="rId60"/>
    <p:sldId id="437" r:id="rId61"/>
    <p:sldId id="445" r:id="rId62"/>
    <p:sldId id="446" r:id="rId63"/>
    <p:sldId id="428" r:id="rId64"/>
    <p:sldId id="448" r:id="rId65"/>
    <p:sldId id="447" r:id="rId66"/>
    <p:sldId id="429" r:id="rId67"/>
    <p:sldId id="430" r:id="rId68"/>
    <p:sldId id="431" r:id="rId69"/>
    <p:sldId id="453"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0" d="100"/>
          <a:sy n="70" d="100"/>
        </p:scale>
        <p:origin x="-744" y="-168"/>
      </p:cViewPr>
      <p:guideLst>
        <p:guide orient="horz" pos="2160"/>
        <p:guide pos="3840"/>
      </p:guideLst>
    </p:cSldViewPr>
  </p:slideViewPr>
  <p:notesTextViewPr>
    <p:cViewPr>
      <p:scale>
        <a:sx n="1" d="1"/>
        <a:sy n="1" d="1"/>
      </p:scale>
      <p:origin x="0" y="0"/>
    </p:cViewPr>
  </p:notesTextViewPr>
  <p:sorterViewPr>
    <p:cViewPr>
      <p:scale>
        <a:sx n="66" d="100"/>
        <a:sy n="66" d="100"/>
      </p:scale>
      <p:origin x="0" y="98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388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8714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651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4015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1365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5909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388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192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2088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519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8600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11/18/2018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896881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earchsoa.techtarget.com/definition/Java" TargetMode="External"/><Relationship Id="rId2" Type="http://schemas.openxmlformats.org/officeDocument/2006/relationships/hyperlink" Target="http://searchexchange.techtarget.com/definition/application-program-interface"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earchsqlserver.techtarget.com/definition/databas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900" y="1122363"/>
            <a:ext cx="9817100" cy="2387600"/>
          </a:xfrm>
        </p:spPr>
        <p:txBody>
          <a:bodyPr/>
          <a:lstStyle/>
          <a:p>
            <a:r>
              <a:rPr lang="en-US" i="1" dirty="0">
                <a:solidFill>
                  <a:srgbClr val="FF0000"/>
                </a:solidFill>
              </a:rPr>
              <a:t>Java Database Connectivity (</a:t>
            </a:r>
            <a:r>
              <a:rPr lang="en-US" b="1" i="1" dirty="0">
                <a:solidFill>
                  <a:srgbClr val="FF0000"/>
                </a:solidFill>
              </a:rPr>
              <a:t>JDBC</a:t>
            </a:r>
            <a:r>
              <a:rPr lang="en-US" i="1" dirty="0">
                <a:solidFill>
                  <a:srgbClr val="FF0000"/>
                </a:solidFill>
              </a:rPr>
              <a:t>)</a:t>
            </a:r>
            <a:endParaRPr lang="en-IN" i="1" dirty="0">
              <a:solidFill>
                <a:srgbClr val="FF0000"/>
              </a:solidFill>
            </a:endParaRPr>
          </a:p>
        </p:txBody>
      </p:sp>
    </p:spTree>
    <p:extLst>
      <p:ext uri="{BB962C8B-B14F-4D97-AF65-F5344CB8AC3E}">
        <p14:creationId xmlns:p14="http://schemas.microsoft.com/office/powerpoint/2010/main" xmlns="" val="403722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a:ln w="50800"/>
                <a:solidFill>
                  <a:srgbClr val="FF0000"/>
                </a:solidFill>
                <a:latin typeface="+mj-lt"/>
              </a:rPr>
              <a:t>JDBC Architecture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a:xfrm>
            <a:off x="2074460" y="1378424"/>
            <a:ext cx="7233313" cy="95534"/>
          </a:xfrm>
        </p:spPr>
        <p:txBody>
          <a:bodyPr>
            <a:normAutofit fontScale="90000"/>
          </a:bodyPr>
          <a:lstStyle/>
          <a:p>
            <a:endParaRPr lang="en-US" dirty="0"/>
          </a:p>
        </p:txBody>
      </p:sp>
      <p:pic>
        <p:nvPicPr>
          <p:cNvPr id="8" name="Content Placeholder 7" descr="maxresdefault.jpg"/>
          <p:cNvPicPr>
            <a:picLocks noGrp="1" noChangeAspect="1"/>
          </p:cNvPicPr>
          <p:nvPr>
            <p:ph idx="1"/>
          </p:nvPr>
        </p:nvPicPr>
        <p:blipFill>
          <a:blip r:embed="rId2"/>
          <a:stretch>
            <a:fillRect/>
          </a:stretch>
        </p:blipFill>
        <p:spPr>
          <a:xfrm>
            <a:off x="1752600" y="825500"/>
            <a:ext cx="8610600" cy="60325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a:ln w="50800"/>
                <a:solidFill>
                  <a:srgbClr val="FF0000"/>
                </a:solidFill>
                <a:latin typeface="+mj-lt"/>
              </a:rPr>
              <a:t>JDBC Architecture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95300" y="1016001"/>
            <a:ext cx="11430000" cy="5801588"/>
          </a:xfrm>
          <a:prstGeom prst="rect">
            <a:avLst/>
          </a:prstGeom>
        </p:spPr>
        <p:txBody>
          <a:bodyPr wrap="square">
            <a:spAutoFit/>
          </a:bodyPr>
          <a:lstStyle/>
          <a:p>
            <a:pPr marL="457200" indent="-457200" algn="just">
              <a:spcBef>
                <a:spcPts val="60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solidFill>
                  <a:srgbClr val="FF0000"/>
                </a:solidFill>
              </a:rPr>
              <a:t> JDBC API –</a:t>
            </a:r>
          </a:p>
          <a:p>
            <a:pPr marL="457200" indent="-457200" algn="just">
              <a:spcBef>
                <a:spcPts val="600"/>
              </a:spcBef>
              <a:buClr>
                <a:srgbClr val="000000"/>
              </a:buClr>
              <a:buSzPct val="57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JDBC API defines the Java interfaces and classes that programmers used to connect to databases and send queries.</a:t>
            </a:r>
          </a:p>
          <a:p>
            <a:pPr marL="457200" indent="-457200" algn="just">
              <a:spcBef>
                <a:spcPts val="600"/>
              </a:spcBef>
              <a:buClr>
                <a:srgbClr val="000000"/>
              </a:buClr>
              <a:buSzPct val="57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Some of the important JDBC API classes or interfaces are </a:t>
            </a:r>
            <a:r>
              <a:rPr lang="en-US" sz="2800" dirty="0" err="1"/>
              <a:t>DriverManager</a:t>
            </a:r>
            <a:r>
              <a:rPr lang="en-US" sz="2800" dirty="0"/>
              <a:t> ,Connection ,Statement, </a:t>
            </a:r>
            <a:r>
              <a:rPr lang="en-US" sz="2800" dirty="0" err="1"/>
              <a:t>PreparedStatement,CallableStatement</a:t>
            </a:r>
            <a:r>
              <a:rPr lang="en-US" sz="2800" dirty="0"/>
              <a:t>, </a:t>
            </a:r>
            <a:r>
              <a:rPr lang="en-US" sz="2800" dirty="0" err="1"/>
              <a:t>ResultSet</a:t>
            </a:r>
            <a:r>
              <a:rPr lang="en-US" sz="2800" dirty="0"/>
              <a:t> </a:t>
            </a:r>
          </a:p>
          <a:p>
            <a:pPr marL="457200" indent="-457200" algn="just">
              <a:spcBef>
                <a:spcPts val="60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solidFill>
                  <a:srgbClr val="FF0000"/>
                </a:solidFill>
              </a:rPr>
              <a:t>JDBC Driver Manager </a:t>
            </a:r>
            <a:r>
              <a:rPr lang="en-US" sz="2800" dirty="0"/>
              <a:t>– </a:t>
            </a:r>
          </a:p>
          <a:p>
            <a:pPr marL="457200" indent="-457200" algn="just">
              <a:spcBef>
                <a:spcPts val="600"/>
              </a:spcBef>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It is class that loads database specific drivers in to an application to establish connection with database.</a:t>
            </a:r>
          </a:p>
          <a:p>
            <a:pPr marL="457200" indent="-457200" algn="just">
              <a:spcBef>
                <a:spcPts val="600"/>
              </a:spcBef>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a:t>
            </a:r>
            <a:r>
              <a:rPr lang="en-US" sz="2800" dirty="0" err="1"/>
              <a:t>DriverManager</a:t>
            </a:r>
            <a:r>
              <a:rPr lang="en-US" sz="2800" dirty="0"/>
              <a:t>  acts as an interface between user and drivers. </a:t>
            </a:r>
          </a:p>
          <a:p>
            <a:pPr marL="457200" indent="-457200" algn="just">
              <a:spcBef>
                <a:spcPts val="600"/>
              </a:spcBef>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It keeps track of the drivers that are available and handles establishing a connection between a database and the appropriate driver.</a:t>
            </a:r>
          </a:p>
          <a:p>
            <a:pPr marL="457200" indent="-457200" algn="just">
              <a:spcBef>
                <a:spcPts val="600"/>
              </a:spcBef>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800" dirty="0">
              <a:latin typeface="Helvetica"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b="1" dirty="0">
                <a:ln w="50800"/>
                <a:solidFill>
                  <a:srgbClr val="FF0000"/>
                </a:solidFill>
                <a:latin typeface="+mj-lt"/>
              </a:rPr>
              <a:t>JDBC Architecture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95300" y="1295399"/>
            <a:ext cx="11430000" cy="5478423"/>
          </a:xfrm>
          <a:prstGeom prst="rect">
            <a:avLst/>
          </a:prstGeom>
        </p:spPr>
        <p:txBody>
          <a:bodyPr wrap="square">
            <a:spAutoFit/>
          </a:bodyPr>
          <a:lstStyle/>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JDBC Driver is a software component that enables java application to interact with the database</a:t>
            </a:r>
          </a:p>
          <a:p>
            <a:pPr algn="just">
              <a:spcBef>
                <a:spcPts val="600"/>
              </a:spcBef>
              <a:spcAft>
                <a:spcPts val="600"/>
              </a:spcAft>
              <a:buFont typeface="Arial" pitchFamily="34" charset="0"/>
              <a:buChar char="•"/>
            </a:pPr>
            <a:r>
              <a:rPr lang="en-US" sz="2800" dirty="0"/>
              <a:t>     JDBC driver is a small piece of software that allows JDBC to connect to different 	databases.</a:t>
            </a:r>
          </a:p>
          <a:p>
            <a:pPr algn="just">
              <a:spcBef>
                <a:spcPts val="600"/>
              </a:spcBef>
              <a:spcAft>
                <a:spcPts val="600"/>
              </a:spcAft>
              <a:buFont typeface="Arial" pitchFamily="34" charset="0"/>
              <a:buChar char="•"/>
            </a:pPr>
            <a:r>
              <a:rPr lang="en-US" sz="2800" dirty="0"/>
              <a:t>     JDBC driver converts JDBC calls to database specific calls.</a:t>
            </a:r>
          </a:p>
          <a:p>
            <a:pPr algn="just">
              <a:spcBef>
                <a:spcPts val="600"/>
              </a:spcBef>
              <a:spcAft>
                <a:spcPts val="600"/>
              </a:spcAft>
            </a:pPr>
            <a:r>
              <a:rPr lang="en-US" sz="2800" dirty="0"/>
              <a:t>Essentially, a JDBC driver makes it possible to do three things:</a:t>
            </a:r>
          </a:p>
          <a:p>
            <a:pPr lvl="1" algn="just">
              <a:spcBef>
                <a:spcPts val="600"/>
              </a:spcBef>
              <a:spcAft>
                <a:spcPts val="600"/>
              </a:spcAft>
              <a:buFont typeface="Arial" pitchFamily="34" charset="0"/>
              <a:buChar char="•"/>
            </a:pPr>
            <a:r>
              <a:rPr lang="en-US" sz="2800" dirty="0"/>
              <a:t>Establish a connection with a data source.</a:t>
            </a:r>
          </a:p>
          <a:p>
            <a:pPr lvl="1" algn="just">
              <a:spcBef>
                <a:spcPts val="600"/>
              </a:spcBef>
              <a:spcAft>
                <a:spcPts val="600"/>
              </a:spcAft>
              <a:buFont typeface="Arial" pitchFamily="34" charset="0"/>
              <a:buChar char="•"/>
            </a:pPr>
            <a:r>
              <a:rPr lang="en-US" sz="2800" dirty="0"/>
              <a:t>Send queries and update statements to the data source.</a:t>
            </a:r>
          </a:p>
          <a:p>
            <a:pPr lvl="1" algn="just">
              <a:spcBef>
                <a:spcPts val="600"/>
              </a:spcBef>
              <a:spcAft>
                <a:spcPts val="600"/>
              </a:spcAft>
              <a:buFont typeface="Arial" pitchFamily="34" charset="0"/>
              <a:buChar char="•"/>
            </a:pPr>
            <a:r>
              <a:rPr lang="en-US" sz="2800" dirty="0"/>
              <a:t>Process the results</a:t>
            </a:r>
          </a:p>
          <a:p>
            <a:pPr marL="457200" indent="-457200" algn="just">
              <a:spcBef>
                <a:spcPts val="600"/>
              </a:spcBef>
              <a:spcAft>
                <a:spcPts val="600"/>
              </a:spcAft>
              <a:buClr>
                <a:srgbClr val="000000"/>
              </a:buClr>
              <a:buSzPct val="57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400" dirty="0">
                <a:solidFill>
                  <a:srgbClr val="FF0000"/>
                </a:solidFill>
              </a:rPr>
              <a:t>JDBC Drivers Types</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95300" y="1295399"/>
            <a:ext cx="11430000" cy="3139321"/>
          </a:xfrm>
          <a:prstGeom prst="rect">
            <a:avLst/>
          </a:prstGeom>
        </p:spPr>
        <p:txBody>
          <a:bodyPr wrap="square">
            <a:spAutoFit/>
          </a:bodyPr>
          <a:lstStyle/>
          <a:p>
            <a:pPr marL="457200" indent="-457200" algn="just">
              <a:spcBef>
                <a:spcPts val="600"/>
              </a:spcBef>
              <a:spcAft>
                <a:spcPts val="600"/>
              </a:spcAft>
              <a:buClr>
                <a:srgbClr val="000000"/>
              </a:buClr>
              <a:buSzPct val="10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 Type 1 Driver : JDBC-ODBC Bridge.</a:t>
            </a:r>
          </a:p>
          <a:p>
            <a:pPr marL="457200" indent="-457200" algn="just">
              <a:spcBef>
                <a:spcPts val="600"/>
              </a:spcBef>
              <a:spcAft>
                <a:spcPts val="600"/>
              </a:spcAft>
              <a:buClr>
                <a:srgbClr val="000000"/>
              </a:buClr>
              <a:buSzPct val="10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Type 2 Driver : Native-API Driver (Partly Java driver). </a:t>
            </a:r>
          </a:p>
          <a:p>
            <a:pPr marL="457200" indent="-457200" algn="just">
              <a:spcBef>
                <a:spcPts val="600"/>
              </a:spcBef>
              <a:spcAft>
                <a:spcPts val="600"/>
              </a:spcAft>
              <a:buClr>
                <a:srgbClr val="000000"/>
              </a:buClr>
              <a:buSzPct val="10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 Type 3 Driver : Network-Protocol Driver(Pure Java driver for database Middleware). </a:t>
            </a:r>
          </a:p>
          <a:p>
            <a:pPr marL="457200" indent="-457200" algn="just">
              <a:spcBef>
                <a:spcPts val="600"/>
              </a:spcBef>
              <a:spcAft>
                <a:spcPts val="600"/>
              </a:spcAft>
              <a:buClr>
                <a:srgbClr val="000000"/>
              </a:buClr>
              <a:buSzPct val="100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Type 4 Driver : Native-Protocol Driver(Pure Java driver directly connected to database).</a:t>
            </a:r>
            <a:endParaRPr 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dirty="0">
                <a:solidFill>
                  <a:srgbClr val="7030A0"/>
                </a:solidFill>
              </a:rPr>
              <a:t>Type 1 Driver : JDBC-ODBC Bridge driver</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8" name="AutoShape 6" descr="http://www.java2all.com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9" name="Picture 7" descr="C:\Users\Dell\Desktop\jdbc-architecture-and-driver-types-ppt-18-638.jpg"/>
          <p:cNvPicPr>
            <a:picLocks noChangeAspect="1" noChangeArrowheads="1"/>
          </p:cNvPicPr>
          <p:nvPr/>
        </p:nvPicPr>
        <p:blipFill>
          <a:blip r:embed="rId2"/>
          <a:srcRect/>
          <a:stretch>
            <a:fillRect/>
          </a:stretch>
        </p:blipFill>
        <p:spPr bwMode="auto">
          <a:xfrm>
            <a:off x="660400" y="1147762"/>
            <a:ext cx="10744200" cy="531653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dirty="0">
                <a:solidFill>
                  <a:srgbClr val="7030A0"/>
                </a:solidFill>
              </a:rPr>
              <a:t>Type 1 Driver : JDBC-ODBC Bridge driver</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95300" y="1016001"/>
            <a:ext cx="11531600" cy="5755422"/>
          </a:xfrm>
          <a:prstGeom prst="rect">
            <a:avLst/>
          </a:prstGeom>
        </p:spPr>
        <p:txBody>
          <a:bodyPr wrap="square">
            <a:spAutoFit/>
          </a:bodyPr>
          <a:lstStyle/>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type 1 driver which is also known as a JDBC-ODBC Bridge  driver.</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JDBC-ODBC bridge driver uses ODBC driver to connect to the database. </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JDBC-ODBC bridge driver converts JDBC method calls into the ODBC function calls passed to the ODBC driver</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ODBC driver converts ODBC calls to database specific calls.</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Sun provides a JDBC-ODBC Bridge driver by “</a:t>
            </a:r>
            <a:r>
              <a:rPr lang="en-US" sz="2800" dirty="0" err="1">
                <a:solidFill>
                  <a:srgbClr val="FF0000"/>
                </a:solidFill>
              </a:rPr>
              <a:t>sun.jdbc.odbc.JdbcOdbcDriver</a:t>
            </a:r>
            <a:r>
              <a:rPr lang="en-US" sz="2800" dirty="0"/>
              <a:t>”. </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driver is a platform dependent because it uses ODBC which is depends on native libraries of the operating system.</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 for example, ODBC must be installed on the computer and the database must support ODBC driver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dirty="0">
                <a:solidFill>
                  <a:srgbClr val="7030A0"/>
                </a:solidFill>
              </a:rPr>
              <a:t>Cont ..</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495300" y="1295399"/>
            <a:ext cx="11430000" cy="6924973"/>
          </a:xfrm>
          <a:prstGeom prst="rect">
            <a:avLst/>
          </a:prstGeom>
        </p:spPr>
        <p:txBody>
          <a:bodyPr wrap="square">
            <a:spAutoFit/>
          </a:bodyPr>
          <a:lstStyle/>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t>Type 1 is the simplest compare to all other driver but it’s a platform specific i.e. only on Microsoft platform.</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400" dirty="0"/>
              <a:t> The JDBC-ODBC Bridge is used only when there is no PURE-JAVA driver available for a particular database</a:t>
            </a:r>
          </a:p>
          <a:p>
            <a:pPr>
              <a:spcBef>
                <a:spcPts val="600"/>
              </a:spcBef>
              <a:spcAft>
                <a:spcPts val="600"/>
              </a:spcAft>
            </a:pPr>
            <a:r>
              <a:rPr lang="en-US" sz="3200" dirty="0">
                <a:solidFill>
                  <a:srgbClr val="FF0000"/>
                </a:solidFill>
              </a:rPr>
              <a:t>Advantages:</a:t>
            </a:r>
          </a:p>
          <a:p>
            <a:pPr>
              <a:spcBef>
                <a:spcPts val="600"/>
              </a:spcBef>
              <a:spcAft>
                <a:spcPts val="600"/>
              </a:spcAft>
              <a:buFont typeface="Arial" pitchFamily="34" charset="0"/>
              <a:buChar char="•"/>
            </a:pPr>
            <a:r>
              <a:rPr lang="en-US" sz="2400" dirty="0"/>
              <a:t>easy to use.</a:t>
            </a:r>
          </a:p>
          <a:p>
            <a:pPr>
              <a:spcBef>
                <a:spcPts val="600"/>
              </a:spcBef>
              <a:spcAft>
                <a:spcPts val="600"/>
              </a:spcAft>
              <a:buFont typeface="Arial" pitchFamily="34" charset="0"/>
              <a:buChar char="•"/>
            </a:pPr>
            <a:r>
              <a:rPr lang="en-US" sz="2400" dirty="0"/>
              <a:t>can be easily connected to any database.</a:t>
            </a:r>
          </a:p>
          <a:p>
            <a:pPr>
              <a:spcBef>
                <a:spcPts val="600"/>
              </a:spcBef>
              <a:spcAft>
                <a:spcPts val="600"/>
              </a:spcAft>
            </a:pPr>
            <a:r>
              <a:rPr lang="en-US" sz="2800" dirty="0">
                <a:solidFill>
                  <a:srgbClr val="FF0000"/>
                </a:solidFill>
              </a:rPr>
              <a:t>Disadvantages:</a:t>
            </a:r>
          </a:p>
          <a:p>
            <a:pPr>
              <a:spcBef>
                <a:spcPts val="600"/>
              </a:spcBef>
              <a:spcAft>
                <a:spcPts val="600"/>
              </a:spcAft>
              <a:buFont typeface="Arial" pitchFamily="34" charset="0"/>
              <a:buChar char="•"/>
            </a:pPr>
            <a:r>
              <a:rPr lang="en-US" sz="2400" dirty="0"/>
              <a:t>Performance degraded because JDBC method call is converted into the ODBC function calls.</a:t>
            </a:r>
          </a:p>
          <a:p>
            <a:pPr>
              <a:spcBef>
                <a:spcPts val="600"/>
              </a:spcBef>
              <a:spcAft>
                <a:spcPts val="600"/>
              </a:spcAft>
              <a:buFont typeface="Arial" pitchFamily="34" charset="0"/>
              <a:buChar char="•"/>
            </a:pPr>
            <a:r>
              <a:rPr lang="en-US" sz="2400" dirty="0"/>
              <a:t>The ODBC driver needs to be installed on the client machine.</a:t>
            </a:r>
          </a:p>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400" dirty="0"/>
          </a:p>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400" dirty="0"/>
          </a:p>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dirty="0">
                <a:solidFill>
                  <a:srgbClr val="7030A0"/>
                </a:solidFill>
              </a:rPr>
              <a:t>Type 2 Driver : Native-API Driver (Partly Java driver). </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5"/>
          <p:cNvSpPr>
            <a:spLocks noGrp="1"/>
          </p:cNvSpPr>
          <p:nvPr>
            <p:ph type="title"/>
          </p:nvPr>
        </p:nvSpPr>
        <p:spPr/>
        <p:txBody>
          <a:bodyPr/>
          <a:lstStyle/>
          <a:p>
            <a:endParaRPr lang="en-US" dirty="0"/>
          </a:p>
        </p:txBody>
      </p:sp>
      <p:pic>
        <p:nvPicPr>
          <p:cNvPr id="8" name="Content Placeholder 7" descr="JDBC-Type2-450x162.png"/>
          <p:cNvPicPr>
            <a:picLocks noGrp="1" noChangeAspect="1"/>
          </p:cNvPicPr>
          <p:nvPr>
            <p:ph idx="1"/>
          </p:nvPr>
        </p:nvPicPr>
        <p:blipFill>
          <a:blip r:embed="rId2"/>
          <a:stretch>
            <a:fillRect/>
          </a:stretch>
        </p:blipFill>
        <p:spPr>
          <a:xfrm>
            <a:off x="1905000" y="2197100"/>
            <a:ext cx="8039100" cy="41529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dirty="0">
                <a:solidFill>
                  <a:srgbClr val="7030A0"/>
                </a:solidFill>
              </a:rPr>
              <a:t>Type 2 Driver : Native-API Driver (Partly Java driver). </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95300" y="1295399"/>
            <a:ext cx="11430000" cy="4893647"/>
          </a:xfrm>
          <a:prstGeom prst="rect">
            <a:avLst/>
          </a:prstGeom>
        </p:spPr>
        <p:txBody>
          <a:bodyPr wrap="square">
            <a:spAutoFit/>
          </a:bodyPr>
          <a:lstStyle/>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JDBC type 2 driver  uses the libraries of the database which is available at client side </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driver converts JDBC method calls into native calls of the database API</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so this driver is also known as a Native-API driver </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These drivers are typically provided by the database vendors.</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The vendor-specific driver must be installed on each client machine.</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t>If we change the Database, we have to change the native API, as it is specific to a database</a:t>
            </a:r>
          </a:p>
          <a:p>
            <a:pPr marL="457200" indent="-457200" algn="just">
              <a:spcBef>
                <a:spcPts val="600"/>
              </a:spcBef>
              <a:spcAft>
                <a:spcPts val="600"/>
              </a:spcAft>
              <a:buClr>
                <a:srgbClr val="000000"/>
              </a:buClr>
              <a:buSzPct val="100000"/>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dirty="0">
                <a:solidFill>
                  <a:srgbClr val="7030A0"/>
                </a:solidFill>
              </a:rPr>
              <a:t>Type 2 Driver : Native-API Driver (Partly Java driver). </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95300" y="1295399"/>
            <a:ext cx="11430000" cy="2862322"/>
          </a:xfrm>
          <a:prstGeom prst="rect">
            <a:avLst/>
          </a:prstGeom>
        </p:spPr>
        <p:txBody>
          <a:bodyPr wrap="square">
            <a:spAutoFit/>
          </a:bodyPr>
          <a:lstStyle/>
          <a:p>
            <a:pPr>
              <a:spcBef>
                <a:spcPts val="600"/>
              </a:spcBef>
              <a:spcAft>
                <a:spcPts val="600"/>
              </a:spcAft>
            </a:pPr>
            <a:r>
              <a:rPr lang="en-US" sz="2800" dirty="0">
                <a:solidFill>
                  <a:srgbClr val="FF0000"/>
                </a:solidFill>
              </a:rPr>
              <a:t>Advantage:</a:t>
            </a:r>
          </a:p>
          <a:p>
            <a:pPr>
              <a:spcBef>
                <a:spcPts val="600"/>
              </a:spcBef>
              <a:spcAft>
                <a:spcPts val="600"/>
              </a:spcAft>
              <a:buFont typeface="Arial" pitchFamily="34" charset="0"/>
              <a:buChar char="•"/>
            </a:pPr>
            <a:r>
              <a:rPr lang="en-US" sz="2800" dirty="0"/>
              <a:t>performance upgraded than JDBC-ODBC bridge driver.</a:t>
            </a:r>
          </a:p>
          <a:p>
            <a:pPr>
              <a:spcBef>
                <a:spcPts val="600"/>
              </a:spcBef>
              <a:spcAft>
                <a:spcPts val="600"/>
              </a:spcAft>
            </a:pPr>
            <a:r>
              <a:rPr lang="en-US" sz="2800" dirty="0">
                <a:solidFill>
                  <a:srgbClr val="FF0000"/>
                </a:solidFill>
              </a:rPr>
              <a:t>Disadvantage:</a:t>
            </a:r>
          </a:p>
          <a:p>
            <a:pPr>
              <a:spcBef>
                <a:spcPts val="600"/>
              </a:spcBef>
              <a:spcAft>
                <a:spcPts val="600"/>
              </a:spcAft>
              <a:buFont typeface="Arial" pitchFamily="34" charset="0"/>
              <a:buChar char="•"/>
            </a:pPr>
            <a:r>
              <a:rPr lang="en-US" sz="2800" dirty="0"/>
              <a:t>The Native driver needs to be installed on the each client machine.</a:t>
            </a:r>
          </a:p>
          <a:p>
            <a:pPr>
              <a:spcBef>
                <a:spcPts val="600"/>
              </a:spcBef>
              <a:spcAft>
                <a:spcPts val="600"/>
              </a:spcAft>
              <a:buFont typeface="Arial" pitchFamily="34" charset="0"/>
              <a:buChar char="•"/>
            </a:pPr>
            <a:r>
              <a:rPr lang="en-US" sz="2800" dirty="0"/>
              <a:t>The Vendor client library needs to be installed on client machine.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dirty="0">
                <a:solidFill>
                  <a:schemeClr val="accent1">
                    <a:lumMod val="50000"/>
                  </a:schemeClr>
                </a:solidFill>
              </a:rPr>
              <a:t>Contents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1110342"/>
            <a:ext cx="11022874" cy="5447211"/>
          </a:xfrm>
        </p:spPr>
        <p:txBody>
          <a:bodyPr>
            <a:normAutofit lnSpcReduction="10000"/>
          </a:bodyPr>
          <a:lstStyle/>
          <a:p>
            <a:r>
              <a:rPr lang="en-US" sz="3200" dirty="0"/>
              <a:t>Data Base</a:t>
            </a:r>
          </a:p>
          <a:p>
            <a:r>
              <a:rPr lang="en-US" sz="3200" dirty="0"/>
              <a:t>Database Schema</a:t>
            </a:r>
          </a:p>
          <a:p>
            <a:r>
              <a:rPr lang="en-US" sz="3200" dirty="0"/>
              <a:t>A Brief Overview Of The JDBC Process</a:t>
            </a:r>
          </a:p>
          <a:p>
            <a:r>
              <a:rPr lang="en-US" sz="3200" dirty="0"/>
              <a:t>JDBC Driver Types</a:t>
            </a:r>
          </a:p>
          <a:p>
            <a:r>
              <a:rPr lang="en-US" sz="3200" dirty="0"/>
              <a:t>JDBC Packages</a:t>
            </a:r>
          </a:p>
          <a:p>
            <a:r>
              <a:rPr lang="en-US" sz="3200" dirty="0"/>
              <a:t>Database Connection</a:t>
            </a:r>
          </a:p>
          <a:p>
            <a:r>
              <a:rPr lang="en-US" sz="3200" dirty="0"/>
              <a:t>Creating, Inserting, Updating And Deleting Data In Database Tables</a:t>
            </a:r>
          </a:p>
          <a:p>
            <a:r>
              <a:rPr lang="en-US" sz="3200" dirty="0"/>
              <a:t>Result Set </a:t>
            </a:r>
          </a:p>
          <a:p>
            <a:r>
              <a:rPr lang="en-US" sz="3200" dirty="0"/>
              <a:t>Metadata</a:t>
            </a:r>
          </a:p>
          <a:p>
            <a:pPr>
              <a:buFontTx/>
              <a:buNone/>
            </a:pPr>
            <a:endParaRPr lang="en-US" sz="3200" dirty="0"/>
          </a:p>
          <a:p>
            <a:endParaRPr lang="en-US" sz="3200" dirty="0"/>
          </a:p>
        </p:txBody>
      </p:sp>
    </p:spTree>
    <p:extLst>
      <p:ext uri="{BB962C8B-B14F-4D97-AF65-F5344CB8AC3E}">
        <p14:creationId xmlns:p14="http://schemas.microsoft.com/office/powerpoint/2010/main" xmlns="" val="364341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954107"/>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solidFill>
                  <a:srgbClr val="7030A0"/>
                </a:solidFill>
              </a:rPr>
              <a:t> Type 3 Driver : Network-Protocol Driver(Pure Java driver for database Middleware). </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1746" name="Picture 2" descr="C:\Users\Dell\Desktop\jdbc-architecture-and-driver-types-ppt-26-638.jpg"/>
          <p:cNvPicPr>
            <a:picLocks noChangeAspect="1" noChangeArrowheads="1"/>
          </p:cNvPicPr>
          <p:nvPr/>
        </p:nvPicPr>
        <p:blipFill>
          <a:blip r:embed="rId2"/>
          <a:srcRect/>
          <a:stretch>
            <a:fillRect/>
          </a:stretch>
        </p:blipFill>
        <p:spPr bwMode="auto">
          <a:xfrm>
            <a:off x="584200" y="1574800"/>
            <a:ext cx="11315700" cy="50292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dirty="0">
                <a:solidFill>
                  <a:srgbClr val="7030A0"/>
                </a:solidFill>
              </a:rPr>
              <a:t>Cont…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95300" y="1295399"/>
            <a:ext cx="11430000" cy="2985433"/>
          </a:xfrm>
          <a:prstGeom prst="rect">
            <a:avLst/>
          </a:prstGeom>
        </p:spPr>
        <p:txBody>
          <a:bodyPr wrap="square">
            <a:spAutoFit/>
          </a:bodyPr>
          <a:lstStyle/>
          <a:p>
            <a:pPr marL="274320" indent="457200" algn="just">
              <a:spcBef>
                <a:spcPts val="600"/>
              </a:spcBef>
              <a:spcAft>
                <a:spcPts val="600"/>
              </a:spcAft>
              <a:buFont typeface="Arial" pitchFamily="34" charset="0"/>
              <a:buChar char="•"/>
            </a:pPr>
            <a:r>
              <a:rPr lang="en-US" sz="2800" dirty="0"/>
              <a:t>The Network Protocol driver uses middleware (application server) that 			converts JDBC calls directly into the vendor-specific database calls. </a:t>
            </a:r>
          </a:p>
          <a:p>
            <a:pPr marL="274320" indent="457200" algn="just">
              <a:spcBef>
                <a:spcPts val="600"/>
              </a:spcBef>
              <a:spcAft>
                <a:spcPts val="600"/>
              </a:spcAft>
              <a:buFont typeface="Arial" pitchFamily="34" charset="0"/>
              <a:buChar char="•"/>
            </a:pPr>
            <a:r>
              <a:rPr lang="en-US" sz="2800" dirty="0"/>
              <a:t> The same driver can be used for multiple databases a so it’s also known 		as a Network-Protocol driver as well as a JAVA driver for database 				middleware</a:t>
            </a:r>
          </a:p>
          <a:p>
            <a:pPr marL="274320" indent="457200" algn="just">
              <a:spcBef>
                <a:spcPts val="600"/>
              </a:spcBef>
              <a:spcAft>
                <a:spcPts val="600"/>
              </a:spcAft>
              <a:buFont typeface="Arial" pitchFamily="34" charset="0"/>
              <a:buChar char="•"/>
            </a:pPr>
            <a:r>
              <a:rPr lang="en-US" sz="2800" dirty="0"/>
              <a:t>It is fully written in java.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dirty="0">
                <a:solidFill>
                  <a:srgbClr val="7030A0"/>
                </a:solidFill>
              </a:rPr>
              <a:t>Cont…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95300" y="1054100"/>
            <a:ext cx="11430000" cy="4893647"/>
          </a:xfrm>
          <a:prstGeom prst="rect">
            <a:avLst/>
          </a:prstGeom>
        </p:spPr>
        <p:txBody>
          <a:bodyPr wrap="square">
            <a:spAutoFit/>
          </a:bodyPr>
          <a:lstStyle/>
          <a:p>
            <a:pPr algn="just">
              <a:spcBef>
                <a:spcPts val="600"/>
              </a:spcBef>
              <a:spcAft>
                <a:spcPts val="600"/>
              </a:spcAft>
            </a:pPr>
            <a:r>
              <a:rPr lang="en-US" sz="2800" dirty="0">
                <a:solidFill>
                  <a:srgbClr val="FF0000"/>
                </a:solidFill>
              </a:rPr>
              <a:t>Advantage:</a:t>
            </a:r>
          </a:p>
          <a:p>
            <a:pPr algn="just">
              <a:spcBef>
                <a:spcPts val="600"/>
              </a:spcBef>
              <a:spcAft>
                <a:spcPts val="600"/>
              </a:spcAft>
              <a:buFont typeface="Arial" pitchFamily="34" charset="0"/>
              <a:buChar char="•"/>
            </a:pPr>
            <a:r>
              <a:rPr lang="en-US" sz="2800" dirty="0"/>
              <a:t>There is no need for the vendor database library on the client machine</a:t>
            </a:r>
          </a:p>
          <a:p>
            <a:pPr algn="just">
              <a:spcBef>
                <a:spcPts val="600"/>
              </a:spcBef>
              <a:spcAft>
                <a:spcPts val="600"/>
              </a:spcAft>
              <a:buFont typeface="Arial" pitchFamily="34" charset="0"/>
              <a:buChar char="•"/>
            </a:pPr>
            <a:r>
              <a:rPr lang="en-US" sz="2800" dirty="0"/>
              <a:t>Type 3 driver can be used in any web application as well as on internet also because there is no any software require at client side </a:t>
            </a:r>
          </a:p>
          <a:p>
            <a:pPr algn="just">
              <a:spcBef>
                <a:spcPts val="600"/>
              </a:spcBef>
              <a:spcAft>
                <a:spcPts val="600"/>
              </a:spcAft>
              <a:buFont typeface="Arial" pitchFamily="34" charset="0"/>
              <a:buChar char="•"/>
            </a:pPr>
            <a:r>
              <a:rPr lang="en-US" sz="2800" dirty="0">
                <a:solidFill>
                  <a:srgbClr val="FF0000"/>
                </a:solidFill>
              </a:rPr>
              <a:t>Disadvantages:</a:t>
            </a:r>
          </a:p>
          <a:p>
            <a:pPr algn="just">
              <a:spcBef>
                <a:spcPts val="600"/>
              </a:spcBef>
              <a:spcAft>
                <a:spcPts val="600"/>
              </a:spcAft>
              <a:buFont typeface="Arial" pitchFamily="34" charset="0"/>
              <a:buChar char="•"/>
            </a:pPr>
            <a:r>
              <a:rPr lang="en-US" sz="2800" dirty="0"/>
              <a:t>Network support is required on client machine.</a:t>
            </a:r>
          </a:p>
          <a:p>
            <a:pPr algn="just">
              <a:spcBef>
                <a:spcPts val="600"/>
              </a:spcBef>
              <a:spcAft>
                <a:spcPts val="600"/>
              </a:spcAft>
              <a:buFont typeface="Arial" pitchFamily="34" charset="0"/>
              <a:buChar char="•"/>
            </a:pPr>
            <a:r>
              <a:rPr lang="en-US" sz="2800" dirty="0"/>
              <a:t>Requires database-specific coding to be done in the middle tier.</a:t>
            </a:r>
          </a:p>
          <a:p>
            <a:pPr algn="just">
              <a:spcBef>
                <a:spcPts val="600"/>
              </a:spcBef>
              <a:spcAft>
                <a:spcPts val="600"/>
              </a:spcAft>
              <a:buFont typeface="Arial" pitchFamily="34" charset="0"/>
              <a:buChar char="•"/>
            </a:pPr>
            <a:r>
              <a:rPr lang="en-US" sz="2800" dirty="0"/>
              <a:t>Maintenance of Network Protocol driver becomes costly because it requires database-specific coding to be done in the middle tier.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1077218"/>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7030A0"/>
                </a:solidFill>
              </a:rPr>
              <a:t>Type 4 Driver : Native-Protocol Driver(Pure Java driver directly connected to database).</a:t>
            </a:r>
            <a:endParaRPr lang="en-US" sz="3200" b="1" dirty="0">
              <a:solidFill>
                <a:srgbClr val="7030A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descr="C:\Users\Dell\Desktop\jdbc-architecture-and-driver-types-ppt-30-638.jpg"/>
          <p:cNvPicPr>
            <a:picLocks noChangeAspect="1" noChangeArrowheads="1"/>
          </p:cNvPicPr>
          <p:nvPr/>
        </p:nvPicPr>
        <p:blipFill>
          <a:blip r:embed="rId2"/>
          <a:srcRect/>
          <a:stretch>
            <a:fillRect/>
          </a:stretch>
        </p:blipFill>
        <p:spPr bwMode="auto">
          <a:xfrm>
            <a:off x="622300" y="1473200"/>
            <a:ext cx="11290300" cy="51308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dirty="0">
                <a:solidFill>
                  <a:srgbClr val="7030A0"/>
                </a:solidFill>
              </a:rPr>
              <a:t>Cont…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95300" y="1054100"/>
            <a:ext cx="11430000" cy="2708434"/>
          </a:xfrm>
          <a:prstGeom prst="rect">
            <a:avLst/>
          </a:prstGeom>
        </p:spPr>
        <p:txBody>
          <a:bodyPr wrap="square">
            <a:spAutoFit/>
          </a:bodyPr>
          <a:lstStyle/>
          <a:p>
            <a:pPr marL="91440">
              <a:spcBef>
                <a:spcPts val="600"/>
              </a:spcBef>
              <a:spcAft>
                <a:spcPts val="600"/>
              </a:spcAft>
              <a:buFont typeface="Arial" pitchFamily="34" charset="0"/>
              <a:buChar char="•"/>
            </a:pPr>
            <a:r>
              <a:rPr lang="en-US" sz="2800" dirty="0"/>
              <a:t>The JDBC type 4 driver converts JDBC method calls directly into the vendor 	specific database calls</a:t>
            </a:r>
          </a:p>
          <a:p>
            <a:pPr marL="91440">
              <a:spcBef>
                <a:spcPts val="600"/>
              </a:spcBef>
              <a:spcAft>
                <a:spcPts val="600"/>
              </a:spcAft>
              <a:buFont typeface="Arial" pitchFamily="34" charset="0"/>
              <a:buChar char="•"/>
            </a:pPr>
            <a:r>
              <a:rPr lang="en-US" sz="2800" dirty="0"/>
              <a:t>it is known as thin driver. </a:t>
            </a:r>
          </a:p>
          <a:p>
            <a:pPr marL="91440">
              <a:spcBef>
                <a:spcPts val="600"/>
              </a:spcBef>
              <a:spcAft>
                <a:spcPts val="600"/>
              </a:spcAft>
              <a:buFont typeface="Arial" pitchFamily="34" charset="0"/>
              <a:buChar char="•"/>
            </a:pPr>
            <a:r>
              <a:rPr lang="en-US" sz="2800" dirty="0"/>
              <a:t>It is fully written in Java language.</a:t>
            </a:r>
          </a:p>
          <a:p>
            <a:pPr marL="91440">
              <a:spcBef>
                <a:spcPts val="600"/>
              </a:spcBef>
              <a:spcAft>
                <a:spcPts val="600"/>
              </a:spcAft>
              <a:buFont typeface="Arial" pitchFamily="34" charset="0"/>
              <a:buChar char="•"/>
            </a:pPr>
            <a:r>
              <a:rPr lang="en-US" sz="2800" dirty="0"/>
              <a:t>Sun provides a JDBC-ODBC Bridge driver by "</a:t>
            </a:r>
            <a:r>
              <a:rPr lang="en-US" sz="2800" dirty="0" err="1">
                <a:solidFill>
                  <a:srgbClr val="FF0000"/>
                </a:solidFill>
              </a:rPr>
              <a:t>com.mysql.jdbc.Driver</a:t>
            </a:r>
            <a:r>
              <a:rPr lang="en-US" sz="2800" dirty="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dirty="0">
                <a:solidFill>
                  <a:srgbClr val="7030A0"/>
                </a:solidFill>
              </a:rPr>
              <a:t>Cont…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95300" y="1054100"/>
            <a:ext cx="11430000" cy="5324535"/>
          </a:xfrm>
          <a:prstGeom prst="rect">
            <a:avLst/>
          </a:prstGeom>
        </p:spPr>
        <p:txBody>
          <a:bodyPr wrap="square">
            <a:spAutoFit/>
          </a:bodyPr>
          <a:lstStyle/>
          <a:p>
            <a:pPr algn="just">
              <a:spcBef>
                <a:spcPts val="600"/>
              </a:spcBef>
              <a:spcAft>
                <a:spcPts val="600"/>
              </a:spcAft>
            </a:pPr>
            <a:r>
              <a:rPr lang="en-US" sz="2800" dirty="0">
                <a:solidFill>
                  <a:srgbClr val="FF0000"/>
                </a:solidFill>
              </a:rPr>
              <a:t>Advantage:</a:t>
            </a:r>
          </a:p>
          <a:p>
            <a:pPr algn="just">
              <a:spcBef>
                <a:spcPts val="600"/>
              </a:spcBef>
              <a:spcAft>
                <a:spcPts val="600"/>
              </a:spcAft>
              <a:buFont typeface="Arial" pitchFamily="34" charset="0"/>
              <a:buChar char="•"/>
            </a:pPr>
            <a:r>
              <a:rPr lang="en-US" sz="2800" dirty="0"/>
              <a:t>It’s a 100% pure JAVA Driver so it’s </a:t>
            </a:r>
            <a:r>
              <a:rPr lang="en-US" sz="2800" dirty="0" err="1"/>
              <a:t>aplatform</a:t>
            </a:r>
            <a:r>
              <a:rPr lang="en-US" sz="2800" dirty="0"/>
              <a:t> independence. </a:t>
            </a:r>
          </a:p>
          <a:p>
            <a:pPr algn="just">
              <a:spcBef>
                <a:spcPts val="600"/>
              </a:spcBef>
              <a:spcAft>
                <a:spcPts val="600"/>
              </a:spcAft>
              <a:buFont typeface="Arial" pitchFamily="34" charset="0"/>
              <a:buChar char="•"/>
            </a:pPr>
            <a:r>
              <a:rPr lang="en-US" sz="2800" dirty="0"/>
              <a:t> No translation or middleware layers are used so consider as a faster than other drivers. </a:t>
            </a:r>
          </a:p>
          <a:p>
            <a:pPr algn="just">
              <a:spcBef>
                <a:spcPts val="600"/>
              </a:spcBef>
              <a:spcAft>
                <a:spcPts val="600"/>
              </a:spcAft>
              <a:buFont typeface="Arial" pitchFamily="34" charset="0"/>
              <a:buChar char="•"/>
            </a:pPr>
            <a:r>
              <a:rPr lang="en-US" sz="2800" dirty="0"/>
              <a:t>The all process of the application-to-database connection can manage by JVM so the debugging is also managed easily</a:t>
            </a:r>
          </a:p>
          <a:p>
            <a:pPr algn="just">
              <a:spcBef>
                <a:spcPts val="600"/>
              </a:spcBef>
              <a:spcAft>
                <a:spcPts val="600"/>
              </a:spcAft>
            </a:pPr>
            <a:r>
              <a:rPr lang="en-US" sz="2800" dirty="0">
                <a:solidFill>
                  <a:srgbClr val="FF0000"/>
                </a:solidFill>
              </a:rPr>
              <a:t>Disadvantage:</a:t>
            </a:r>
          </a:p>
          <a:p>
            <a:pPr algn="just">
              <a:spcBef>
                <a:spcPts val="600"/>
              </a:spcBef>
              <a:spcAft>
                <a:spcPts val="600"/>
              </a:spcAft>
              <a:buFont typeface="Arial" pitchFamily="34" charset="0"/>
              <a:buChar char="•"/>
            </a:pPr>
            <a:r>
              <a:rPr lang="en-US" sz="2800" dirty="0"/>
              <a:t>There is a separate driver needed for each database at the client side. </a:t>
            </a:r>
          </a:p>
          <a:p>
            <a:pPr algn="just">
              <a:spcBef>
                <a:spcPts val="600"/>
              </a:spcBef>
              <a:spcAft>
                <a:spcPts val="600"/>
              </a:spcAft>
              <a:buFont typeface="Arial" pitchFamily="34" charset="0"/>
              <a:buChar char="•"/>
            </a:pPr>
            <a:r>
              <a:rPr lang="en-US" sz="2800" dirty="0"/>
              <a:t> Drivers are Database dependent, as different database vendors use different network protocols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types of driver</a:t>
            </a:r>
          </a:p>
        </p:txBody>
      </p:sp>
      <p:pic>
        <p:nvPicPr>
          <p:cNvPr id="4" name="Content Placeholder 3" descr="JdbcDriverTypes.png"/>
          <p:cNvPicPr>
            <a:picLocks noGrp="1" noChangeAspect="1"/>
          </p:cNvPicPr>
          <p:nvPr>
            <p:ph idx="1"/>
          </p:nvPr>
        </p:nvPicPr>
        <p:blipFill>
          <a:blip r:embed="rId2"/>
          <a:stretch>
            <a:fillRect/>
          </a:stretch>
        </p:blipFill>
        <p:spPr>
          <a:xfrm>
            <a:off x="1079500" y="1397000"/>
            <a:ext cx="9537699" cy="4779963"/>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JDBC Packages</a:t>
            </a:r>
          </a:p>
        </p:txBody>
      </p:sp>
      <p:sp>
        <p:nvSpPr>
          <p:cNvPr id="3" name="Content Placeholder 2"/>
          <p:cNvSpPr>
            <a:spLocks noGrp="1"/>
          </p:cNvSpPr>
          <p:nvPr>
            <p:ph idx="1"/>
          </p:nvPr>
        </p:nvSpPr>
        <p:spPr/>
        <p:txBody>
          <a:bodyPr/>
          <a:lstStyle/>
          <a:p>
            <a:r>
              <a:rPr lang="en-US" dirty="0"/>
              <a:t>The Java Database Connectivity (JDBC) API provides universal data access from the Java programming language. Using the JDBC API, you can access virtually any data source, from relational databases to spreadsheets and flat files</a:t>
            </a:r>
          </a:p>
          <a:p>
            <a:r>
              <a:rPr lang="en-US" dirty="0"/>
              <a:t>To use the JDBC API with a particular database management system, you need a JDBC technology-based driver to mediate between JDBC technology and the database. </a:t>
            </a:r>
          </a:p>
          <a:p>
            <a:r>
              <a:rPr lang="en-US" dirty="0"/>
              <a:t>Depending on various factors, a driver might be written purely in the Java programming language or in a mixture of the Java programming language and Java Native Interface (JNI) native methods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lgn="just">
              <a:spcBef>
                <a:spcPts val="600"/>
              </a:spcBef>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dirty="0">
                <a:solidFill>
                  <a:srgbClr val="FF0000"/>
                </a:solidFill>
              </a:rPr>
              <a:t>JDBC Packages</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495300" y="1070725"/>
            <a:ext cx="11430000" cy="6247864"/>
          </a:xfrm>
          <a:prstGeom prst="rect">
            <a:avLst/>
          </a:prstGeom>
        </p:spPr>
        <p:txBody>
          <a:bodyPr wrap="square">
            <a:spAutoFit/>
          </a:bodyPr>
          <a:lstStyle/>
          <a:p>
            <a:r>
              <a:rPr lang="en-US" sz="2800" dirty="0"/>
              <a:t>The JDBC API is contained in two packages. </a:t>
            </a:r>
          </a:p>
          <a:p>
            <a:pPr marL="514350" indent="-514350">
              <a:buFont typeface="+mj-lt"/>
              <a:buAutoNum type="arabicPeriod"/>
            </a:pPr>
            <a:r>
              <a:rPr lang="en-US" sz="2800" dirty="0"/>
              <a:t>java.sql</a:t>
            </a:r>
          </a:p>
          <a:p>
            <a:pPr marL="514350" indent="-514350">
              <a:buFont typeface="+mj-lt"/>
              <a:buAutoNum type="arabicPeriod"/>
            </a:pPr>
            <a:r>
              <a:rPr lang="en-US" sz="2800" dirty="0"/>
              <a:t>javax.sql</a:t>
            </a:r>
          </a:p>
          <a:p>
            <a:pPr marL="514350" indent="-514350">
              <a:buFont typeface="+mj-lt"/>
              <a:buAutoNum type="arabicPeriod"/>
            </a:pPr>
            <a:endParaRPr lang="en-US" sz="2800" b="1" dirty="0">
              <a:solidFill>
                <a:srgbClr val="FF0000"/>
              </a:solidFill>
            </a:endParaRPr>
          </a:p>
          <a:p>
            <a:pPr marL="514350" indent="-514350"/>
            <a:r>
              <a:rPr lang="en-US" sz="3600" b="1" dirty="0">
                <a:solidFill>
                  <a:srgbClr val="FF0000"/>
                </a:solidFill>
              </a:rPr>
              <a:t>java.sql package</a:t>
            </a:r>
          </a:p>
          <a:p>
            <a:pPr marL="182880" indent="274320" algn="just">
              <a:buFont typeface="Arial" pitchFamily="34" charset="0"/>
              <a:buChar char="•"/>
            </a:pPr>
            <a:r>
              <a:rPr lang="en-US" sz="2800" dirty="0"/>
              <a:t>The first package is called java.sql and contains core JDBC interfaces of 		  the JDBC API. </a:t>
            </a:r>
          </a:p>
          <a:p>
            <a:pPr marL="182880" indent="274320" algn="just">
              <a:buFont typeface="Arial" pitchFamily="34" charset="0"/>
              <a:buChar char="•"/>
            </a:pPr>
            <a:r>
              <a:rPr lang="en-US" sz="2800" dirty="0"/>
              <a:t>These include the JDBC interfaces that provide the basics for connecting   	   to the DBMS and interacting with data stored in the DBMS</a:t>
            </a:r>
          </a:p>
          <a:p>
            <a:pPr marL="182880" indent="274320" algn="just">
              <a:buFont typeface="Arial" pitchFamily="34" charset="0"/>
              <a:buChar char="•"/>
            </a:pPr>
            <a:r>
              <a:rPr lang="en-US" sz="2800" dirty="0"/>
              <a:t>This package include classes and interface to perform almost all JDBC 	operation such as creating and executing SQL Queries.</a:t>
            </a:r>
          </a:p>
          <a:p>
            <a:pPr marL="514350" indent="-514350">
              <a:buFont typeface="+mj-lt"/>
              <a:buAutoNum type="arabicPeriod"/>
            </a:pPr>
            <a:endParaRPr lang="en-US" sz="2800" dirty="0"/>
          </a:p>
          <a:p>
            <a:pPr marL="514350" indent="-514350"/>
            <a:endParaRPr lang="en-US" sz="2800" dirty="0"/>
          </a:p>
          <a:p>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3600" b="1" dirty="0">
                <a:solidFill>
                  <a:srgbClr val="FF0000"/>
                </a:solidFill>
              </a:rPr>
              <a:t> classes and interface of java.sql package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p:cNvGraphicFramePr>
            <a:graphicFrameLocks noGrp="1"/>
          </p:cNvGraphicFramePr>
          <p:nvPr/>
        </p:nvGraphicFramePr>
        <p:xfrm>
          <a:off x="635000" y="1291167"/>
          <a:ext cx="11163300" cy="4498434"/>
        </p:xfrm>
        <a:graphic>
          <a:graphicData uri="http://schemas.openxmlformats.org/drawingml/2006/table">
            <a:tbl>
              <a:tblPr/>
              <a:tblGrid>
                <a:gridCol w="3644900">
                  <a:extLst>
                    <a:ext uri="{9D8B030D-6E8A-4147-A177-3AD203B41FA5}">
                      <a16:colId xmlns:a16="http://schemas.microsoft.com/office/drawing/2014/main" xmlns="" val="20000"/>
                    </a:ext>
                  </a:extLst>
                </a:gridCol>
                <a:gridCol w="7518400">
                  <a:extLst>
                    <a:ext uri="{9D8B030D-6E8A-4147-A177-3AD203B41FA5}">
                      <a16:colId xmlns:a16="http://schemas.microsoft.com/office/drawing/2014/main" xmlns="" val="20001"/>
                    </a:ext>
                  </a:extLst>
                </a:gridCol>
              </a:tblGrid>
              <a:tr h="261591">
                <a:tc>
                  <a:txBody>
                    <a:bodyPr/>
                    <a:lstStyle/>
                    <a:p>
                      <a:pPr algn="l" fontAlgn="t"/>
                      <a:r>
                        <a:rPr lang="en-US" sz="2400" b="1" dirty="0">
                          <a:solidFill>
                            <a:srgbClr val="FF0000"/>
                          </a:solidFill>
                        </a:rPr>
                        <a:t>classes/interface</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b="1" dirty="0">
                          <a:solidFill>
                            <a:srgbClr val="FF0000"/>
                          </a:solidFill>
                        </a:rPr>
                        <a:t>Description</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0"/>
                  </a:ext>
                </a:extLst>
              </a:tr>
              <a:tr h="429756">
                <a:tc>
                  <a:txBody>
                    <a:bodyPr/>
                    <a:lstStyle/>
                    <a:p>
                      <a:pPr algn="l" fontAlgn="t"/>
                      <a:r>
                        <a:rPr lang="en-US" sz="2400" dirty="0" err="1"/>
                        <a:t>java.sql.Connection</a:t>
                      </a:r>
                      <a:endParaRPr lang="en-US" sz="2400" dirty="0"/>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a:t>creates a connection with specific database</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1"/>
                  </a:ext>
                </a:extLst>
              </a:tr>
              <a:tr h="261591">
                <a:tc>
                  <a:txBody>
                    <a:bodyPr/>
                    <a:lstStyle/>
                    <a:p>
                      <a:pPr algn="l" fontAlgn="t"/>
                      <a:r>
                        <a:rPr lang="en-US" sz="2400"/>
                        <a:t>java.sql.CallableStatement</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t>Execute stored procedures</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29756">
                <a:tc>
                  <a:txBody>
                    <a:bodyPr/>
                    <a:lstStyle/>
                    <a:p>
                      <a:pPr algn="l" fontAlgn="t"/>
                      <a:r>
                        <a:rPr lang="en-US" sz="2400" dirty="0" err="1"/>
                        <a:t>java.sql.Driver</a:t>
                      </a:r>
                      <a:endParaRPr lang="en-US" sz="2400" dirty="0"/>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a:t>create an instance of a driver with the DriverManager.</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3"/>
                  </a:ext>
                </a:extLst>
              </a:tr>
              <a:tr h="429756">
                <a:tc>
                  <a:txBody>
                    <a:bodyPr/>
                    <a:lstStyle/>
                    <a:p>
                      <a:pPr algn="l" fontAlgn="t"/>
                      <a:r>
                        <a:rPr lang="en-US" sz="2400"/>
                        <a:t>java.sql.DriverManager</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dirty="0"/>
                        <a:t>This class loads the database drivers.</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29756">
                <a:tc>
                  <a:txBody>
                    <a:bodyPr/>
                    <a:lstStyle/>
                    <a:p>
                      <a:pPr algn="l" fontAlgn="t"/>
                      <a:r>
                        <a:rPr lang="en-US" sz="2400"/>
                        <a:t>java.sql.PreparedStatement</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a:t>Used to create and execute parameterized query.</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5"/>
                  </a:ext>
                </a:extLst>
              </a:tr>
              <a:tr h="597922">
                <a:tc>
                  <a:txBody>
                    <a:bodyPr/>
                    <a:lstStyle/>
                    <a:p>
                      <a:pPr algn="l" fontAlgn="t"/>
                      <a:r>
                        <a:rPr lang="en-US" sz="2400"/>
                        <a:t>java.sql.ResultSet</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t>It is an interface that provide methods to access the result row-by-row.</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429756">
                <a:tc>
                  <a:txBody>
                    <a:bodyPr/>
                    <a:lstStyle/>
                    <a:p>
                      <a:pPr algn="l" fontAlgn="t"/>
                      <a:r>
                        <a:rPr lang="en-US" sz="2400" dirty="0" err="1"/>
                        <a:t>java.sql.SQLException</a:t>
                      </a:r>
                      <a:endParaRPr lang="en-US" sz="2400" dirty="0"/>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400"/>
                        <a:t>Encapsulate all JDBC related exception.</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7"/>
                  </a:ext>
                </a:extLst>
              </a:tr>
              <a:tr h="429756">
                <a:tc>
                  <a:txBody>
                    <a:bodyPr/>
                    <a:lstStyle/>
                    <a:p>
                      <a:pPr algn="l" fontAlgn="t"/>
                      <a:r>
                        <a:rPr lang="en-US" sz="2400"/>
                        <a:t>java.sql.Statement</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400" dirty="0"/>
                        <a:t>This interface is used to execute SQL statements</a:t>
                      </a:r>
                    </a:p>
                  </a:txBody>
                  <a:tcPr marL="46713" marR="46713" marT="46713" marB="467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dirty="0">
                <a:solidFill>
                  <a:srgbClr val="0070C0"/>
                </a:solidFill>
              </a:rPr>
              <a:t>Data Base &amp; Database Schema </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1110342"/>
            <a:ext cx="11022874" cy="5447211"/>
          </a:xfrm>
        </p:spPr>
        <p:txBody>
          <a:bodyPr>
            <a:normAutofit/>
          </a:bodyPr>
          <a:lstStyle/>
          <a:p>
            <a:pPr algn="just"/>
            <a:r>
              <a:rPr lang="en-US" sz="3200" dirty="0">
                <a:latin typeface="Times New Roman" pitchFamily="18" charset="0"/>
                <a:cs typeface="Times New Roman" pitchFamily="18" charset="0"/>
              </a:rPr>
              <a:t>Database is a large collection of related data that can be stored generally describes activities of an organization.</a:t>
            </a:r>
          </a:p>
          <a:p>
            <a:pPr lvl="0" algn="just"/>
            <a:r>
              <a:rPr lang="en-US" sz="3200" dirty="0">
                <a:latin typeface="Times New Roman" pitchFamily="18" charset="0"/>
                <a:cs typeface="Times New Roman" pitchFamily="18" charset="0"/>
              </a:rPr>
              <a:t>A database management system (DBMS) is a collection of programs (software) for defining, creating, manipulating and maintaining a database. </a:t>
            </a:r>
          </a:p>
          <a:p>
            <a:pPr algn="just"/>
            <a:r>
              <a:rPr lang="en-US" sz="3200" dirty="0">
                <a:latin typeface="Times New Roman" pitchFamily="18" charset="0"/>
                <a:cs typeface="Times New Roman" pitchFamily="18" charset="0"/>
              </a:rPr>
              <a:t>Database Schema refers to the overall structure of a database.</a:t>
            </a:r>
          </a:p>
          <a:p>
            <a:pPr algn="just"/>
            <a:r>
              <a:rPr lang="en-US" sz="3200" dirty="0">
                <a:latin typeface="Times New Roman" pitchFamily="18" charset="0"/>
                <a:cs typeface="Times New Roman" pitchFamily="18" charset="0"/>
              </a:rPr>
              <a:t>The description of a database is called the </a:t>
            </a:r>
            <a:r>
              <a:rPr lang="en-US" sz="3200" b="1" dirty="0">
                <a:latin typeface="Times New Roman" pitchFamily="18" charset="0"/>
                <a:cs typeface="Times New Roman" pitchFamily="18" charset="0"/>
              </a:rPr>
              <a:t>database schema</a:t>
            </a:r>
            <a:r>
              <a:rPr lang="en-US" sz="3200" dirty="0">
                <a:latin typeface="Times New Roman" pitchFamily="18" charset="0"/>
                <a:cs typeface="Times New Roman" pitchFamily="18" charset="0"/>
              </a:rPr>
              <a:t>, which is specified during database design and is not expected to change frequently</a:t>
            </a:r>
          </a:p>
        </p:txBody>
      </p:sp>
    </p:spTree>
    <p:extLst>
      <p:ext uri="{BB962C8B-B14F-4D97-AF65-F5344CB8AC3E}">
        <p14:creationId xmlns:p14="http://schemas.microsoft.com/office/powerpoint/2010/main" xmlns="" val="364341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3600" b="1" dirty="0">
                <a:solidFill>
                  <a:srgbClr val="FF0000"/>
                </a:solidFill>
              </a:rPr>
              <a:t>javax.sql package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58800" y="1245513"/>
            <a:ext cx="11328400" cy="830997"/>
          </a:xfrm>
          <a:prstGeom prst="rect">
            <a:avLst/>
          </a:prstGeom>
        </p:spPr>
        <p:txBody>
          <a:bodyPr wrap="square">
            <a:spAutoFit/>
          </a:bodyPr>
          <a:lstStyle/>
          <a:p>
            <a:pPr>
              <a:buFont typeface="Arial" pitchFamily="34" charset="0"/>
              <a:buChar char="•"/>
            </a:pPr>
            <a:r>
              <a:rPr lang="en-US" sz="2400" dirty="0"/>
              <a:t>This package is also known as JDBC extension API. </a:t>
            </a:r>
          </a:p>
          <a:p>
            <a:pPr>
              <a:buFont typeface="Arial" pitchFamily="34" charset="0"/>
              <a:buChar char="•"/>
            </a:pPr>
            <a:r>
              <a:rPr lang="en-US" sz="2400" dirty="0"/>
              <a:t>It provides classes and interface to access server-side data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JDBC Components</a:t>
            </a:r>
            <a:br>
              <a:rPr lang="en-US" dirty="0"/>
            </a:br>
            <a:endParaRPr lang="en-US" dirty="0"/>
          </a:p>
        </p:txBody>
      </p:sp>
      <p:sp>
        <p:nvSpPr>
          <p:cNvPr id="3" name="Content Placeholder 2"/>
          <p:cNvSpPr>
            <a:spLocks noGrp="1"/>
          </p:cNvSpPr>
          <p:nvPr>
            <p:ph idx="1"/>
          </p:nvPr>
        </p:nvSpPr>
        <p:spPr>
          <a:xfrm>
            <a:off x="838200" y="1197033"/>
            <a:ext cx="10515600" cy="4979930"/>
          </a:xfrm>
        </p:spPr>
        <p:txBody>
          <a:bodyPr>
            <a:normAutofit/>
          </a:bodyPr>
          <a:lstStyle/>
          <a:p>
            <a:pPr>
              <a:buNone/>
            </a:pPr>
            <a:r>
              <a:rPr lang="en-US" dirty="0"/>
              <a:t>The JDBC API provides the following interfaces and classes −</a:t>
            </a:r>
          </a:p>
          <a:p>
            <a:r>
              <a:rPr lang="en-US" b="1" dirty="0" err="1"/>
              <a:t>DriverManager</a:t>
            </a:r>
            <a:r>
              <a:rPr lang="en-US" b="1" dirty="0"/>
              <a:t>:</a:t>
            </a:r>
            <a:r>
              <a:rPr lang="en-US" dirty="0"/>
              <a:t> This class manages a list of database drivers. Matches connection requests from the java application with the proper database driver using communication sub protocol. The first driver that recognizes a certain </a:t>
            </a:r>
            <a:r>
              <a:rPr lang="en-US" dirty="0" err="1"/>
              <a:t>subprotocol</a:t>
            </a:r>
            <a:r>
              <a:rPr lang="en-US" dirty="0"/>
              <a:t> under JDBC will be used to establish a database Connection.</a:t>
            </a:r>
          </a:p>
          <a:p>
            <a:r>
              <a:rPr lang="en-US" b="1" dirty="0"/>
              <a:t>Driver:</a:t>
            </a:r>
            <a:r>
              <a:rPr lang="en-US" dirty="0"/>
              <a:t> This interface handles the communications with the database server. You will interact directly with Driver objects very rarely. Instead, you use </a:t>
            </a:r>
            <a:r>
              <a:rPr lang="en-US" dirty="0" err="1"/>
              <a:t>DriverManager</a:t>
            </a:r>
            <a:r>
              <a:rPr lang="en-US" dirty="0"/>
              <a:t> objects, which manages objects of this type. It also abstracts the details associated with working with Driver objects.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257" y="673331"/>
            <a:ext cx="10515600" cy="6184669"/>
          </a:xfrm>
        </p:spPr>
        <p:txBody>
          <a:bodyPr>
            <a:normAutofit/>
          </a:bodyPr>
          <a:lstStyle/>
          <a:p>
            <a:r>
              <a:rPr lang="en-US" b="1" dirty="0">
                <a:latin typeface="Times New Roman" pitchFamily="18" charset="0"/>
                <a:cs typeface="Times New Roman" pitchFamily="18" charset="0"/>
              </a:rPr>
              <a:t>Connection:</a:t>
            </a:r>
            <a:r>
              <a:rPr lang="en-US" dirty="0">
                <a:latin typeface="Times New Roman" pitchFamily="18" charset="0"/>
                <a:cs typeface="Times New Roman" pitchFamily="18" charset="0"/>
              </a:rPr>
              <a:t> This interface with all methods for contacting a database. The connection object represents communication context, i.e., all communication with database is through connection object only.</a:t>
            </a:r>
          </a:p>
          <a:p>
            <a:r>
              <a:rPr lang="en-US" b="1" dirty="0">
                <a:latin typeface="Times New Roman" pitchFamily="18" charset="0"/>
                <a:cs typeface="Times New Roman" pitchFamily="18" charset="0"/>
              </a:rPr>
              <a:t>Statement:</a:t>
            </a:r>
            <a:r>
              <a:rPr lang="en-US" dirty="0">
                <a:latin typeface="Times New Roman" pitchFamily="18" charset="0"/>
                <a:cs typeface="Times New Roman" pitchFamily="18" charset="0"/>
              </a:rPr>
              <a:t> You use objects created from this interface to submit the SQL statements to the database. Some derived interfaces accept parameters in addition to executing stored procedures.</a:t>
            </a:r>
          </a:p>
          <a:p>
            <a:r>
              <a:rPr lang="en-US" b="1" dirty="0" err="1">
                <a:latin typeface="Times New Roman" pitchFamily="18" charset="0"/>
                <a:cs typeface="Times New Roman" pitchFamily="18" charset="0"/>
              </a:rPr>
              <a:t>ResultSet</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These objects hold data retrieved from a database after you execute an SQL query using Statement objects. It acts as an </a:t>
            </a:r>
            <a:r>
              <a:rPr lang="en-US" dirty="0" err="1">
                <a:latin typeface="Times New Roman" pitchFamily="18" charset="0"/>
                <a:cs typeface="Times New Roman" pitchFamily="18" charset="0"/>
              </a:rPr>
              <a:t>iterator</a:t>
            </a:r>
            <a:r>
              <a:rPr lang="en-US" dirty="0">
                <a:latin typeface="Times New Roman" pitchFamily="18" charset="0"/>
                <a:cs typeface="Times New Roman" pitchFamily="18" charset="0"/>
              </a:rPr>
              <a:t> to allow you to move through its data.</a:t>
            </a:r>
          </a:p>
          <a:p>
            <a:r>
              <a:rPr lang="en-US" b="1" dirty="0" err="1">
                <a:latin typeface="Times New Roman" pitchFamily="18" charset="0"/>
                <a:cs typeface="Times New Roman" pitchFamily="18" charset="0"/>
              </a:rPr>
              <a:t>SQLException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This class handles any errors that occur in a database application.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1"/>
            <a:ext cx="117856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3200" dirty="0">
                <a:solidFill>
                  <a:srgbClr val="7030A0"/>
                </a:solidFill>
              </a:rPr>
              <a:t>JDBC Process (or) </a:t>
            </a:r>
            <a:r>
              <a:rPr lang="en-US" sz="3200" b="1" dirty="0">
                <a:solidFill>
                  <a:srgbClr val="7030A0"/>
                </a:solidFill>
              </a:rPr>
              <a:t>Steps to connect a Java Application to Database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58800" y="1245513"/>
            <a:ext cx="11328400" cy="2246769"/>
          </a:xfrm>
          <a:prstGeom prst="rect">
            <a:avLst/>
          </a:prstGeom>
        </p:spPr>
        <p:txBody>
          <a:bodyPr wrap="square">
            <a:spAutoFit/>
          </a:bodyPr>
          <a:lstStyle/>
          <a:p>
            <a:pPr marL="514350" indent="-514350">
              <a:buFont typeface="+mj-lt"/>
              <a:buAutoNum type="arabicPeriod"/>
            </a:pPr>
            <a:r>
              <a:rPr lang="en-US" sz="2800" dirty="0"/>
              <a:t>Loading the JDBC driver</a:t>
            </a:r>
          </a:p>
          <a:p>
            <a:pPr marL="514350" indent="-514350">
              <a:buFont typeface="+mj-lt"/>
              <a:buAutoNum type="arabicPeriod"/>
            </a:pPr>
            <a:r>
              <a:rPr lang="en-US" sz="2800" dirty="0"/>
              <a:t>Creating a Connection to Data Base</a:t>
            </a:r>
          </a:p>
          <a:p>
            <a:pPr marL="514350" indent="-514350">
              <a:buFont typeface="+mj-lt"/>
              <a:buAutoNum type="arabicPeriod"/>
            </a:pPr>
            <a:r>
              <a:rPr lang="en-US" sz="2800" dirty="0"/>
              <a:t>Creating a statement object</a:t>
            </a:r>
          </a:p>
          <a:p>
            <a:pPr marL="514350" indent="-514350">
              <a:buFont typeface="+mj-lt"/>
              <a:buAutoNum type="arabicPeriod"/>
            </a:pPr>
            <a:r>
              <a:rPr lang="en-US" sz="2800" dirty="0"/>
              <a:t>Executing  SQL statements</a:t>
            </a:r>
          </a:p>
          <a:p>
            <a:pPr marL="514350" indent="-514350">
              <a:buFont typeface="+mj-lt"/>
              <a:buAutoNum type="arabicPeriod"/>
            </a:pPr>
            <a:r>
              <a:rPr lang="en-US" sz="2800" dirty="0"/>
              <a:t>Closing the connection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221161"/>
            <a:ext cx="111506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457200" indent="-457200">
              <a:buFont typeface="+mj-lt"/>
              <a:buAutoNum type="arabicPeriod"/>
            </a:pPr>
            <a:r>
              <a:rPr lang="en-US" sz="3200" dirty="0">
                <a:solidFill>
                  <a:srgbClr val="FF0000"/>
                </a:solidFill>
              </a:rPr>
              <a:t>Loading the JDBC driver</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58800" y="1245513"/>
            <a:ext cx="11328400" cy="4031873"/>
          </a:xfrm>
          <a:prstGeom prst="rect">
            <a:avLst/>
          </a:prstGeom>
        </p:spPr>
        <p:txBody>
          <a:bodyPr wrap="square">
            <a:spAutoFit/>
          </a:bodyPr>
          <a:lstStyle/>
          <a:p>
            <a:pPr marL="91440" indent="365760">
              <a:buFont typeface="Arial" pitchFamily="34" charset="0"/>
              <a:buChar char="•"/>
            </a:pPr>
            <a:r>
              <a:rPr lang="en-US" sz="3200" dirty="0"/>
              <a:t>The JDBC driver must be loaded before the Java application can 	connect to the DBMS. </a:t>
            </a:r>
          </a:p>
          <a:p>
            <a:pPr marL="91440" indent="365760">
              <a:buFont typeface="Arial" pitchFamily="34" charset="0"/>
              <a:buChar char="•"/>
            </a:pPr>
            <a:r>
              <a:rPr lang="en-US" sz="3200" dirty="0"/>
              <a:t>The Class.forName() method is used to load the JDBC driver</a:t>
            </a:r>
          </a:p>
          <a:p>
            <a:pPr marL="91440" indent="365760">
              <a:buFont typeface="Arial" pitchFamily="34" charset="0"/>
              <a:buChar char="•"/>
            </a:pPr>
            <a:r>
              <a:rPr lang="en-US" sz="3200" dirty="0"/>
              <a:t>Here forName() is a method of class Class.</a:t>
            </a:r>
          </a:p>
          <a:p>
            <a:pPr marL="91440" indent="365760">
              <a:buFont typeface="Arial" pitchFamily="34" charset="0"/>
              <a:buChar char="•"/>
            </a:pPr>
            <a:r>
              <a:rPr lang="en-US" sz="3200" dirty="0"/>
              <a:t>The driver is loaded by calling the Class.forName() method and 	passing it 	the name of the driver</a:t>
            </a:r>
          </a:p>
          <a:p>
            <a:pPr marL="91440" indent="365760"/>
            <a:endParaRPr lang="en-US" sz="3200" dirty="0"/>
          </a:p>
          <a:p>
            <a:pPr marL="91440" indent="365760"/>
            <a:r>
              <a:rPr lang="en-US" sz="3200" dirty="0"/>
              <a:t>Class.forName("</a:t>
            </a:r>
            <a:r>
              <a:rPr lang="en-US" sz="3200" dirty="0" err="1"/>
              <a:t>com.mysql.jdbc.Driver</a:t>
            </a:r>
            <a:r>
              <a:rPr lang="en-US" sz="3200"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221161"/>
            <a:ext cx="111379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a:solidFill>
                  <a:srgbClr val="FF0000"/>
                </a:solidFill>
              </a:rPr>
              <a:t>2. Creating a Connection to </a:t>
            </a:r>
            <a:r>
              <a:rPr lang="en-US" sz="3200" dirty="0" err="1">
                <a:solidFill>
                  <a:srgbClr val="FF0000"/>
                </a:solidFill>
              </a:rPr>
              <a:t>DataBase</a:t>
            </a:r>
            <a:endParaRPr lang="en-US" sz="3200" dirty="0">
              <a:solidFill>
                <a:srgbClr val="FF000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598517"/>
            <a:ext cx="11366500" cy="5447645"/>
          </a:xfrm>
          <a:prstGeom prst="rect">
            <a:avLst/>
          </a:prstGeom>
        </p:spPr>
        <p:txBody>
          <a:bodyPr wrap="square">
            <a:spAutoFit/>
          </a:bodyPr>
          <a:lstStyle/>
          <a:p>
            <a:pPr indent="274320" algn="just">
              <a:spcBef>
                <a:spcPts val="600"/>
              </a:spcBef>
              <a:spcAft>
                <a:spcPts val="600"/>
              </a:spcAft>
              <a:buFont typeface="Arial" pitchFamily="34" charset="0"/>
              <a:buChar char="•"/>
            </a:pPr>
            <a:r>
              <a:rPr lang="en-US" sz="2400" dirty="0"/>
              <a:t>Once the driver is loaded, </a:t>
            </a:r>
            <a:r>
              <a:rPr lang="en-US" sz="2400" dirty="0" err="1"/>
              <a:t>getConnection</a:t>
            </a:r>
            <a:r>
              <a:rPr lang="en-US" sz="2400" dirty="0"/>
              <a:t>() method of </a:t>
            </a:r>
            <a:r>
              <a:rPr lang="en-US" sz="2400" b="1" dirty="0" err="1"/>
              <a:t>DriverManager</a:t>
            </a:r>
            <a:r>
              <a:rPr lang="en-US" sz="2400" dirty="0"/>
              <a:t> Class 	is used to create a connection with the database.</a:t>
            </a:r>
          </a:p>
          <a:p>
            <a:pPr indent="274320" algn="just">
              <a:spcBef>
                <a:spcPts val="600"/>
              </a:spcBef>
              <a:spcAft>
                <a:spcPts val="600"/>
              </a:spcAft>
              <a:buFont typeface="Arial" pitchFamily="34" charset="0"/>
              <a:buChar char="•"/>
            </a:pPr>
            <a:r>
              <a:rPr lang="en-US" sz="2400" dirty="0"/>
              <a:t>The Java application must connect to   the DBMS using the 	</a:t>
            </a:r>
            <a:r>
              <a:rPr lang="en-US" sz="2400" dirty="0" err="1"/>
              <a:t>DriverManager.getConnection</a:t>
            </a:r>
            <a:r>
              <a:rPr lang="en-US" sz="2400" dirty="0"/>
              <a:t>() method</a:t>
            </a:r>
          </a:p>
          <a:p>
            <a:pPr algn="just">
              <a:spcBef>
                <a:spcPts val="600"/>
              </a:spcBef>
              <a:spcAft>
                <a:spcPts val="600"/>
              </a:spcAft>
            </a:pPr>
            <a:r>
              <a:rPr lang="en-US" sz="2400" dirty="0">
                <a:solidFill>
                  <a:srgbClr val="FF0000"/>
                </a:solidFill>
              </a:rPr>
              <a:t>Syntax:</a:t>
            </a:r>
          </a:p>
          <a:p>
            <a:pPr indent="274320" algn="just">
              <a:spcBef>
                <a:spcPts val="600"/>
              </a:spcBef>
              <a:spcAft>
                <a:spcPts val="600"/>
              </a:spcAft>
            </a:pPr>
            <a:r>
              <a:rPr lang="en-US" sz="2400" dirty="0" err="1"/>
              <a:t>getConnection</a:t>
            </a:r>
            <a:r>
              <a:rPr lang="en-US" sz="2400" dirty="0"/>
              <a:t>(String </a:t>
            </a:r>
            <a:r>
              <a:rPr lang="en-US" sz="2400" dirty="0" err="1"/>
              <a:t>url</a:t>
            </a:r>
            <a:r>
              <a:rPr lang="en-US" sz="2400" dirty="0"/>
              <a:t>, String username, String password)</a:t>
            </a:r>
          </a:p>
          <a:p>
            <a:pPr indent="274320" algn="just">
              <a:spcBef>
                <a:spcPts val="600"/>
              </a:spcBef>
              <a:spcAft>
                <a:spcPts val="600"/>
              </a:spcAft>
              <a:buFont typeface="Arial" pitchFamily="34" charset="0"/>
              <a:buChar char="•"/>
            </a:pPr>
            <a:r>
              <a:rPr lang="en-US" sz="2400" dirty="0" err="1"/>
              <a:t>url</a:t>
            </a:r>
            <a:r>
              <a:rPr lang="en-US" sz="2400" dirty="0"/>
              <a:t> is the location of database.</a:t>
            </a:r>
          </a:p>
          <a:p>
            <a:pPr algn="just">
              <a:buFont typeface="Arial" pitchFamily="34" charset="0"/>
              <a:buChar char="•"/>
            </a:pPr>
            <a:r>
              <a:rPr lang="en-US" sz="2400" dirty="0"/>
              <a:t>  The </a:t>
            </a:r>
            <a:r>
              <a:rPr lang="en-US" sz="2400" dirty="0" err="1"/>
              <a:t>DriverManager.getConnection</a:t>
            </a:r>
            <a:r>
              <a:rPr lang="en-US" sz="2400" dirty="0"/>
              <a:t>() returns a Connection interface that is used throughout the process to reference the database.</a:t>
            </a:r>
          </a:p>
          <a:p>
            <a:pPr algn="just">
              <a:spcBef>
                <a:spcPts val="600"/>
              </a:spcBef>
              <a:spcAft>
                <a:spcPts val="600"/>
              </a:spcAft>
            </a:pPr>
            <a:r>
              <a:rPr lang="en-US" sz="2400" dirty="0">
                <a:solidFill>
                  <a:srgbClr val="FF0000"/>
                </a:solidFill>
              </a:rPr>
              <a:t>Example:</a:t>
            </a:r>
          </a:p>
          <a:p>
            <a:pPr>
              <a:spcBef>
                <a:spcPts val="600"/>
              </a:spcBef>
              <a:spcAft>
                <a:spcPts val="600"/>
              </a:spcAft>
            </a:pPr>
            <a:r>
              <a:rPr lang="en-US" sz="2400" dirty="0"/>
              <a:t>Connection con= </a:t>
            </a:r>
            <a:r>
              <a:rPr lang="en-US" sz="2400" dirty="0" err="1"/>
              <a:t>DriverManager.getConnection</a:t>
            </a:r>
            <a:r>
              <a:rPr lang="en-US" sz="2400" dirty="0"/>
              <a:t>("</a:t>
            </a:r>
            <a:r>
              <a:rPr lang="en-US" sz="2400" dirty="0" err="1"/>
              <a:t>jdbc:mysql</a:t>
            </a:r>
            <a:r>
              <a:rPr lang="en-US" sz="2400" dirty="0"/>
              <a:t>://</a:t>
            </a:r>
            <a:r>
              <a:rPr lang="en-US" sz="2400" dirty="0" err="1"/>
              <a:t>localhost</a:t>
            </a:r>
            <a:r>
              <a:rPr lang="en-US" sz="2400" dirty="0"/>
              <a:t>/</a:t>
            </a:r>
            <a:r>
              <a:rPr lang="en-US" sz="2400" dirty="0" err="1"/>
              <a:t>databasename","root","root</a:t>
            </a:r>
            <a:r>
              <a:rPr lang="en-US" sz="2400"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a:solidFill>
                  <a:srgbClr val="FF0000"/>
                </a:solidFill>
              </a:rPr>
              <a:t>3. Creating a statement object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142999"/>
            <a:ext cx="11366500" cy="4355038"/>
          </a:xfrm>
          <a:prstGeom prst="rect">
            <a:avLst/>
          </a:prstGeom>
        </p:spPr>
        <p:txBody>
          <a:bodyPr wrap="square">
            <a:spAutoFit/>
          </a:bodyPr>
          <a:lstStyle/>
          <a:p>
            <a:pPr indent="274320" algn="just">
              <a:spcBef>
                <a:spcPts val="300"/>
              </a:spcBef>
              <a:spcAft>
                <a:spcPts val="300"/>
              </a:spcAft>
              <a:buFont typeface="Arial" pitchFamily="34" charset="0"/>
              <a:buChar char="•"/>
            </a:pPr>
            <a:r>
              <a:rPr lang="en-US" sz="2800" dirty="0"/>
              <a:t>The next step after the JDBC driver is loaded and a connection is 	successfully made with a particular database is to send an SQL query to 	the DBMS for processing.</a:t>
            </a:r>
          </a:p>
          <a:p>
            <a:pPr indent="274320" algn="just">
              <a:spcBef>
                <a:spcPts val="300"/>
              </a:spcBef>
              <a:spcAft>
                <a:spcPts val="300"/>
              </a:spcAft>
              <a:buFont typeface="Arial" pitchFamily="34" charset="0"/>
              <a:buChar char="•"/>
            </a:pPr>
            <a:r>
              <a:rPr lang="en-US" sz="2800" dirty="0"/>
              <a:t>The statement object is responsible to execute queries with the database.</a:t>
            </a:r>
          </a:p>
          <a:p>
            <a:pPr indent="274320">
              <a:spcBef>
                <a:spcPts val="300"/>
              </a:spcBef>
              <a:spcAft>
                <a:spcPts val="300"/>
              </a:spcAft>
              <a:buFont typeface="Arial" pitchFamily="34" charset="0"/>
              <a:buChar char="•"/>
            </a:pPr>
            <a:r>
              <a:rPr lang="en-US" sz="2800" dirty="0" err="1"/>
              <a:t>createStatement</a:t>
            </a:r>
            <a:r>
              <a:rPr lang="en-US" sz="2800" dirty="0"/>
              <a:t>() method of  </a:t>
            </a:r>
            <a:r>
              <a:rPr lang="en-US" sz="2800" b="1" dirty="0"/>
              <a:t>Connection</a:t>
            </a:r>
            <a:r>
              <a:rPr lang="en-US" sz="2800" dirty="0"/>
              <a:t> object is used  	create a  Statement object.</a:t>
            </a:r>
          </a:p>
          <a:p>
            <a:pPr indent="274320" algn="just">
              <a:spcBef>
                <a:spcPts val="300"/>
              </a:spcBef>
              <a:spcAft>
                <a:spcPts val="300"/>
              </a:spcAft>
            </a:pPr>
            <a:r>
              <a:rPr lang="en-US" sz="2800" dirty="0">
                <a:solidFill>
                  <a:srgbClr val="FF0000"/>
                </a:solidFill>
              </a:rPr>
              <a:t>Example:</a:t>
            </a:r>
          </a:p>
          <a:p>
            <a:pPr indent="274320" algn="just">
              <a:spcBef>
                <a:spcPts val="300"/>
              </a:spcBef>
              <a:spcAft>
                <a:spcPts val="300"/>
              </a:spcAft>
            </a:pPr>
            <a:r>
              <a:rPr lang="en-US" sz="2800" dirty="0"/>
              <a:t>Statement stmt=</a:t>
            </a:r>
            <a:r>
              <a:rPr lang="en-US" sz="2800" dirty="0" err="1"/>
              <a:t>con.createStatement</a:t>
            </a:r>
            <a:r>
              <a:rPr lang="en-US" sz="2800" dirty="0"/>
              <a:t>();  </a:t>
            </a:r>
          </a:p>
          <a:p>
            <a:pPr indent="274320" algn="just">
              <a:spcBef>
                <a:spcPts val="300"/>
              </a:spcBef>
              <a:spcAft>
                <a:spcPts val="300"/>
              </a:spcAft>
              <a:buFont typeface="Arial" pitchFamily="34" charset="0"/>
              <a:buChar char="•"/>
            </a:pP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a:solidFill>
                  <a:srgbClr val="FF0000"/>
                </a:solidFill>
              </a:rPr>
              <a:t>4. Executing a SQL statement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889913"/>
            <a:ext cx="11366500" cy="4632037"/>
          </a:xfrm>
          <a:prstGeom prst="rect">
            <a:avLst/>
          </a:prstGeom>
        </p:spPr>
        <p:txBody>
          <a:bodyPr wrap="square">
            <a:spAutoFit/>
          </a:bodyPr>
          <a:lstStyle/>
          <a:p>
            <a:pPr indent="274320">
              <a:buFont typeface="Arial" pitchFamily="34" charset="0"/>
              <a:buChar char="•"/>
            </a:pPr>
            <a:r>
              <a:rPr lang="en-US" sz="2800" dirty="0"/>
              <a:t>The methods of Statement object is  used to execute a query and return a </a:t>
            </a:r>
            <a:r>
              <a:rPr lang="en-US" sz="2800" dirty="0" err="1"/>
              <a:t>ResultSet</a:t>
            </a:r>
            <a:r>
              <a:rPr lang="en-US" sz="2800" dirty="0"/>
              <a:t> object that contains the response from the DBMS.</a:t>
            </a:r>
          </a:p>
          <a:p>
            <a:r>
              <a:rPr lang="en-US" sz="2800" dirty="0">
                <a:solidFill>
                  <a:srgbClr val="FF0000"/>
                </a:solidFill>
              </a:rPr>
              <a:t>Methods statement object:</a:t>
            </a:r>
          </a:p>
          <a:p>
            <a:pPr algn="just">
              <a:spcBef>
                <a:spcPts val="600"/>
              </a:spcBef>
            </a:pPr>
            <a:r>
              <a:rPr lang="en-US" sz="2800" b="1" dirty="0"/>
              <a:t>executeQuery() </a:t>
            </a:r>
            <a:r>
              <a:rPr lang="en-US" sz="2800" dirty="0"/>
              <a:t>is used for SELECT statement</a:t>
            </a:r>
            <a:r>
              <a:rPr lang="en-US" sz="2800" b="1" dirty="0"/>
              <a:t>.</a:t>
            </a:r>
          </a:p>
          <a:p>
            <a:pPr algn="just">
              <a:spcBef>
                <a:spcPts val="600"/>
              </a:spcBef>
            </a:pPr>
            <a:r>
              <a:rPr lang="en-US" sz="2800" dirty="0"/>
              <a:t> </a:t>
            </a:r>
            <a:r>
              <a:rPr lang="en-US" sz="2800" b="1" dirty="0"/>
              <a:t>executeUpdate() </a:t>
            </a:r>
            <a:r>
              <a:rPr lang="en-US" sz="2800" dirty="0"/>
              <a:t>is used for create, alter or drop table.</a:t>
            </a:r>
          </a:p>
          <a:p>
            <a:pPr algn="just">
              <a:spcBef>
                <a:spcPts val="600"/>
              </a:spcBef>
            </a:pPr>
            <a:r>
              <a:rPr lang="en-US" sz="2800" dirty="0"/>
              <a:t> </a:t>
            </a:r>
            <a:r>
              <a:rPr lang="en-US" sz="2800" b="1" dirty="0"/>
              <a:t>execute() </a:t>
            </a:r>
            <a:r>
              <a:rPr lang="en-US" sz="2800" dirty="0"/>
              <a:t>is used when multiple results may be returned</a:t>
            </a:r>
          </a:p>
          <a:p>
            <a:r>
              <a:rPr lang="en-US" sz="2800" dirty="0">
                <a:solidFill>
                  <a:srgbClr val="FF0000"/>
                </a:solidFill>
              </a:rPr>
              <a:t>Example:</a:t>
            </a:r>
          </a:p>
          <a:p>
            <a:r>
              <a:rPr lang="en-US" sz="2800" dirty="0"/>
              <a:t>String query="create table employee1(</a:t>
            </a:r>
            <a:r>
              <a:rPr lang="en-US" sz="2800" dirty="0" err="1"/>
              <a:t>empid</a:t>
            </a:r>
            <a:r>
              <a:rPr lang="en-US" sz="2800" dirty="0"/>
              <a:t> </a:t>
            </a:r>
            <a:r>
              <a:rPr lang="en-US" sz="2800" dirty="0" err="1"/>
              <a:t>varchar</a:t>
            </a:r>
            <a:r>
              <a:rPr lang="en-US" sz="2800" dirty="0"/>
              <a:t>(20),</a:t>
            </a:r>
            <a:r>
              <a:rPr lang="en-US" sz="2800" dirty="0" err="1"/>
              <a:t>empname</a:t>
            </a:r>
            <a:r>
              <a:rPr lang="en-US" sz="2800" dirty="0"/>
              <a:t> </a:t>
            </a:r>
            <a:r>
              <a:rPr lang="en-US" sz="2800" dirty="0" err="1"/>
              <a:t>varchar</a:t>
            </a:r>
            <a:r>
              <a:rPr lang="en-US" sz="2800" dirty="0"/>
              <a:t>(30),</a:t>
            </a:r>
            <a:r>
              <a:rPr lang="en-US" sz="2800" dirty="0" err="1"/>
              <a:t>empsal</a:t>
            </a:r>
            <a:r>
              <a:rPr lang="en-US" sz="2800" dirty="0"/>
              <a:t> </a:t>
            </a:r>
            <a:r>
              <a:rPr lang="en-US" sz="2800" dirty="0" err="1"/>
              <a:t>varchar</a:t>
            </a:r>
            <a:r>
              <a:rPr lang="en-US" sz="2800" dirty="0"/>
              <a:t>(20))";</a:t>
            </a:r>
          </a:p>
          <a:p>
            <a:r>
              <a:rPr lang="en-US" sz="2800" dirty="0" err="1"/>
              <a:t>stmt.executeUpdate</a:t>
            </a:r>
            <a:r>
              <a:rPr lang="en-US" sz="2800" dirty="0"/>
              <a:t>(query);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a:solidFill>
                  <a:srgbClr val="FF0000"/>
                </a:solidFill>
              </a:rPr>
              <a:t>5. Closing the connection</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889913"/>
            <a:ext cx="11366500" cy="954107"/>
          </a:xfrm>
          <a:prstGeom prst="rect">
            <a:avLst/>
          </a:prstGeom>
        </p:spPr>
        <p:txBody>
          <a:bodyPr wrap="square">
            <a:spAutoFit/>
          </a:bodyPr>
          <a:lstStyle/>
          <a:p>
            <a:pPr indent="274320">
              <a:buFont typeface="Arial" pitchFamily="34" charset="0"/>
              <a:buChar char="•"/>
            </a:pPr>
            <a:r>
              <a:rPr lang="en-US" sz="2800" dirty="0"/>
              <a:t>The close()method of </a:t>
            </a:r>
            <a:r>
              <a:rPr lang="en-US" sz="2800" b="1" dirty="0"/>
              <a:t>Connection</a:t>
            </a:r>
            <a:r>
              <a:rPr lang="en-US" sz="2800" dirty="0"/>
              <a:t> interface is used to close the connection.</a:t>
            </a:r>
          </a:p>
          <a:p>
            <a:pPr indent="274320"/>
            <a:r>
              <a:rPr lang="en-US" sz="2800" dirty="0" err="1"/>
              <a:t>Con.close</a:t>
            </a:r>
            <a:r>
              <a:rPr lang="en-US" sz="28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a:solidFill>
                  <a:srgbClr val="FF0000"/>
                </a:solidFill>
              </a:rPr>
              <a:t>Example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889913"/>
            <a:ext cx="11366500" cy="5632311"/>
          </a:xfrm>
          <a:prstGeom prst="rect">
            <a:avLst/>
          </a:prstGeom>
        </p:spPr>
        <p:txBody>
          <a:bodyPr wrap="square">
            <a:spAutoFit/>
          </a:bodyPr>
          <a:lstStyle/>
          <a:p>
            <a:pPr indent="274320"/>
            <a:r>
              <a:rPr lang="en-US" sz="2400" dirty="0"/>
              <a:t>import java.sql.*;</a:t>
            </a:r>
          </a:p>
          <a:p>
            <a:pPr indent="274320"/>
            <a:r>
              <a:rPr lang="en-US" sz="2400" dirty="0"/>
              <a:t>class create1</a:t>
            </a:r>
          </a:p>
          <a:p>
            <a:pPr indent="274320"/>
            <a:r>
              <a:rPr lang="en-US" sz="2400" dirty="0"/>
              <a:t>{</a:t>
            </a:r>
          </a:p>
          <a:p>
            <a:pPr indent="274320"/>
            <a:r>
              <a:rPr lang="en-US" sz="2400" dirty="0"/>
              <a:t>public static void main(String rags[])throws </a:t>
            </a:r>
            <a:r>
              <a:rPr lang="en-US" sz="2400" dirty="0" err="1"/>
              <a:t>SQLException,ClassNotFoundException</a:t>
            </a:r>
            <a:endParaRPr lang="en-US" sz="2400" dirty="0"/>
          </a:p>
          <a:p>
            <a:pPr indent="274320"/>
            <a:r>
              <a:rPr lang="en-US" sz="2400" dirty="0"/>
              <a:t>{</a:t>
            </a:r>
          </a:p>
          <a:p>
            <a:pPr indent="274320"/>
            <a:r>
              <a:rPr lang="en-US" sz="2400" dirty="0"/>
              <a:t>Class.forName("</a:t>
            </a:r>
            <a:r>
              <a:rPr lang="en-US" sz="2400" dirty="0" err="1"/>
              <a:t>com.mysql.jdbc.Driver</a:t>
            </a:r>
            <a:r>
              <a:rPr lang="en-US" sz="2400" dirty="0"/>
              <a:t>");</a:t>
            </a:r>
          </a:p>
          <a:p>
            <a:pPr indent="274320"/>
            <a:r>
              <a:rPr lang="en-US" sz="2400" dirty="0"/>
              <a:t>Connection con = </a:t>
            </a:r>
            <a:r>
              <a:rPr lang="en-US" sz="2400" dirty="0" err="1"/>
              <a:t>DriverManager.getConnection</a:t>
            </a:r>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pPr indent="274320"/>
            <a:r>
              <a:rPr lang="en-US" sz="2400" dirty="0"/>
              <a:t>Statement stmt=</a:t>
            </a:r>
            <a:r>
              <a:rPr lang="en-US" sz="2400" dirty="0" err="1"/>
              <a:t>con.createStatement</a:t>
            </a:r>
            <a:r>
              <a:rPr lang="en-US" sz="2400" dirty="0"/>
              <a:t>();</a:t>
            </a:r>
          </a:p>
          <a:p>
            <a:pPr indent="274320"/>
            <a:r>
              <a:rPr lang="en-US" sz="2400" dirty="0"/>
              <a:t>String query="create table employee1(</a:t>
            </a:r>
            <a:r>
              <a:rPr lang="en-US" sz="2400" dirty="0" err="1"/>
              <a:t>empid</a:t>
            </a:r>
            <a:r>
              <a:rPr lang="en-US" sz="2400" dirty="0"/>
              <a:t> </a:t>
            </a:r>
            <a:r>
              <a:rPr lang="en-US" sz="2400" dirty="0" err="1"/>
              <a:t>varchar</a:t>
            </a:r>
            <a:r>
              <a:rPr lang="en-US" sz="2400" dirty="0"/>
              <a:t>(20),</a:t>
            </a:r>
            <a:r>
              <a:rPr lang="en-US" sz="2400" dirty="0" err="1"/>
              <a:t>empname</a:t>
            </a:r>
            <a:r>
              <a:rPr lang="en-US" sz="2400" dirty="0"/>
              <a:t> </a:t>
            </a:r>
            <a:r>
              <a:rPr lang="en-US" sz="2400" dirty="0" err="1"/>
              <a:t>varchar</a:t>
            </a:r>
            <a:r>
              <a:rPr lang="en-US" sz="2400" dirty="0"/>
              <a:t>(30),</a:t>
            </a:r>
            <a:r>
              <a:rPr lang="en-US" sz="2400" dirty="0" err="1"/>
              <a:t>empsal</a:t>
            </a:r>
            <a:r>
              <a:rPr lang="en-US" sz="2400" dirty="0"/>
              <a:t> </a:t>
            </a:r>
            <a:r>
              <a:rPr lang="en-US" sz="2400" dirty="0" err="1"/>
              <a:t>varchar</a:t>
            </a:r>
            <a:r>
              <a:rPr lang="en-US" sz="2400" dirty="0"/>
              <a:t>(20))";</a:t>
            </a:r>
          </a:p>
          <a:p>
            <a:pPr indent="274320"/>
            <a:r>
              <a:rPr lang="en-US" sz="2400" dirty="0" err="1"/>
              <a:t>stmt.executeUpdate</a:t>
            </a:r>
            <a:r>
              <a:rPr lang="en-US" sz="2400" dirty="0"/>
              <a:t>(query);</a:t>
            </a:r>
          </a:p>
          <a:p>
            <a:pPr indent="274320"/>
            <a:r>
              <a:rPr lang="en-US" sz="2400" dirty="0" err="1"/>
              <a:t>con.close</a:t>
            </a:r>
            <a:r>
              <a:rPr lang="en-US" sz="2400" dirty="0"/>
              <a:t>();</a:t>
            </a:r>
          </a:p>
          <a:p>
            <a:pPr indent="274320"/>
            <a:r>
              <a:rPr lang="en-US" sz="2400" dirty="0"/>
              <a:t>}</a:t>
            </a:r>
          </a:p>
          <a:p>
            <a:pPr indent="274320"/>
            <a:r>
              <a:rPr lang="en-US" sz="24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dirty="0">
                <a:solidFill>
                  <a:srgbClr val="FF0000"/>
                </a:solidFill>
              </a:rPr>
              <a:t>Cont …</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Content Placeholder 11"/>
          <p:cNvSpPr>
            <a:spLocks noGrp="1"/>
          </p:cNvSpPr>
          <p:nvPr>
            <p:ph idx="1"/>
          </p:nvPr>
        </p:nvSpPr>
        <p:spPr/>
        <p:txBody>
          <a:bodyPr/>
          <a:lstStyle/>
          <a:p>
            <a:pPr>
              <a:buNone/>
            </a:pPr>
            <a:r>
              <a:rPr lang="en-US" dirty="0"/>
              <a:t>STUDENT</a:t>
            </a:r>
          </a:p>
          <a:p>
            <a:endParaRPr lang="en-US" dirty="0"/>
          </a:p>
          <a:p>
            <a:endParaRPr lang="en-US" dirty="0"/>
          </a:p>
          <a:p>
            <a:endParaRPr lang="en-US" dirty="0"/>
          </a:p>
          <a:p>
            <a:r>
              <a:rPr lang="en-US" dirty="0"/>
              <a:t>TEACHER</a:t>
            </a:r>
          </a:p>
        </p:txBody>
      </p:sp>
      <p:graphicFrame>
        <p:nvGraphicFramePr>
          <p:cNvPr id="13" name="Content Placeholder 10"/>
          <p:cNvGraphicFramePr>
            <a:graphicFrameLocks/>
          </p:cNvGraphicFramePr>
          <p:nvPr/>
        </p:nvGraphicFramePr>
        <p:xfrm>
          <a:off x="1269365" y="2553653"/>
          <a:ext cx="5868670" cy="548640"/>
        </p:xfrm>
        <a:graphic>
          <a:graphicData uri="http://schemas.openxmlformats.org/drawingml/2006/table">
            <a:tbl>
              <a:tblPr/>
              <a:tblGrid>
                <a:gridCol w="1466850">
                  <a:extLst>
                    <a:ext uri="{9D8B030D-6E8A-4147-A177-3AD203B41FA5}">
                      <a16:colId xmlns:a16="http://schemas.microsoft.com/office/drawing/2014/main" xmlns="" val="20000"/>
                    </a:ext>
                  </a:extLst>
                </a:gridCol>
                <a:gridCol w="1466850">
                  <a:extLst>
                    <a:ext uri="{9D8B030D-6E8A-4147-A177-3AD203B41FA5}">
                      <a16:colId xmlns:a16="http://schemas.microsoft.com/office/drawing/2014/main" xmlns="" val="20001"/>
                    </a:ext>
                  </a:extLst>
                </a:gridCol>
                <a:gridCol w="1467485">
                  <a:extLst>
                    <a:ext uri="{9D8B030D-6E8A-4147-A177-3AD203B41FA5}">
                      <a16:colId xmlns:a16="http://schemas.microsoft.com/office/drawing/2014/main" xmlns="" val="20002"/>
                    </a:ext>
                  </a:extLst>
                </a:gridCol>
                <a:gridCol w="1467485">
                  <a:extLst>
                    <a:ext uri="{9D8B030D-6E8A-4147-A177-3AD203B41FA5}">
                      <a16:colId xmlns:a16="http://schemas.microsoft.com/office/drawing/2014/main" xmlns="" val="20003"/>
                    </a:ext>
                  </a:extLst>
                </a:gridCol>
              </a:tblGrid>
              <a:tr h="0">
                <a:tc>
                  <a:txBody>
                    <a:bodyPr/>
                    <a:lstStyle/>
                    <a:p>
                      <a:pPr marL="0" marR="0" algn="just">
                        <a:lnSpc>
                          <a:spcPct val="150000"/>
                        </a:lnSpc>
                        <a:spcBef>
                          <a:spcPts val="0"/>
                        </a:spcBef>
                        <a:spcAft>
                          <a:spcPts val="1000"/>
                        </a:spcAft>
                      </a:pPr>
                      <a:r>
                        <a:rPr lang="en-US" sz="2400" dirty="0">
                          <a:latin typeface="Times New Roman"/>
                          <a:ea typeface="Calibri"/>
                          <a:cs typeface="Times New Roman"/>
                        </a:rPr>
                        <a:t>Name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2400">
                          <a:latin typeface="Times New Roman"/>
                          <a:ea typeface="Calibri"/>
                          <a:cs typeface="Times New Roman"/>
                        </a:rPr>
                        <a:t>Snumber</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2400">
                          <a:latin typeface="Times New Roman"/>
                          <a:ea typeface="Calibri"/>
                          <a:cs typeface="Times New Roman"/>
                        </a:rPr>
                        <a:t>Class</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2400" dirty="0">
                          <a:latin typeface="Times New Roman"/>
                          <a:ea typeface="Calibri"/>
                          <a:cs typeface="Times New Roman"/>
                        </a:rPr>
                        <a:t>Major</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nvGraphicFramePr>
        <p:xfrm>
          <a:off x="1116962" y="4447539"/>
          <a:ext cx="9093837" cy="548640"/>
        </p:xfrm>
        <a:graphic>
          <a:graphicData uri="http://schemas.openxmlformats.org/drawingml/2006/table">
            <a:tbl>
              <a:tblPr/>
              <a:tblGrid>
                <a:gridCol w="2272967">
                  <a:extLst>
                    <a:ext uri="{9D8B030D-6E8A-4147-A177-3AD203B41FA5}">
                      <a16:colId xmlns:a16="http://schemas.microsoft.com/office/drawing/2014/main" xmlns="" val="20000"/>
                    </a:ext>
                  </a:extLst>
                </a:gridCol>
                <a:gridCol w="1423371">
                  <a:extLst>
                    <a:ext uri="{9D8B030D-6E8A-4147-A177-3AD203B41FA5}">
                      <a16:colId xmlns:a16="http://schemas.microsoft.com/office/drawing/2014/main" xmlns="" val="20001"/>
                    </a:ext>
                  </a:extLst>
                </a:gridCol>
                <a:gridCol w="2781300">
                  <a:extLst>
                    <a:ext uri="{9D8B030D-6E8A-4147-A177-3AD203B41FA5}">
                      <a16:colId xmlns:a16="http://schemas.microsoft.com/office/drawing/2014/main" xmlns="" val="20002"/>
                    </a:ext>
                  </a:extLst>
                </a:gridCol>
                <a:gridCol w="2616199">
                  <a:extLst>
                    <a:ext uri="{9D8B030D-6E8A-4147-A177-3AD203B41FA5}">
                      <a16:colId xmlns:a16="http://schemas.microsoft.com/office/drawing/2014/main" xmlns="" val="20003"/>
                    </a:ext>
                  </a:extLst>
                </a:gridCol>
              </a:tblGrid>
              <a:tr h="0">
                <a:tc>
                  <a:txBody>
                    <a:bodyPr/>
                    <a:lstStyle/>
                    <a:p>
                      <a:pPr marL="0" marR="0" algn="just">
                        <a:lnSpc>
                          <a:spcPct val="150000"/>
                        </a:lnSpc>
                        <a:spcBef>
                          <a:spcPts val="0"/>
                        </a:spcBef>
                        <a:spcAft>
                          <a:spcPts val="1000"/>
                        </a:spcAft>
                      </a:pPr>
                      <a:r>
                        <a:rPr lang="en-US" sz="2400" dirty="0" err="1">
                          <a:latin typeface="Times New Roman"/>
                          <a:ea typeface="Calibri"/>
                          <a:cs typeface="Times New Roman"/>
                        </a:rPr>
                        <a:t>TeacherName</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2400">
                          <a:latin typeface="Times New Roman"/>
                          <a:ea typeface="Calibri"/>
                          <a:cs typeface="Times New Roman"/>
                        </a:rPr>
                        <a:t>TeacherId</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2400" dirty="0" err="1">
                          <a:latin typeface="Times New Roman"/>
                          <a:ea typeface="Calibri"/>
                          <a:cs typeface="Times New Roman"/>
                        </a:rPr>
                        <a:t>TeacherDepartment</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2400" dirty="0" err="1">
                          <a:latin typeface="Times New Roman"/>
                          <a:ea typeface="Calibri"/>
                          <a:cs typeface="Times New Roman"/>
                        </a:rPr>
                        <a:t>TeachingcourseId</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64341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Database Connection</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786199"/>
          </a:xfrm>
          <a:prstGeom prst="rect">
            <a:avLst/>
          </a:prstGeom>
        </p:spPr>
        <p:txBody>
          <a:bodyPr wrap="square">
            <a:spAutoFit/>
          </a:bodyPr>
          <a:lstStyle/>
          <a:p>
            <a:pPr indent="274320" algn="just">
              <a:spcBef>
                <a:spcPts val="600"/>
              </a:spcBef>
              <a:spcAft>
                <a:spcPts val="600"/>
              </a:spcAft>
              <a:buFont typeface="Arial" pitchFamily="34" charset="0"/>
              <a:buChar char="•"/>
            </a:pPr>
            <a:r>
              <a:rPr lang="en-US" sz="3200" dirty="0"/>
              <a:t>A Java  application does not directly connect to a DBMS.</a:t>
            </a:r>
          </a:p>
          <a:p>
            <a:pPr indent="274320" algn="just">
              <a:spcBef>
                <a:spcPts val="600"/>
              </a:spcBef>
              <a:spcAft>
                <a:spcPts val="600"/>
              </a:spcAft>
              <a:buFont typeface="Arial" pitchFamily="34" charset="0"/>
              <a:buChar char="•"/>
            </a:pPr>
            <a:r>
              <a:rPr lang="en-US" sz="3200" dirty="0"/>
              <a:t> Instead, the Java application connects with the JDBC driver that is 	associated with the DBMS. </a:t>
            </a:r>
          </a:p>
          <a:p>
            <a:pPr indent="274320" algn="just">
              <a:spcBef>
                <a:spcPts val="600"/>
              </a:spcBef>
              <a:spcAft>
                <a:spcPts val="600"/>
              </a:spcAft>
              <a:buFont typeface="Arial" pitchFamily="34" charset="0"/>
              <a:buChar char="•"/>
            </a:pPr>
            <a:r>
              <a:rPr lang="en-US" sz="3200" dirty="0"/>
              <a:t>However, before this connection is made, the JDBC driver must be 	loaded and registered with the </a:t>
            </a:r>
            <a:r>
              <a:rPr lang="en-US" sz="3200" dirty="0" err="1"/>
              <a:t>DriverManager</a:t>
            </a:r>
            <a:r>
              <a:rPr lang="en-US" sz="3200" dirty="0"/>
              <a:t>.</a:t>
            </a:r>
          </a:p>
          <a:p>
            <a:pPr indent="274320" algn="just">
              <a:spcBef>
                <a:spcPts val="600"/>
              </a:spcBef>
              <a:spcAft>
                <a:spcPts val="600"/>
              </a:spcAft>
              <a:buFont typeface="Arial" pitchFamily="34" charset="0"/>
              <a:buChar char="•"/>
            </a:pPr>
            <a:r>
              <a:rPr lang="en-US" sz="3200" dirty="0"/>
              <a:t>The purpose of loading and registering the JDBC driver is to bring 	the JDBC driver into the Java Virtual Machine (JVM).</a:t>
            </a:r>
          </a:p>
          <a:p>
            <a:pPr indent="274320" algn="just">
              <a:spcBef>
                <a:spcPts val="600"/>
              </a:spcBef>
              <a:spcAft>
                <a:spcPts val="600"/>
              </a:spcAft>
              <a:buFont typeface="Arial" pitchFamily="34" charset="0"/>
              <a:buChar char="•"/>
            </a:pPr>
            <a:r>
              <a:rPr lang="en-US" sz="3200" dirty="0"/>
              <a:t>The </a:t>
            </a:r>
            <a:r>
              <a:rPr lang="en-US" sz="3200" dirty="0" err="1"/>
              <a:t>Class.forName</a:t>
            </a:r>
            <a:r>
              <a:rPr lang="en-US" sz="3200" dirty="0"/>
              <a:t>() is used to load the JDBC driver.</a:t>
            </a:r>
          </a:p>
          <a:p>
            <a:pPr indent="274320" algn="just">
              <a:spcBef>
                <a:spcPts val="600"/>
              </a:spcBef>
              <a:spcAft>
                <a:spcPts val="600"/>
              </a:spcAft>
              <a:buFont typeface="Arial" pitchFamily="34" charset="0"/>
              <a:buChar char="•"/>
            </a:pPr>
            <a:r>
              <a:rPr lang="en-US" sz="3200" dirty="0"/>
              <a:t>The </a:t>
            </a:r>
            <a:r>
              <a:rPr lang="en-US" sz="3200" dirty="0" err="1"/>
              <a:t>Class.forName</a:t>
            </a:r>
            <a:r>
              <a:rPr lang="en-US" sz="3200" dirty="0"/>
              <a:t>() throws a </a:t>
            </a:r>
            <a:r>
              <a:rPr lang="en-US" sz="3200" dirty="0" err="1"/>
              <a:t>ClassNotFoundException</a:t>
            </a:r>
            <a:r>
              <a:rPr lang="en-US" sz="3200" dirty="0"/>
              <a:t> if an error 	occurs when loading the JDBC driver.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Cont …</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4031873"/>
          </a:xfrm>
          <a:prstGeom prst="rect">
            <a:avLst/>
          </a:prstGeom>
        </p:spPr>
        <p:txBody>
          <a:bodyPr wrap="square">
            <a:spAutoFit/>
          </a:bodyPr>
          <a:lstStyle/>
          <a:p>
            <a:pPr indent="274320">
              <a:buFont typeface="Arial" pitchFamily="34" charset="0"/>
              <a:buChar char="•"/>
            </a:pPr>
            <a:r>
              <a:rPr lang="en-US" sz="3200" dirty="0"/>
              <a:t>The connection to the database is established by using one of three </a:t>
            </a:r>
            <a:r>
              <a:rPr lang="en-US" sz="3200" dirty="0" err="1"/>
              <a:t>getConnection</a:t>
            </a:r>
            <a:r>
              <a:rPr lang="en-US" sz="3200" dirty="0"/>
              <a:t>() methods of the </a:t>
            </a:r>
            <a:r>
              <a:rPr lang="en-US" sz="3200" dirty="0" err="1"/>
              <a:t>DriverManager</a:t>
            </a:r>
            <a:r>
              <a:rPr lang="en-US" sz="3200" dirty="0"/>
              <a:t> object. </a:t>
            </a:r>
          </a:p>
          <a:p>
            <a:pPr indent="274320">
              <a:buFont typeface="Arial" pitchFamily="34" charset="0"/>
              <a:buChar char="•"/>
            </a:pPr>
            <a:r>
              <a:rPr lang="en-US" sz="3200" dirty="0"/>
              <a:t>The </a:t>
            </a:r>
            <a:r>
              <a:rPr lang="en-US" sz="3200" dirty="0" err="1"/>
              <a:t>getConnection</a:t>
            </a:r>
            <a:r>
              <a:rPr lang="en-US" sz="3200" dirty="0"/>
              <a:t>() method requests access to the database from the DBMS.</a:t>
            </a:r>
          </a:p>
          <a:p>
            <a:pPr indent="274320">
              <a:buFont typeface="Arial" pitchFamily="34" charset="0"/>
              <a:buChar char="•"/>
            </a:pPr>
            <a:r>
              <a:rPr lang="en-US" sz="3200" dirty="0"/>
              <a:t>It is up to the DBMS to grant or reject access. </a:t>
            </a:r>
          </a:p>
          <a:p>
            <a:pPr indent="274320">
              <a:buFont typeface="Arial" pitchFamily="34" charset="0"/>
              <a:buChar char="•"/>
            </a:pPr>
            <a:r>
              <a:rPr lang="en-US" sz="3200" dirty="0"/>
              <a:t>A Connection object is returned by the </a:t>
            </a:r>
            <a:r>
              <a:rPr lang="en-US" sz="3200" dirty="0" err="1"/>
              <a:t>getConnection</a:t>
            </a:r>
            <a:r>
              <a:rPr lang="en-US" sz="3200" dirty="0"/>
              <a:t>() method if access is granted, otherwise the </a:t>
            </a:r>
            <a:r>
              <a:rPr lang="en-US" sz="3200" dirty="0" err="1"/>
              <a:t>getConnection</a:t>
            </a:r>
            <a:r>
              <a:rPr lang="en-US" sz="3200" dirty="0"/>
              <a:t>() method throws an </a:t>
            </a:r>
            <a:r>
              <a:rPr lang="en-US" sz="3200" dirty="0" err="1"/>
              <a:t>SQLException</a:t>
            </a:r>
            <a:r>
              <a:rPr lang="en-US" sz="320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Cont …</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4955203"/>
          </a:xfrm>
          <a:prstGeom prst="rect">
            <a:avLst/>
          </a:prstGeom>
        </p:spPr>
        <p:txBody>
          <a:bodyPr wrap="square">
            <a:spAutoFit/>
          </a:bodyPr>
          <a:lstStyle/>
          <a:p>
            <a:r>
              <a:rPr lang="en-US" sz="2400" dirty="0" err="1"/>
              <a:t>getConnection</a:t>
            </a:r>
            <a:r>
              <a:rPr lang="en-US" sz="2400" dirty="0"/>
              <a:t>(String </a:t>
            </a:r>
            <a:r>
              <a:rPr lang="en-US" sz="2400" dirty="0" err="1"/>
              <a:t>url</a:t>
            </a:r>
            <a:r>
              <a:rPr lang="en-US" sz="2400" dirty="0"/>
              <a:t>)</a:t>
            </a:r>
          </a:p>
          <a:p>
            <a:r>
              <a:rPr lang="en-US" sz="2400" dirty="0" err="1"/>
              <a:t>getConnection</a:t>
            </a:r>
            <a:r>
              <a:rPr lang="en-US" sz="2400" dirty="0"/>
              <a:t>(String </a:t>
            </a:r>
            <a:r>
              <a:rPr lang="en-US" sz="2400" dirty="0" err="1"/>
              <a:t>url</a:t>
            </a:r>
            <a:r>
              <a:rPr lang="en-US" sz="2400" dirty="0"/>
              <a:t>, Properties prop)</a:t>
            </a:r>
          </a:p>
          <a:p>
            <a:r>
              <a:rPr lang="en-US" sz="2400" dirty="0" err="1"/>
              <a:t>getConnection</a:t>
            </a:r>
            <a:r>
              <a:rPr lang="en-US" sz="2400" dirty="0"/>
              <a:t>(String </a:t>
            </a:r>
            <a:r>
              <a:rPr lang="en-US" sz="2400" dirty="0" err="1"/>
              <a:t>url</a:t>
            </a:r>
            <a:r>
              <a:rPr lang="en-US" sz="2400" dirty="0"/>
              <a:t>, String user, String password)</a:t>
            </a:r>
          </a:p>
          <a:p>
            <a:endParaRPr lang="en-US" sz="2400" dirty="0"/>
          </a:p>
          <a:p>
            <a:r>
              <a:rPr lang="en-US" sz="2800" dirty="0">
                <a:solidFill>
                  <a:srgbClr val="FF0000"/>
                </a:solidFill>
              </a:rPr>
              <a:t>Example:</a:t>
            </a:r>
          </a:p>
          <a:p>
            <a:r>
              <a:rPr lang="en-US" sz="2400" dirty="0"/>
              <a:t>class create1</a:t>
            </a:r>
          </a:p>
          <a:p>
            <a:r>
              <a:rPr lang="en-US" sz="2400" dirty="0"/>
              <a:t>{</a:t>
            </a:r>
          </a:p>
          <a:p>
            <a:r>
              <a:rPr lang="en-US" sz="2400" dirty="0"/>
              <a:t>public static void main(String rags[])throws </a:t>
            </a:r>
            <a:r>
              <a:rPr lang="en-US" sz="2400" dirty="0" err="1"/>
              <a:t>SQLException,ClassNotFoundException</a:t>
            </a:r>
            <a:endParaRPr lang="en-US" sz="2400" dirty="0"/>
          </a:p>
          <a:p>
            <a:r>
              <a:rPr lang="en-US" sz="2400" dirty="0"/>
              <a:t>{</a:t>
            </a:r>
          </a:p>
          <a:p>
            <a:r>
              <a:rPr lang="en-US" sz="2400" dirty="0" err="1"/>
              <a:t>Class.forName</a:t>
            </a:r>
            <a:r>
              <a:rPr lang="en-US" sz="2400" dirty="0"/>
              <a:t>("</a:t>
            </a:r>
            <a:r>
              <a:rPr lang="en-US" sz="2400" dirty="0" err="1"/>
              <a:t>com.mysql.jdbc.Driver</a:t>
            </a:r>
            <a:r>
              <a:rPr lang="en-US" sz="2400" dirty="0"/>
              <a:t>");</a:t>
            </a:r>
          </a:p>
          <a:p>
            <a:r>
              <a:rPr lang="en-US" sz="2400" dirty="0"/>
              <a:t>Connection con=</a:t>
            </a:r>
            <a:r>
              <a:rPr lang="en-US" sz="2400" dirty="0" err="1"/>
              <a:t>DriverManager.getConnection</a:t>
            </a:r>
            <a:endParaRPr lang="en-US" sz="2400" dirty="0"/>
          </a:p>
          <a:p>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r>
              <a:rPr lang="en-US" sz="24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Creating Table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632311"/>
          </a:xfrm>
          <a:prstGeom prst="rect">
            <a:avLst/>
          </a:prstGeom>
        </p:spPr>
        <p:txBody>
          <a:bodyPr wrap="square">
            <a:spAutoFit/>
          </a:bodyPr>
          <a:lstStyle/>
          <a:p>
            <a:r>
              <a:rPr lang="en-US" sz="2400" dirty="0"/>
              <a:t>import java.sql.*;</a:t>
            </a:r>
          </a:p>
          <a:p>
            <a:r>
              <a:rPr lang="en-US" sz="2400" dirty="0"/>
              <a:t>class create</a:t>
            </a:r>
          </a:p>
          <a:p>
            <a:r>
              <a:rPr lang="en-US" sz="2400" dirty="0"/>
              <a:t>{</a:t>
            </a:r>
          </a:p>
          <a:p>
            <a:r>
              <a:rPr lang="en-US" sz="2400" dirty="0"/>
              <a:t>public static void main(String rags[])throws </a:t>
            </a:r>
            <a:r>
              <a:rPr lang="en-US" sz="2400" dirty="0" err="1"/>
              <a:t>SQLException,ClassNotFoundException</a:t>
            </a:r>
            <a:endParaRPr lang="en-US" sz="2400" dirty="0"/>
          </a:p>
          <a:p>
            <a:r>
              <a:rPr lang="en-US" sz="2400" dirty="0"/>
              <a:t>{</a:t>
            </a:r>
          </a:p>
          <a:p>
            <a:r>
              <a:rPr lang="en-US" sz="2400" dirty="0" err="1"/>
              <a:t>Class.forName</a:t>
            </a:r>
            <a:r>
              <a:rPr lang="en-US" sz="2400" dirty="0"/>
              <a:t>("</a:t>
            </a:r>
            <a:r>
              <a:rPr lang="en-US" sz="2400" dirty="0" err="1"/>
              <a:t>com.mysql.jdbc.Driver</a:t>
            </a:r>
            <a:r>
              <a:rPr lang="en-US" sz="2400" dirty="0"/>
              <a:t>");</a:t>
            </a:r>
          </a:p>
          <a:p>
            <a:r>
              <a:rPr lang="en-US" sz="2400" dirty="0"/>
              <a:t>Connection con=</a:t>
            </a:r>
            <a:r>
              <a:rPr lang="en-US" sz="2400" dirty="0" err="1"/>
              <a:t>DriverManager.getConnection</a:t>
            </a:r>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r>
              <a:rPr lang="en-US" sz="2400" dirty="0"/>
              <a:t>Statement stmt=</a:t>
            </a:r>
            <a:r>
              <a:rPr lang="en-US" sz="2400" dirty="0" err="1"/>
              <a:t>con.createStatement</a:t>
            </a:r>
            <a:r>
              <a:rPr lang="en-US" sz="2400" dirty="0"/>
              <a:t>();</a:t>
            </a:r>
          </a:p>
          <a:p>
            <a:r>
              <a:rPr lang="en-US" sz="2400" dirty="0"/>
              <a:t>String query="create table employee(</a:t>
            </a:r>
            <a:r>
              <a:rPr lang="en-US" sz="2400" dirty="0" err="1"/>
              <a:t>empid</a:t>
            </a:r>
            <a:r>
              <a:rPr lang="en-US" sz="2400" dirty="0"/>
              <a:t> </a:t>
            </a:r>
            <a:r>
              <a:rPr lang="en-US" sz="2400" dirty="0" err="1"/>
              <a:t>varchar</a:t>
            </a:r>
            <a:r>
              <a:rPr lang="en-US" sz="2400" dirty="0"/>
              <a:t>(20) primary </a:t>
            </a:r>
            <a:r>
              <a:rPr lang="en-US" sz="2400" dirty="0" err="1"/>
              <a:t>key,empname</a:t>
            </a:r>
            <a:r>
              <a:rPr lang="en-US" sz="2400" dirty="0"/>
              <a:t> </a:t>
            </a:r>
            <a:r>
              <a:rPr lang="en-US" sz="2400" dirty="0" err="1"/>
              <a:t>varchar</a:t>
            </a:r>
            <a:r>
              <a:rPr lang="en-US" sz="2400" dirty="0"/>
              <a:t>(30),</a:t>
            </a:r>
            <a:r>
              <a:rPr lang="en-US" sz="2400" dirty="0" err="1"/>
              <a:t>empsal</a:t>
            </a:r>
            <a:r>
              <a:rPr lang="en-US" sz="2400" dirty="0"/>
              <a:t> </a:t>
            </a:r>
            <a:r>
              <a:rPr lang="en-US" sz="2400" dirty="0" err="1"/>
              <a:t>varchar</a:t>
            </a:r>
            <a:r>
              <a:rPr lang="en-US" sz="2400" dirty="0"/>
              <a:t>(20))";</a:t>
            </a:r>
          </a:p>
          <a:p>
            <a:r>
              <a:rPr lang="en-US" sz="2400" dirty="0" err="1"/>
              <a:t>stmt.executeUpdate</a:t>
            </a:r>
            <a:r>
              <a:rPr lang="en-US" sz="2400" dirty="0"/>
              <a:t>(query);</a:t>
            </a:r>
          </a:p>
          <a:p>
            <a:r>
              <a:rPr lang="en-US" sz="2400" dirty="0" err="1"/>
              <a:t>con.close</a:t>
            </a:r>
            <a:r>
              <a:rPr lang="en-US" sz="2400" dirty="0"/>
              <a:t>();</a:t>
            </a:r>
          </a:p>
          <a:p>
            <a:r>
              <a:rPr lang="en-US" sz="2400" dirty="0"/>
              <a:t>}</a:t>
            </a:r>
          </a:p>
          <a:p>
            <a:r>
              <a:rPr lang="en-US" sz="24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Inserting data into Table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632311"/>
          </a:xfrm>
          <a:prstGeom prst="rect">
            <a:avLst/>
          </a:prstGeom>
        </p:spPr>
        <p:txBody>
          <a:bodyPr wrap="square">
            <a:spAutoFit/>
          </a:bodyPr>
          <a:lstStyle/>
          <a:p>
            <a:r>
              <a:rPr lang="en-US" sz="2400" dirty="0"/>
              <a:t>import java.sql.*;</a:t>
            </a:r>
          </a:p>
          <a:p>
            <a:r>
              <a:rPr lang="en-US" sz="2400" dirty="0"/>
              <a:t>class </a:t>
            </a:r>
            <a:r>
              <a:rPr lang="en-US" sz="2400" dirty="0" err="1"/>
              <a:t>insertrow</a:t>
            </a:r>
            <a:endParaRPr lang="en-US" sz="2400" dirty="0"/>
          </a:p>
          <a:p>
            <a:r>
              <a:rPr lang="en-US" sz="2400" dirty="0"/>
              <a:t>{</a:t>
            </a:r>
          </a:p>
          <a:p>
            <a:r>
              <a:rPr lang="en-US" sz="2400" dirty="0"/>
              <a:t>public static void main(String rags[])throws </a:t>
            </a:r>
            <a:r>
              <a:rPr lang="en-US" sz="2400" dirty="0" err="1"/>
              <a:t>SQLException,ClassNotFoundException</a:t>
            </a:r>
            <a:endParaRPr lang="en-US" sz="2400" dirty="0"/>
          </a:p>
          <a:p>
            <a:r>
              <a:rPr lang="en-US" sz="2400" dirty="0"/>
              <a:t>{</a:t>
            </a:r>
          </a:p>
          <a:p>
            <a:r>
              <a:rPr lang="en-US" sz="2400" dirty="0" err="1"/>
              <a:t>Class.forName</a:t>
            </a:r>
            <a:r>
              <a:rPr lang="en-US" sz="2400" dirty="0"/>
              <a:t>("</a:t>
            </a:r>
            <a:r>
              <a:rPr lang="en-US" sz="2400" dirty="0" err="1"/>
              <a:t>com.mysql.jdbc.Driver</a:t>
            </a:r>
            <a:r>
              <a:rPr lang="en-US" sz="2400" dirty="0"/>
              <a:t>");</a:t>
            </a:r>
          </a:p>
          <a:p>
            <a:r>
              <a:rPr lang="en-US" sz="2400" dirty="0"/>
              <a:t>Connection con=</a:t>
            </a:r>
            <a:r>
              <a:rPr lang="en-US" sz="2400" dirty="0" err="1"/>
              <a:t>DriverManager.getConnection</a:t>
            </a:r>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r>
              <a:rPr lang="en-US" sz="2400" dirty="0"/>
              <a:t>Statement stmt=</a:t>
            </a:r>
            <a:r>
              <a:rPr lang="en-US" sz="2400" dirty="0" err="1"/>
              <a:t>con.createStatement</a:t>
            </a:r>
            <a:r>
              <a:rPr lang="en-US" sz="2400" dirty="0"/>
              <a:t>();</a:t>
            </a:r>
          </a:p>
          <a:p>
            <a:r>
              <a:rPr lang="en-US" sz="2400" dirty="0"/>
              <a:t>String query="insert into employee values(697,‘thirdyear',59000)";</a:t>
            </a:r>
          </a:p>
          <a:p>
            <a:r>
              <a:rPr lang="en-US" sz="2400" dirty="0" err="1"/>
              <a:t>stmt.executeUpdate</a:t>
            </a:r>
            <a:r>
              <a:rPr lang="en-US" sz="2400" dirty="0"/>
              <a:t>(query);</a:t>
            </a:r>
          </a:p>
          <a:p>
            <a:r>
              <a:rPr lang="en-US" sz="2400" dirty="0"/>
              <a:t>System.out.println("values inserted");</a:t>
            </a:r>
          </a:p>
          <a:p>
            <a:r>
              <a:rPr lang="en-US" sz="2400" dirty="0" err="1"/>
              <a:t>con.close</a:t>
            </a:r>
            <a:r>
              <a:rPr lang="en-US" sz="2400" dirty="0"/>
              <a:t>();</a:t>
            </a:r>
          </a:p>
          <a:p>
            <a:r>
              <a:rPr lang="en-US" sz="2400" dirty="0"/>
              <a:t>}</a:t>
            </a:r>
          </a:p>
          <a:p>
            <a:r>
              <a:rPr lang="en-US" sz="2400"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err="1">
                <a:solidFill>
                  <a:srgbClr val="7030A0"/>
                </a:solidFill>
              </a:rPr>
              <a:t>Droping</a:t>
            </a:r>
            <a:r>
              <a:rPr lang="en-US" sz="4000" dirty="0">
                <a:solidFill>
                  <a:srgbClr val="7030A0"/>
                </a:solidFill>
              </a:rPr>
              <a:t> Tables</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632311"/>
          </a:xfrm>
          <a:prstGeom prst="rect">
            <a:avLst/>
          </a:prstGeom>
        </p:spPr>
        <p:txBody>
          <a:bodyPr wrap="square">
            <a:spAutoFit/>
          </a:bodyPr>
          <a:lstStyle/>
          <a:p>
            <a:r>
              <a:rPr lang="en-US" sz="2400" dirty="0"/>
              <a:t>import java.sql.*;</a:t>
            </a:r>
          </a:p>
          <a:p>
            <a:r>
              <a:rPr lang="en-US" sz="2400" dirty="0"/>
              <a:t>class drop</a:t>
            </a:r>
          </a:p>
          <a:p>
            <a:r>
              <a:rPr lang="en-US" sz="2400" dirty="0"/>
              <a:t>{</a:t>
            </a:r>
          </a:p>
          <a:p>
            <a:r>
              <a:rPr lang="en-US" sz="2400" dirty="0"/>
              <a:t>public static void main(String rags[])throws </a:t>
            </a:r>
            <a:r>
              <a:rPr lang="en-US" sz="2400" dirty="0" err="1"/>
              <a:t>SQLException,ClassNotFoundException</a:t>
            </a:r>
            <a:endParaRPr lang="en-US" sz="2400" dirty="0"/>
          </a:p>
          <a:p>
            <a:r>
              <a:rPr lang="en-US" sz="2400" dirty="0"/>
              <a:t>{</a:t>
            </a:r>
          </a:p>
          <a:p>
            <a:r>
              <a:rPr lang="en-US" sz="2400" dirty="0" err="1"/>
              <a:t>Class.forName</a:t>
            </a:r>
            <a:r>
              <a:rPr lang="en-US" sz="2400" dirty="0"/>
              <a:t>("</a:t>
            </a:r>
            <a:r>
              <a:rPr lang="en-US" sz="2400" dirty="0" err="1"/>
              <a:t>com.mysql.jdbc.Driver</a:t>
            </a:r>
            <a:r>
              <a:rPr lang="en-US" sz="2400" dirty="0"/>
              <a:t>");</a:t>
            </a:r>
          </a:p>
          <a:p>
            <a:r>
              <a:rPr lang="en-US" sz="2400" dirty="0"/>
              <a:t>Connection con=</a:t>
            </a:r>
            <a:r>
              <a:rPr lang="en-US" sz="2400" dirty="0" err="1"/>
              <a:t>DriverManager.getConnection</a:t>
            </a:r>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r>
              <a:rPr lang="en-US" sz="2400" dirty="0"/>
              <a:t>Statement stmt=</a:t>
            </a:r>
            <a:r>
              <a:rPr lang="en-US" sz="2400" dirty="0" err="1"/>
              <a:t>con.createStatement</a:t>
            </a:r>
            <a:r>
              <a:rPr lang="en-US" sz="2400" dirty="0"/>
              <a:t>();</a:t>
            </a:r>
          </a:p>
          <a:p>
            <a:r>
              <a:rPr lang="en-US" sz="2400" dirty="0"/>
              <a:t>String query="drop table student";</a:t>
            </a:r>
          </a:p>
          <a:p>
            <a:r>
              <a:rPr lang="en-US" sz="2400" dirty="0" err="1"/>
              <a:t>stmt.execute</a:t>
            </a:r>
            <a:r>
              <a:rPr lang="en-US" sz="2400" dirty="0"/>
              <a:t>(query);</a:t>
            </a:r>
          </a:p>
          <a:p>
            <a:r>
              <a:rPr lang="en-US" sz="2400" dirty="0"/>
              <a:t>System.out.println("table is dropped");</a:t>
            </a:r>
          </a:p>
          <a:p>
            <a:r>
              <a:rPr lang="en-US" sz="2400" dirty="0" err="1"/>
              <a:t>con.close</a:t>
            </a:r>
            <a:r>
              <a:rPr lang="en-US" sz="2400" dirty="0"/>
              <a:t>();</a:t>
            </a:r>
          </a:p>
          <a:p>
            <a:r>
              <a:rPr lang="en-US" sz="2400" dirty="0"/>
              <a:t>}</a:t>
            </a:r>
          </a:p>
          <a:p>
            <a:r>
              <a:rPr lang="en-US" sz="24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Updating Tables</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632311"/>
          </a:xfrm>
          <a:prstGeom prst="rect">
            <a:avLst/>
          </a:prstGeom>
        </p:spPr>
        <p:txBody>
          <a:bodyPr wrap="square">
            <a:spAutoFit/>
          </a:bodyPr>
          <a:lstStyle/>
          <a:p>
            <a:r>
              <a:rPr lang="en-US" sz="2400" dirty="0"/>
              <a:t>import java.sql.*;</a:t>
            </a:r>
          </a:p>
          <a:p>
            <a:r>
              <a:rPr lang="en-US" sz="2400" dirty="0"/>
              <a:t>class update</a:t>
            </a:r>
          </a:p>
          <a:p>
            <a:r>
              <a:rPr lang="en-US" sz="2400" dirty="0"/>
              <a:t>{</a:t>
            </a:r>
          </a:p>
          <a:p>
            <a:r>
              <a:rPr lang="en-US" sz="2400" dirty="0"/>
              <a:t>public static void main(String rags[])throws </a:t>
            </a:r>
            <a:r>
              <a:rPr lang="en-US" sz="2400" dirty="0" err="1"/>
              <a:t>SQLException,ClassNotFoundException</a:t>
            </a:r>
            <a:endParaRPr lang="en-US" sz="2400" dirty="0"/>
          </a:p>
          <a:p>
            <a:r>
              <a:rPr lang="en-US" sz="2400" dirty="0"/>
              <a:t>{</a:t>
            </a:r>
          </a:p>
          <a:p>
            <a:r>
              <a:rPr lang="en-US" sz="2400" dirty="0" err="1"/>
              <a:t>Class.forName</a:t>
            </a:r>
            <a:r>
              <a:rPr lang="en-US" sz="2400" dirty="0"/>
              <a:t>("</a:t>
            </a:r>
            <a:r>
              <a:rPr lang="en-US" sz="2400" dirty="0" err="1"/>
              <a:t>com.mysql.jdbc.Driver</a:t>
            </a:r>
            <a:r>
              <a:rPr lang="en-US" sz="2400" dirty="0"/>
              <a:t>");</a:t>
            </a:r>
          </a:p>
          <a:p>
            <a:r>
              <a:rPr lang="en-US" sz="2400" dirty="0"/>
              <a:t>Connection con=</a:t>
            </a:r>
            <a:r>
              <a:rPr lang="en-US" sz="2400" dirty="0" err="1"/>
              <a:t>DriverManager.getConnection</a:t>
            </a:r>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r>
              <a:rPr lang="en-US" sz="2400" dirty="0"/>
              <a:t>Statement stmt=</a:t>
            </a:r>
            <a:r>
              <a:rPr lang="en-US" sz="2400" dirty="0" err="1"/>
              <a:t>con.createStatement</a:t>
            </a:r>
            <a:r>
              <a:rPr lang="en-US" sz="2400" dirty="0"/>
              <a:t>();</a:t>
            </a:r>
          </a:p>
          <a:p>
            <a:r>
              <a:rPr lang="en-US" sz="2400" dirty="0"/>
              <a:t>String query="update employee set </a:t>
            </a:r>
            <a:r>
              <a:rPr lang="en-US" sz="2400" dirty="0" err="1"/>
              <a:t>esal</a:t>
            </a:r>
            <a:r>
              <a:rPr lang="en-US" sz="2400" dirty="0"/>
              <a:t>=300000 where </a:t>
            </a:r>
            <a:r>
              <a:rPr lang="en-US" sz="2400" dirty="0" err="1"/>
              <a:t>eid</a:t>
            </a:r>
            <a:r>
              <a:rPr lang="en-US" sz="2400" dirty="0"/>
              <a:t>=1";</a:t>
            </a:r>
          </a:p>
          <a:p>
            <a:r>
              <a:rPr lang="en-US" sz="2400" dirty="0" err="1"/>
              <a:t>stmt.executeUpdate</a:t>
            </a:r>
            <a:r>
              <a:rPr lang="en-US" sz="2400" dirty="0"/>
              <a:t>(query);</a:t>
            </a:r>
          </a:p>
          <a:p>
            <a:r>
              <a:rPr lang="en-US" sz="2400" dirty="0"/>
              <a:t>System.out.println("updated");</a:t>
            </a:r>
          </a:p>
          <a:p>
            <a:r>
              <a:rPr lang="en-US" sz="2400" dirty="0" err="1"/>
              <a:t>con.close</a:t>
            </a:r>
            <a:r>
              <a:rPr lang="en-US" sz="2400" dirty="0"/>
              <a:t>();</a:t>
            </a:r>
          </a:p>
          <a:p>
            <a:r>
              <a:rPr lang="en-US" sz="2400" dirty="0"/>
              <a:t> }	</a:t>
            </a:r>
          </a:p>
          <a:p>
            <a:r>
              <a:rPr lang="en-US" sz="24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Deleting data from tables</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632311"/>
          </a:xfrm>
          <a:prstGeom prst="rect">
            <a:avLst/>
          </a:prstGeom>
        </p:spPr>
        <p:txBody>
          <a:bodyPr wrap="square">
            <a:spAutoFit/>
          </a:bodyPr>
          <a:lstStyle/>
          <a:p>
            <a:r>
              <a:rPr lang="en-US" sz="2400" dirty="0"/>
              <a:t>import java.sql.*;</a:t>
            </a:r>
          </a:p>
          <a:p>
            <a:r>
              <a:rPr lang="en-US" sz="2400" dirty="0"/>
              <a:t>class delete</a:t>
            </a:r>
          </a:p>
          <a:p>
            <a:r>
              <a:rPr lang="en-US" sz="2400" dirty="0"/>
              <a:t>{</a:t>
            </a:r>
          </a:p>
          <a:p>
            <a:r>
              <a:rPr lang="en-US" sz="2400" dirty="0"/>
              <a:t>public static void main(String rags[])throws </a:t>
            </a:r>
            <a:r>
              <a:rPr lang="en-US" sz="2400" dirty="0" err="1"/>
              <a:t>SQLException,ClassNotFoundException</a:t>
            </a:r>
            <a:endParaRPr lang="en-US" sz="2400" dirty="0"/>
          </a:p>
          <a:p>
            <a:r>
              <a:rPr lang="en-US" sz="2400" dirty="0"/>
              <a:t>{</a:t>
            </a:r>
          </a:p>
          <a:p>
            <a:r>
              <a:rPr lang="en-US" sz="2400" dirty="0" err="1"/>
              <a:t>Class.forName</a:t>
            </a:r>
            <a:r>
              <a:rPr lang="en-US" sz="2400" dirty="0"/>
              <a:t>("</a:t>
            </a:r>
            <a:r>
              <a:rPr lang="en-US" sz="2400" dirty="0" err="1"/>
              <a:t>com.mysql.jdbc.Driver</a:t>
            </a:r>
            <a:r>
              <a:rPr lang="en-US" sz="2400" dirty="0"/>
              <a:t>");</a:t>
            </a:r>
          </a:p>
          <a:p>
            <a:r>
              <a:rPr lang="en-US" sz="2400" dirty="0"/>
              <a:t>Connection con=</a:t>
            </a:r>
            <a:r>
              <a:rPr lang="en-US" sz="2400" dirty="0" err="1"/>
              <a:t>DriverManager.getConnection</a:t>
            </a:r>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r>
              <a:rPr lang="en-US" sz="2400" dirty="0"/>
              <a:t>Statement stmt=</a:t>
            </a:r>
            <a:r>
              <a:rPr lang="en-US" sz="2400" dirty="0" err="1"/>
              <a:t>con.createStatement</a:t>
            </a:r>
            <a:r>
              <a:rPr lang="en-US" sz="2400" dirty="0"/>
              <a:t>();</a:t>
            </a:r>
          </a:p>
          <a:p>
            <a:r>
              <a:rPr lang="en-US" sz="2400" dirty="0"/>
              <a:t>String query="delete from employee where </a:t>
            </a:r>
            <a:r>
              <a:rPr lang="en-US" sz="2400" dirty="0" err="1"/>
              <a:t>eid</a:t>
            </a:r>
            <a:r>
              <a:rPr lang="en-US" sz="2400" dirty="0"/>
              <a:t>=697";</a:t>
            </a:r>
          </a:p>
          <a:p>
            <a:r>
              <a:rPr lang="en-US" sz="2400" dirty="0" err="1"/>
              <a:t>stmt.executeUpdate</a:t>
            </a:r>
            <a:r>
              <a:rPr lang="en-US" sz="2400" dirty="0"/>
              <a:t>(query);</a:t>
            </a:r>
          </a:p>
          <a:p>
            <a:r>
              <a:rPr lang="en-US" sz="2400" dirty="0"/>
              <a:t>System.out.println("deleted");</a:t>
            </a:r>
          </a:p>
          <a:p>
            <a:r>
              <a:rPr lang="en-US" sz="2400" dirty="0" err="1"/>
              <a:t>con.close</a:t>
            </a:r>
            <a:r>
              <a:rPr lang="en-US" sz="2400" dirty="0"/>
              <a:t>();</a:t>
            </a:r>
          </a:p>
          <a:p>
            <a:r>
              <a:rPr lang="en-US" sz="2400" dirty="0"/>
              <a:t> }	</a:t>
            </a:r>
          </a:p>
          <a:p>
            <a:r>
              <a:rPr lang="en-US" sz="2400"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err="1">
                <a:solidFill>
                  <a:srgbClr val="7030A0"/>
                </a:solidFill>
              </a:rPr>
              <a:t>ResultSet</a:t>
            </a:r>
            <a:endParaRPr lang="en-US" sz="4000" dirty="0">
              <a:solidFill>
                <a:srgbClr val="7030A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262979"/>
          </a:xfrm>
          <a:prstGeom prst="rect">
            <a:avLst/>
          </a:prstGeom>
        </p:spPr>
        <p:txBody>
          <a:bodyPr wrap="square">
            <a:spAutoFit/>
          </a:bodyPr>
          <a:lstStyle/>
          <a:p>
            <a:pPr indent="274320" algn="just">
              <a:buFont typeface="Arial" pitchFamily="34" charset="0"/>
              <a:buChar char="•"/>
            </a:pPr>
            <a:r>
              <a:rPr lang="en-US" sz="2800" dirty="0"/>
              <a:t>A </a:t>
            </a:r>
            <a:r>
              <a:rPr lang="en-US" sz="2800" dirty="0" err="1"/>
              <a:t>ResultSet</a:t>
            </a:r>
            <a:r>
              <a:rPr lang="en-US" sz="2800" dirty="0"/>
              <a:t> is a Java object that contains the results of an SQL 	query.</a:t>
            </a:r>
          </a:p>
          <a:p>
            <a:pPr indent="274320" algn="just">
              <a:buFont typeface="Arial" pitchFamily="34" charset="0"/>
              <a:buChar char="•"/>
            </a:pPr>
            <a:r>
              <a:rPr lang="en-US" sz="2800" dirty="0"/>
              <a:t> In other words, it contains  the rows that satisfy the conditions of the 	query</a:t>
            </a:r>
          </a:p>
          <a:p>
            <a:pPr indent="274320" algn="just">
              <a:buFont typeface="Arial" pitchFamily="34" charset="0"/>
              <a:buChar char="•"/>
            </a:pPr>
            <a:r>
              <a:rPr lang="en-US" sz="2800" dirty="0"/>
              <a:t>The executeQuery() method is used to send the query to the DBMS for 	processing and returns a </a:t>
            </a:r>
            <a:r>
              <a:rPr lang="en-US" sz="2800" dirty="0" err="1"/>
              <a:t>ResultSet</a:t>
            </a:r>
            <a:r>
              <a:rPr lang="en-US" sz="2800" dirty="0"/>
              <a:t> object that contains data requested by 	the query.</a:t>
            </a:r>
          </a:p>
          <a:p>
            <a:pPr indent="274320" algn="just">
              <a:buFont typeface="Arial" pitchFamily="34" charset="0"/>
              <a:buChar char="•"/>
            </a:pPr>
            <a:r>
              <a:rPr lang="en-US" sz="2800" dirty="0"/>
              <a:t>The </a:t>
            </a:r>
            <a:r>
              <a:rPr lang="en-US" sz="2800" dirty="0" err="1"/>
              <a:t>ResultSet</a:t>
            </a:r>
            <a:r>
              <a:rPr lang="en-US" sz="2800" dirty="0"/>
              <a:t> object contains methods that are used to copy data from the 	</a:t>
            </a:r>
            <a:r>
              <a:rPr lang="en-US" sz="2800" dirty="0" err="1"/>
              <a:t>ResultSet</a:t>
            </a:r>
            <a:r>
              <a:rPr lang="en-US" sz="2800" dirty="0"/>
              <a:t> into a Java variables for further processing.</a:t>
            </a:r>
          </a:p>
          <a:p>
            <a:pPr indent="274320" algn="just">
              <a:buFont typeface="Arial" pitchFamily="34" charset="0"/>
              <a:buChar char="•"/>
            </a:pPr>
            <a:r>
              <a:rPr lang="en-US" sz="2800" dirty="0"/>
              <a:t> Data in a </a:t>
            </a:r>
            <a:r>
              <a:rPr lang="en-US" sz="2800" dirty="0" err="1"/>
              <a:t>ResultSet</a:t>
            </a:r>
            <a:r>
              <a:rPr lang="en-US" sz="2800" dirty="0"/>
              <a:t> object is logically organized into a virtual table 	consisting of rows and columns. </a:t>
            </a:r>
          </a:p>
          <a:p>
            <a:pPr indent="274320" algn="just">
              <a:buFont typeface="Arial" pitchFamily="34" charset="0"/>
              <a:buChar char="•"/>
            </a:pPr>
            <a:r>
              <a:rPr lang="en-US" sz="2800" dirty="0"/>
              <a:t>In addition to data, the </a:t>
            </a:r>
            <a:r>
              <a:rPr lang="en-US" sz="2800" dirty="0" err="1"/>
              <a:t>ResultSet</a:t>
            </a:r>
            <a:r>
              <a:rPr lang="en-US" sz="2800" dirty="0"/>
              <a:t> object also contains metadata, such as 	column names, column size and column data type.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err="1">
                <a:solidFill>
                  <a:srgbClr val="7030A0"/>
                </a:solidFill>
              </a:rPr>
              <a:t>ResultSet</a:t>
            </a:r>
            <a:endParaRPr lang="en-US" sz="4000" dirty="0">
              <a:solidFill>
                <a:srgbClr val="7030A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4524315"/>
          </a:xfrm>
          <a:prstGeom prst="rect">
            <a:avLst/>
          </a:prstGeom>
        </p:spPr>
        <p:txBody>
          <a:bodyPr wrap="square">
            <a:spAutoFit/>
          </a:bodyPr>
          <a:lstStyle/>
          <a:p>
            <a:pPr indent="274320" algn="just">
              <a:buFont typeface="Arial" pitchFamily="34" charset="0"/>
              <a:buChar char="•"/>
            </a:pPr>
            <a:r>
              <a:rPr lang="en-US" sz="3200" dirty="0"/>
              <a:t>The </a:t>
            </a:r>
            <a:r>
              <a:rPr lang="en-US" sz="3200" dirty="0" err="1"/>
              <a:t>ResultSet</a:t>
            </a:r>
            <a:r>
              <a:rPr lang="en-US" sz="3200" dirty="0"/>
              <a:t> uses a virtual cursor to point to a row of the virtual 	table. </a:t>
            </a:r>
          </a:p>
          <a:p>
            <a:pPr indent="274320" algn="just">
              <a:buFont typeface="Arial" pitchFamily="34" charset="0"/>
              <a:buChar char="•"/>
            </a:pPr>
            <a:r>
              <a:rPr lang="en-US" sz="3200" dirty="0"/>
              <a:t>The virtual cursor is positioned above the first row of data when 	the 	</a:t>
            </a:r>
            <a:r>
              <a:rPr lang="en-US" sz="3200" dirty="0" err="1"/>
              <a:t>ResultSet</a:t>
            </a:r>
            <a:r>
              <a:rPr lang="en-US" sz="3200" dirty="0"/>
              <a:t> is returned by the executeQuery() method. </a:t>
            </a:r>
          </a:p>
          <a:p>
            <a:pPr indent="274320" algn="just">
              <a:buFont typeface="Arial" pitchFamily="34" charset="0"/>
              <a:buChar char="•"/>
            </a:pPr>
            <a:r>
              <a:rPr lang="en-US" sz="3200" dirty="0"/>
              <a:t>The virtual cursor moved to the next row using the next() 	method. </a:t>
            </a:r>
          </a:p>
          <a:p>
            <a:pPr indent="274320" algn="just">
              <a:buFont typeface="Arial" pitchFamily="34" charset="0"/>
              <a:buChar char="•"/>
            </a:pPr>
            <a:r>
              <a:rPr lang="en-US" sz="3200" dirty="0"/>
              <a:t> next() method returns a </a:t>
            </a:r>
            <a:r>
              <a:rPr lang="en-US" sz="3200" dirty="0" err="1"/>
              <a:t>boolean</a:t>
            </a:r>
            <a:r>
              <a:rPr lang="en-US" sz="3200" dirty="0"/>
              <a:t> true if the row contains 	data, 	otherwise a </a:t>
            </a:r>
            <a:r>
              <a:rPr lang="en-US" sz="3200" dirty="0" err="1"/>
              <a:t>boolean</a:t>
            </a:r>
            <a:r>
              <a:rPr lang="en-US" sz="3200" dirty="0"/>
              <a:t> false is returned, indicating that no 	more 	rows 	exist 	in the </a:t>
            </a:r>
            <a:r>
              <a:rPr lang="en-US" sz="3200" dirty="0" err="1"/>
              <a:t>ResultSet</a:t>
            </a:r>
            <a:r>
              <a:rPr lang="en-US" sz="3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i="1" dirty="0">
                <a:solidFill>
                  <a:srgbClr val="FF0000"/>
                </a:solidFill>
              </a:rPr>
              <a:t>Java Database Connectivity (</a:t>
            </a:r>
            <a:r>
              <a:rPr lang="en-US" sz="4000" b="1" i="1" dirty="0">
                <a:solidFill>
                  <a:srgbClr val="FF0000"/>
                </a:solidFill>
              </a:rPr>
              <a:t>JDBC</a:t>
            </a:r>
            <a:r>
              <a:rPr lang="en-US" sz="4000" i="1" dirty="0">
                <a:solidFill>
                  <a:srgbClr val="FF0000"/>
                </a:solidFill>
              </a:rPr>
              <a:t>)</a:t>
            </a:r>
            <a:endParaRPr lang="en-US" sz="40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1110342"/>
            <a:ext cx="11022874" cy="5447211"/>
          </a:xfrm>
        </p:spPr>
        <p:txBody>
          <a:bodyPr>
            <a:normAutofit/>
          </a:bodyPr>
          <a:lstStyle/>
          <a:p>
            <a:pPr algn="just" fontAlgn="base"/>
            <a:r>
              <a:rPr lang="en-US" sz="3000" dirty="0">
                <a:latin typeface="Times New Roman" pitchFamily="18" charset="0"/>
                <a:cs typeface="Times New Roman" pitchFamily="18" charset="0"/>
              </a:rPr>
              <a:t>Java API for Database Connectivity</a:t>
            </a:r>
          </a:p>
          <a:p>
            <a:pPr algn="just" fontAlgn="base"/>
            <a:r>
              <a:rPr lang="en-US" sz="3000" dirty="0">
                <a:latin typeface="Times New Roman" pitchFamily="18" charset="0"/>
                <a:cs typeface="Times New Roman" pitchFamily="18" charset="0"/>
              </a:rPr>
              <a:t>JDBC is an application program interface (</a:t>
            </a:r>
            <a:r>
              <a:rPr lang="en-US" sz="3000" u="sng" dirty="0">
                <a:latin typeface="Times New Roman" pitchFamily="18" charset="0"/>
                <a:cs typeface="Times New Roman" pitchFamily="18" charset="0"/>
                <a:hlinkClick r:id="rId2"/>
              </a:rPr>
              <a:t>API</a:t>
            </a:r>
            <a:r>
              <a:rPr lang="en-US" sz="3000" dirty="0">
                <a:latin typeface="Times New Roman" pitchFamily="18" charset="0"/>
                <a:cs typeface="Times New Roman" pitchFamily="18" charset="0"/>
              </a:rPr>
              <a:t>) specification for connecting programs written in </a:t>
            </a:r>
            <a:r>
              <a:rPr lang="en-US" sz="3000" u="sng" dirty="0">
                <a:latin typeface="Times New Roman" pitchFamily="18" charset="0"/>
                <a:cs typeface="Times New Roman" pitchFamily="18" charset="0"/>
                <a:hlinkClick r:id="rId3"/>
              </a:rPr>
              <a:t>Java</a:t>
            </a:r>
            <a:r>
              <a:rPr lang="en-US" sz="3000" dirty="0">
                <a:latin typeface="Times New Roman" pitchFamily="18" charset="0"/>
                <a:cs typeface="Times New Roman" pitchFamily="18" charset="0"/>
              </a:rPr>
              <a:t> to the data in popular </a:t>
            </a:r>
            <a:r>
              <a:rPr lang="en-US" sz="3000" u="sng" dirty="0">
                <a:latin typeface="Times New Roman" pitchFamily="18" charset="0"/>
                <a:cs typeface="Times New Roman" pitchFamily="18" charset="0"/>
                <a:hlinkClick r:id="rId4"/>
              </a:rPr>
              <a:t>database</a:t>
            </a:r>
            <a:r>
              <a:rPr lang="en-US" sz="3000" dirty="0">
                <a:latin typeface="Times New Roman" pitchFamily="18" charset="0"/>
                <a:cs typeface="Times New Roman" pitchFamily="18" charset="0"/>
              </a:rPr>
              <a:t>s</a:t>
            </a:r>
          </a:p>
          <a:p>
            <a:pPr algn="just" fontAlgn="base"/>
            <a:r>
              <a:rPr lang="en-US" sz="3000" dirty="0">
                <a:latin typeface="Times New Roman" pitchFamily="18" charset="0"/>
                <a:cs typeface="Times New Roman" pitchFamily="18" charset="0"/>
              </a:rPr>
              <a:t>JDBC is a java API to connect and execute query with the database</a:t>
            </a:r>
          </a:p>
          <a:p>
            <a:pPr algn="just" fontAlgn="base"/>
            <a:r>
              <a:rPr lang="en-US" sz="3000" b="1" dirty="0">
                <a:latin typeface="Times New Roman" pitchFamily="18" charset="0"/>
                <a:cs typeface="Times New Roman" pitchFamily="18" charset="0"/>
              </a:rPr>
              <a:t>JDBC</a:t>
            </a:r>
            <a:r>
              <a:rPr lang="en-US" sz="3000" dirty="0">
                <a:latin typeface="Times New Roman" pitchFamily="18" charset="0"/>
                <a:cs typeface="Times New Roman" pitchFamily="18" charset="0"/>
              </a:rPr>
              <a:t> is used for accessing databases from Java applications</a:t>
            </a:r>
          </a:p>
          <a:p>
            <a:pPr algn="just" fontAlgn="base"/>
            <a:r>
              <a:rPr lang="en-US" sz="3200" dirty="0"/>
              <a:t>JDBC was developed by </a:t>
            </a:r>
            <a:r>
              <a:rPr lang="en-US" sz="3200" b="1" dirty="0"/>
              <a:t>Sun Microsystems and </a:t>
            </a:r>
            <a:r>
              <a:rPr lang="en-US" sz="3200" b="1" dirty="0" err="1"/>
              <a:t>JavaSoft</a:t>
            </a:r>
            <a:endParaRPr lang="en-US" sz="3000" dirty="0">
              <a:latin typeface="Times New Roman" pitchFamily="18" charset="0"/>
              <a:cs typeface="Times New Roman" pitchFamily="18" charset="0"/>
            </a:endParaRPr>
          </a:p>
          <a:p>
            <a:pPr algn="just" fontAlgn="base">
              <a:buNone/>
            </a:pPr>
            <a:endParaRPr lang="en-US" sz="3000" dirty="0">
              <a:latin typeface="Times New Roman" pitchFamily="18" charset="0"/>
              <a:cs typeface="Times New Roman" pitchFamily="18" charset="0"/>
            </a:endParaRPr>
          </a:p>
          <a:p>
            <a:pPr algn="just" fontAlgn="base"/>
            <a:endParaRPr lang="en-US" sz="3000" dirty="0">
              <a:latin typeface="Times New Roman" pitchFamily="18" charset="0"/>
              <a:cs typeface="Times New Roman" pitchFamily="18" charset="0"/>
            </a:endParaRPr>
          </a:p>
          <a:p>
            <a:pPr algn="just" fontAlgn="base"/>
            <a:endParaRPr lang="en-US" sz="3000" dirty="0">
              <a:latin typeface="Times New Roman" pitchFamily="18" charset="0"/>
              <a:cs typeface="Times New Roman" pitchFamily="18" charset="0"/>
            </a:endParaRPr>
          </a:p>
        </p:txBody>
      </p:sp>
      <p:pic>
        <p:nvPicPr>
          <p:cNvPr id="14338" name="Picture 2" descr="http://java2all.com/wp-content/uploads/2017/05/0jdbc-intro.jpg"/>
          <p:cNvPicPr>
            <a:picLocks noChangeAspect="1" noChangeArrowheads="1"/>
          </p:cNvPicPr>
          <p:nvPr/>
        </p:nvPicPr>
        <p:blipFill>
          <a:blip r:embed="rId5"/>
          <a:srcRect/>
          <a:stretch>
            <a:fillRect/>
          </a:stretch>
        </p:blipFill>
        <p:spPr bwMode="auto">
          <a:xfrm>
            <a:off x="2009775" y="4292600"/>
            <a:ext cx="8039100" cy="2374901"/>
          </a:xfrm>
          <a:prstGeom prst="rect">
            <a:avLst/>
          </a:prstGeom>
          <a:noFill/>
        </p:spPr>
      </p:pic>
    </p:spTree>
    <p:extLst>
      <p:ext uri="{BB962C8B-B14F-4D97-AF65-F5344CB8AC3E}">
        <p14:creationId xmlns:p14="http://schemas.microsoft.com/office/powerpoint/2010/main" xmlns="" val="364341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err="1">
                <a:solidFill>
                  <a:srgbClr val="7030A0"/>
                </a:solidFill>
              </a:rPr>
              <a:t>ResultSet</a:t>
            </a:r>
            <a:endParaRPr lang="en-US" sz="4000" dirty="0">
              <a:solidFill>
                <a:srgbClr val="7030A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4524315"/>
          </a:xfrm>
          <a:prstGeom prst="rect">
            <a:avLst/>
          </a:prstGeom>
        </p:spPr>
        <p:txBody>
          <a:bodyPr wrap="square">
            <a:spAutoFit/>
          </a:bodyPr>
          <a:lstStyle/>
          <a:p>
            <a:pPr indent="274320" algn="just">
              <a:buFont typeface="Arial" pitchFamily="34" charset="0"/>
              <a:buChar char="•"/>
            </a:pPr>
            <a:r>
              <a:rPr lang="en-US" sz="3200" dirty="0"/>
              <a:t>Once the virtual cursor points to a row, the </a:t>
            </a:r>
            <a:r>
              <a:rPr lang="en-US" sz="3200" dirty="0" err="1"/>
              <a:t>get</a:t>
            </a:r>
            <a:r>
              <a:rPr lang="en-US" sz="3200" i="1" dirty="0" err="1"/>
              <a:t>XXX</a:t>
            </a:r>
            <a:r>
              <a:rPr lang="en-US" sz="3200" i="1" dirty="0"/>
              <a:t>() method is 	used to copy data </a:t>
            </a:r>
            <a:r>
              <a:rPr lang="en-US" sz="3200" dirty="0"/>
              <a:t>from the row to a variable. </a:t>
            </a:r>
          </a:p>
          <a:p>
            <a:pPr indent="274320" algn="just">
              <a:buFont typeface="Arial" pitchFamily="34" charset="0"/>
              <a:buChar char="•"/>
            </a:pPr>
            <a:r>
              <a:rPr lang="en-US" sz="3200" i="1" dirty="0"/>
              <a:t>For example, the </a:t>
            </a:r>
            <a:r>
              <a:rPr lang="en-US" sz="3200" i="1" dirty="0" err="1"/>
              <a:t>getString</a:t>
            </a:r>
            <a:r>
              <a:rPr lang="en-US" sz="3200" i="1" dirty="0"/>
              <a:t>() method is used </a:t>
            </a:r>
            <a:r>
              <a:rPr lang="en-US" sz="3200" dirty="0"/>
              <a:t>to copy String data 	from a column of the </a:t>
            </a:r>
            <a:r>
              <a:rPr lang="en-US" sz="3200" dirty="0" err="1"/>
              <a:t>ResultSet</a:t>
            </a:r>
            <a:r>
              <a:rPr lang="en-US" sz="3200" dirty="0"/>
              <a:t>.</a:t>
            </a:r>
          </a:p>
          <a:p>
            <a:pPr indent="274320" algn="just">
              <a:buFont typeface="Arial" pitchFamily="34" charset="0"/>
              <a:buChar char="•"/>
            </a:pPr>
            <a:r>
              <a:rPr lang="en-US" sz="3200" dirty="0"/>
              <a:t> The </a:t>
            </a:r>
            <a:r>
              <a:rPr lang="en-US" sz="3200" dirty="0" err="1"/>
              <a:t>get</a:t>
            </a:r>
            <a:r>
              <a:rPr lang="en-US" sz="3200" i="1" dirty="0" err="1"/>
              <a:t>XXX</a:t>
            </a:r>
            <a:r>
              <a:rPr lang="en-US" sz="3200" i="1" dirty="0"/>
              <a:t>() method requires one parameter, which is an integer 	that represents </a:t>
            </a:r>
            <a:r>
              <a:rPr lang="en-US" sz="3200" dirty="0"/>
              <a:t>the number of the column that contains the 	data. </a:t>
            </a:r>
          </a:p>
          <a:p>
            <a:pPr indent="274320" algn="just">
              <a:buFont typeface="Arial" pitchFamily="34" charset="0"/>
              <a:buChar char="•"/>
            </a:pPr>
            <a:r>
              <a:rPr lang="en-US" sz="3200" dirty="0"/>
              <a:t>For example, </a:t>
            </a:r>
            <a:r>
              <a:rPr lang="en-US" sz="3200" dirty="0" err="1"/>
              <a:t>getString</a:t>
            </a:r>
            <a:r>
              <a:rPr lang="en-US" sz="3200" dirty="0"/>
              <a:t>(1) copies the data from the first column of 	the </a:t>
            </a:r>
            <a:r>
              <a:rPr lang="en-US" sz="3200" dirty="0" err="1"/>
              <a:t>ResultSet</a:t>
            </a:r>
            <a:r>
              <a:rPr lang="en-US" sz="3200" dirty="0"/>
              <a:t>.</a:t>
            </a:r>
            <a:endParaRPr lang="en-US" sz="3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Scrollable </a:t>
            </a:r>
            <a:r>
              <a:rPr lang="en-US" sz="4000" dirty="0" err="1">
                <a:solidFill>
                  <a:srgbClr val="7030A0"/>
                </a:solidFill>
              </a:rPr>
              <a:t>ResultSet</a:t>
            </a:r>
            <a:endParaRPr lang="en-US" sz="4000" dirty="0">
              <a:solidFill>
                <a:srgbClr val="7030A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262979"/>
          </a:xfrm>
          <a:prstGeom prst="rect">
            <a:avLst/>
          </a:prstGeom>
        </p:spPr>
        <p:txBody>
          <a:bodyPr wrap="square">
            <a:spAutoFit/>
          </a:bodyPr>
          <a:lstStyle/>
          <a:p>
            <a:pPr indent="274320" algn="just">
              <a:buFont typeface="Arial" pitchFamily="34" charset="0"/>
              <a:buChar char="•"/>
            </a:pPr>
            <a:r>
              <a:rPr lang="en-US" sz="2800" dirty="0"/>
              <a:t>Until the release of JDBC 2.1 API, the virtual cursor could only be moved 	down the </a:t>
            </a:r>
            <a:r>
              <a:rPr lang="en-US" sz="2800" dirty="0" err="1"/>
              <a:t>ResultSet</a:t>
            </a:r>
            <a:r>
              <a:rPr lang="en-US" sz="2800" dirty="0"/>
              <a:t> object.</a:t>
            </a:r>
          </a:p>
          <a:p>
            <a:pPr indent="274320" algn="just">
              <a:buFont typeface="Arial" pitchFamily="34" charset="0"/>
              <a:buChar char="•"/>
            </a:pPr>
            <a:r>
              <a:rPr lang="en-US" sz="2800" dirty="0"/>
              <a:t>But today the virtual cursor can be moved backwards or even positioned at 	a specific row.</a:t>
            </a:r>
          </a:p>
          <a:p>
            <a:pPr indent="274320" algn="just">
              <a:buFont typeface="Arial" pitchFamily="34" charset="0"/>
              <a:buChar char="•"/>
            </a:pPr>
            <a:r>
              <a:rPr lang="en-US" sz="2800" dirty="0"/>
              <a:t>The first() method moves the virtual cursor to the first row in the </a:t>
            </a:r>
            <a:r>
              <a:rPr lang="en-US" sz="2800" dirty="0" err="1"/>
              <a:t>ResultSet</a:t>
            </a:r>
            <a:r>
              <a:rPr lang="en-US" sz="2800" dirty="0"/>
              <a:t>.</a:t>
            </a:r>
          </a:p>
          <a:p>
            <a:pPr indent="274320" algn="just">
              <a:buFont typeface="Arial" pitchFamily="34" charset="0"/>
              <a:buChar char="•"/>
            </a:pPr>
            <a:r>
              <a:rPr lang="en-US" sz="2800" dirty="0"/>
              <a:t>The last() method positions the virtual cursor at the last row in the 	</a:t>
            </a:r>
            <a:r>
              <a:rPr lang="en-US" sz="2800" dirty="0" err="1"/>
              <a:t>ResultSet</a:t>
            </a:r>
            <a:r>
              <a:rPr lang="en-US" sz="2800" dirty="0"/>
              <a:t>. </a:t>
            </a:r>
          </a:p>
          <a:p>
            <a:pPr indent="274320" algn="just">
              <a:buFont typeface="Arial" pitchFamily="34" charset="0"/>
              <a:buChar char="•"/>
            </a:pPr>
            <a:r>
              <a:rPr lang="en-US" sz="2800" dirty="0"/>
              <a:t>The previous() method moves the virtual cursor to the previous row. </a:t>
            </a:r>
          </a:p>
          <a:p>
            <a:pPr indent="274320" algn="just">
              <a:buFont typeface="Arial" pitchFamily="34" charset="0"/>
              <a:buChar char="•"/>
            </a:pPr>
            <a:r>
              <a:rPr lang="en-US" sz="2800" dirty="0"/>
              <a:t>The absolute() method positions the virtual cursor at the row number 	specified by the integer passed as a parameter to the absolute() method.</a:t>
            </a:r>
          </a:p>
          <a:p>
            <a:pPr indent="274320" algn="just">
              <a:buFont typeface="Arial" pitchFamily="34" charset="0"/>
              <a:buChar char="•"/>
            </a:pPr>
            <a:r>
              <a:rPr lang="en-US" sz="2800" dirty="0"/>
              <a:t>The </a:t>
            </a:r>
            <a:r>
              <a:rPr lang="en-US" sz="2800" dirty="0" err="1"/>
              <a:t>getRow</a:t>
            </a:r>
            <a:r>
              <a:rPr lang="en-US" sz="2800" dirty="0"/>
              <a:t>() method returns an integer that represents the number of the 	current row in the </a:t>
            </a:r>
            <a:r>
              <a:rPr lang="en-US" sz="2800" dirty="0" err="1"/>
              <a:t>ResultSet</a:t>
            </a:r>
            <a:r>
              <a:rPr lang="en-US" sz="28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Scrollable </a:t>
            </a:r>
            <a:r>
              <a:rPr lang="en-US" sz="4000" dirty="0" err="1">
                <a:solidFill>
                  <a:srgbClr val="7030A0"/>
                </a:solidFill>
              </a:rPr>
              <a:t>ResultSet</a:t>
            </a:r>
            <a:endParaRPr lang="en-US" sz="4000" dirty="0">
              <a:solidFill>
                <a:srgbClr val="7030A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3970318"/>
          </a:xfrm>
          <a:prstGeom prst="rect">
            <a:avLst/>
          </a:prstGeom>
        </p:spPr>
        <p:txBody>
          <a:bodyPr wrap="square">
            <a:spAutoFit/>
          </a:bodyPr>
          <a:lstStyle/>
          <a:p>
            <a:pPr indent="274320" algn="just">
              <a:buFont typeface="Arial" pitchFamily="34" charset="0"/>
              <a:buChar char="•"/>
            </a:pPr>
            <a:r>
              <a:rPr lang="en-US" sz="2800" dirty="0"/>
              <a:t>The Statement object that is created using the </a:t>
            </a:r>
            <a:r>
              <a:rPr lang="en-US" sz="2800" dirty="0" err="1"/>
              <a:t>createStatement</a:t>
            </a:r>
            <a:r>
              <a:rPr lang="en-US" sz="2800" dirty="0"/>
              <a:t>() of the 	Connection object must be set up to handle a scrollable </a:t>
            </a:r>
            <a:r>
              <a:rPr lang="en-US" sz="2800" dirty="0" err="1"/>
              <a:t>ResultSet</a:t>
            </a:r>
            <a:r>
              <a:rPr lang="en-US" sz="2800" dirty="0"/>
              <a:t> by 	passing the </a:t>
            </a:r>
            <a:r>
              <a:rPr lang="en-US" sz="2800" dirty="0" err="1"/>
              <a:t>createStatement</a:t>
            </a:r>
            <a:r>
              <a:rPr lang="en-US" sz="2800" dirty="0"/>
              <a:t>() method one of three constants.</a:t>
            </a:r>
          </a:p>
          <a:p>
            <a:pPr indent="274320" algn="just">
              <a:buFont typeface="Arial" pitchFamily="34" charset="0"/>
              <a:buChar char="•"/>
            </a:pPr>
            <a:r>
              <a:rPr lang="en-US" sz="2800" dirty="0"/>
              <a:t> These constants are TYPE_FORWARD_ONLY,TYPE_SCROLL_INSENSITIVE, 	and TYPE_SCROLL_SENSITIVE.</a:t>
            </a:r>
          </a:p>
          <a:p>
            <a:pPr indent="274320">
              <a:buFont typeface="Arial" pitchFamily="34" charset="0"/>
              <a:buChar char="•"/>
            </a:pPr>
            <a:r>
              <a:rPr lang="en-US" sz="2800" dirty="0"/>
              <a:t>The TYPE_FORWARD_ONLY constant restricts the virtual cursor to 	downward movement.</a:t>
            </a:r>
          </a:p>
          <a:p>
            <a:pPr indent="274320">
              <a:buFont typeface="Arial" pitchFamily="34" charset="0"/>
              <a:buChar char="•"/>
            </a:pPr>
            <a:r>
              <a:rPr lang="en-US" sz="2800" dirty="0"/>
              <a:t> TYPE_SCROLL_INSENSITIVE and TYPE_SCROLL_SENSITIVE constants permit 	the virtual cursor to move in both directions.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Selecting data from tables</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901700"/>
            <a:ext cx="11366500" cy="6192143"/>
          </a:xfrm>
          <a:prstGeom prst="rect">
            <a:avLst/>
          </a:prstGeom>
        </p:spPr>
        <p:txBody>
          <a:bodyPr wrap="square">
            <a:spAutoFit/>
          </a:bodyPr>
          <a:lstStyle/>
          <a:p>
            <a:pPr indent="274320"/>
            <a:r>
              <a:rPr lang="en-US" sz="2400" dirty="0"/>
              <a:t>import java.sql.*;</a:t>
            </a:r>
          </a:p>
          <a:p>
            <a:pPr indent="274320"/>
            <a:r>
              <a:rPr lang="en-US" sz="2400" dirty="0"/>
              <a:t>class </a:t>
            </a:r>
            <a:r>
              <a:rPr lang="en-US" sz="2400" dirty="0" err="1"/>
              <a:t>selectall</a:t>
            </a:r>
            <a:endParaRPr lang="en-US" sz="2400" dirty="0"/>
          </a:p>
          <a:p>
            <a:pPr indent="274320"/>
            <a:r>
              <a:rPr lang="en-US" sz="2400" dirty="0"/>
              <a:t>{</a:t>
            </a:r>
          </a:p>
          <a:p>
            <a:pPr indent="274320"/>
            <a:r>
              <a:rPr lang="en-US" sz="2400" dirty="0"/>
              <a:t>public static void main(String rags[])throws </a:t>
            </a:r>
            <a:r>
              <a:rPr lang="en-US" sz="2400" dirty="0" err="1"/>
              <a:t>SQLException</a:t>
            </a:r>
            <a:r>
              <a:rPr lang="en-US" sz="2400" dirty="0"/>
              <a:t>, </a:t>
            </a:r>
            <a:r>
              <a:rPr lang="en-US" sz="2400" dirty="0" err="1"/>
              <a:t>ClassNotFoundException</a:t>
            </a:r>
            <a:endParaRPr lang="en-US" sz="2400" dirty="0"/>
          </a:p>
          <a:p>
            <a:pPr indent="274320"/>
            <a:r>
              <a:rPr lang="en-US" sz="2400" dirty="0"/>
              <a:t>{</a:t>
            </a:r>
          </a:p>
          <a:p>
            <a:pPr indent="274320"/>
            <a:r>
              <a:rPr lang="en-US" sz="2400" dirty="0" err="1"/>
              <a:t>Class.forName</a:t>
            </a:r>
            <a:r>
              <a:rPr lang="en-US" sz="2400" dirty="0"/>
              <a:t>("</a:t>
            </a:r>
            <a:r>
              <a:rPr lang="en-US" sz="2400" dirty="0" err="1"/>
              <a:t>com.mysql.jdbc.Driver</a:t>
            </a:r>
            <a:r>
              <a:rPr lang="en-US" sz="2400" dirty="0"/>
              <a:t>");</a:t>
            </a:r>
          </a:p>
          <a:p>
            <a:pPr indent="274320"/>
            <a:r>
              <a:rPr lang="en-US" sz="2400" dirty="0"/>
              <a:t>Connection con=</a:t>
            </a:r>
            <a:r>
              <a:rPr lang="en-US" sz="2400" dirty="0" err="1"/>
              <a:t>DriverManager.getConnection</a:t>
            </a:r>
            <a:endParaRPr lang="en-US" sz="2400" dirty="0"/>
          </a:p>
          <a:p>
            <a:pPr indent="274320"/>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pPr indent="274320"/>
            <a:r>
              <a:rPr lang="en-US" sz="2400" dirty="0"/>
              <a:t>Statement stmt=</a:t>
            </a:r>
            <a:r>
              <a:rPr lang="en-US" sz="2400" dirty="0" err="1"/>
              <a:t>con.createStatement</a:t>
            </a:r>
            <a:r>
              <a:rPr lang="en-US" sz="2400" dirty="0"/>
              <a:t>();</a:t>
            </a:r>
          </a:p>
          <a:p>
            <a:pPr indent="274320"/>
            <a:r>
              <a:rPr lang="en-US" sz="2400" dirty="0" err="1"/>
              <a:t>ResultSet</a:t>
            </a:r>
            <a:r>
              <a:rPr lang="en-US" sz="2400" dirty="0"/>
              <a:t> </a:t>
            </a:r>
            <a:r>
              <a:rPr lang="en-US" sz="2400" dirty="0" err="1"/>
              <a:t>rs</a:t>
            </a:r>
            <a:r>
              <a:rPr lang="en-US" sz="2400" dirty="0"/>
              <a:t>=</a:t>
            </a:r>
            <a:r>
              <a:rPr lang="en-US" sz="2400" dirty="0" err="1"/>
              <a:t>stmt.executeQuery</a:t>
            </a:r>
            <a:r>
              <a:rPr lang="en-US" sz="2400" dirty="0"/>
              <a:t>("select * from employee");</a:t>
            </a:r>
          </a:p>
          <a:p>
            <a:pPr indent="274320"/>
            <a:r>
              <a:rPr lang="en-US" sz="2400" dirty="0"/>
              <a:t>while(</a:t>
            </a:r>
            <a:r>
              <a:rPr lang="en-US" sz="2400" dirty="0" err="1"/>
              <a:t>rs.next</a:t>
            </a:r>
            <a:r>
              <a:rPr lang="en-US" sz="2400" dirty="0"/>
              <a:t>())</a:t>
            </a:r>
          </a:p>
          <a:p>
            <a:pPr indent="274320"/>
            <a:r>
              <a:rPr lang="en-US" sz="2400" dirty="0"/>
              <a:t>{</a:t>
            </a:r>
          </a:p>
          <a:p>
            <a:pPr indent="274320"/>
            <a:r>
              <a:rPr lang="en-US" sz="2400" dirty="0" err="1"/>
              <a:t>System.out.println</a:t>
            </a:r>
            <a:r>
              <a:rPr lang="en-US" sz="2400" dirty="0"/>
              <a:t>(</a:t>
            </a:r>
            <a:r>
              <a:rPr lang="en-US" sz="2400" dirty="0" err="1"/>
              <a:t>rs.getInt</a:t>
            </a:r>
            <a:r>
              <a:rPr lang="en-US" sz="2400" dirty="0"/>
              <a:t>(1) +"  "+</a:t>
            </a:r>
            <a:r>
              <a:rPr lang="en-US" sz="2400" dirty="0" err="1"/>
              <a:t>rs.getString</a:t>
            </a:r>
            <a:r>
              <a:rPr lang="en-US" sz="2400" dirty="0"/>
              <a:t>(2)+" "+</a:t>
            </a:r>
            <a:r>
              <a:rPr lang="en-US" sz="2400" dirty="0" err="1"/>
              <a:t>rs.getInt</a:t>
            </a:r>
            <a:r>
              <a:rPr lang="en-US" sz="2400" dirty="0"/>
              <a:t>(3));</a:t>
            </a:r>
          </a:p>
          <a:p>
            <a:pPr indent="274320"/>
            <a:r>
              <a:rPr lang="en-US" sz="2400" dirty="0"/>
              <a:t>}</a:t>
            </a:r>
          </a:p>
          <a:p>
            <a:pPr indent="274320"/>
            <a:r>
              <a:rPr lang="en-US" sz="2400" dirty="0" err="1"/>
              <a:t>con.close</a:t>
            </a:r>
            <a:r>
              <a:rPr lang="en-US" sz="2400" dirty="0"/>
              <a:t>();</a:t>
            </a:r>
          </a:p>
          <a:p>
            <a:pPr indent="274320"/>
            <a:r>
              <a:rPr lang="en-US" sz="24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Example on Scrollable Result Set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901700"/>
            <a:ext cx="11366500" cy="5632311"/>
          </a:xfrm>
          <a:prstGeom prst="rect">
            <a:avLst/>
          </a:prstGeom>
        </p:spPr>
        <p:txBody>
          <a:bodyPr wrap="square">
            <a:spAutoFit/>
          </a:bodyPr>
          <a:lstStyle/>
          <a:p>
            <a:pPr indent="274320"/>
            <a:r>
              <a:rPr lang="en-US" sz="2400" dirty="0"/>
              <a:t>import java.sql.*;</a:t>
            </a:r>
          </a:p>
          <a:p>
            <a:pPr indent="274320"/>
            <a:r>
              <a:rPr lang="en-US" sz="2400" dirty="0"/>
              <a:t>class select</a:t>
            </a:r>
          </a:p>
          <a:p>
            <a:pPr indent="274320"/>
            <a:r>
              <a:rPr lang="en-US" sz="2400" dirty="0"/>
              <a:t>{</a:t>
            </a:r>
          </a:p>
          <a:p>
            <a:pPr indent="274320"/>
            <a:r>
              <a:rPr lang="en-US" sz="2400" dirty="0"/>
              <a:t>public static void main(String rags[])throws </a:t>
            </a:r>
            <a:r>
              <a:rPr lang="en-US" sz="2400" dirty="0" err="1"/>
              <a:t>SQLException,ClassNotFoundException</a:t>
            </a:r>
            <a:endParaRPr lang="en-US" sz="2400" dirty="0"/>
          </a:p>
          <a:p>
            <a:pPr indent="274320"/>
            <a:r>
              <a:rPr lang="en-US" sz="2400" dirty="0"/>
              <a:t>{</a:t>
            </a:r>
          </a:p>
          <a:p>
            <a:pPr indent="274320"/>
            <a:r>
              <a:rPr lang="en-US" sz="2400" dirty="0" err="1"/>
              <a:t>Class.forName</a:t>
            </a:r>
            <a:r>
              <a:rPr lang="en-US" sz="2400" dirty="0"/>
              <a:t>("</a:t>
            </a:r>
            <a:r>
              <a:rPr lang="en-US" sz="2400" dirty="0" err="1"/>
              <a:t>com.mysql.jdbc.Driver</a:t>
            </a:r>
            <a:r>
              <a:rPr lang="en-US" sz="2400" dirty="0"/>
              <a:t>");</a:t>
            </a:r>
          </a:p>
          <a:p>
            <a:pPr indent="274320"/>
            <a:r>
              <a:rPr lang="en-US" sz="2400" dirty="0"/>
              <a:t>Connection con=</a:t>
            </a:r>
            <a:r>
              <a:rPr lang="en-US" sz="2400" dirty="0" err="1"/>
              <a:t>DriverManager.getConnection</a:t>
            </a:r>
            <a:r>
              <a:rPr lang="en-US" sz="2400" dirty="0"/>
              <a:t>("</a:t>
            </a:r>
            <a:r>
              <a:rPr lang="en-US" sz="2400" dirty="0" err="1"/>
              <a:t>jdbc:mysql</a:t>
            </a:r>
            <a:r>
              <a:rPr lang="en-US" sz="2400" dirty="0"/>
              <a:t>://</a:t>
            </a:r>
            <a:r>
              <a:rPr lang="en-US" sz="2400" dirty="0" err="1"/>
              <a:t>localhost</a:t>
            </a:r>
            <a:r>
              <a:rPr lang="en-US" sz="2400" dirty="0"/>
              <a:t>/</a:t>
            </a:r>
            <a:r>
              <a:rPr lang="en-US" sz="2400" dirty="0" err="1"/>
              <a:t>iiicse","root","root</a:t>
            </a:r>
            <a:r>
              <a:rPr lang="en-US" sz="2400" dirty="0"/>
              <a:t>");</a:t>
            </a:r>
          </a:p>
          <a:p>
            <a:pPr indent="274320"/>
            <a:r>
              <a:rPr lang="en-US" sz="2400" dirty="0"/>
              <a:t>Statement stmt=</a:t>
            </a:r>
            <a:r>
              <a:rPr lang="en-US" sz="2400" dirty="0" err="1"/>
              <a:t>con.createStatement</a:t>
            </a:r>
            <a:r>
              <a:rPr lang="en-US" sz="2400" dirty="0"/>
              <a:t>();</a:t>
            </a:r>
          </a:p>
          <a:p>
            <a:pPr indent="274320"/>
            <a:r>
              <a:rPr lang="en-US" sz="2400" dirty="0" err="1"/>
              <a:t>ResultSet</a:t>
            </a:r>
            <a:r>
              <a:rPr lang="en-US" sz="2400" dirty="0"/>
              <a:t> </a:t>
            </a:r>
            <a:r>
              <a:rPr lang="en-US" sz="2400" dirty="0" err="1"/>
              <a:t>rs</a:t>
            </a:r>
            <a:r>
              <a:rPr lang="en-US" sz="2400" dirty="0"/>
              <a:t>=</a:t>
            </a:r>
            <a:r>
              <a:rPr lang="en-US" sz="2400" dirty="0" err="1"/>
              <a:t>stmt.executeQuery</a:t>
            </a:r>
            <a:r>
              <a:rPr lang="en-US" sz="2400" dirty="0"/>
              <a:t>("select * from employee");</a:t>
            </a:r>
          </a:p>
          <a:p>
            <a:pPr indent="274320"/>
            <a:r>
              <a:rPr lang="en-US" sz="2400" dirty="0" err="1"/>
              <a:t>rs.absolute</a:t>
            </a:r>
            <a:r>
              <a:rPr lang="en-US" sz="2400" dirty="0"/>
              <a:t>(2);</a:t>
            </a:r>
          </a:p>
          <a:p>
            <a:pPr indent="274320"/>
            <a:r>
              <a:rPr lang="en-US" sz="2400" dirty="0" err="1"/>
              <a:t>System.out.println</a:t>
            </a:r>
            <a:r>
              <a:rPr lang="en-US" sz="2400" dirty="0"/>
              <a:t>(</a:t>
            </a:r>
            <a:r>
              <a:rPr lang="en-US" sz="2400" dirty="0" err="1"/>
              <a:t>rs.getString</a:t>
            </a:r>
            <a:r>
              <a:rPr lang="en-US" sz="2400" dirty="0"/>
              <a:t>(1) +"  "+</a:t>
            </a:r>
            <a:r>
              <a:rPr lang="en-US" sz="2400" dirty="0" err="1"/>
              <a:t>rs.getString</a:t>
            </a:r>
            <a:r>
              <a:rPr lang="en-US" sz="2400" dirty="0"/>
              <a:t>(2)+" "+</a:t>
            </a:r>
            <a:r>
              <a:rPr lang="en-US" sz="2400" dirty="0" err="1"/>
              <a:t>rs.getInt</a:t>
            </a:r>
            <a:r>
              <a:rPr lang="en-US" sz="2400" dirty="0"/>
              <a:t>(3));</a:t>
            </a:r>
          </a:p>
          <a:p>
            <a:pPr indent="274320"/>
            <a:r>
              <a:rPr lang="en-US" sz="2400" dirty="0" err="1"/>
              <a:t>con.close</a:t>
            </a:r>
            <a:r>
              <a:rPr lang="en-US" sz="2400" dirty="0"/>
              <a:t>();</a:t>
            </a:r>
          </a:p>
          <a:p>
            <a:pPr indent="274320"/>
            <a:r>
              <a:rPr lang="en-US" sz="2400" dirty="0"/>
              <a:t>}</a:t>
            </a:r>
          </a:p>
          <a:p>
            <a:pPr indent="274320"/>
            <a:r>
              <a:rPr lang="en-US" sz="2400"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4000" dirty="0">
                <a:solidFill>
                  <a:srgbClr val="7030A0"/>
                </a:solidFill>
              </a:rPr>
              <a:t>Statement Objects</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257299"/>
            <a:ext cx="11366500" cy="4339650"/>
          </a:xfrm>
          <a:prstGeom prst="rect">
            <a:avLst/>
          </a:prstGeom>
        </p:spPr>
        <p:txBody>
          <a:bodyPr wrap="square">
            <a:spAutoFit/>
          </a:bodyPr>
          <a:lstStyle/>
          <a:p>
            <a:pPr indent="274320"/>
            <a:r>
              <a:rPr lang="en-US" sz="2800" dirty="0"/>
              <a:t>The statement object is responsible to execute queries with the database.</a:t>
            </a:r>
          </a:p>
          <a:p>
            <a:pPr indent="274320"/>
            <a:endParaRPr lang="en-US" sz="2800" dirty="0"/>
          </a:p>
          <a:p>
            <a:pPr indent="274320"/>
            <a:r>
              <a:rPr lang="en-US" sz="2800" dirty="0"/>
              <a:t>There are 3 types of Statement Objects</a:t>
            </a:r>
          </a:p>
          <a:p>
            <a:pPr marL="914400" lvl="1" indent="274320">
              <a:buFont typeface="+mj-lt"/>
              <a:buAutoNum type="arabicPeriod"/>
            </a:pPr>
            <a:r>
              <a:rPr lang="en-US" sz="2800" dirty="0"/>
              <a:t>Statement</a:t>
            </a:r>
          </a:p>
          <a:p>
            <a:pPr marL="914400" lvl="1" indent="274320">
              <a:buFont typeface="+mj-lt"/>
              <a:buAutoNum type="arabicPeriod"/>
            </a:pPr>
            <a:r>
              <a:rPr lang="en-US" sz="2800" dirty="0"/>
              <a:t>Prepared Statement</a:t>
            </a:r>
          </a:p>
          <a:p>
            <a:pPr marL="914400" lvl="1" indent="274320">
              <a:buFont typeface="+mj-lt"/>
              <a:buAutoNum type="arabicPeriod"/>
            </a:pPr>
            <a:r>
              <a:rPr lang="en-US" sz="2800" dirty="0"/>
              <a:t>Callable Statement</a:t>
            </a:r>
          </a:p>
          <a:p>
            <a:pPr marL="914400" lvl="1" indent="274320"/>
            <a:endParaRPr lang="en-US" sz="2800" dirty="0"/>
          </a:p>
          <a:p>
            <a:pPr indent="274320"/>
            <a:r>
              <a:rPr lang="en-US" sz="2800" dirty="0"/>
              <a:t>Any One of the  three types of Statement objects is used to execute the query. </a:t>
            </a:r>
            <a:r>
              <a:rPr lang="en-US" sz="2400" dirty="0"/>
              <a:t/>
            </a:r>
            <a:br>
              <a:rPr lang="en-US" sz="2400" dirty="0"/>
            </a:b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a:solidFill>
                  <a:srgbClr val="7030A0"/>
                </a:solidFill>
              </a:rPr>
              <a:t>Statement Object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889913"/>
            <a:ext cx="11366500" cy="5755422"/>
          </a:xfrm>
          <a:prstGeom prst="rect">
            <a:avLst/>
          </a:prstGeom>
        </p:spPr>
        <p:txBody>
          <a:bodyPr wrap="square">
            <a:spAutoFit/>
          </a:bodyPr>
          <a:lstStyle/>
          <a:p>
            <a:pPr indent="274320" algn="just">
              <a:spcBef>
                <a:spcPts val="600"/>
              </a:spcBef>
              <a:spcAft>
                <a:spcPts val="600"/>
              </a:spcAft>
              <a:buFont typeface="Arial" pitchFamily="34" charset="0"/>
              <a:buChar char="•"/>
            </a:pPr>
            <a:r>
              <a:rPr lang="en-US" sz="2800" dirty="0"/>
              <a:t>The Statement object is used whenever a Java  application needs to execute a query 	immediately without first having the query compiled.</a:t>
            </a:r>
          </a:p>
          <a:p>
            <a:pPr indent="274320" algn="just">
              <a:spcBef>
                <a:spcPts val="600"/>
              </a:spcBef>
              <a:spcAft>
                <a:spcPts val="600"/>
              </a:spcAft>
              <a:buFont typeface="Arial" pitchFamily="34" charset="0"/>
              <a:buChar char="•"/>
            </a:pPr>
            <a:r>
              <a:rPr lang="en-US" sz="2800" dirty="0"/>
              <a:t>The statement object is responsible to execute queries with the database.</a:t>
            </a:r>
          </a:p>
          <a:p>
            <a:pPr indent="274320">
              <a:spcBef>
                <a:spcPts val="600"/>
              </a:spcBef>
              <a:spcAft>
                <a:spcPts val="600"/>
              </a:spcAft>
              <a:buFont typeface="Arial" pitchFamily="34" charset="0"/>
              <a:buChar char="•"/>
            </a:pPr>
            <a:r>
              <a:rPr lang="en-US" sz="2800" dirty="0" err="1"/>
              <a:t>createStatement</a:t>
            </a:r>
            <a:r>
              <a:rPr lang="en-US" sz="2800" dirty="0"/>
              <a:t>() method of  </a:t>
            </a:r>
            <a:r>
              <a:rPr lang="en-US" sz="2800" b="1" dirty="0"/>
              <a:t>Connection</a:t>
            </a:r>
            <a:r>
              <a:rPr lang="en-US" sz="2800" dirty="0"/>
              <a:t> object is used  	create a  Statement object.</a:t>
            </a:r>
          </a:p>
          <a:p>
            <a:pPr indent="274320" algn="just">
              <a:spcBef>
                <a:spcPts val="600"/>
              </a:spcBef>
              <a:spcAft>
                <a:spcPts val="600"/>
              </a:spcAft>
            </a:pPr>
            <a:r>
              <a:rPr lang="en-US" sz="2800" dirty="0">
                <a:solidFill>
                  <a:srgbClr val="FF0000"/>
                </a:solidFill>
              </a:rPr>
              <a:t>Example:</a:t>
            </a:r>
          </a:p>
          <a:p>
            <a:pPr indent="274320" algn="just">
              <a:spcBef>
                <a:spcPts val="600"/>
              </a:spcBef>
              <a:spcAft>
                <a:spcPts val="600"/>
              </a:spcAft>
            </a:pPr>
            <a:r>
              <a:rPr lang="en-US" sz="2800" dirty="0"/>
              <a:t>Statement stmt=</a:t>
            </a:r>
            <a:r>
              <a:rPr lang="en-US" sz="2800" dirty="0" err="1"/>
              <a:t>con.createStatement</a:t>
            </a:r>
            <a:r>
              <a:rPr lang="en-US" sz="2800" dirty="0"/>
              <a:t>(); </a:t>
            </a:r>
          </a:p>
          <a:p>
            <a:pPr indent="274320" algn="just">
              <a:spcBef>
                <a:spcPts val="600"/>
              </a:spcBef>
              <a:spcAft>
                <a:spcPts val="600"/>
              </a:spcAft>
              <a:buFont typeface="Arial" pitchFamily="34" charset="0"/>
              <a:buChar char="•"/>
            </a:pPr>
            <a:r>
              <a:rPr lang="en-US" sz="2800" dirty="0"/>
              <a:t>The Statement interface provides three different methods for executing SQL statements, executeQuery(), executeUpdate(), and execute().</a:t>
            </a:r>
          </a:p>
          <a:p>
            <a:pPr indent="274320" algn="just">
              <a:spcBef>
                <a:spcPts val="600"/>
              </a:spcBef>
              <a:spcAft>
                <a:spcPts val="600"/>
              </a:spcAft>
              <a:buFont typeface="Arial" pitchFamily="34" charset="0"/>
              <a:buChar char="•"/>
            </a:pPr>
            <a:r>
              <a:rPr lang="en-US" sz="2800" dirty="0"/>
              <a:t>The method executeQuery(String </a:t>
            </a:r>
            <a:r>
              <a:rPr lang="en-US" sz="2800" dirty="0" err="1"/>
              <a:t>sql</a:t>
            </a:r>
            <a:r>
              <a:rPr lang="en-US" sz="2800" dirty="0"/>
              <a:t>) is designed for SELECT  statements that  	returns  result set  object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a:solidFill>
                  <a:srgbClr val="7030A0"/>
                </a:solidFill>
              </a:rPr>
              <a:t>Statement Object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104900"/>
            <a:ext cx="11366500" cy="3847207"/>
          </a:xfrm>
          <a:prstGeom prst="rect">
            <a:avLst/>
          </a:prstGeom>
        </p:spPr>
        <p:txBody>
          <a:bodyPr wrap="square">
            <a:spAutoFit/>
          </a:bodyPr>
          <a:lstStyle/>
          <a:p>
            <a:pPr indent="274320" algn="just">
              <a:spcBef>
                <a:spcPts val="600"/>
              </a:spcBef>
              <a:spcAft>
                <a:spcPts val="600"/>
              </a:spcAft>
              <a:buFont typeface="Arial" pitchFamily="34" charset="0"/>
              <a:buChar char="•"/>
            </a:pPr>
            <a:r>
              <a:rPr lang="en-US" sz="2800" dirty="0"/>
              <a:t>The method executeUpdate(String </a:t>
            </a:r>
            <a:r>
              <a:rPr lang="en-US" sz="2800" dirty="0" err="1"/>
              <a:t>sql</a:t>
            </a:r>
            <a:r>
              <a:rPr lang="en-US" sz="2800" dirty="0"/>
              <a:t>) is used to execute INSERT, UPDATE, 	DELETE statements and also SQL DDL  statements  	like CREATE  and DROP . </a:t>
            </a:r>
          </a:p>
          <a:p>
            <a:pPr indent="274320" algn="just">
              <a:spcBef>
                <a:spcPts val="600"/>
              </a:spcBef>
              <a:spcAft>
                <a:spcPts val="600"/>
              </a:spcAft>
              <a:buFont typeface="Arial" pitchFamily="34" charset="0"/>
              <a:buChar char="•"/>
            </a:pPr>
            <a:r>
              <a:rPr lang="en-US" sz="2800" dirty="0"/>
              <a:t>The return</a:t>
            </a:r>
            <a:r>
              <a:rPr lang="en-US" sz="2800" i="1" dirty="0"/>
              <a:t> </a:t>
            </a:r>
            <a:r>
              <a:rPr lang="en-US" sz="2800" dirty="0"/>
              <a:t>value of executeUpdate() is an integer indicating the number of 	rows that were affected.</a:t>
            </a:r>
          </a:p>
          <a:p>
            <a:pPr indent="274320" algn="just">
              <a:spcBef>
                <a:spcPts val="600"/>
              </a:spcBef>
              <a:spcAft>
                <a:spcPts val="600"/>
              </a:spcAft>
              <a:buFont typeface="Arial" pitchFamily="34" charset="0"/>
              <a:buChar char="•"/>
            </a:pPr>
            <a:r>
              <a:rPr lang="en-US" sz="2800" dirty="0"/>
              <a:t>The method execute(String </a:t>
            </a:r>
            <a:r>
              <a:rPr lang="en-US" sz="2800" dirty="0" err="1"/>
              <a:t>sql</a:t>
            </a:r>
            <a:r>
              <a:rPr lang="en-US" sz="2800" dirty="0"/>
              <a:t>) is used to execute statements that return 	more than one result set, more than one update count, or a combination 	of the two</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err="1">
                <a:solidFill>
                  <a:srgbClr val="7030A0"/>
                </a:solidFill>
              </a:rPr>
              <a:t>PreparedStatement</a:t>
            </a:r>
            <a:r>
              <a:rPr lang="en-US" sz="3200" dirty="0">
                <a:solidFill>
                  <a:srgbClr val="7030A0"/>
                </a:solidFill>
              </a:rPr>
              <a:t> Object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22300" y="1029613"/>
            <a:ext cx="11366500" cy="5509200"/>
          </a:xfrm>
          <a:prstGeom prst="rect">
            <a:avLst/>
          </a:prstGeom>
        </p:spPr>
        <p:txBody>
          <a:bodyPr wrap="square">
            <a:spAutoFit/>
          </a:bodyPr>
          <a:lstStyle/>
          <a:p>
            <a:pPr indent="274320" algn="just">
              <a:buFont typeface="Arial" pitchFamily="34" charset="0"/>
              <a:buChar char="•"/>
            </a:pPr>
            <a:r>
              <a:rPr lang="en-US" sz="3200" dirty="0"/>
              <a:t>A prepared statement is a feature used to execute the same (or 	similar) SQL statements repeatedly with high efficiency.</a:t>
            </a:r>
          </a:p>
          <a:p>
            <a:pPr indent="274320" algn="just">
              <a:buFont typeface="Arial" pitchFamily="34" charset="0"/>
              <a:buChar char="•"/>
            </a:pPr>
            <a:r>
              <a:rPr lang="en-US" sz="3200" dirty="0"/>
              <a:t>Use the when you plan to use the SQL statements many times. 	The </a:t>
            </a:r>
            <a:r>
              <a:rPr lang="en-US" sz="3200" dirty="0" err="1"/>
              <a:t>PreparedStatement</a:t>
            </a:r>
            <a:r>
              <a:rPr lang="en-US" sz="3200" dirty="0"/>
              <a:t> interface accepts input parameters at 	runtime</a:t>
            </a:r>
          </a:p>
          <a:p>
            <a:pPr indent="274320" algn="just">
              <a:buFont typeface="Arial" pitchFamily="34" charset="0"/>
              <a:buChar char="•"/>
            </a:pPr>
            <a:r>
              <a:rPr lang="en-US" sz="3200" dirty="0"/>
              <a:t>It is used to execute parameterized query.</a:t>
            </a:r>
          </a:p>
          <a:p>
            <a:pPr indent="274320" algn="just">
              <a:buFont typeface="Arial" pitchFamily="34" charset="0"/>
              <a:buChar char="•"/>
            </a:pPr>
            <a:r>
              <a:rPr lang="en-US" sz="3200" dirty="0"/>
              <a:t>The query is constructed similar to queries but  a question mark is 	used as a placeholder for a value that is inserted into the query 	after the query is compiled.</a:t>
            </a:r>
          </a:p>
          <a:p>
            <a:pPr indent="274320" algn="just"/>
            <a:r>
              <a:rPr lang="en-US" sz="3200" dirty="0"/>
              <a:t> </a:t>
            </a:r>
            <a:r>
              <a:rPr lang="en-US" sz="3200" dirty="0">
                <a:solidFill>
                  <a:srgbClr val="0070C0"/>
                </a:solidFill>
              </a:rPr>
              <a:t>insert into </a:t>
            </a:r>
            <a:r>
              <a:rPr lang="en-US" sz="3200" dirty="0" err="1">
                <a:solidFill>
                  <a:srgbClr val="0070C0"/>
                </a:solidFill>
              </a:rPr>
              <a:t>emp</a:t>
            </a:r>
            <a:r>
              <a:rPr lang="en-US" sz="3200" dirty="0">
                <a:solidFill>
                  <a:srgbClr val="0070C0"/>
                </a:solidFill>
              </a:rPr>
              <a:t> values(?,?,?)</a:t>
            </a:r>
          </a:p>
          <a:p>
            <a:pPr indent="274320" algn="just">
              <a:buFont typeface="Arial" pitchFamily="34" charset="0"/>
              <a:buChar char="•"/>
            </a:pPr>
            <a:r>
              <a:rPr lang="en-US" sz="3200" dirty="0"/>
              <a:t>It is the value that changes each time the query is executed.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err="1">
                <a:solidFill>
                  <a:srgbClr val="7030A0"/>
                </a:solidFill>
              </a:rPr>
              <a:t>PreparedStatement</a:t>
            </a:r>
            <a:r>
              <a:rPr lang="en-US" sz="3200" dirty="0">
                <a:solidFill>
                  <a:srgbClr val="7030A0"/>
                </a:solidFill>
              </a:rPr>
              <a:t> Object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79500"/>
            <a:ext cx="11366500" cy="5509200"/>
          </a:xfrm>
          <a:prstGeom prst="rect">
            <a:avLst/>
          </a:prstGeom>
        </p:spPr>
        <p:txBody>
          <a:bodyPr wrap="square">
            <a:spAutoFit/>
          </a:bodyPr>
          <a:lstStyle/>
          <a:p>
            <a:pPr indent="274320" algn="just">
              <a:buFont typeface="Arial" pitchFamily="34" charset="0"/>
              <a:buChar char="•"/>
            </a:pPr>
            <a:r>
              <a:rPr lang="en-US" sz="3200" dirty="0"/>
              <a:t>The </a:t>
            </a:r>
            <a:r>
              <a:rPr lang="en-US" sz="3200" dirty="0" err="1"/>
              <a:t>preparedStatement</a:t>
            </a:r>
            <a:r>
              <a:rPr lang="en-US" sz="3200" dirty="0"/>
              <a:t>() method of the Connection object is 	called to return the </a:t>
            </a:r>
            <a:r>
              <a:rPr lang="en-US" sz="3200" dirty="0" err="1"/>
              <a:t>PreparedStatement</a:t>
            </a:r>
            <a:r>
              <a:rPr lang="en-US" sz="3200" dirty="0"/>
              <a:t> object. </a:t>
            </a:r>
          </a:p>
          <a:p>
            <a:pPr indent="274320" algn="just">
              <a:buFont typeface="Arial" pitchFamily="34" charset="0"/>
              <a:buChar char="•"/>
            </a:pPr>
            <a:r>
              <a:rPr lang="en-US" sz="3200" dirty="0"/>
              <a:t>The </a:t>
            </a:r>
            <a:r>
              <a:rPr lang="en-US" sz="3200" dirty="0" err="1"/>
              <a:t>preparedStatement</a:t>
            </a:r>
            <a:r>
              <a:rPr lang="en-US" sz="3200" dirty="0"/>
              <a:t>() method is passed the query that is then 	precompiled. </a:t>
            </a:r>
          </a:p>
          <a:p>
            <a:pPr indent="274320" algn="just"/>
            <a:r>
              <a:rPr lang="en-US" sz="3200" dirty="0" err="1">
                <a:solidFill>
                  <a:srgbClr val="00B050"/>
                </a:solidFill>
              </a:rPr>
              <a:t>PreparedStatement</a:t>
            </a:r>
            <a:r>
              <a:rPr lang="en-US" sz="3200" dirty="0">
                <a:solidFill>
                  <a:srgbClr val="00B050"/>
                </a:solidFill>
              </a:rPr>
              <a:t> </a:t>
            </a:r>
            <a:r>
              <a:rPr lang="en-US" sz="3200" dirty="0" err="1">
                <a:solidFill>
                  <a:srgbClr val="00B050"/>
                </a:solidFill>
              </a:rPr>
              <a:t>ps</a:t>
            </a:r>
            <a:r>
              <a:rPr lang="en-US" sz="3200" dirty="0">
                <a:solidFill>
                  <a:srgbClr val="00B050"/>
                </a:solidFill>
              </a:rPr>
              <a:t>=</a:t>
            </a:r>
            <a:r>
              <a:rPr lang="en-US" sz="3200" dirty="0" err="1">
                <a:solidFill>
                  <a:srgbClr val="00B050"/>
                </a:solidFill>
              </a:rPr>
              <a:t>con.prepareStatement</a:t>
            </a:r>
            <a:r>
              <a:rPr lang="en-US" sz="3200" dirty="0">
                <a:solidFill>
                  <a:srgbClr val="00B050"/>
                </a:solidFill>
              </a:rPr>
              <a:t>("DELETE FROM employee WHERE </a:t>
            </a:r>
            <a:r>
              <a:rPr lang="en-US" sz="3200" dirty="0" err="1">
                <a:solidFill>
                  <a:srgbClr val="00B050"/>
                </a:solidFill>
              </a:rPr>
              <a:t>esal</a:t>
            </a:r>
            <a:r>
              <a:rPr lang="en-US" sz="3200" dirty="0">
                <a:solidFill>
                  <a:srgbClr val="00B050"/>
                </a:solidFill>
              </a:rPr>
              <a:t> = ?");</a:t>
            </a:r>
          </a:p>
          <a:p>
            <a:pPr indent="274320" algn="just"/>
            <a:endParaRPr lang="en-US" sz="3200" dirty="0">
              <a:solidFill>
                <a:srgbClr val="00B050"/>
              </a:solidFill>
            </a:endParaRPr>
          </a:p>
          <a:p>
            <a:pPr indent="274320" algn="just">
              <a:buFont typeface="Arial" pitchFamily="34" charset="0"/>
              <a:buChar char="•"/>
            </a:pPr>
            <a:r>
              <a:rPr lang="en-US" sz="3200" dirty="0"/>
              <a:t>The </a:t>
            </a:r>
            <a:r>
              <a:rPr lang="en-US" sz="3200" dirty="0" err="1"/>
              <a:t>set</a:t>
            </a:r>
            <a:r>
              <a:rPr lang="en-US" sz="3200" i="1" dirty="0" err="1"/>
              <a:t>XXX</a:t>
            </a:r>
            <a:r>
              <a:rPr lang="en-US" sz="3200" i="1" dirty="0"/>
              <a:t>() method of the </a:t>
            </a:r>
            <a:r>
              <a:rPr lang="en-US" sz="3200" i="1" dirty="0" err="1"/>
              <a:t>PreparedStatement</a:t>
            </a:r>
            <a:r>
              <a:rPr lang="en-US" sz="3200" i="1" dirty="0"/>
              <a:t> object is used to 	</a:t>
            </a:r>
            <a:r>
              <a:rPr lang="en-US" sz="3200" dirty="0"/>
              <a:t>replace the question mark with the value passed to the </a:t>
            </a:r>
            <a:r>
              <a:rPr lang="en-US" sz="3200" dirty="0" err="1"/>
              <a:t>set</a:t>
            </a:r>
            <a:r>
              <a:rPr lang="en-US" sz="3200" i="1" dirty="0" err="1"/>
              <a:t>XXX</a:t>
            </a:r>
            <a:r>
              <a:rPr lang="en-US" sz="3200" i="1" dirty="0"/>
              <a:t>() 	method. </a:t>
            </a:r>
          </a:p>
          <a:p>
            <a:pPr indent="274320" algn="just"/>
            <a:endParaRPr lang="en-US" sz="32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0"/>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a:ln w="50800"/>
                <a:solidFill>
                  <a:srgbClr val="FF0000"/>
                </a:solidFill>
                <a:latin typeface="+mj-lt"/>
              </a:rPr>
              <a:t>Database </a:t>
            </a:r>
            <a:r>
              <a:rPr lang="en-GB" sz="4400" b="1" dirty="0">
                <a:solidFill>
                  <a:srgbClr val="FF0000"/>
                </a:solidFill>
                <a:latin typeface="+mj-lt"/>
              </a:rPr>
              <a:t>Connectivity History</a:t>
            </a:r>
            <a:r>
              <a:rPr lang="en-US" sz="4400" b="1" dirty="0">
                <a:ln w="50800"/>
                <a:solidFill>
                  <a:srgbClr val="FF0000"/>
                </a:solidFill>
                <a:latin typeface="+mj-lt"/>
              </a:rPr>
              <a:t>  </a:t>
            </a:r>
          </a:p>
        </p:txBody>
      </p:sp>
      <p:sp>
        <p:nvSpPr>
          <p:cNvPr id="3" name="Rectangle 2"/>
          <p:cNvSpPr/>
          <p:nvPr/>
        </p:nvSpPr>
        <p:spPr>
          <a:xfrm>
            <a:off x="203200" y="1245513"/>
            <a:ext cx="11684000" cy="5170646"/>
          </a:xfrm>
          <a:prstGeom prst="rect">
            <a:avLst/>
          </a:prstGeom>
        </p:spPr>
        <p:txBody>
          <a:bodyPr wrap="square">
            <a:spAutoFit/>
          </a:bodyPr>
          <a:lstStyle/>
          <a:p>
            <a:pPr marL="214313" indent="-214313">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charset="0"/>
              </a:rPr>
              <a:t>Before APIs like JDBC and ODBC, database connectivity was tedious:</a:t>
            </a: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charset="0"/>
              </a:rPr>
              <a:t> &gt; 	Database vendor provided function libraries for database access.</a:t>
            </a: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charset="0"/>
              </a:rPr>
              <a:t> &gt; 	Connectivity library was proprietary.</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charset="0"/>
              </a:rPr>
              <a:t> &gt; 	Data access portions had to be rewritten with changes in the application.</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charset="0"/>
              </a:rPr>
              <a:t> &gt; 	Application developers were stuck with a particular database product for a given application  </a:t>
            </a: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marL="457200" indent="-457200">
              <a:buClr>
                <a:srgbClr val="000000"/>
              </a:buClr>
              <a:buSzPct val="5700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marL="514350" indent="-514350"/>
            <a:r>
              <a:rPr lang="en-US" sz="3200" dirty="0" err="1">
                <a:solidFill>
                  <a:srgbClr val="7030A0"/>
                </a:solidFill>
              </a:rPr>
              <a:t>PreparedStatement</a:t>
            </a:r>
            <a:r>
              <a:rPr lang="en-US" sz="3200" dirty="0">
                <a:solidFill>
                  <a:srgbClr val="7030A0"/>
                </a:solidFill>
              </a:rPr>
              <a:t> Object</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889913"/>
            <a:ext cx="11366500" cy="4339650"/>
          </a:xfrm>
          <a:prstGeom prst="rect">
            <a:avLst/>
          </a:prstGeom>
        </p:spPr>
        <p:txBody>
          <a:bodyPr wrap="square">
            <a:spAutoFit/>
          </a:bodyPr>
          <a:lstStyle/>
          <a:p>
            <a:pPr indent="274320" algn="just">
              <a:spcBef>
                <a:spcPts val="600"/>
              </a:spcBef>
              <a:spcAft>
                <a:spcPts val="600"/>
              </a:spcAft>
              <a:buFont typeface="Arial" pitchFamily="34" charset="0"/>
              <a:buChar char="•"/>
            </a:pPr>
            <a:r>
              <a:rPr lang="en-US" sz="3200" i="1" dirty="0"/>
              <a:t>There are a </a:t>
            </a:r>
            <a:r>
              <a:rPr lang="en-US" sz="3200" dirty="0"/>
              <a:t>number of </a:t>
            </a:r>
            <a:r>
              <a:rPr lang="en-US" sz="3200" dirty="0" err="1"/>
              <a:t>set</a:t>
            </a:r>
            <a:r>
              <a:rPr lang="en-US" sz="3200" i="1" dirty="0" err="1"/>
              <a:t>XXX</a:t>
            </a:r>
            <a:r>
              <a:rPr lang="en-US" sz="3200" i="1" dirty="0"/>
              <a:t>() methods available in the </a:t>
            </a:r>
            <a:r>
              <a:rPr lang="en-US" sz="3200" i="1" dirty="0" err="1"/>
              <a:t>PreparedStatement</a:t>
            </a:r>
            <a:r>
              <a:rPr lang="en-US" sz="3200" i="1" dirty="0"/>
              <a:t> object, each of which </a:t>
            </a:r>
            <a:r>
              <a:rPr lang="en-US" sz="3200" dirty="0"/>
              <a:t>specifies the data type of the value that is being passed to the </a:t>
            </a:r>
            <a:r>
              <a:rPr lang="en-US" sz="3200" dirty="0" err="1"/>
              <a:t>set</a:t>
            </a:r>
            <a:r>
              <a:rPr lang="en-US" sz="3200" i="1" dirty="0" err="1"/>
              <a:t>XXX</a:t>
            </a:r>
            <a:r>
              <a:rPr lang="en-US" sz="3200" i="1" dirty="0"/>
              <a:t>() method</a:t>
            </a:r>
            <a:endParaRPr lang="en-US" sz="3200" dirty="0"/>
          </a:p>
          <a:p>
            <a:pPr indent="274320" algn="just">
              <a:spcBef>
                <a:spcPts val="600"/>
              </a:spcBef>
              <a:spcAft>
                <a:spcPts val="600"/>
              </a:spcAft>
              <a:buFont typeface="Arial" pitchFamily="34" charset="0"/>
              <a:buChar char="•"/>
            </a:pPr>
            <a:r>
              <a:rPr lang="en-US" sz="3200" dirty="0"/>
              <a:t>The </a:t>
            </a:r>
            <a:r>
              <a:rPr lang="en-US" sz="3200" dirty="0" err="1"/>
              <a:t>set</a:t>
            </a:r>
            <a:r>
              <a:rPr lang="en-US" sz="3200" i="1" dirty="0" err="1"/>
              <a:t>XXX</a:t>
            </a:r>
            <a:r>
              <a:rPr lang="en-US" sz="3200" i="1" dirty="0"/>
              <a:t>() requires two parameters. The first parameter is an integer that identifies </a:t>
            </a:r>
            <a:r>
              <a:rPr lang="en-US" sz="3200" dirty="0"/>
              <a:t>the position of the question mark placeholder, and the second parameter is the value that replaces the question mark placeholder. </a:t>
            </a:r>
          </a:p>
          <a:p>
            <a:pPr indent="274320" algn="just">
              <a:spcBef>
                <a:spcPts val="600"/>
              </a:spcBef>
              <a:spcAft>
                <a:spcPts val="600"/>
              </a:spcAft>
            </a:pPr>
            <a:r>
              <a:rPr lang="en-US" sz="3200" dirty="0" err="1">
                <a:solidFill>
                  <a:srgbClr val="00B050"/>
                </a:solidFill>
              </a:rPr>
              <a:t>setInt</a:t>
            </a:r>
            <a:r>
              <a:rPr lang="en-US" sz="3200" dirty="0">
                <a:solidFill>
                  <a:srgbClr val="00B050"/>
                </a:solidFill>
              </a:rPr>
              <a:t>(1,id);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203201"/>
            <a:ext cx="11366500" cy="6740307"/>
          </a:xfrm>
          <a:prstGeom prst="rect">
            <a:avLst/>
          </a:prstGeom>
        </p:spPr>
        <p:txBody>
          <a:bodyPr wrap="square">
            <a:spAutoFit/>
          </a:bodyPr>
          <a:lstStyle/>
          <a:p>
            <a:pPr indent="274320" algn="just"/>
            <a:r>
              <a:rPr lang="en-US" dirty="0"/>
              <a:t>import java.sql.*;</a:t>
            </a:r>
          </a:p>
          <a:p>
            <a:pPr indent="274320" algn="just"/>
            <a:r>
              <a:rPr lang="en-US" dirty="0"/>
              <a:t>import </a:t>
            </a:r>
            <a:r>
              <a:rPr lang="en-US" dirty="0" err="1"/>
              <a:t>java.util</a:t>
            </a:r>
            <a:r>
              <a:rPr lang="en-US" dirty="0"/>
              <a:t>.*;</a:t>
            </a:r>
          </a:p>
          <a:p>
            <a:pPr indent="274320" algn="just"/>
            <a:r>
              <a:rPr lang="en-US" dirty="0"/>
              <a:t>class prepared</a:t>
            </a:r>
          </a:p>
          <a:p>
            <a:pPr indent="274320" algn="just"/>
            <a:r>
              <a:rPr lang="en-US" dirty="0"/>
              <a:t>{</a:t>
            </a:r>
          </a:p>
          <a:p>
            <a:pPr indent="274320" algn="just"/>
            <a:r>
              <a:rPr lang="en-US" dirty="0"/>
              <a:t>public static void main(String rags[])throws </a:t>
            </a:r>
            <a:r>
              <a:rPr lang="en-US" dirty="0" err="1"/>
              <a:t>SQLException,ClassNotFoundException</a:t>
            </a:r>
            <a:endParaRPr lang="en-US" dirty="0"/>
          </a:p>
          <a:p>
            <a:pPr indent="274320" algn="just"/>
            <a:r>
              <a:rPr lang="en-US" dirty="0"/>
              <a:t>{</a:t>
            </a:r>
          </a:p>
          <a:p>
            <a:pPr indent="274320" algn="just"/>
            <a:r>
              <a:rPr lang="en-US" dirty="0" err="1"/>
              <a:t>Class.forName</a:t>
            </a:r>
            <a:r>
              <a:rPr lang="en-US" dirty="0"/>
              <a:t>("</a:t>
            </a:r>
            <a:r>
              <a:rPr lang="en-US" dirty="0" err="1"/>
              <a:t>com.mysql.jdbc.Driver</a:t>
            </a:r>
            <a:r>
              <a:rPr lang="en-US" dirty="0"/>
              <a:t>");</a:t>
            </a:r>
          </a:p>
          <a:p>
            <a:pPr indent="274320" algn="just"/>
            <a:r>
              <a:rPr lang="en-US" dirty="0"/>
              <a:t>Connection con=</a:t>
            </a:r>
            <a:r>
              <a:rPr lang="en-US" dirty="0" err="1"/>
              <a:t>DriverManager.getConnection</a:t>
            </a:r>
            <a:r>
              <a:rPr lang="en-US" dirty="0"/>
              <a:t>("</a:t>
            </a:r>
            <a:r>
              <a:rPr lang="en-US" dirty="0" err="1"/>
              <a:t>jdbc:mysql</a:t>
            </a:r>
            <a:r>
              <a:rPr lang="en-US" dirty="0"/>
              <a:t>://</a:t>
            </a:r>
            <a:r>
              <a:rPr lang="en-US" dirty="0" err="1"/>
              <a:t>localhost</a:t>
            </a:r>
            <a:r>
              <a:rPr lang="en-US" dirty="0"/>
              <a:t>/</a:t>
            </a:r>
            <a:r>
              <a:rPr lang="en-US" dirty="0" err="1"/>
              <a:t>IIICSE","root","root</a:t>
            </a:r>
            <a:r>
              <a:rPr lang="en-US" dirty="0"/>
              <a:t>");</a:t>
            </a:r>
          </a:p>
          <a:p>
            <a:pPr indent="274320" algn="just"/>
            <a:r>
              <a:rPr lang="en-US" dirty="0" err="1"/>
              <a:t>PreparedStatement</a:t>
            </a:r>
            <a:r>
              <a:rPr lang="en-US" dirty="0"/>
              <a:t> </a:t>
            </a:r>
            <a:r>
              <a:rPr lang="en-US" dirty="0" err="1"/>
              <a:t>ps</a:t>
            </a:r>
            <a:r>
              <a:rPr lang="en-US" dirty="0"/>
              <a:t>=</a:t>
            </a:r>
            <a:r>
              <a:rPr lang="en-US" dirty="0" err="1"/>
              <a:t>con.prepareStatement</a:t>
            </a:r>
            <a:r>
              <a:rPr lang="en-US" dirty="0"/>
              <a:t>("insert into employee values(?,?,?)");</a:t>
            </a:r>
          </a:p>
          <a:p>
            <a:pPr indent="274320" algn="just"/>
            <a:r>
              <a:rPr lang="en-US" dirty="0"/>
              <a:t>Scanner sc=new Scanner(</a:t>
            </a:r>
            <a:r>
              <a:rPr lang="en-US" dirty="0" err="1"/>
              <a:t>System.in</a:t>
            </a:r>
            <a:r>
              <a:rPr lang="en-US" dirty="0"/>
              <a:t>);</a:t>
            </a:r>
          </a:p>
          <a:p>
            <a:pPr indent="274320" algn="just"/>
            <a:r>
              <a:rPr lang="en-US" dirty="0"/>
              <a:t>System.out.println("how many rows u want to insert");</a:t>
            </a:r>
          </a:p>
          <a:p>
            <a:pPr indent="274320" algn="just"/>
            <a:r>
              <a:rPr lang="en-US" dirty="0" err="1"/>
              <a:t>int</a:t>
            </a:r>
            <a:r>
              <a:rPr lang="en-US" dirty="0"/>
              <a:t> n=</a:t>
            </a:r>
            <a:r>
              <a:rPr lang="en-US" dirty="0" err="1"/>
              <a:t>sc.nextInt</a:t>
            </a:r>
            <a:r>
              <a:rPr lang="en-US" dirty="0"/>
              <a:t>(); </a:t>
            </a:r>
          </a:p>
          <a:p>
            <a:pPr indent="274320" algn="just"/>
            <a:r>
              <a:rPr lang="en-US" dirty="0"/>
              <a:t>while(n&gt;0)</a:t>
            </a:r>
          </a:p>
          <a:p>
            <a:pPr indent="274320" algn="just"/>
            <a:r>
              <a:rPr lang="en-US" dirty="0"/>
              <a:t>{</a:t>
            </a:r>
          </a:p>
          <a:p>
            <a:pPr indent="274320" algn="just"/>
            <a:r>
              <a:rPr lang="en-US" dirty="0" err="1"/>
              <a:t>int</a:t>
            </a:r>
            <a:r>
              <a:rPr lang="en-US" dirty="0"/>
              <a:t> id=</a:t>
            </a:r>
            <a:r>
              <a:rPr lang="en-US" dirty="0" err="1"/>
              <a:t>sc.nextInt</a:t>
            </a:r>
            <a:r>
              <a:rPr lang="en-US" dirty="0"/>
              <a:t>();</a:t>
            </a:r>
          </a:p>
          <a:p>
            <a:pPr indent="274320" algn="just"/>
            <a:r>
              <a:rPr lang="en-US" dirty="0" err="1"/>
              <a:t>ps.setInt</a:t>
            </a:r>
            <a:r>
              <a:rPr lang="en-US" dirty="0"/>
              <a:t>(1,id);</a:t>
            </a:r>
          </a:p>
          <a:p>
            <a:pPr indent="274320" algn="just"/>
            <a:r>
              <a:rPr lang="en-US" dirty="0"/>
              <a:t>String name=</a:t>
            </a:r>
            <a:r>
              <a:rPr lang="en-US" dirty="0" err="1"/>
              <a:t>sc.next</a:t>
            </a:r>
            <a:r>
              <a:rPr lang="en-US" dirty="0"/>
              <a:t>();</a:t>
            </a:r>
          </a:p>
          <a:p>
            <a:pPr indent="274320" algn="just"/>
            <a:r>
              <a:rPr lang="en-US" dirty="0"/>
              <a:t>      </a:t>
            </a:r>
            <a:r>
              <a:rPr lang="en-US" dirty="0" err="1"/>
              <a:t>ps.setString</a:t>
            </a:r>
            <a:r>
              <a:rPr lang="en-US" dirty="0"/>
              <a:t>(2,name);</a:t>
            </a:r>
          </a:p>
          <a:p>
            <a:pPr indent="274320" algn="just"/>
            <a:r>
              <a:rPr lang="en-US" dirty="0" err="1"/>
              <a:t>int</a:t>
            </a:r>
            <a:r>
              <a:rPr lang="en-US" dirty="0"/>
              <a:t> </a:t>
            </a:r>
            <a:r>
              <a:rPr lang="en-US" dirty="0" err="1"/>
              <a:t>sal</a:t>
            </a:r>
            <a:r>
              <a:rPr lang="en-US" dirty="0"/>
              <a:t>=</a:t>
            </a:r>
            <a:r>
              <a:rPr lang="en-US" dirty="0" err="1"/>
              <a:t>sc.nextInt</a:t>
            </a:r>
            <a:r>
              <a:rPr lang="en-US" dirty="0"/>
              <a:t>();</a:t>
            </a:r>
          </a:p>
          <a:p>
            <a:pPr indent="274320" algn="just"/>
            <a:r>
              <a:rPr lang="en-US" dirty="0"/>
              <a:t>      </a:t>
            </a:r>
            <a:r>
              <a:rPr lang="en-US" dirty="0" err="1"/>
              <a:t>ps.setInt</a:t>
            </a:r>
            <a:r>
              <a:rPr lang="en-US" dirty="0"/>
              <a:t>(3,sal);</a:t>
            </a:r>
          </a:p>
          <a:p>
            <a:pPr indent="274320" algn="just"/>
            <a:r>
              <a:rPr lang="en-US" dirty="0"/>
              <a:t>      </a:t>
            </a:r>
            <a:r>
              <a:rPr lang="en-US" dirty="0" err="1"/>
              <a:t>ps.executeUpdate</a:t>
            </a:r>
            <a:r>
              <a:rPr lang="en-US" dirty="0"/>
              <a:t>();</a:t>
            </a:r>
          </a:p>
          <a:p>
            <a:pPr indent="274320" algn="just"/>
            <a:r>
              <a:rPr lang="en-US" dirty="0"/>
              <a:t>n--;</a:t>
            </a:r>
          </a:p>
          <a:p>
            <a:pPr indent="274320" algn="just"/>
            <a:r>
              <a:rPr lang="en-US" dirty="0"/>
              <a:t>}</a:t>
            </a:r>
          </a:p>
          <a:p>
            <a:pPr indent="274320" algn="just"/>
            <a:r>
              <a:rPr lang="en-US" dirty="0" err="1"/>
              <a:t>con.close</a:t>
            </a:r>
            <a:r>
              <a:rPr lang="en-US"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203201"/>
            <a:ext cx="11366500" cy="584775"/>
          </a:xfrm>
          <a:prstGeom prst="rect">
            <a:avLst/>
          </a:prstGeom>
        </p:spPr>
        <p:txBody>
          <a:bodyPr wrap="square">
            <a:spAutoFit/>
          </a:bodyPr>
          <a:lstStyle/>
          <a:p>
            <a:pPr lvl="0"/>
            <a:r>
              <a:rPr lang="en-US" sz="1600" dirty="0"/>
              <a:t>Write a JDBC program to delete records of an employee table whose id is 101 using </a:t>
            </a:r>
            <a:r>
              <a:rPr lang="en-US" sz="1600" dirty="0" err="1"/>
              <a:t>PreparedStatement</a:t>
            </a:r>
            <a:r>
              <a:rPr lang="en-US" sz="1600" dirty="0"/>
              <a:t> object and display the number of rows deleted?</a:t>
            </a:r>
          </a:p>
        </p:txBody>
      </p:sp>
      <p:sp>
        <p:nvSpPr>
          <p:cNvPr id="5" name="Rectangle 4"/>
          <p:cNvSpPr/>
          <p:nvPr/>
        </p:nvSpPr>
        <p:spPr>
          <a:xfrm>
            <a:off x="1117600" y="774700"/>
            <a:ext cx="8026400" cy="5632311"/>
          </a:xfrm>
          <a:prstGeom prst="rect">
            <a:avLst/>
          </a:prstGeom>
        </p:spPr>
        <p:txBody>
          <a:bodyPr wrap="square">
            <a:spAutoFit/>
          </a:bodyPr>
          <a:lstStyle/>
          <a:p>
            <a:r>
              <a:rPr lang="en-US" dirty="0"/>
              <a:t>import java.sql.*;</a:t>
            </a:r>
          </a:p>
          <a:p>
            <a:r>
              <a:rPr lang="en-US" dirty="0"/>
              <a:t>import </a:t>
            </a:r>
            <a:r>
              <a:rPr lang="en-US" dirty="0" err="1"/>
              <a:t>java.util</a:t>
            </a:r>
            <a:r>
              <a:rPr lang="en-US" dirty="0"/>
              <a:t>.*;</a:t>
            </a:r>
          </a:p>
          <a:p>
            <a:r>
              <a:rPr lang="en-US" dirty="0"/>
              <a:t>class pre3</a:t>
            </a:r>
          </a:p>
          <a:p>
            <a:r>
              <a:rPr lang="en-US" dirty="0"/>
              <a:t>{</a:t>
            </a:r>
          </a:p>
          <a:p>
            <a:r>
              <a:rPr lang="en-US" dirty="0"/>
              <a:t>public static void main(String rags[])throws </a:t>
            </a:r>
            <a:r>
              <a:rPr lang="en-US" dirty="0" err="1"/>
              <a:t>SQLException,ClassNotFoundException</a:t>
            </a:r>
            <a:endParaRPr lang="en-US" dirty="0"/>
          </a:p>
          <a:p>
            <a:r>
              <a:rPr lang="en-US" dirty="0"/>
              <a:t>{</a:t>
            </a:r>
          </a:p>
          <a:p>
            <a:r>
              <a:rPr lang="en-US" dirty="0" err="1"/>
              <a:t>Class.forName</a:t>
            </a:r>
            <a:r>
              <a:rPr lang="en-US" dirty="0"/>
              <a:t>("</a:t>
            </a:r>
            <a:r>
              <a:rPr lang="en-US" dirty="0" err="1"/>
              <a:t>com.mysql.jdbc.Driver</a:t>
            </a:r>
            <a:r>
              <a:rPr lang="en-US" dirty="0"/>
              <a:t>");</a:t>
            </a:r>
          </a:p>
          <a:p>
            <a:r>
              <a:rPr lang="en-US" dirty="0"/>
              <a:t>Connection con=</a:t>
            </a:r>
            <a:r>
              <a:rPr lang="en-US" dirty="0" err="1"/>
              <a:t>DriverManager.getConnection</a:t>
            </a:r>
            <a:r>
              <a:rPr lang="en-US" dirty="0"/>
              <a:t>("</a:t>
            </a:r>
            <a:r>
              <a:rPr lang="en-US" dirty="0" err="1"/>
              <a:t>jdbc:mysql</a:t>
            </a:r>
            <a:r>
              <a:rPr lang="en-US" dirty="0"/>
              <a:t>://</a:t>
            </a:r>
            <a:r>
              <a:rPr lang="en-US" dirty="0" err="1"/>
              <a:t>localhost</a:t>
            </a:r>
            <a:r>
              <a:rPr lang="en-US" dirty="0"/>
              <a:t>/</a:t>
            </a:r>
            <a:r>
              <a:rPr lang="en-US" dirty="0" err="1"/>
              <a:t>IIICSE","root","root</a:t>
            </a:r>
            <a:r>
              <a:rPr lang="en-US" dirty="0"/>
              <a:t>");</a:t>
            </a:r>
          </a:p>
          <a:p>
            <a:r>
              <a:rPr lang="en-US" dirty="0" err="1"/>
              <a:t>PreparedStatement</a:t>
            </a:r>
            <a:r>
              <a:rPr lang="en-US" dirty="0"/>
              <a:t> </a:t>
            </a:r>
            <a:r>
              <a:rPr lang="en-US" dirty="0" err="1"/>
              <a:t>ps</a:t>
            </a:r>
            <a:r>
              <a:rPr lang="en-US" dirty="0"/>
              <a:t>=</a:t>
            </a:r>
            <a:r>
              <a:rPr lang="en-US" dirty="0" err="1"/>
              <a:t>con.prepareStatement</a:t>
            </a:r>
            <a:r>
              <a:rPr lang="en-US" dirty="0"/>
              <a:t>("DELETE FROM employee WHERE </a:t>
            </a:r>
            <a:r>
              <a:rPr lang="en-US" dirty="0" err="1"/>
              <a:t>eid</a:t>
            </a:r>
            <a:r>
              <a:rPr lang="en-US" dirty="0"/>
              <a:t>= ?");</a:t>
            </a:r>
          </a:p>
          <a:p>
            <a:r>
              <a:rPr lang="en-US" dirty="0"/>
              <a:t>Scanner sc=new Scanner(</a:t>
            </a:r>
            <a:r>
              <a:rPr lang="en-US" dirty="0" err="1"/>
              <a:t>System.in</a:t>
            </a:r>
            <a:r>
              <a:rPr lang="en-US" dirty="0"/>
              <a:t>);</a:t>
            </a:r>
          </a:p>
          <a:p>
            <a:r>
              <a:rPr lang="en-US" dirty="0" err="1"/>
              <a:t>System.out.println</a:t>
            </a:r>
            <a:r>
              <a:rPr lang="en-US" dirty="0"/>
              <a:t>("enter </a:t>
            </a:r>
            <a:r>
              <a:rPr lang="en-US" dirty="0" err="1"/>
              <a:t>eid</a:t>
            </a:r>
            <a:r>
              <a:rPr lang="en-US" dirty="0"/>
              <a:t>");</a:t>
            </a:r>
          </a:p>
          <a:p>
            <a:r>
              <a:rPr lang="en-US" dirty="0" err="1"/>
              <a:t>int</a:t>
            </a:r>
            <a:r>
              <a:rPr lang="en-US" dirty="0"/>
              <a:t> </a:t>
            </a:r>
            <a:r>
              <a:rPr lang="en-US" dirty="0" err="1"/>
              <a:t>sal</a:t>
            </a:r>
            <a:r>
              <a:rPr lang="en-US" dirty="0"/>
              <a:t>=</a:t>
            </a:r>
            <a:r>
              <a:rPr lang="en-US" dirty="0" err="1"/>
              <a:t>sc.nextInt</a:t>
            </a:r>
            <a:r>
              <a:rPr lang="en-US" dirty="0"/>
              <a:t>(); </a:t>
            </a:r>
          </a:p>
          <a:p>
            <a:r>
              <a:rPr lang="en-US" dirty="0" err="1"/>
              <a:t>ps.setInt</a:t>
            </a:r>
            <a:r>
              <a:rPr lang="en-US" dirty="0"/>
              <a:t>(1,eid);</a:t>
            </a:r>
          </a:p>
          <a:p>
            <a:r>
              <a:rPr lang="en-US" dirty="0" err="1"/>
              <a:t>int</a:t>
            </a:r>
            <a:r>
              <a:rPr lang="en-US" dirty="0"/>
              <a:t> n=</a:t>
            </a:r>
            <a:r>
              <a:rPr lang="en-US" dirty="0" err="1"/>
              <a:t>ps.executeUpdate</a:t>
            </a:r>
            <a:r>
              <a:rPr lang="en-US" dirty="0"/>
              <a:t>();</a:t>
            </a:r>
          </a:p>
          <a:p>
            <a:r>
              <a:rPr lang="en-US" dirty="0" err="1"/>
              <a:t>System.out.println</a:t>
            </a:r>
            <a:r>
              <a:rPr lang="en-US" dirty="0"/>
              <a:t>("no of rows deleted“ +n);</a:t>
            </a:r>
          </a:p>
          <a:p>
            <a:r>
              <a:rPr lang="en-US" dirty="0" err="1"/>
              <a:t>con.close</a:t>
            </a:r>
            <a:r>
              <a:rPr lang="en-US" dirty="0"/>
              <a:t>();</a:t>
            </a:r>
          </a:p>
          <a:p>
            <a:r>
              <a:rPr lang="en-US" dirty="0"/>
              <a:t>}</a:t>
            </a:r>
          </a:p>
          <a:p>
            <a:r>
              <a:rPr lang="en-US"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64633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3600" dirty="0" err="1">
                <a:solidFill>
                  <a:srgbClr val="7030A0"/>
                </a:solidFill>
              </a:rPr>
              <a:t>CallableStatement</a:t>
            </a:r>
            <a:endParaRPr lang="en-US" sz="3600" dirty="0">
              <a:solidFill>
                <a:srgbClr val="7030A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4524315"/>
          </a:xfrm>
          <a:prstGeom prst="rect">
            <a:avLst/>
          </a:prstGeom>
        </p:spPr>
        <p:txBody>
          <a:bodyPr wrap="square">
            <a:spAutoFit/>
          </a:bodyPr>
          <a:lstStyle/>
          <a:p>
            <a:pPr indent="274320">
              <a:buFont typeface="Arial" pitchFamily="34" charset="0"/>
              <a:buChar char="•"/>
            </a:pPr>
            <a:r>
              <a:rPr lang="en-US" sz="3200" dirty="0" err="1"/>
              <a:t>CallableStatement</a:t>
            </a:r>
            <a:r>
              <a:rPr lang="en-US" sz="3200" dirty="0"/>
              <a:t> interface is used to call the </a:t>
            </a:r>
            <a:r>
              <a:rPr lang="en-US" sz="3200" b="1" dirty="0"/>
              <a:t>stored procedures 	and functions</a:t>
            </a:r>
            <a:r>
              <a:rPr lang="en-US" sz="3200" dirty="0"/>
              <a:t>.</a:t>
            </a:r>
          </a:p>
          <a:p>
            <a:pPr indent="274320">
              <a:buFont typeface="Arial" pitchFamily="34" charset="0"/>
              <a:buChar char="•"/>
            </a:pPr>
            <a:r>
              <a:rPr lang="en-US" sz="3200" dirty="0"/>
              <a:t> A stored procedure is a block of code and is identified by a 	unique name. </a:t>
            </a:r>
          </a:p>
          <a:p>
            <a:pPr indent="274320">
              <a:buFont typeface="Arial" pitchFamily="34" charset="0"/>
              <a:buChar char="•"/>
            </a:pPr>
            <a:r>
              <a:rPr lang="en-US" sz="3200" dirty="0"/>
              <a:t>The type and style of code depend on the DBMS vendor and can 	be written in PL/SQL, </a:t>
            </a:r>
            <a:r>
              <a:rPr lang="en-US" sz="3200" dirty="0" err="1"/>
              <a:t>TransactSQL</a:t>
            </a:r>
            <a:r>
              <a:rPr lang="en-US" sz="3200" dirty="0"/>
              <a:t>, C, or another programming 	language. </a:t>
            </a:r>
          </a:p>
          <a:p>
            <a:pPr indent="274320">
              <a:buFont typeface="Arial" pitchFamily="34" charset="0"/>
              <a:buChar char="•"/>
            </a:pPr>
            <a:r>
              <a:rPr lang="en-US" sz="3200" dirty="0"/>
              <a:t>The stored procedure is executed by invoking the name of the stored procedure.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err="1">
                <a:solidFill>
                  <a:srgbClr val="7030A0"/>
                </a:solidFill>
              </a:rPr>
              <a:t>CallableStatement</a:t>
            </a:r>
            <a:endParaRPr lang="en-US" sz="4000" dirty="0">
              <a:solidFill>
                <a:srgbClr val="7030A0"/>
              </a:solidFill>
            </a:endParaRP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5170646"/>
          </a:xfrm>
          <a:prstGeom prst="rect">
            <a:avLst/>
          </a:prstGeom>
        </p:spPr>
        <p:txBody>
          <a:bodyPr wrap="square">
            <a:spAutoFit/>
          </a:bodyPr>
          <a:lstStyle/>
          <a:p>
            <a:pPr indent="274320" algn="just">
              <a:buFont typeface="Arial" pitchFamily="34" charset="0"/>
              <a:buChar char="•"/>
            </a:pPr>
            <a:r>
              <a:rPr lang="en-US" sz="3000" dirty="0"/>
              <a:t>The </a:t>
            </a:r>
            <a:r>
              <a:rPr lang="en-US" sz="3000" dirty="0" err="1"/>
              <a:t>CallableStatement</a:t>
            </a:r>
            <a:r>
              <a:rPr lang="en-US" sz="3000" dirty="0"/>
              <a:t> object uses three types of parameters when 	calling a stored procedure. </a:t>
            </a:r>
          </a:p>
          <a:p>
            <a:pPr indent="274320" algn="just">
              <a:buFont typeface="Arial" pitchFamily="34" charset="0"/>
              <a:buChar char="•"/>
            </a:pPr>
            <a:r>
              <a:rPr lang="en-US" sz="3000" dirty="0"/>
              <a:t>These parameters are IN, OUT, and INOUT. </a:t>
            </a:r>
          </a:p>
          <a:p>
            <a:pPr indent="274320" algn="just">
              <a:buFont typeface="Arial" pitchFamily="34" charset="0"/>
              <a:buChar char="•"/>
            </a:pPr>
            <a:r>
              <a:rPr lang="en-US" sz="3000" dirty="0"/>
              <a:t>The IN parameter contains any data that needs to be passed to the 	stored procedure and whose value is assigned using the </a:t>
            </a:r>
            <a:r>
              <a:rPr lang="en-US" sz="3000" dirty="0" err="1"/>
              <a:t>set</a:t>
            </a:r>
            <a:r>
              <a:rPr lang="en-US" sz="3000" i="1" dirty="0" err="1"/>
              <a:t>XXX</a:t>
            </a:r>
            <a:r>
              <a:rPr lang="en-US" sz="3000" i="1" dirty="0"/>
              <a:t>() 	method</a:t>
            </a:r>
          </a:p>
          <a:p>
            <a:pPr indent="274320" algn="just">
              <a:buFont typeface="Arial" pitchFamily="34" charset="0"/>
              <a:buChar char="•"/>
            </a:pPr>
            <a:r>
              <a:rPr lang="en-US" sz="3000" dirty="0"/>
              <a:t>The OUT parameter contains the value returned by the stored 	procedures</a:t>
            </a:r>
          </a:p>
          <a:p>
            <a:pPr indent="274320" algn="just">
              <a:buFont typeface="Arial" pitchFamily="34" charset="0"/>
              <a:buChar char="•"/>
            </a:pPr>
            <a:r>
              <a:rPr lang="en-US" sz="3000" dirty="0"/>
              <a:t>The INOUT parameter is a single parameter used for both passing 	information to the stored procedure and retrieving information from 	a stored procedure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Metadata</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4524315"/>
          </a:xfrm>
          <a:prstGeom prst="rect">
            <a:avLst/>
          </a:prstGeom>
        </p:spPr>
        <p:txBody>
          <a:bodyPr wrap="square">
            <a:spAutoFit/>
          </a:bodyPr>
          <a:lstStyle/>
          <a:p>
            <a:pPr indent="365760" algn="just">
              <a:buFont typeface="Arial" pitchFamily="34" charset="0"/>
              <a:buChar char="•"/>
            </a:pPr>
            <a:r>
              <a:rPr lang="en-US" sz="3200" dirty="0"/>
              <a:t>Metadata is data about data.</a:t>
            </a:r>
          </a:p>
          <a:p>
            <a:pPr indent="365760" algn="just">
              <a:buFont typeface="Arial" pitchFamily="34" charset="0"/>
              <a:buChar char="•"/>
            </a:pPr>
            <a:r>
              <a:rPr lang="en-US" sz="3200" dirty="0"/>
              <a:t>A Java application retrieves metadata about the database by 	calling the 	</a:t>
            </a:r>
            <a:r>
              <a:rPr lang="en-US" sz="3200" dirty="0" err="1"/>
              <a:t>getMetaData</a:t>
            </a:r>
            <a:r>
              <a:rPr lang="en-US" sz="3200" dirty="0"/>
              <a:t>() method of the Connection object.</a:t>
            </a:r>
          </a:p>
          <a:p>
            <a:pPr indent="365760" algn="just">
              <a:buFont typeface="Arial" pitchFamily="34" charset="0"/>
              <a:buChar char="•"/>
            </a:pPr>
            <a:r>
              <a:rPr lang="en-US" sz="3200" dirty="0"/>
              <a:t> The </a:t>
            </a:r>
            <a:r>
              <a:rPr lang="en-US" sz="3200" dirty="0" err="1"/>
              <a:t>getMetaData</a:t>
            </a:r>
            <a:r>
              <a:rPr lang="en-US" sz="3200" dirty="0"/>
              <a:t>() method returns a </a:t>
            </a:r>
            <a:r>
              <a:rPr lang="en-US" sz="3200" dirty="0" err="1"/>
              <a:t>DatabaseMetaData</a:t>
            </a:r>
            <a:r>
              <a:rPr lang="en-US" sz="3200" dirty="0"/>
              <a:t> object 	that 	contains information about the database and its 	components.</a:t>
            </a:r>
          </a:p>
          <a:p>
            <a:pPr indent="365760" algn="just">
              <a:buFont typeface="Arial" pitchFamily="34" charset="0"/>
              <a:buChar char="•"/>
            </a:pPr>
            <a:r>
              <a:rPr lang="en-US" sz="3200" dirty="0"/>
              <a:t>The </a:t>
            </a:r>
            <a:r>
              <a:rPr lang="en-US" sz="3200" dirty="0" err="1"/>
              <a:t>DatabaseMetaData</a:t>
            </a:r>
            <a:r>
              <a:rPr lang="en-US" sz="3200" dirty="0"/>
              <a:t> interface have the information 	about 	databases, tables, columns, indexes and  other 	information about 	the DBMS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4000" dirty="0">
                <a:solidFill>
                  <a:srgbClr val="7030A0"/>
                </a:solidFill>
              </a:rPr>
              <a:t>Metadata</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647700" y="1092200"/>
            <a:ext cx="11366500" cy="4462760"/>
          </a:xfrm>
          <a:prstGeom prst="rect">
            <a:avLst/>
          </a:prstGeom>
        </p:spPr>
        <p:txBody>
          <a:bodyPr wrap="square">
            <a:spAutoFit/>
          </a:bodyPr>
          <a:lstStyle/>
          <a:p>
            <a:pPr indent="274320"/>
            <a:r>
              <a:rPr lang="en-US" sz="2800" dirty="0" err="1">
                <a:solidFill>
                  <a:srgbClr val="FF0000"/>
                </a:solidFill>
              </a:rPr>
              <a:t>DatabaseMetaData</a:t>
            </a:r>
            <a:r>
              <a:rPr lang="en-US" sz="2800" dirty="0">
                <a:solidFill>
                  <a:srgbClr val="FF0000"/>
                </a:solidFill>
              </a:rPr>
              <a:t> object methods:</a:t>
            </a:r>
          </a:p>
          <a:p>
            <a:pPr algn="just">
              <a:lnSpc>
                <a:spcPct val="150000"/>
              </a:lnSpc>
            </a:pPr>
            <a:r>
              <a:rPr lang="en-US" sz="2800" dirty="0"/>
              <a:t>■ </a:t>
            </a:r>
            <a:r>
              <a:rPr lang="en-US" sz="2800" dirty="0" err="1"/>
              <a:t>getDatabaseProductName</a:t>
            </a:r>
            <a:r>
              <a:rPr lang="en-US" sz="2800" dirty="0"/>
              <a:t>() :Returns the product name of the database</a:t>
            </a:r>
          </a:p>
          <a:p>
            <a:pPr algn="just">
              <a:lnSpc>
                <a:spcPct val="150000"/>
              </a:lnSpc>
            </a:pPr>
            <a:r>
              <a:rPr lang="en-US" sz="2800" dirty="0"/>
              <a:t>■ </a:t>
            </a:r>
            <a:r>
              <a:rPr lang="en-US" sz="2800" dirty="0" err="1"/>
              <a:t>getUserName</a:t>
            </a:r>
            <a:r>
              <a:rPr lang="en-US" sz="2800" dirty="0"/>
              <a:t>() :Returns the user name</a:t>
            </a:r>
          </a:p>
          <a:p>
            <a:pPr algn="just">
              <a:lnSpc>
                <a:spcPct val="150000"/>
              </a:lnSpc>
            </a:pPr>
            <a:r>
              <a:rPr lang="en-US" sz="2800" dirty="0"/>
              <a:t>■ </a:t>
            </a:r>
            <a:r>
              <a:rPr lang="en-US" sz="2800" dirty="0" err="1"/>
              <a:t>getURL</a:t>
            </a:r>
            <a:r>
              <a:rPr lang="en-US" sz="2800" dirty="0"/>
              <a:t>() :Returns the URL of the database</a:t>
            </a:r>
          </a:p>
          <a:p>
            <a:pPr algn="just">
              <a:lnSpc>
                <a:spcPct val="150000"/>
              </a:lnSpc>
            </a:pPr>
            <a:r>
              <a:rPr lang="en-US" sz="2800" dirty="0"/>
              <a:t>■ </a:t>
            </a:r>
            <a:r>
              <a:rPr lang="en-US" sz="2800" dirty="0" err="1"/>
              <a:t>getSchemas</a:t>
            </a:r>
            <a:r>
              <a:rPr lang="en-US" sz="2800" dirty="0"/>
              <a:t>(): Returns all the schema names available in this database</a:t>
            </a:r>
          </a:p>
          <a:p>
            <a:pPr algn="just">
              <a:lnSpc>
                <a:spcPct val="150000"/>
              </a:lnSpc>
            </a:pPr>
            <a:r>
              <a:rPr lang="en-US" sz="2800" dirty="0"/>
              <a:t>■ </a:t>
            </a:r>
            <a:r>
              <a:rPr lang="en-US" sz="2800" dirty="0" err="1"/>
              <a:t>getPrimaryKeys</a:t>
            </a:r>
            <a:r>
              <a:rPr lang="en-US" sz="2800" dirty="0"/>
              <a:t>() :Returns primary keys</a:t>
            </a:r>
          </a:p>
          <a:p>
            <a:pPr algn="just">
              <a:lnSpc>
                <a:spcPct val="150000"/>
              </a:lnSpc>
            </a:pPr>
            <a:r>
              <a:rPr lang="en-US" sz="2800" dirty="0"/>
              <a:t>■ </a:t>
            </a:r>
            <a:r>
              <a:rPr lang="en-US" sz="2800" dirty="0" err="1"/>
              <a:t>getTables</a:t>
            </a:r>
            <a:r>
              <a:rPr lang="en-US" sz="2800" dirty="0"/>
              <a:t>() :Returns names of tables in the database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3200" dirty="0" err="1">
                <a:solidFill>
                  <a:srgbClr val="7030A0"/>
                </a:solidFill>
              </a:rPr>
              <a:t>ResultSet</a:t>
            </a:r>
            <a:r>
              <a:rPr lang="en-US" sz="3200" dirty="0">
                <a:solidFill>
                  <a:srgbClr val="7030A0"/>
                </a:solidFill>
              </a:rPr>
              <a:t> Metadata</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08000" y="876300"/>
            <a:ext cx="11506200" cy="6124754"/>
          </a:xfrm>
          <a:prstGeom prst="rect">
            <a:avLst/>
          </a:prstGeom>
        </p:spPr>
        <p:txBody>
          <a:bodyPr wrap="square">
            <a:spAutoFit/>
          </a:bodyPr>
          <a:lstStyle/>
          <a:p>
            <a:pPr indent="274320" algn="just">
              <a:buFont typeface="Arial" pitchFamily="34" charset="0"/>
              <a:buChar char="•"/>
            </a:pPr>
            <a:r>
              <a:rPr lang="en-US" sz="2800" dirty="0"/>
              <a:t>Two types of metadata can be retrieved from the DBMS: metadata that 	describes the database and metadata that describes the </a:t>
            </a:r>
            <a:r>
              <a:rPr lang="en-US" sz="2800" dirty="0" err="1"/>
              <a:t>ResultSet</a:t>
            </a:r>
            <a:r>
              <a:rPr lang="en-US" sz="2800" dirty="0"/>
              <a:t>.</a:t>
            </a:r>
          </a:p>
          <a:p>
            <a:pPr indent="274320" algn="just">
              <a:buFont typeface="Arial" pitchFamily="34" charset="0"/>
              <a:buChar char="•"/>
            </a:pPr>
            <a:r>
              <a:rPr lang="en-US" sz="2800" dirty="0"/>
              <a:t>Metadata that describes the </a:t>
            </a:r>
            <a:r>
              <a:rPr lang="en-US" sz="2800" dirty="0" err="1"/>
              <a:t>ResultSet</a:t>
            </a:r>
            <a:r>
              <a:rPr lang="en-US" sz="2800" dirty="0"/>
              <a:t> is retrieved by calling the 	</a:t>
            </a:r>
            <a:r>
              <a:rPr lang="en-US" sz="2800" dirty="0" err="1"/>
              <a:t>getMetaData</a:t>
            </a:r>
            <a:r>
              <a:rPr lang="en-US" sz="2800" dirty="0"/>
              <a:t>() method of the </a:t>
            </a:r>
            <a:r>
              <a:rPr lang="en-US" sz="2800"/>
              <a:t>ResultSet</a:t>
            </a:r>
            <a:endParaRPr lang="en-US" sz="2800" dirty="0"/>
          </a:p>
          <a:p>
            <a:pPr indent="274320" algn="just">
              <a:buFont typeface="Arial" pitchFamily="34" charset="0"/>
              <a:buChar char="•"/>
            </a:pPr>
            <a:r>
              <a:rPr lang="en-US" sz="2800" dirty="0"/>
              <a:t>Once the </a:t>
            </a:r>
            <a:r>
              <a:rPr lang="en-US" sz="2800" dirty="0" err="1"/>
              <a:t>ResultSet</a:t>
            </a:r>
            <a:r>
              <a:rPr lang="en-US" sz="2800" dirty="0"/>
              <a:t> metadata is retrieved, the Java application can call 	methods of the </a:t>
            </a:r>
            <a:r>
              <a:rPr lang="en-US" sz="2800" dirty="0" err="1"/>
              <a:t>ResultSetMetaData</a:t>
            </a:r>
            <a:r>
              <a:rPr lang="en-US" sz="2800" dirty="0"/>
              <a:t> object to retrieve specific kinds of 	metadata.</a:t>
            </a:r>
          </a:p>
          <a:p>
            <a:pPr indent="274320" algn="just"/>
            <a:r>
              <a:rPr lang="en-US" sz="2800" dirty="0"/>
              <a:t> The more commonly called methods are</a:t>
            </a:r>
          </a:p>
          <a:p>
            <a:pPr indent="274320" algn="just"/>
            <a:r>
              <a:rPr lang="en-US" sz="2800" dirty="0"/>
              <a:t>■ </a:t>
            </a:r>
            <a:r>
              <a:rPr lang="en-US" sz="2800" dirty="0" err="1"/>
              <a:t>getColumnCount</a:t>
            </a:r>
            <a:r>
              <a:rPr lang="en-US" sz="2800" dirty="0"/>
              <a:t>():Returns the number of columns contained in the 										</a:t>
            </a:r>
            <a:r>
              <a:rPr lang="en-US" sz="2800" dirty="0" err="1"/>
              <a:t>ResultSet</a:t>
            </a:r>
            <a:endParaRPr lang="en-US" sz="2800" dirty="0"/>
          </a:p>
          <a:p>
            <a:pPr indent="274320" algn="just"/>
            <a:r>
              <a:rPr lang="en-US" sz="2800" dirty="0"/>
              <a:t>■ </a:t>
            </a:r>
            <a:r>
              <a:rPr lang="en-US" sz="2800" dirty="0" err="1"/>
              <a:t>getColumnName</a:t>
            </a:r>
            <a:r>
              <a:rPr lang="en-US" sz="2800" dirty="0"/>
              <a:t>(</a:t>
            </a:r>
            <a:r>
              <a:rPr lang="en-US" sz="2800" dirty="0" err="1"/>
              <a:t>int</a:t>
            </a:r>
            <a:r>
              <a:rPr lang="en-US" sz="2800" dirty="0"/>
              <a:t> number): Returns the name of the column specified 											 by the column number</a:t>
            </a:r>
          </a:p>
          <a:p>
            <a:pPr indent="274320" algn="just"/>
            <a:r>
              <a:rPr lang="en-US" sz="2800" dirty="0"/>
              <a:t>■ </a:t>
            </a:r>
            <a:r>
              <a:rPr lang="en-US" sz="2800" dirty="0" err="1"/>
              <a:t>getColumnType</a:t>
            </a:r>
            <a:r>
              <a:rPr lang="en-US" sz="2800" dirty="0"/>
              <a:t>(</a:t>
            </a:r>
            <a:r>
              <a:rPr lang="en-US" sz="2800" dirty="0" err="1"/>
              <a:t>int</a:t>
            </a:r>
            <a:r>
              <a:rPr lang="en-US" sz="2800" dirty="0"/>
              <a:t> number): Returns the data type of the column 													specified by the column number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221161"/>
            <a:ext cx="11201400" cy="58477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3200" dirty="0">
                <a:solidFill>
                  <a:srgbClr val="7030A0"/>
                </a:solidFill>
              </a:rPr>
              <a:t>Example:</a:t>
            </a:r>
          </a:p>
        </p:txBody>
      </p:sp>
      <p:sp>
        <p:nvSpPr>
          <p:cNvPr id="34818" name="AutoShape 2" descr="Related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JDBC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508000" y="876300"/>
            <a:ext cx="11506200" cy="5755422"/>
          </a:xfrm>
          <a:prstGeom prst="rect">
            <a:avLst/>
          </a:prstGeom>
        </p:spPr>
        <p:txBody>
          <a:bodyPr wrap="square">
            <a:spAutoFit/>
          </a:bodyPr>
          <a:lstStyle/>
          <a:p>
            <a:pPr indent="274320" algn="just"/>
            <a:r>
              <a:rPr lang="en-US" sz="1600" dirty="0"/>
              <a:t>import java.sql.*;</a:t>
            </a:r>
          </a:p>
          <a:p>
            <a:pPr indent="274320" algn="just"/>
            <a:r>
              <a:rPr lang="en-US" sz="1600" dirty="0"/>
              <a:t>class metadata</a:t>
            </a:r>
          </a:p>
          <a:p>
            <a:pPr indent="274320" algn="just"/>
            <a:r>
              <a:rPr lang="en-US" sz="1600" dirty="0"/>
              <a:t>{</a:t>
            </a:r>
          </a:p>
          <a:p>
            <a:pPr indent="274320" algn="just"/>
            <a:r>
              <a:rPr lang="en-US" sz="1600" dirty="0"/>
              <a:t>public static void main(String rags[])throws </a:t>
            </a:r>
            <a:r>
              <a:rPr lang="en-US" sz="1600" dirty="0" err="1"/>
              <a:t>SQLException,ClassNotFoundException</a:t>
            </a:r>
            <a:endParaRPr lang="en-US" sz="1600" dirty="0"/>
          </a:p>
          <a:p>
            <a:pPr indent="274320" algn="just"/>
            <a:r>
              <a:rPr lang="en-US" sz="1600" dirty="0"/>
              <a:t>{</a:t>
            </a:r>
          </a:p>
          <a:p>
            <a:pPr indent="274320" algn="just"/>
            <a:r>
              <a:rPr lang="en-US" sz="1600" dirty="0" err="1"/>
              <a:t>Class.forName</a:t>
            </a:r>
            <a:r>
              <a:rPr lang="en-US" sz="1600" dirty="0"/>
              <a:t>("</a:t>
            </a:r>
            <a:r>
              <a:rPr lang="en-US" sz="1600" dirty="0" err="1"/>
              <a:t>com.mysql.jdbc.Driver</a:t>
            </a:r>
            <a:r>
              <a:rPr lang="en-US" sz="1600" dirty="0"/>
              <a:t>");</a:t>
            </a:r>
          </a:p>
          <a:p>
            <a:pPr indent="274320" algn="just"/>
            <a:r>
              <a:rPr lang="en-US" sz="1600" dirty="0"/>
              <a:t>Connection con=</a:t>
            </a:r>
            <a:r>
              <a:rPr lang="en-US" sz="1600" dirty="0" err="1"/>
              <a:t>DriverManager.getConnection</a:t>
            </a:r>
            <a:r>
              <a:rPr lang="en-US" sz="1600" dirty="0"/>
              <a:t>("</a:t>
            </a:r>
            <a:r>
              <a:rPr lang="en-US" sz="1600" dirty="0" err="1"/>
              <a:t>jdbc:mysql</a:t>
            </a:r>
            <a:r>
              <a:rPr lang="en-US" sz="1600" dirty="0"/>
              <a:t>://</a:t>
            </a:r>
            <a:r>
              <a:rPr lang="en-US" sz="1600" dirty="0" err="1"/>
              <a:t>localhost</a:t>
            </a:r>
            <a:r>
              <a:rPr lang="en-US" sz="1600" dirty="0"/>
              <a:t>/</a:t>
            </a:r>
            <a:r>
              <a:rPr lang="en-US" sz="1600" dirty="0" err="1"/>
              <a:t>IIICSE","root","root</a:t>
            </a:r>
            <a:r>
              <a:rPr lang="en-US" sz="1600" dirty="0"/>
              <a:t>");</a:t>
            </a:r>
          </a:p>
          <a:p>
            <a:pPr indent="274320" algn="just"/>
            <a:r>
              <a:rPr lang="en-US" sz="1600" dirty="0" err="1"/>
              <a:t>DatabaseMetaData</a:t>
            </a:r>
            <a:r>
              <a:rPr lang="en-US" sz="1600" dirty="0"/>
              <a:t> meta=</a:t>
            </a:r>
            <a:r>
              <a:rPr lang="en-US" sz="1600" dirty="0" err="1"/>
              <a:t>con.getMetaData</a:t>
            </a:r>
            <a:r>
              <a:rPr lang="en-US" sz="1600" dirty="0"/>
              <a:t>();</a:t>
            </a:r>
          </a:p>
          <a:p>
            <a:pPr indent="274320" algn="just"/>
            <a:r>
              <a:rPr lang="en-US" sz="1600" dirty="0"/>
              <a:t>String </a:t>
            </a:r>
            <a:r>
              <a:rPr lang="en-US" sz="1600" dirty="0" err="1"/>
              <a:t>uname</a:t>
            </a:r>
            <a:r>
              <a:rPr lang="en-US" sz="1600" dirty="0"/>
              <a:t>=</a:t>
            </a:r>
            <a:r>
              <a:rPr lang="en-US" sz="1600" dirty="0" err="1"/>
              <a:t>meta.getUserName</a:t>
            </a:r>
            <a:r>
              <a:rPr lang="en-US" sz="1600" dirty="0"/>
              <a:t>();</a:t>
            </a:r>
          </a:p>
          <a:p>
            <a:pPr indent="274320" algn="just"/>
            <a:r>
              <a:rPr lang="en-US" sz="1600" dirty="0"/>
              <a:t>String </a:t>
            </a:r>
            <a:r>
              <a:rPr lang="en-US" sz="1600" dirty="0" err="1"/>
              <a:t>pname</a:t>
            </a:r>
            <a:r>
              <a:rPr lang="en-US" sz="1600" dirty="0"/>
              <a:t>=</a:t>
            </a:r>
            <a:r>
              <a:rPr lang="en-US" sz="1600" dirty="0" err="1"/>
              <a:t>meta.getDatabaseProductName</a:t>
            </a:r>
            <a:r>
              <a:rPr lang="en-US" sz="1600" dirty="0"/>
              <a:t>();</a:t>
            </a:r>
          </a:p>
          <a:p>
            <a:pPr indent="274320" algn="just"/>
            <a:r>
              <a:rPr lang="en-US" sz="1600" dirty="0"/>
              <a:t>String </a:t>
            </a:r>
            <a:r>
              <a:rPr lang="en-US" sz="1600" dirty="0" err="1"/>
              <a:t>url</a:t>
            </a:r>
            <a:r>
              <a:rPr lang="en-US" sz="1600" dirty="0"/>
              <a:t>=</a:t>
            </a:r>
            <a:r>
              <a:rPr lang="en-US" sz="1600" dirty="0" err="1"/>
              <a:t>meta.getURL</a:t>
            </a:r>
            <a:r>
              <a:rPr lang="en-US" sz="1600" dirty="0"/>
              <a:t>();</a:t>
            </a:r>
          </a:p>
          <a:p>
            <a:pPr indent="274320" algn="just"/>
            <a:r>
              <a:rPr lang="en-US" sz="1600" dirty="0" err="1"/>
              <a:t>System.out.println</a:t>
            </a:r>
            <a:r>
              <a:rPr lang="en-US" sz="1600" dirty="0"/>
              <a:t>(</a:t>
            </a:r>
            <a:r>
              <a:rPr lang="en-US" sz="1600" dirty="0" err="1"/>
              <a:t>uname</a:t>
            </a:r>
            <a:r>
              <a:rPr lang="en-US" sz="1600" dirty="0"/>
              <a:t>);</a:t>
            </a:r>
          </a:p>
          <a:p>
            <a:pPr indent="274320" algn="just"/>
            <a:r>
              <a:rPr lang="en-US" sz="1600" dirty="0" err="1"/>
              <a:t>System.out.println</a:t>
            </a:r>
            <a:r>
              <a:rPr lang="en-US" sz="1600" dirty="0"/>
              <a:t>(</a:t>
            </a:r>
            <a:r>
              <a:rPr lang="en-US" sz="1600" dirty="0" err="1"/>
              <a:t>url</a:t>
            </a:r>
            <a:r>
              <a:rPr lang="en-US" sz="1600" dirty="0"/>
              <a:t>);</a:t>
            </a:r>
          </a:p>
          <a:p>
            <a:pPr indent="274320" algn="just"/>
            <a:r>
              <a:rPr lang="en-US" sz="1600" dirty="0" err="1"/>
              <a:t>System.out.println</a:t>
            </a:r>
            <a:r>
              <a:rPr lang="en-US" sz="1600" dirty="0"/>
              <a:t>(</a:t>
            </a:r>
            <a:r>
              <a:rPr lang="en-US" sz="1600" dirty="0" err="1"/>
              <a:t>pname</a:t>
            </a:r>
            <a:r>
              <a:rPr lang="en-US" sz="1600" dirty="0"/>
              <a:t>);</a:t>
            </a:r>
          </a:p>
          <a:p>
            <a:pPr indent="274320" algn="just"/>
            <a:r>
              <a:rPr lang="en-US" sz="1600" dirty="0"/>
              <a:t>Statement stmt=</a:t>
            </a:r>
            <a:r>
              <a:rPr lang="en-US" sz="1600" dirty="0" err="1"/>
              <a:t>con.createStatement</a:t>
            </a:r>
            <a:r>
              <a:rPr lang="en-US" sz="1600" dirty="0"/>
              <a:t>();</a:t>
            </a:r>
          </a:p>
          <a:p>
            <a:pPr indent="274320" algn="just"/>
            <a:r>
              <a:rPr lang="en-US" sz="1600" dirty="0" err="1"/>
              <a:t>ResultSet</a:t>
            </a:r>
            <a:r>
              <a:rPr lang="en-US" sz="1600" dirty="0"/>
              <a:t> </a:t>
            </a:r>
            <a:r>
              <a:rPr lang="en-US" sz="1600" dirty="0" err="1"/>
              <a:t>rs</a:t>
            </a:r>
            <a:r>
              <a:rPr lang="en-US" sz="1600" dirty="0"/>
              <a:t>=</a:t>
            </a:r>
            <a:r>
              <a:rPr lang="en-US" sz="1600" dirty="0" err="1"/>
              <a:t>stmt.executeQuery</a:t>
            </a:r>
            <a:r>
              <a:rPr lang="en-US" sz="1600" dirty="0"/>
              <a:t>("select * from employee");  </a:t>
            </a:r>
          </a:p>
          <a:p>
            <a:pPr indent="274320" algn="just"/>
            <a:r>
              <a:rPr lang="en-US" sz="1600" dirty="0" err="1"/>
              <a:t>ResultSetMetaData</a:t>
            </a:r>
            <a:r>
              <a:rPr lang="en-US" sz="1600" dirty="0"/>
              <a:t> </a:t>
            </a:r>
            <a:r>
              <a:rPr lang="en-US" sz="1600" dirty="0" err="1"/>
              <a:t>rsmd</a:t>
            </a:r>
            <a:r>
              <a:rPr lang="en-US" sz="1600" dirty="0"/>
              <a:t>=</a:t>
            </a:r>
            <a:r>
              <a:rPr lang="en-US" sz="1600" dirty="0" err="1"/>
              <a:t>rs.getMetaData</a:t>
            </a:r>
            <a:r>
              <a:rPr lang="en-US" sz="1600" dirty="0"/>
              <a:t>();  </a:t>
            </a:r>
          </a:p>
          <a:p>
            <a:pPr indent="274320" algn="just"/>
            <a:r>
              <a:rPr lang="en-US" sz="1600" dirty="0"/>
              <a:t>System.out.println("Total columns: "+</a:t>
            </a:r>
            <a:r>
              <a:rPr lang="en-US" sz="1600" dirty="0" err="1"/>
              <a:t>rsmd.getColumnCount</a:t>
            </a:r>
            <a:r>
              <a:rPr lang="en-US" sz="1600" dirty="0"/>
              <a:t>());  </a:t>
            </a:r>
          </a:p>
          <a:p>
            <a:pPr indent="274320" algn="just"/>
            <a:r>
              <a:rPr lang="en-US" sz="1600" dirty="0"/>
              <a:t>System.out.println("Column Name of 1st column: "+</a:t>
            </a:r>
            <a:r>
              <a:rPr lang="en-US" sz="1600" dirty="0" err="1"/>
              <a:t>rsmd.getColumnName</a:t>
            </a:r>
            <a:r>
              <a:rPr lang="en-US" sz="1600" dirty="0"/>
              <a:t>(1));  </a:t>
            </a:r>
          </a:p>
          <a:p>
            <a:pPr indent="274320" algn="just"/>
            <a:r>
              <a:rPr lang="en-US" sz="1600" dirty="0"/>
              <a:t>System.out.println("Column Type Name of 1st column: "+</a:t>
            </a:r>
            <a:r>
              <a:rPr lang="en-US" sz="1600" dirty="0" err="1"/>
              <a:t>rsmd.getColumnTypeName</a:t>
            </a:r>
            <a:r>
              <a:rPr lang="en-US" sz="1600" dirty="0"/>
              <a:t>(1));  </a:t>
            </a:r>
          </a:p>
          <a:p>
            <a:pPr indent="274320" algn="just"/>
            <a:r>
              <a:rPr lang="en-US" sz="1600" dirty="0" err="1"/>
              <a:t>con.close</a:t>
            </a:r>
            <a:r>
              <a:rPr lang="en-US" sz="1600" dirty="0"/>
              <a:t>();</a:t>
            </a:r>
          </a:p>
          <a:p>
            <a:pPr indent="274320" algn="just"/>
            <a:r>
              <a:rPr lang="en-US" sz="1600" dirty="0"/>
              <a:t>}</a:t>
            </a:r>
          </a:p>
          <a:p>
            <a:pPr indent="274320" algn="just"/>
            <a:r>
              <a:rPr lang="en-US" sz="1600"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https://www.developer.com/java/data/discovering-database-metadata-with-the-jdbc-metadata-api.html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0"/>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a:solidFill>
                  <a:srgbClr val="FF0000"/>
                </a:solidFill>
                <a:latin typeface="+mj-lt"/>
              </a:rPr>
              <a:t>ODBC(</a:t>
            </a:r>
            <a:r>
              <a:rPr lang="en-US" sz="4400" dirty="0">
                <a:solidFill>
                  <a:srgbClr val="FF0000"/>
                </a:solidFill>
              </a:rPr>
              <a:t>Open Database Connectivity)</a:t>
            </a:r>
            <a:endParaRPr lang="en-US" sz="4400" b="1" dirty="0">
              <a:ln w="50800"/>
              <a:solidFill>
                <a:srgbClr val="FF0000"/>
              </a:solidFill>
              <a:latin typeface="+mj-lt"/>
            </a:endParaRPr>
          </a:p>
        </p:txBody>
      </p:sp>
      <p:sp>
        <p:nvSpPr>
          <p:cNvPr id="3" name="Rectangle 2"/>
          <p:cNvSpPr/>
          <p:nvPr/>
        </p:nvSpPr>
        <p:spPr>
          <a:xfrm>
            <a:off x="444500" y="1701799"/>
            <a:ext cx="11366500" cy="4832092"/>
          </a:xfrm>
          <a:prstGeom prst="rect">
            <a:avLst/>
          </a:prstGeom>
        </p:spPr>
        <p:txBody>
          <a:bodyPr wrap="square">
            <a:spAutoFit/>
          </a:bodyPr>
          <a:lstStyle/>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charset="0"/>
              </a:rPr>
              <a:t> &gt; </a:t>
            </a:r>
            <a:r>
              <a:rPr lang="en-GB" sz="2200" dirty="0">
                <a:latin typeface="Helvetica"/>
              </a:rPr>
              <a:t>	</a:t>
            </a:r>
            <a:r>
              <a:rPr lang="en-US" sz="2200" dirty="0">
                <a:latin typeface="Helvetica"/>
              </a:rPr>
              <a:t>A standard or open application programming interface (API) for accessing a database</a:t>
            </a:r>
            <a:endParaRPr lang="en-GB" sz="2200" dirty="0">
              <a:latin typeface="Helvetica"/>
            </a:endParaRP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Developed by </a:t>
            </a:r>
            <a:r>
              <a:rPr lang="en-US" sz="2200" dirty="0">
                <a:latin typeface="Helvetica"/>
              </a:rPr>
              <a:t>SQL Access Group, chiefly Microsoft, in 1992</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Access to various kinds of Databases </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Al</a:t>
            </a:r>
            <a:r>
              <a:rPr lang="en-US" sz="2200" dirty="0">
                <a:latin typeface="Helvetica"/>
              </a:rPr>
              <a:t>lows programs to use SQL requests that will access databases without knowledge of the proprietary interfaces to the databases</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200" dirty="0">
              <a:latin typeface="Helvetica"/>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a:t>
            </a: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a:p>
            <a:pPr marL="457200" indent="-457200">
              <a:buClr>
                <a:srgbClr val="000000"/>
              </a:buClr>
              <a:buSzPct val="5700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0"/>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a:solidFill>
                  <a:srgbClr val="FF0000"/>
                </a:solidFill>
                <a:latin typeface="+mj-lt"/>
              </a:rPr>
              <a:t>ODBC Requirements</a:t>
            </a:r>
            <a:endParaRPr lang="en-US" sz="4400" b="1" dirty="0">
              <a:ln w="50800"/>
              <a:solidFill>
                <a:srgbClr val="FF0000"/>
              </a:solidFill>
              <a:latin typeface="+mj-lt"/>
            </a:endParaRPr>
          </a:p>
        </p:txBody>
      </p:sp>
      <p:sp>
        <p:nvSpPr>
          <p:cNvPr id="3" name="Rectangle 2"/>
          <p:cNvSpPr/>
          <p:nvPr/>
        </p:nvSpPr>
        <p:spPr>
          <a:xfrm>
            <a:off x="203200" y="1587500"/>
            <a:ext cx="11684000" cy="5262979"/>
          </a:xfrm>
          <a:prstGeom prst="rect">
            <a:avLst/>
          </a:prstGeom>
        </p:spPr>
        <p:txBody>
          <a:bodyPr wrap="square">
            <a:spAutoFit/>
          </a:bodyPr>
          <a:lstStyle/>
          <a:p>
            <a:pPr marL="457200"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latin typeface="Times New Roman" pitchFamily="18" charset="0"/>
                <a:cs typeface="Times New Roman" pitchFamily="18" charset="0"/>
              </a:rPr>
              <a:t> An ODBC software for a particular OS.</a:t>
            </a:r>
          </a:p>
          <a:p>
            <a:pPr marL="457200"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800" dirty="0">
              <a:latin typeface="Times New Roman" pitchFamily="18" charset="0"/>
              <a:cs typeface="Times New Roman" pitchFamily="18" charset="0"/>
            </a:endParaRPr>
          </a:p>
          <a:p>
            <a:pPr lvl="1"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latin typeface="Times New Roman" pitchFamily="18" charset="0"/>
                <a:cs typeface="Times New Roman" pitchFamily="18" charset="0"/>
              </a:rPr>
              <a:t> </a:t>
            </a:r>
            <a:r>
              <a:rPr lang="en-US" sz="2800" dirty="0">
                <a:latin typeface="Times New Roman" pitchFamily="18" charset="0"/>
                <a:cs typeface="Times New Roman" pitchFamily="18" charset="0"/>
              </a:rPr>
              <a:t>A separate module or </a:t>
            </a:r>
            <a:r>
              <a:rPr lang="en-US" sz="2800" i="1" dirty="0">
                <a:latin typeface="Times New Roman" pitchFamily="18" charset="0"/>
                <a:cs typeface="Times New Roman" pitchFamily="18" charset="0"/>
              </a:rPr>
              <a:t>driver</a:t>
            </a:r>
            <a:r>
              <a:rPr lang="en-US" sz="2800" dirty="0">
                <a:latin typeface="Times New Roman" pitchFamily="18" charset="0"/>
                <a:cs typeface="Times New Roman" pitchFamily="18" charset="0"/>
              </a:rPr>
              <a:t> for each database to be accessed</a:t>
            </a:r>
          </a:p>
          <a:p>
            <a:pPr lvl="1"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800" dirty="0">
              <a:latin typeface="Times New Roman" pitchFamily="18" charset="0"/>
              <a:cs typeface="Times New Roman" pitchFamily="18" charset="0"/>
            </a:endParaRPr>
          </a:p>
          <a:p>
            <a:pPr lvl="1"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dirty="0">
                <a:latin typeface="Times New Roman" pitchFamily="18" charset="0"/>
                <a:cs typeface="Times New Roman" pitchFamily="18" charset="0"/>
              </a:rPr>
              <a:t> </a:t>
            </a:r>
            <a:r>
              <a:rPr lang="en-US" sz="2800" dirty="0">
                <a:latin typeface="Times New Roman" pitchFamily="18" charset="0"/>
                <a:cs typeface="Times New Roman" pitchFamily="18" charset="0"/>
              </a:rPr>
              <a:t>ODBC API uses ODBC driver which is written in C language (i.e. platform dependent and unsecured). </a:t>
            </a:r>
          </a:p>
          <a:p>
            <a:pPr lvl="1"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dirty="0">
                <a:latin typeface="Times New Roman" pitchFamily="18" charset="0"/>
                <a:cs typeface="Times New Roman" pitchFamily="18" charset="0"/>
              </a:rPr>
              <a:t>That is why Java has defined its own API (JDBC API) that uses JDBC drivers (written in Java language).</a:t>
            </a:r>
            <a:endParaRPr lang="en-GB" sz="2800" dirty="0">
              <a:latin typeface="Times New Roman" pitchFamily="18" charset="0"/>
              <a:cs typeface="Times New Roman" pitchFamily="18" charset="0"/>
            </a:endParaRPr>
          </a:p>
          <a:p>
            <a:pPr lvl="1"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800" dirty="0">
              <a:latin typeface="Times New Roman" pitchFamily="18" charset="0"/>
              <a:cs typeface="Times New Roman" pitchFamily="18" charset="0"/>
            </a:endParaRPr>
          </a:p>
          <a:p>
            <a:pPr marL="457200"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800" dirty="0">
              <a:latin typeface="Times New Roman" pitchFamily="18" charset="0"/>
              <a:cs typeface="Times New Roman" pitchFamily="18" charset="0"/>
            </a:endParaRPr>
          </a:p>
          <a:p>
            <a:pPr marL="457200"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800" dirty="0">
              <a:latin typeface="Times New Roman" pitchFamily="18" charset="0"/>
              <a:cs typeface="Times New Roman" pitchFamily="18" charset="0"/>
            </a:endParaRPr>
          </a:p>
          <a:p>
            <a:pPr marL="457200" indent="-457200">
              <a:buClr>
                <a:srgbClr val="000000"/>
              </a:buClr>
              <a:buSzPct val="57000"/>
              <a:buFont typeface="Wingdings" pitchFamily="2" charset="2"/>
              <a:buChar char="ü"/>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21160"/>
            <a:ext cx="11785600" cy="769441"/>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400" b="1" dirty="0">
                <a:ln w="50800"/>
                <a:solidFill>
                  <a:srgbClr val="FF0000"/>
                </a:solidFill>
                <a:latin typeface="+mj-lt"/>
              </a:rPr>
              <a:t>Why Java ???</a:t>
            </a:r>
          </a:p>
        </p:txBody>
      </p:sp>
      <p:sp>
        <p:nvSpPr>
          <p:cNvPr id="3" name="Rectangle 2"/>
          <p:cNvSpPr/>
          <p:nvPr/>
        </p:nvSpPr>
        <p:spPr>
          <a:xfrm>
            <a:off x="203200" y="1245513"/>
            <a:ext cx="11684000" cy="4832092"/>
          </a:xfrm>
          <a:prstGeom prst="rect">
            <a:avLst/>
          </a:prstGeom>
        </p:spPr>
        <p:txBody>
          <a:bodyPr wrap="square">
            <a:spAutoFit/>
          </a:bodyPr>
          <a:lstStyle/>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t>
            </a:r>
            <a:r>
              <a:rPr lang="en-US" sz="2200" dirty="0">
                <a:latin typeface="Helvetica"/>
              </a:rPr>
              <a:t>Write once, run anywhere</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200" dirty="0">
                <a:latin typeface="Helvetica"/>
              </a:rPr>
              <a:t>	</a:t>
            </a:r>
            <a:endParaRPr lang="en-GB" sz="2200" dirty="0">
              <a:latin typeface="Helvetica"/>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t>
            </a:r>
            <a:r>
              <a:rPr lang="en-US" sz="2200" dirty="0">
                <a:latin typeface="Helvetica"/>
              </a:rPr>
              <a:t>Object-relational mapping</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t>
            </a:r>
            <a:r>
              <a:rPr lang="en-US" sz="2200" dirty="0">
                <a:latin typeface="Helvetica"/>
              </a:rPr>
              <a:t>databases optimized for searching/indexing</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t>
            </a:r>
            <a:r>
              <a:rPr lang="en-US" sz="2200" dirty="0">
                <a:latin typeface="Helvetica"/>
              </a:rPr>
              <a:t>objects optimized for engineering/flexibility</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t>
            </a:r>
            <a:r>
              <a:rPr lang="en-US" sz="2200" dirty="0">
                <a:latin typeface="Helvetica"/>
              </a:rPr>
              <a:t>Network independence</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t>
            </a:r>
            <a:r>
              <a:rPr lang="en-US" sz="2200" dirty="0">
                <a:latin typeface="Helvetica"/>
              </a:rPr>
              <a:t>Works across Internet Protocol</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t>
            </a:r>
            <a:r>
              <a:rPr lang="en-US" sz="2200" dirty="0">
                <a:latin typeface="Helvetica"/>
              </a:rPr>
              <a:t>Database independence</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200" dirty="0">
                <a:latin typeface="Helvetica"/>
              </a:rPr>
              <a:t>		&gt;  Java can access any database vendor</a:t>
            </a: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200" dirty="0">
              <a:latin typeface="Helvetica"/>
            </a:endParaRPr>
          </a:p>
          <a:p>
            <a:pPr lvl="1"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dirty="0">
                <a:latin typeface="Helvetica"/>
              </a:rPr>
              <a:t> &gt; 	</a:t>
            </a:r>
            <a:r>
              <a:rPr lang="en-US" sz="2200" dirty="0">
                <a:latin typeface="Helvetica"/>
              </a:rPr>
              <a:t>Ease of administration</a:t>
            </a:r>
          </a:p>
          <a:p>
            <a:pPr marL="457200" indent="-457200">
              <a:buClr>
                <a:srgbClr val="000000"/>
              </a:buClr>
              <a:buSzPct val="570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2200" dirty="0">
              <a:latin typeface="Helvetica"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3553</TotalTime>
  <Words>2453</Words>
  <Application>Microsoft Office PowerPoint</Application>
  <PresentationFormat>Custom</PresentationFormat>
  <Paragraphs>566</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Java Database Connectivity (JDBC)</vt:lpstr>
      <vt:lpstr>Contents</vt:lpstr>
      <vt:lpstr>Data Base &amp; Database Schema </vt:lpstr>
      <vt:lpstr>Cont …</vt:lpstr>
      <vt:lpstr>Java Database Connectivity (JDBC)</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All types of driver</vt:lpstr>
      <vt:lpstr>JDBC Packages</vt:lpstr>
      <vt:lpstr>Slide 28</vt:lpstr>
      <vt:lpstr>Slide 29</vt:lpstr>
      <vt:lpstr>Slide 30</vt:lpstr>
      <vt:lpstr>Common JDBC Components </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Santhoshini Banda</dc:creator>
  <cp:lastModifiedBy>kamma</cp:lastModifiedBy>
  <cp:revision>414</cp:revision>
  <dcterms:created xsi:type="dcterms:W3CDTF">2017-07-30T13:30:39Z</dcterms:created>
  <dcterms:modified xsi:type="dcterms:W3CDTF">2018-11-18T10:03:46Z</dcterms:modified>
</cp:coreProperties>
</file>