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10.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7.jpeg" ContentType="image/jpeg"/>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17.xml" ContentType="application/vnd.openxmlformats-officedocument.presentationml.slideLayout+xml"/>
  <Override PartName="/ppt/slideLayouts/slideLayout23.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rIns="0" tIns="0" bIns="0"/>
          <a:p>
            <a:r>
              <a:rPr lang="en-IN" sz="2000">
                <a:latin typeface="Arial"/>
              </a:rPr>
              <a:t>Click to edit the notes format</a:t>
            </a:r>
            <a:endParaRPr/>
          </a:p>
        </p:txBody>
      </p:sp>
      <p:sp>
        <p:nvSpPr>
          <p:cNvPr id="73" name="PlaceHolder 2"/>
          <p:cNvSpPr>
            <a:spLocks noGrp="1"/>
          </p:cNvSpPr>
          <p:nvPr>
            <p:ph type="hdr"/>
          </p:nvPr>
        </p:nvSpPr>
        <p:spPr>
          <a:xfrm>
            <a:off x="0" y="0"/>
            <a:ext cx="3280320" cy="534240"/>
          </a:xfrm>
          <a:prstGeom prst="rect">
            <a:avLst/>
          </a:prstGeom>
        </p:spPr>
        <p:txBody>
          <a:bodyPr lIns="0" rIns="0" tIns="0" bIns="0"/>
          <a:p>
            <a:r>
              <a:rPr lang="en-IN" sz="1400">
                <a:latin typeface="Times New Roman"/>
              </a:rPr>
              <a:t>&lt;header&gt;</a:t>
            </a:r>
            <a:endParaRPr/>
          </a:p>
        </p:txBody>
      </p:sp>
      <p:sp>
        <p:nvSpPr>
          <p:cNvPr id="74" name="PlaceHolder 3"/>
          <p:cNvSpPr>
            <a:spLocks noGrp="1"/>
          </p:cNvSpPr>
          <p:nvPr>
            <p:ph type="dt"/>
          </p:nvPr>
        </p:nvSpPr>
        <p:spPr>
          <a:xfrm>
            <a:off x="4279320" y="0"/>
            <a:ext cx="3280320" cy="534240"/>
          </a:xfrm>
          <a:prstGeom prst="rect">
            <a:avLst/>
          </a:prstGeom>
        </p:spPr>
        <p:txBody>
          <a:bodyPr lIns="0" rIns="0" tIns="0" bIns="0"/>
          <a:p>
            <a:pPr algn="r"/>
            <a:r>
              <a:rPr lang="en-IN" sz="1400">
                <a:latin typeface="Times New Roman"/>
              </a:rPr>
              <a:t>&lt;date/time&gt;</a:t>
            </a:r>
            <a:endParaRPr/>
          </a:p>
        </p:txBody>
      </p:sp>
      <p:sp>
        <p:nvSpPr>
          <p:cNvPr id="75" name="PlaceHolder 4"/>
          <p:cNvSpPr>
            <a:spLocks noGrp="1"/>
          </p:cNvSpPr>
          <p:nvPr>
            <p:ph type="ftr"/>
          </p:nvPr>
        </p:nvSpPr>
        <p:spPr>
          <a:xfrm>
            <a:off x="0" y="10157400"/>
            <a:ext cx="3280320" cy="534240"/>
          </a:xfrm>
          <a:prstGeom prst="rect">
            <a:avLst/>
          </a:prstGeom>
        </p:spPr>
        <p:txBody>
          <a:bodyPr lIns="0" rIns="0" tIns="0" bIns="0" anchor="b"/>
          <a:p>
            <a:r>
              <a:rPr lang="en-IN" sz="1400">
                <a:latin typeface="Times New Roman"/>
              </a:rPr>
              <a:t>&lt;footer&gt;</a:t>
            </a:r>
            <a:endParaRPr/>
          </a:p>
        </p:txBody>
      </p:sp>
      <p:sp>
        <p:nvSpPr>
          <p:cNvPr id="76" name="PlaceHolder 5"/>
          <p:cNvSpPr>
            <a:spLocks noGrp="1"/>
          </p:cNvSpPr>
          <p:nvPr>
            <p:ph type="sldNum"/>
          </p:nvPr>
        </p:nvSpPr>
        <p:spPr>
          <a:xfrm>
            <a:off x="4279320" y="10157400"/>
            <a:ext cx="3280320" cy="534240"/>
          </a:xfrm>
          <a:prstGeom prst="rect">
            <a:avLst/>
          </a:prstGeom>
        </p:spPr>
        <p:txBody>
          <a:bodyPr lIns="0" rIns="0" tIns="0" bIns="0" anchor="b"/>
          <a:p>
            <a:pPr algn="r"/>
            <a:fld id="{4091DF4E-E89F-4867-BA2F-E24F4D84562B}" type="slidenum">
              <a:rPr lang="en-IN"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CustomShape 1"/>
          <p:cNvSpPr/>
          <p:nvPr/>
        </p:nvSpPr>
        <p:spPr>
          <a:xfrm>
            <a:off x="755280" y="5077080"/>
            <a:ext cx="6047640" cy="4810680"/>
          </a:xfrm>
          <a:prstGeom prst="rect">
            <a:avLst/>
          </a:prstGeom>
          <a:noFill/>
          <a:ln>
            <a:noFill/>
          </a:ln>
        </p:spPr>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CustomShape 1"/>
          <p:cNvSpPr/>
          <p:nvPr/>
        </p:nvSpPr>
        <p:spPr>
          <a:xfrm>
            <a:off x="755280" y="5077080"/>
            <a:ext cx="6047640" cy="4810680"/>
          </a:xfrm>
          <a:prstGeom prst="rect">
            <a:avLst/>
          </a:prstGeom>
          <a:noFill/>
          <a:ln>
            <a:noFill/>
          </a:ln>
        </p:spPr>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CustomShape 1"/>
          <p:cNvSpPr/>
          <p:nvPr/>
        </p:nvSpPr>
        <p:spPr>
          <a:xfrm>
            <a:off x="755280" y="5077080"/>
            <a:ext cx="6047640" cy="4810680"/>
          </a:xfrm>
          <a:prstGeom prst="rect">
            <a:avLst/>
          </a:prstGeom>
          <a:noFill/>
          <a:ln>
            <a:noFill/>
          </a:ln>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280" cy="1262520"/>
          </a:xfrm>
          <a:prstGeom prst="rect">
            <a:avLst/>
          </a:prstGeom>
        </p:spPr>
        <p:txBody>
          <a:bodyPr lIns="0" rIns="0" tIns="0" bIns="0" anchor="ctr"/>
          <a:p>
            <a:endParaRPr/>
          </a:p>
        </p:txBody>
      </p:sp>
      <p:sp>
        <p:nvSpPr>
          <p:cNvPr id="24" name="PlaceHolder 2"/>
          <p:cNvSpPr>
            <a:spLocks noGrp="1"/>
          </p:cNvSpPr>
          <p:nvPr>
            <p:ph type="body"/>
          </p:nvPr>
        </p:nvSpPr>
        <p:spPr>
          <a:xfrm>
            <a:off x="504000" y="1769040"/>
            <a:ext cx="9071280" cy="2090880"/>
          </a:xfrm>
          <a:prstGeom prst="rect">
            <a:avLst/>
          </a:prstGeom>
        </p:spPr>
        <p:txBody>
          <a:bodyPr lIns="0" rIns="0" tIns="0" bIns="0"/>
          <a:p>
            <a:endParaRPr/>
          </a:p>
        </p:txBody>
      </p:sp>
      <p:sp>
        <p:nvSpPr>
          <p:cNvPr id="25" name="PlaceHolder 3"/>
          <p:cNvSpPr>
            <a:spLocks noGrp="1"/>
          </p:cNvSpPr>
          <p:nvPr>
            <p:ph type="body"/>
          </p:nvPr>
        </p:nvSpPr>
        <p:spPr>
          <a:xfrm>
            <a:off x="504000" y="4059000"/>
            <a:ext cx="907128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280" cy="1262520"/>
          </a:xfrm>
          <a:prstGeom prst="rect">
            <a:avLst/>
          </a:prstGeom>
        </p:spPr>
        <p:txBody>
          <a:bodyPr lIns="0" rIns="0" tIns="0" bIns="0" anchor="ctr"/>
          <a:p>
            <a:endParaRPr/>
          </a:p>
        </p:txBody>
      </p:sp>
      <p:sp>
        <p:nvSpPr>
          <p:cNvPr id="27"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28"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29" name="PlaceHolder 4"/>
          <p:cNvSpPr>
            <a:spLocks noGrp="1"/>
          </p:cNvSpPr>
          <p:nvPr>
            <p:ph type="body"/>
          </p:nvPr>
        </p:nvSpPr>
        <p:spPr>
          <a:xfrm>
            <a:off x="5152320" y="4059000"/>
            <a:ext cx="4426560" cy="2090880"/>
          </a:xfrm>
          <a:prstGeom prst="rect">
            <a:avLst/>
          </a:prstGeom>
        </p:spPr>
        <p:txBody>
          <a:bodyPr lIns="0" rIns="0" tIns="0" bIns="0"/>
          <a:p>
            <a:endParaRPr/>
          </a:p>
        </p:txBody>
      </p:sp>
      <p:sp>
        <p:nvSpPr>
          <p:cNvPr id="30" name="PlaceHolder 5"/>
          <p:cNvSpPr>
            <a:spLocks noGrp="1"/>
          </p:cNvSpPr>
          <p:nvPr>
            <p:ph type="body"/>
          </p:nvPr>
        </p:nvSpPr>
        <p:spPr>
          <a:xfrm>
            <a:off x="504000" y="4059000"/>
            <a:ext cx="442656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280" cy="1262520"/>
          </a:xfrm>
          <a:prstGeom prst="rect">
            <a:avLst/>
          </a:prstGeom>
        </p:spPr>
        <p:txBody>
          <a:bodyPr lIns="0" rIns="0" tIns="0" bIns="0" anchor="ctr"/>
          <a:p>
            <a:endParaRPr/>
          </a:p>
        </p:txBody>
      </p:sp>
      <p:sp>
        <p:nvSpPr>
          <p:cNvPr id="32" name="PlaceHolder 2"/>
          <p:cNvSpPr>
            <a:spLocks noGrp="1"/>
          </p:cNvSpPr>
          <p:nvPr>
            <p:ph type="body"/>
          </p:nvPr>
        </p:nvSpPr>
        <p:spPr>
          <a:xfrm>
            <a:off x="504000" y="1769040"/>
            <a:ext cx="9071280" cy="4384080"/>
          </a:xfrm>
          <a:prstGeom prst="rect">
            <a:avLst/>
          </a:prstGeom>
        </p:spPr>
        <p:txBody>
          <a:bodyPr lIns="0" rIns="0" tIns="0" bIns="0"/>
          <a:p>
            <a:endParaRPr/>
          </a:p>
        </p:txBody>
      </p:sp>
      <p:sp>
        <p:nvSpPr>
          <p:cNvPr id="33" name="PlaceHolder 3"/>
          <p:cNvSpPr>
            <a:spLocks noGrp="1"/>
          </p:cNvSpPr>
          <p:nvPr>
            <p:ph type="body"/>
          </p:nvPr>
        </p:nvSpPr>
        <p:spPr>
          <a:xfrm>
            <a:off x="504000" y="1769040"/>
            <a:ext cx="9071280" cy="4384080"/>
          </a:xfrm>
          <a:prstGeom prst="rect">
            <a:avLst/>
          </a:prstGeom>
        </p:spPr>
        <p:txBody>
          <a:bodyPr lIns="0" rIns="0" tIns="0" bIns="0"/>
          <a:p>
            <a:endParaRPr/>
          </a:p>
        </p:txBody>
      </p:sp>
      <p:pic>
        <p:nvPicPr>
          <p:cNvPr id="34" name="" descr=""/>
          <p:cNvPicPr/>
          <p:nvPr/>
        </p:nvPicPr>
        <p:blipFill>
          <a:blip r:embed="rId2"/>
          <a:stretch>
            <a:fillRect/>
          </a:stretch>
        </p:blipFill>
        <p:spPr>
          <a:xfrm>
            <a:off x="2292120" y="1769040"/>
            <a:ext cx="5494680" cy="4384080"/>
          </a:xfrm>
          <a:prstGeom prst="rect">
            <a:avLst/>
          </a:prstGeom>
          <a:ln>
            <a:noFill/>
          </a:ln>
        </p:spPr>
      </p:pic>
      <p:pic>
        <p:nvPicPr>
          <p:cNvPr id="35" name="" descr=""/>
          <p:cNvPicPr/>
          <p:nvPr/>
        </p:nvPicPr>
        <p:blipFill>
          <a:blip r:embed="rId3"/>
          <a:stretch>
            <a:fillRect/>
          </a:stretch>
        </p:blipFill>
        <p:spPr>
          <a:xfrm>
            <a:off x="2292120" y="176904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280" cy="1262520"/>
          </a:xfrm>
          <a:prstGeom prst="rect">
            <a:avLst/>
          </a:prstGeom>
        </p:spPr>
        <p:txBody>
          <a:bodyPr lIns="0" rIns="0" tIns="0" bIns="0" anchor="ctr"/>
          <a:p>
            <a:endParaRPr/>
          </a:p>
        </p:txBody>
      </p:sp>
      <p:sp>
        <p:nvSpPr>
          <p:cNvPr id="39" name="PlaceHolder 2"/>
          <p:cNvSpPr>
            <a:spLocks noGrp="1"/>
          </p:cNvSpPr>
          <p:nvPr>
            <p:ph type="subTitle"/>
          </p:nvPr>
        </p:nvSpPr>
        <p:spPr>
          <a:xfrm>
            <a:off x="504000" y="1769040"/>
            <a:ext cx="9071280" cy="43844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1280" cy="1262520"/>
          </a:xfrm>
          <a:prstGeom prst="rect">
            <a:avLst/>
          </a:prstGeom>
        </p:spPr>
        <p:txBody>
          <a:bodyPr lIns="0" rIns="0" tIns="0" bIns="0" anchor="ctr"/>
          <a:p>
            <a:endParaRPr/>
          </a:p>
        </p:txBody>
      </p:sp>
      <p:sp>
        <p:nvSpPr>
          <p:cNvPr id="41" name="PlaceHolder 2"/>
          <p:cNvSpPr>
            <a:spLocks noGrp="1"/>
          </p:cNvSpPr>
          <p:nvPr>
            <p:ph type="body"/>
          </p:nvPr>
        </p:nvSpPr>
        <p:spPr>
          <a:xfrm>
            <a:off x="504000" y="1769040"/>
            <a:ext cx="9071280" cy="43840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1280" cy="1262520"/>
          </a:xfrm>
          <a:prstGeom prst="rect">
            <a:avLst/>
          </a:prstGeom>
        </p:spPr>
        <p:txBody>
          <a:bodyPr lIns="0" rIns="0" tIns="0" bIns="0" anchor="ctr"/>
          <a:p>
            <a:endParaRPr/>
          </a:p>
        </p:txBody>
      </p:sp>
      <p:sp>
        <p:nvSpPr>
          <p:cNvPr id="43" name="PlaceHolder 2"/>
          <p:cNvSpPr>
            <a:spLocks noGrp="1"/>
          </p:cNvSpPr>
          <p:nvPr>
            <p:ph type="body"/>
          </p:nvPr>
        </p:nvSpPr>
        <p:spPr>
          <a:xfrm>
            <a:off x="504000" y="1769040"/>
            <a:ext cx="4426560" cy="4384080"/>
          </a:xfrm>
          <a:prstGeom prst="rect">
            <a:avLst/>
          </a:prstGeom>
        </p:spPr>
        <p:txBody>
          <a:bodyPr lIns="0" rIns="0" tIns="0" bIns="0"/>
          <a:p>
            <a:endParaRPr/>
          </a:p>
        </p:txBody>
      </p:sp>
      <p:sp>
        <p:nvSpPr>
          <p:cNvPr id="44" name="PlaceHolder 3"/>
          <p:cNvSpPr>
            <a:spLocks noGrp="1"/>
          </p:cNvSpPr>
          <p:nvPr>
            <p:ph type="body"/>
          </p:nvPr>
        </p:nvSpPr>
        <p:spPr>
          <a:xfrm>
            <a:off x="5152320" y="1769040"/>
            <a:ext cx="4426560" cy="43840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1280" cy="126252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1280" cy="58521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1280" cy="1262520"/>
          </a:xfrm>
          <a:prstGeom prst="rect">
            <a:avLst/>
          </a:prstGeom>
        </p:spPr>
        <p:txBody>
          <a:bodyPr lIns="0" rIns="0" tIns="0" bIns="0" anchor="ctr"/>
          <a:p>
            <a:endParaRPr/>
          </a:p>
        </p:txBody>
      </p:sp>
      <p:sp>
        <p:nvSpPr>
          <p:cNvPr id="48"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49" name="PlaceHolder 3"/>
          <p:cNvSpPr>
            <a:spLocks noGrp="1"/>
          </p:cNvSpPr>
          <p:nvPr>
            <p:ph type="body"/>
          </p:nvPr>
        </p:nvSpPr>
        <p:spPr>
          <a:xfrm>
            <a:off x="504000" y="4059000"/>
            <a:ext cx="4426560" cy="2090880"/>
          </a:xfrm>
          <a:prstGeom prst="rect">
            <a:avLst/>
          </a:prstGeom>
        </p:spPr>
        <p:txBody>
          <a:bodyPr lIns="0" rIns="0" tIns="0" bIns="0"/>
          <a:p>
            <a:endParaRPr/>
          </a:p>
        </p:txBody>
      </p:sp>
      <p:sp>
        <p:nvSpPr>
          <p:cNvPr id="50" name="PlaceHolder 4"/>
          <p:cNvSpPr>
            <a:spLocks noGrp="1"/>
          </p:cNvSpPr>
          <p:nvPr>
            <p:ph type="body"/>
          </p:nvPr>
        </p:nvSpPr>
        <p:spPr>
          <a:xfrm>
            <a:off x="5152320" y="1769040"/>
            <a:ext cx="4426560" cy="43840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280" cy="1262520"/>
          </a:xfrm>
          <a:prstGeom prst="rect">
            <a:avLst/>
          </a:prstGeom>
        </p:spPr>
        <p:txBody>
          <a:bodyPr lIns="0" rIns="0" tIns="0" bIns="0" anchor="ctr"/>
          <a:p>
            <a:endParaRPr/>
          </a:p>
        </p:txBody>
      </p:sp>
      <p:sp>
        <p:nvSpPr>
          <p:cNvPr id="3" name="PlaceHolder 2"/>
          <p:cNvSpPr>
            <a:spLocks noGrp="1"/>
          </p:cNvSpPr>
          <p:nvPr>
            <p:ph type="subTitle"/>
          </p:nvPr>
        </p:nvSpPr>
        <p:spPr>
          <a:xfrm>
            <a:off x="504000" y="1769040"/>
            <a:ext cx="9071280" cy="43844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280" cy="1262520"/>
          </a:xfrm>
          <a:prstGeom prst="rect">
            <a:avLst/>
          </a:prstGeom>
        </p:spPr>
        <p:txBody>
          <a:bodyPr lIns="0" rIns="0" tIns="0" bIns="0" anchor="ctr"/>
          <a:p>
            <a:endParaRPr/>
          </a:p>
        </p:txBody>
      </p:sp>
      <p:sp>
        <p:nvSpPr>
          <p:cNvPr id="52" name="PlaceHolder 2"/>
          <p:cNvSpPr>
            <a:spLocks noGrp="1"/>
          </p:cNvSpPr>
          <p:nvPr>
            <p:ph type="body"/>
          </p:nvPr>
        </p:nvSpPr>
        <p:spPr>
          <a:xfrm>
            <a:off x="504000" y="1769040"/>
            <a:ext cx="4426560" cy="4384080"/>
          </a:xfrm>
          <a:prstGeom prst="rect">
            <a:avLst/>
          </a:prstGeom>
        </p:spPr>
        <p:txBody>
          <a:bodyPr lIns="0" rIns="0" tIns="0" bIns="0"/>
          <a:p>
            <a:endParaRPr/>
          </a:p>
        </p:txBody>
      </p:sp>
      <p:sp>
        <p:nvSpPr>
          <p:cNvPr id="53"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54" name="PlaceHolder 4"/>
          <p:cNvSpPr>
            <a:spLocks noGrp="1"/>
          </p:cNvSpPr>
          <p:nvPr>
            <p:ph type="body"/>
          </p:nvPr>
        </p:nvSpPr>
        <p:spPr>
          <a:xfrm>
            <a:off x="5152320" y="4059000"/>
            <a:ext cx="4426560" cy="20908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1280" cy="1262520"/>
          </a:xfrm>
          <a:prstGeom prst="rect">
            <a:avLst/>
          </a:prstGeom>
        </p:spPr>
        <p:txBody>
          <a:bodyPr lIns="0" rIns="0" tIns="0" bIns="0" anchor="ctr"/>
          <a:p>
            <a:endParaRPr/>
          </a:p>
        </p:txBody>
      </p:sp>
      <p:sp>
        <p:nvSpPr>
          <p:cNvPr id="56"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57"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58" name="PlaceHolder 4"/>
          <p:cNvSpPr>
            <a:spLocks noGrp="1"/>
          </p:cNvSpPr>
          <p:nvPr>
            <p:ph type="body"/>
          </p:nvPr>
        </p:nvSpPr>
        <p:spPr>
          <a:xfrm>
            <a:off x="504000" y="4059000"/>
            <a:ext cx="9071280" cy="20908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280" cy="1262520"/>
          </a:xfrm>
          <a:prstGeom prst="rect">
            <a:avLst/>
          </a:prstGeom>
        </p:spPr>
        <p:txBody>
          <a:bodyPr lIns="0" rIns="0" tIns="0" bIns="0" anchor="ctr"/>
          <a:p>
            <a:endParaRPr/>
          </a:p>
        </p:txBody>
      </p:sp>
      <p:sp>
        <p:nvSpPr>
          <p:cNvPr id="60" name="PlaceHolder 2"/>
          <p:cNvSpPr>
            <a:spLocks noGrp="1"/>
          </p:cNvSpPr>
          <p:nvPr>
            <p:ph type="body"/>
          </p:nvPr>
        </p:nvSpPr>
        <p:spPr>
          <a:xfrm>
            <a:off x="504000" y="1769040"/>
            <a:ext cx="9071280" cy="2090880"/>
          </a:xfrm>
          <a:prstGeom prst="rect">
            <a:avLst/>
          </a:prstGeom>
        </p:spPr>
        <p:txBody>
          <a:bodyPr lIns="0" rIns="0" tIns="0" bIns="0"/>
          <a:p>
            <a:endParaRPr/>
          </a:p>
        </p:txBody>
      </p:sp>
      <p:sp>
        <p:nvSpPr>
          <p:cNvPr id="61" name="PlaceHolder 3"/>
          <p:cNvSpPr>
            <a:spLocks noGrp="1"/>
          </p:cNvSpPr>
          <p:nvPr>
            <p:ph type="body"/>
          </p:nvPr>
        </p:nvSpPr>
        <p:spPr>
          <a:xfrm>
            <a:off x="504000" y="4059000"/>
            <a:ext cx="9071280" cy="20908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280" cy="1262520"/>
          </a:xfrm>
          <a:prstGeom prst="rect">
            <a:avLst/>
          </a:prstGeom>
        </p:spPr>
        <p:txBody>
          <a:bodyPr lIns="0" rIns="0" tIns="0" bIns="0" anchor="ctr"/>
          <a:p>
            <a:endParaRPr/>
          </a:p>
        </p:txBody>
      </p:sp>
      <p:sp>
        <p:nvSpPr>
          <p:cNvPr id="63"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64"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65" name="PlaceHolder 4"/>
          <p:cNvSpPr>
            <a:spLocks noGrp="1"/>
          </p:cNvSpPr>
          <p:nvPr>
            <p:ph type="body"/>
          </p:nvPr>
        </p:nvSpPr>
        <p:spPr>
          <a:xfrm>
            <a:off x="5152320" y="4059000"/>
            <a:ext cx="4426560" cy="2090880"/>
          </a:xfrm>
          <a:prstGeom prst="rect">
            <a:avLst/>
          </a:prstGeom>
        </p:spPr>
        <p:txBody>
          <a:bodyPr lIns="0" rIns="0" tIns="0" bIns="0"/>
          <a:p>
            <a:endParaRPr/>
          </a:p>
        </p:txBody>
      </p:sp>
      <p:sp>
        <p:nvSpPr>
          <p:cNvPr id="66" name="PlaceHolder 5"/>
          <p:cNvSpPr>
            <a:spLocks noGrp="1"/>
          </p:cNvSpPr>
          <p:nvPr>
            <p:ph type="body"/>
          </p:nvPr>
        </p:nvSpPr>
        <p:spPr>
          <a:xfrm>
            <a:off x="504000" y="4059000"/>
            <a:ext cx="4426560" cy="20908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1280" cy="1262520"/>
          </a:xfrm>
          <a:prstGeom prst="rect">
            <a:avLst/>
          </a:prstGeom>
        </p:spPr>
        <p:txBody>
          <a:bodyPr lIns="0" rIns="0" tIns="0" bIns="0" anchor="ctr"/>
          <a:p>
            <a:endParaRPr/>
          </a:p>
        </p:txBody>
      </p:sp>
      <p:sp>
        <p:nvSpPr>
          <p:cNvPr id="68" name="PlaceHolder 2"/>
          <p:cNvSpPr>
            <a:spLocks noGrp="1"/>
          </p:cNvSpPr>
          <p:nvPr>
            <p:ph type="body"/>
          </p:nvPr>
        </p:nvSpPr>
        <p:spPr>
          <a:xfrm>
            <a:off x="504000" y="1769040"/>
            <a:ext cx="9071280" cy="4384080"/>
          </a:xfrm>
          <a:prstGeom prst="rect">
            <a:avLst/>
          </a:prstGeom>
        </p:spPr>
        <p:txBody>
          <a:bodyPr lIns="0" rIns="0" tIns="0" bIns="0"/>
          <a:p>
            <a:endParaRPr/>
          </a:p>
        </p:txBody>
      </p:sp>
      <p:sp>
        <p:nvSpPr>
          <p:cNvPr id="69" name="PlaceHolder 3"/>
          <p:cNvSpPr>
            <a:spLocks noGrp="1"/>
          </p:cNvSpPr>
          <p:nvPr>
            <p:ph type="body"/>
          </p:nvPr>
        </p:nvSpPr>
        <p:spPr>
          <a:xfrm>
            <a:off x="504000" y="1769040"/>
            <a:ext cx="9071280" cy="4384080"/>
          </a:xfrm>
          <a:prstGeom prst="rect">
            <a:avLst/>
          </a:prstGeom>
        </p:spPr>
        <p:txBody>
          <a:bodyPr lIns="0" rIns="0" tIns="0" bIns="0"/>
          <a:p>
            <a:endParaRPr/>
          </a:p>
        </p:txBody>
      </p:sp>
      <p:pic>
        <p:nvPicPr>
          <p:cNvPr id="70" name="" descr=""/>
          <p:cNvPicPr/>
          <p:nvPr/>
        </p:nvPicPr>
        <p:blipFill>
          <a:blip r:embed="rId2"/>
          <a:stretch>
            <a:fillRect/>
          </a:stretch>
        </p:blipFill>
        <p:spPr>
          <a:xfrm>
            <a:off x="2292120" y="1769040"/>
            <a:ext cx="5494680" cy="4384080"/>
          </a:xfrm>
          <a:prstGeom prst="rect">
            <a:avLst/>
          </a:prstGeom>
          <a:ln>
            <a:noFill/>
          </a:ln>
        </p:spPr>
      </p:pic>
      <p:pic>
        <p:nvPicPr>
          <p:cNvPr id="71" name="" descr=""/>
          <p:cNvPicPr/>
          <p:nvPr/>
        </p:nvPicPr>
        <p:blipFill>
          <a:blip r:embed="rId3"/>
          <a:stretch>
            <a:fillRect/>
          </a:stretch>
        </p:blipFill>
        <p:spPr>
          <a:xfrm>
            <a:off x="2292120" y="176904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1280" cy="1262520"/>
          </a:xfrm>
          <a:prstGeom prst="rect">
            <a:avLst/>
          </a:prstGeom>
        </p:spPr>
        <p:txBody>
          <a:bodyPr lIns="0" rIns="0" tIns="0" bIns="0" anchor="ctr"/>
          <a:p>
            <a:endParaRPr/>
          </a:p>
        </p:txBody>
      </p:sp>
      <p:sp>
        <p:nvSpPr>
          <p:cNvPr id="5" name="PlaceHolder 2"/>
          <p:cNvSpPr>
            <a:spLocks noGrp="1"/>
          </p:cNvSpPr>
          <p:nvPr>
            <p:ph type="body"/>
          </p:nvPr>
        </p:nvSpPr>
        <p:spPr>
          <a:xfrm>
            <a:off x="504000" y="1769040"/>
            <a:ext cx="9071280" cy="43840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280" cy="1262520"/>
          </a:xfrm>
          <a:prstGeom prst="rect">
            <a:avLst/>
          </a:prstGeom>
        </p:spPr>
        <p:txBody>
          <a:bodyPr lIns="0" rIns="0" tIns="0" bIns="0" anchor="ctr"/>
          <a:p>
            <a:endParaRPr/>
          </a:p>
        </p:txBody>
      </p:sp>
      <p:sp>
        <p:nvSpPr>
          <p:cNvPr id="7" name="PlaceHolder 2"/>
          <p:cNvSpPr>
            <a:spLocks noGrp="1"/>
          </p:cNvSpPr>
          <p:nvPr>
            <p:ph type="body"/>
          </p:nvPr>
        </p:nvSpPr>
        <p:spPr>
          <a:xfrm>
            <a:off x="504000" y="1769040"/>
            <a:ext cx="4426560" cy="4384080"/>
          </a:xfrm>
          <a:prstGeom prst="rect">
            <a:avLst/>
          </a:prstGeom>
        </p:spPr>
        <p:txBody>
          <a:bodyPr lIns="0" rIns="0" tIns="0" bIns="0"/>
          <a:p>
            <a:endParaRPr/>
          </a:p>
        </p:txBody>
      </p:sp>
      <p:sp>
        <p:nvSpPr>
          <p:cNvPr id="8" name="PlaceHolder 3"/>
          <p:cNvSpPr>
            <a:spLocks noGrp="1"/>
          </p:cNvSpPr>
          <p:nvPr>
            <p:ph type="body"/>
          </p:nvPr>
        </p:nvSpPr>
        <p:spPr>
          <a:xfrm>
            <a:off x="5152320" y="1769040"/>
            <a:ext cx="4426560" cy="43840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280" cy="126252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1280" cy="58521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280" cy="1262520"/>
          </a:xfrm>
          <a:prstGeom prst="rect">
            <a:avLst/>
          </a:prstGeom>
        </p:spPr>
        <p:txBody>
          <a:bodyPr lIns="0" rIns="0" tIns="0" bIns="0" anchor="ctr"/>
          <a:p>
            <a:endParaRPr/>
          </a:p>
        </p:txBody>
      </p:sp>
      <p:sp>
        <p:nvSpPr>
          <p:cNvPr id="12"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13" name="PlaceHolder 3"/>
          <p:cNvSpPr>
            <a:spLocks noGrp="1"/>
          </p:cNvSpPr>
          <p:nvPr>
            <p:ph type="body"/>
          </p:nvPr>
        </p:nvSpPr>
        <p:spPr>
          <a:xfrm>
            <a:off x="504000" y="4059000"/>
            <a:ext cx="4426560" cy="2090880"/>
          </a:xfrm>
          <a:prstGeom prst="rect">
            <a:avLst/>
          </a:prstGeom>
        </p:spPr>
        <p:txBody>
          <a:bodyPr lIns="0" rIns="0" tIns="0" bIns="0"/>
          <a:p>
            <a:endParaRPr/>
          </a:p>
        </p:txBody>
      </p:sp>
      <p:sp>
        <p:nvSpPr>
          <p:cNvPr id="14" name="PlaceHolder 4"/>
          <p:cNvSpPr>
            <a:spLocks noGrp="1"/>
          </p:cNvSpPr>
          <p:nvPr>
            <p:ph type="body"/>
          </p:nvPr>
        </p:nvSpPr>
        <p:spPr>
          <a:xfrm>
            <a:off x="5152320" y="1769040"/>
            <a:ext cx="4426560" cy="43840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280" cy="1262520"/>
          </a:xfrm>
          <a:prstGeom prst="rect">
            <a:avLst/>
          </a:prstGeom>
        </p:spPr>
        <p:txBody>
          <a:bodyPr lIns="0" rIns="0" tIns="0" bIns="0" anchor="ctr"/>
          <a:p>
            <a:endParaRPr/>
          </a:p>
        </p:txBody>
      </p:sp>
      <p:sp>
        <p:nvSpPr>
          <p:cNvPr id="16" name="PlaceHolder 2"/>
          <p:cNvSpPr>
            <a:spLocks noGrp="1"/>
          </p:cNvSpPr>
          <p:nvPr>
            <p:ph type="body"/>
          </p:nvPr>
        </p:nvSpPr>
        <p:spPr>
          <a:xfrm>
            <a:off x="504000" y="1769040"/>
            <a:ext cx="4426560" cy="4384080"/>
          </a:xfrm>
          <a:prstGeom prst="rect">
            <a:avLst/>
          </a:prstGeom>
        </p:spPr>
        <p:txBody>
          <a:bodyPr lIns="0" rIns="0" tIns="0" bIns="0"/>
          <a:p>
            <a:endParaRPr/>
          </a:p>
        </p:txBody>
      </p:sp>
      <p:sp>
        <p:nvSpPr>
          <p:cNvPr id="17"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18" name="PlaceHolder 4"/>
          <p:cNvSpPr>
            <a:spLocks noGrp="1"/>
          </p:cNvSpPr>
          <p:nvPr>
            <p:ph type="body"/>
          </p:nvPr>
        </p:nvSpPr>
        <p:spPr>
          <a:xfrm>
            <a:off x="5152320" y="4059000"/>
            <a:ext cx="4426560" cy="2090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280" cy="1262520"/>
          </a:xfrm>
          <a:prstGeom prst="rect">
            <a:avLst/>
          </a:prstGeom>
        </p:spPr>
        <p:txBody>
          <a:bodyPr lIns="0" rIns="0" tIns="0" bIns="0" anchor="ctr"/>
          <a:p>
            <a:endParaRPr/>
          </a:p>
        </p:txBody>
      </p:sp>
      <p:sp>
        <p:nvSpPr>
          <p:cNvPr id="20" name="PlaceHolder 2"/>
          <p:cNvSpPr>
            <a:spLocks noGrp="1"/>
          </p:cNvSpPr>
          <p:nvPr>
            <p:ph type="body"/>
          </p:nvPr>
        </p:nvSpPr>
        <p:spPr>
          <a:xfrm>
            <a:off x="504000" y="1769040"/>
            <a:ext cx="4426560" cy="2090880"/>
          </a:xfrm>
          <a:prstGeom prst="rect">
            <a:avLst/>
          </a:prstGeom>
        </p:spPr>
        <p:txBody>
          <a:bodyPr lIns="0" rIns="0" tIns="0" bIns="0"/>
          <a:p>
            <a:endParaRPr/>
          </a:p>
        </p:txBody>
      </p:sp>
      <p:sp>
        <p:nvSpPr>
          <p:cNvPr id="21" name="PlaceHolder 3"/>
          <p:cNvSpPr>
            <a:spLocks noGrp="1"/>
          </p:cNvSpPr>
          <p:nvPr>
            <p:ph type="body"/>
          </p:nvPr>
        </p:nvSpPr>
        <p:spPr>
          <a:xfrm>
            <a:off x="5152320" y="1769040"/>
            <a:ext cx="4426560" cy="2090880"/>
          </a:xfrm>
          <a:prstGeom prst="rect">
            <a:avLst/>
          </a:prstGeom>
        </p:spPr>
        <p:txBody>
          <a:bodyPr lIns="0" rIns="0" tIns="0" bIns="0"/>
          <a:p>
            <a:endParaRPr/>
          </a:p>
        </p:txBody>
      </p:sp>
      <p:sp>
        <p:nvSpPr>
          <p:cNvPr id="22" name="PlaceHolder 4"/>
          <p:cNvSpPr>
            <a:spLocks noGrp="1"/>
          </p:cNvSpPr>
          <p:nvPr>
            <p:ph type="body"/>
          </p:nvPr>
        </p:nvSpPr>
        <p:spPr>
          <a:xfrm>
            <a:off x="504000" y="4059000"/>
            <a:ext cx="907128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280" cy="1262160"/>
          </a:xfrm>
          <a:prstGeom prst="rect">
            <a:avLst/>
          </a:prstGeom>
        </p:spPr>
        <p:txBody>
          <a:bodyPr lIns="0" rIns="0" tIns="0" bIns="0" anchor="ctr"/>
          <a:p>
            <a:r>
              <a:rPr lang="en-US">
                <a:latin typeface="Arial"/>
              </a:rPr>
              <a:t>Click to edit the title text format</a:t>
            </a:r>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2400">
                <a:latin typeface="Times New Roman"/>
              </a:rPr>
              <a:t>Click to edit the outline text format</a:t>
            </a:r>
            <a:endParaRPr/>
          </a:p>
          <a:p>
            <a:pPr lvl="1">
              <a:buSzPct val="75000"/>
              <a:buFont typeface="StarSymbol"/>
              <a:buChar char=""/>
            </a:pPr>
            <a:r>
              <a:rPr lang="en-US" sz="2400">
                <a:latin typeface="Times New Roman"/>
              </a:rPr>
              <a:t>Second Outline Level</a:t>
            </a:r>
            <a:endParaRPr/>
          </a:p>
          <a:p>
            <a:pPr lvl="2">
              <a:buSzPct val="45000"/>
              <a:buFont typeface="StarSymbol"/>
              <a:buChar char=""/>
            </a:pPr>
            <a:r>
              <a:rPr lang="en-US" sz="2400">
                <a:latin typeface="Times New Roman"/>
              </a:rPr>
              <a:t>Third Outline Level</a:t>
            </a:r>
            <a:endParaRPr/>
          </a:p>
          <a:p>
            <a:pPr lvl="3">
              <a:buSzPct val="75000"/>
              <a:buFont typeface="StarSymbol"/>
              <a:buChar char=""/>
            </a:pPr>
            <a:r>
              <a:rPr lang="en-US" sz="2400">
                <a:latin typeface="Times New Roman"/>
              </a:rPr>
              <a:t>Fourth Outline Level</a:t>
            </a:r>
            <a:endParaRPr/>
          </a:p>
          <a:p>
            <a:pPr lvl="4">
              <a:buSzPct val="45000"/>
              <a:buFont typeface="StarSymbol"/>
              <a:buChar char=""/>
            </a:pPr>
            <a:r>
              <a:rPr lang="en-US" sz="2000">
                <a:latin typeface="Times New Roman"/>
              </a:rPr>
              <a:t>Fifth Outline Level</a:t>
            </a:r>
            <a:endParaRPr/>
          </a:p>
          <a:p>
            <a:pPr lvl="5">
              <a:buSzPct val="45000"/>
              <a:buFont typeface="StarSymbol"/>
              <a:buChar char=""/>
            </a:pPr>
            <a:r>
              <a:rPr lang="en-US" sz="2000">
                <a:latin typeface="Times New Roman"/>
              </a:rPr>
              <a:t>Sixth Outline Level</a:t>
            </a:r>
            <a:endParaRPr/>
          </a:p>
          <a:p>
            <a:pPr lvl="6">
              <a:buSzPct val="45000"/>
              <a:buFont typeface="StarSymbol"/>
              <a:buChar char=""/>
            </a:pPr>
            <a:r>
              <a:rPr lang="en-US" sz="2000">
                <a:latin typeface="Times New Roman"/>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1280" cy="1262160"/>
          </a:xfrm>
          <a:prstGeom prst="rect">
            <a:avLst/>
          </a:prstGeom>
        </p:spPr>
        <p:txBody>
          <a:bodyPr lIns="0" rIns="0" tIns="0" bIns="0" anchor="ctr"/>
          <a:p>
            <a:r>
              <a:rPr lang="en-US">
                <a:latin typeface="Arial"/>
              </a:rPr>
              <a:t>Click to edit the title text format</a:t>
            </a:r>
            <a:endParaRPr/>
          </a:p>
        </p:txBody>
      </p:sp>
      <p:sp>
        <p:nvSpPr>
          <p:cNvPr id="37" name="PlaceHolder 2"/>
          <p:cNvSpPr>
            <a:spLocks noGrp="1"/>
          </p:cNvSpPr>
          <p:nvPr>
            <p:ph type="body"/>
          </p:nvPr>
        </p:nvSpPr>
        <p:spPr>
          <a:xfrm>
            <a:off x="504000" y="1769040"/>
            <a:ext cx="9071280" cy="4384080"/>
          </a:xfrm>
          <a:prstGeom prst="rect">
            <a:avLst/>
          </a:prstGeom>
        </p:spPr>
        <p:txBody>
          <a:bodyPr lIns="0" rIns="0" tIns="0" bIns="0"/>
          <a:p>
            <a:pPr>
              <a:buSzPct val="45000"/>
              <a:buFont typeface="StarSymbol"/>
              <a:buChar char=""/>
            </a:pPr>
            <a:r>
              <a:rPr lang="en-US" sz="2400">
                <a:latin typeface="Times New Roman"/>
              </a:rPr>
              <a:t>Click to edit the outline text format</a:t>
            </a:r>
            <a:endParaRPr/>
          </a:p>
          <a:p>
            <a:pPr lvl="1">
              <a:buSzPct val="75000"/>
              <a:buFont typeface="StarSymbol"/>
              <a:buChar char=""/>
            </a:pPr>
            <a:r>
              <a:rPr lang="en-US" sz="2400">
                <a:latin typeface="Times New Roman"/>
              </a:rPr>
              <a:t>Second Outline Level</a:t>
            </a:r>
            <a:endParaRPr/>
          </a:p>
          <a:p>
            <a:pPr lvl="2">
              <a:buSzPct val="45000"/>
              <a:buFont typeface="StarSymbol"/>
              <a:buChar char=""/>
            </a:pPr>
            <a:r>
              <a:rPr lang="en-US" sz="2400">
                <a:latin typeface="Times New Roman"/>
              </a:rPr>
              <a:t>Third Outline Level</a:t>
            </a:r>
            <a:endParaRPr/>
          </a:p>
          <a:p>
            <a:pPr lvl="3">
              <a:buSzPct val="75000"/>
              <a:buFont typeface="StarSymbol"/>
              <a:buChar char=""/>
            </a:pPr>
            <a:r>
              <a:rPr lang="en-US" sz="2400">
                <a:latin typeface="Times New Roman"/>
              </a:rPr>
              <a:t>Fourth Outline Level</a:t>
            </a:r>
            <a:endParaRPr/>
          </a:p>
          <a:p>
            <a:pPr lvl="4">
              <a:buSzPct val="45000"/>
              <a:buFont typeface="StarSymbol"/>
              <a:buChar char=""/>
            </a:pPr>
            <a:r>
              <a:rPr lang="en-US" sz="2400">
                <a:latin typeface="Times New Roman"/>
              </a:rPr>
              <a:t>Fifth Outline Level</a:t>
            </a:r>
            <a:endParaRPr/>
          </a:p>
          <a:p>
            <a:pPr lvl="5">
              <a:buSzPct val="45000"/>
              <a:buFont typeface="StarSymbol"/>
              <a:buChar char=""/>
            </a:pPr>
            <a:r>
              <a:rPr lang="en-US" sz="2400">
                <a:latin typeface="Times New Roman"/>
              </a:rPr>
              <a:t>Sixth Outline Level</a:t>
            </a:r>
            <a:endParaRPr/>
          </a:p>
          <a:p>
            <a:pPr lvl="6">
              <a:buSzPct val="45000"/>
              <a:buFont typeface="StarSymbol"/>
              <a:buChar char=""/>
            </a:pPr>
            <a:r>
              <a:rPr lang="en-US" sz="2400">
                <a:latin typeface="Times New Roman"/>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 name="CustomShape 1"/>
          <p:cNvSpPr/>
          <p:nvPr/>
        </p:nvSpPr>
        <p:spPr>
          <a:xfrm>
            <a:off x="504000" y="301320"/>
            <a:ext cx="9071280" cy="1261800"/>
          </a:xfrm>
          <a:prstGeom prst="rect">
            <a:avLst/>
          </a:prstGeom>
          <a:noFill/>
          <a:ln>
            <a:noFill/>
          </a:ln>
        </p:spPr>
        <p:txBody>
          <a:bodyPr lIns="0" rIns="0" tIns="0" bIns="0" anchor="ctr"/>
          <a:p>
            <a:pPr algn="ctr">
              <a:lnSpc>
                <a:spcPct val="100000"/>
              </a:lnSpc>
            </a:pPr>
            <a:r>
              <a:rPr lang="en-IN" sz="4400">
                <a:solidFill>
                  <a:srgbClr val="c5000b"/>
                </a:solidFill>
                <a:latin typeface="Arial"/>
                <a:ea typeface="DejaVu Sans"/>
              </a:rPr>
              <a:t>UNIT-5</a:t>
            </a:r>
            <a:endParaRPr/>
          </a:p>
        </p:txBody>
      </p:sp>
      <p:sp>
        <p:nvSpPr>
          <p:cNvPr id="78" name="CustomShape 2"/>
          <p:cNvSpPr/>
          <p:nvPr/>
        </p:nvSpPr>
        <p:spPr>
          <a:xfrm>
            <a:off x="504000" y="1769040"/>
            <a:ext cx="9071280" cy="4384080"/>
          </a:xfrm>
          <a:prstGeom prst="rect">
            <a:avLst/>
          </a:prstGeom>
          <a:noFill/>
          <a:ln>
            <a:noFill/>
          </a:ln>
        </p:spPr>
        <p:txBody>
          <a:bodyPr lIns="0" rIns="0" tIns="0" bIns="0" anchor="ctr"/>
          <a:p>
            <a:pPr algn="ctr">
              <a:lnSpc>
                <a:spcPct val="100000"/>
              </a:lnSpc>
            </a:pPr>
            <a:r>
              <a:rPr lang="en-IN" sz="3200">
                <a:solidFill>
                  <a:srgbClr val="000000"/>
                </a:solidFill>
                <a:latin typeface="Arial"/>
                <a:ea typeface="DejaVu Sans"/>
              </a:rPr>
              <a:t>Semantic  web the future of the Internet</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95" name="CustomShape 1"/>
          <p:cNvSpPr/>
          <p:nvPr/>
        </p:nvSpPr>
        <p:spPr>
          <a:xfrm>
            <a:off x="504000" y="504000"/>
            <a:ext cx="9071640" cy="1511640"/>
          </a:xfrm>
          <a:prstGeom prst="rect">
            <a:avLst/>
          </a:prstGeom>
          <a:noFill/>
          <a:ln>
            <a:noFill/>
          </a:ln>
        </p:spPr>
        <p:txBody>
          <a:bodyPr lIns="90000" rIns="90000" tIns="46800" bIns="46800" anchor="ctr"/>
          <a:p>
            <a:pPr algn="ctr">
              <a:lnSpc>
                <a:spcPct val="100000"/>
              </a:lnSpc>
            </a:pPr>
            <a:r>
              <a:rPr lang="en-IN" sz="4000">
                <a:solidFill>
                  <a:srgbClr val="c5000b"/>
                </a:solidFill>
                <a:latin typeface="Arial"/>
                <a:ea typeface="DejaVu Sans"/>
              </a:rPr>
              <a:t>The semantic web: characteristics</a:t>
            </a:r>
            <a:endParaRPr/>
          </a:p>
        </p:txBody>
      </p:sp>
      <p:sp>
        <p:nvSpPr>
          <p:cNvPr id="96" name="CustomShape 2"/>
          <p:cNvSpPr/>
          <p:nvPr/>
        </p:nvSpPr>
        <p:spPr>
          <a:xfrm>
            <a:off x="504000" y="2183400"/>
            <a:ext cx="9071640" cy="4283640"/>
          </a:xfrm>
          <a:prstGeom prst="rect">
            <a:avLst/>
          </a:prstGeom>
          <a:noFill/>
          <a:ln>
            <a:noFill/>
          </a:ln>
        </p:spPr>
        <p:txBody>
          <a:bodyPr lIns="90000" rIns="90000" tIns="46800" bIns="46800"/>
          <a:p>
            <a:pPr>
              <a:lnSpc>
                <a:spcPct val="80000"/>
              </a:lnSpc>
              <a:buSzPct val="75000"/>
              <a:buFont typeface="Wingdings" charset="2"/>
              <a:buChar char=""/>
            </a:pPr>
            <a:r>
              <a:rPr lang="en-IN" sz="2800">
                <a:solidFill>
                  <a:srgbClr val="000000"/>
                </a:solidFill>
                <a:latin typeface="Arial"/>
                <a:ea typeface="DejaVu Sans"/>
              </a:rPr>
              <a:t>The semantic web is not different from the www, is actually a developing part of it.</a:t>
            </a:r>
            <a:endParaRPr/>
          </a:p>
          <a:p>
            <a:pPr>
              <a:lnSpc>
                <a:spcPct val="80000"/>
              </a:lnSpc>
              <a:buSzPct val="75000"/>
              <a:buFont typeface="Wingdings" charset="2"/>
              <a:buChar char=""/>
            </a:pPr>
            <a:r>
              <a:rPr lang="en-IN" sz="2800">
                <a:solidFill>
                  <a:srgbClr val="000000"/>
                </a:solidFill>
                <a:latin typeface="Arial"/>
                <a:ea typeface="DejaVu Sans"/>
              </a:rPr>
              <a:t>The infrastructures and characteristics should be common</a:t>
            </a:r>
            <a:endParaRPr/>
          </a:p>
          <a:p>
            <a:pPr lvl="1">
              <a:lnSpc>
                <a:spcPct val="80000"/>
              </a:lnSpc>
              <a:buSzPct val="80000"/>
              <a:buFont typeface="Wingdings" charset="2"/>
              <a:buChar char=""/>
            </a:pPr>
            <a:r>
              <a:rPr lang="en-IN" sz="2400">
                <a:solidFill>
                  <a:srgbClr val="000000"/>
                </a:solidFill>
                <a:latin typeface="Arial"/>
                <a:ea typeface="DejaVu Sans"/>
              </a:rPr>
              <a:t>Use URI (Uniform resource Identifiers) addressing</a:t>
            </a:r>
            <a:endParaRPr/>
          </a:p>
          <a:p>
            <a:pPr lvl="1">
              <a:lnSpc>
                <a:spcPct val="80000"/>
              </a:lnSpc>
              <a:buSzPct val="80000"/>
              <a:buFont typeface="Wingdings" charset="2"/>
              <a:buChar char=""/>
            </a:pPr>
            <a:r>
              <a:rPr lang="en-IN" sz="2400">
                <a:solidFill>
                  <a:srgbClr val="000000"/>
                </a:solidFill>
                <a:latin typeface="Arial"/>
                <a:ea typeface="DejaVu Sans"/>
              </a:rPr>
              <a:t>Use protocols that a have a small and universally understood set of commands (like HTTP: Hypertext Transfer Protocol)</a:t>
            </a:r>
            <a:endParaRPr/>
          </a:p>
          <a:p>
            <a:pPr lvl="1">
              <a:lnSpc>
                <a:spcPct val="80000"/>
              </a:lnSpc>
              <a:buSzPct val="80000"/>
              <a:buFont typeface="Wingdings" charset="2"/>
              <a:buChar char=""/>
            </a:pPr>
            <a:r>
              <a:rPr lang="en-IN" sz="2400">
                <a:solidFill>
                  <a:srgbClr val="000000"/>
                </a:solidFill>
                <a:latin typeface="Arial"/>
                <a:ea typeface="DejaVu Sans"/>
              </a:rPr>
              <a:t>Be decentralized (like the www)</a:t>
            </a:r>
            <a:endParaRPr/>
          </a:p>
          <a:p>
            <a:pPr lvl="1">
              <a:lnSpc>
                <a:spcPct val="80000"/>
              </a:lnSpc>
              <a:buSzPct val="80000"/>
              <a:buFont typeface="Wingdings" charset="2"/>
              <a:buChar char=""/>
            </a:pPr>
            <a:r>
              <a:rPr lang="en-IN" sz="2400">
                <a:solidFill>
                  <a:srgbClr val="000000"/>
                </a:solidFill>
                <a:latin typeface="Arial"/>
                <a:ea typeface="DejaVu Sans"/>
              </a:rPr>
              <a:t>Function on a large scale </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CustomShape 1"/>
          <p:cNvSpPr/>
          <p:nvPr/>
        </p:nvSpPr>
        <p:spPr>
          <a:xfrm>
            <a:off x="504000" y="301320"/>
            <a:ext cx="9071280" cy="1261800"/>
          </a:xfrm>
          <a:prstGeom prst="rect">
            <a:avLst/>
          </a:prstGeom>
          <a:noFill/>
          <a:ln>
            <a:noFill/>
          </a:ln>
        </p:spPr>
      </p:sp>
      <p:pic>
        <p:nvPicPr>
          <p:cNvPr id="98" name="Picture 66" descr=""/>
          <p:cNvPicPr/>
          <p:nvPr/>
        </p:nvPicPr>
        <p:blipFill>
          <a:blip r:embed="rId1"/>
          <a:stretch>
            <a:fillRect/>
          </a:stretch>
        </p:blipFill>
        <p:spPr>
          <a:xfrm>
            <a:off x="-217440" y="426960"/>
            <a:ext cx="10079280" cy="566640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CustomShape 1"/>
          <p:cNvSpPr/>
          <p:nvPr/>
        </p:nvSpPr>
        <p:spPr>
          <a:xfrm>
            <a:off x="504000" y="301320"/>
            <a:ext cx="9071280" cy="1261800"/>
          </a:xfrm>
          <a:prstGeom prst="rect">
            <a:avLst/>
          </a:prstGeom>
          <a:noFill/>
          <a:ln>
            <a:noFill/>
          </a:ln>
        </p:spPr>
        <p:txBody>
          <a:bodyPr lIns="0" rIns="0" tIns="0" bIns="0" anchor="ctr"/>
          <a:p>
            <a:pPr algn="ctr">
              <a:lnSpc>
                <a:spcPct val="100000"/>
              </a:lnSpc>
            </a:pPr>
            <a:r>
              <a:rPr lang="en-IN" sz="4400">
                <a:solidFill>
                  <a:srgbClr val="c5000b"/>
                </a:solidFill>
                <a:latin typeface="Arial"/>
                <a:ea typeface="DejaVu Sans"/>
              </a:rPr>
              <a:t>Applications of Semantic Web Technologies</a:t>
            </a:r>
            <a:endParaRPr/>
          </a:p>
        </p:txBody>
      </p:sp>
      <p:sp>
        <p:nvSpPr>
          <p:cNvPr id="100" name="CustomShape 2"/>
          <p:cNvSpPr/>
          <p:nvPr/>
        </p:nvSpPr>
        <p:spPr>
          <a:xfrm>
            <a:off x="504000" y="1769040"/>
            <a:ext cx="9071280" cy="4384080"/>
          </a:xfrm>
          <a:prstGeom prst="rect">
            <a:avLst/>
          </a:prstGeom>
          <a:noFill/>
          <a:ln>
            <a:noFill/>
          </a:ln>
        </p:spPr>
        <p:txBody>
          <a:bodyPr lIns="0" rIns="0" tIns="0" bIns="0"/>
          <a:p>
            <a:pPr>
              <a:lnSpc>
                <a:spcPct val="100000"/>
              </a:lnSpc>
              <a:buSzPct val="45000"/>
              <a:buFont typeface="StarSymbol"/>
              <a:buChar char="l"/>
            </a:pPr>
            <a:r>
              <a:rPr lang="en-IN" sz="3200">
                <a:solidFill>
                  <a:srgbClr val="000000"/>
                </a:solidFill>
                <a:latin typeface="Arial"/>
                <a:ea typeface="DejaVu Sans"/>
              </a:rPr>
              <a:t>(1)In Search Engines</a:t>
            </a:r>
            <a:endParaRPr/>
          </a:p>
          <a:p>
            <a:pPr>
              <a:lnSpc>
                <a:spcPct val="100000"/>
              </a:lnSpc>
              <a:buSzPct val="45000"/>
              <a:buFont typeface="StarSymbol"/>
              <a:buChar char="l"/>
            </a:pPr>
            <a:r>
              <a:rPr lang="en-IN" sz="3200">
                <a:solidFill>
                  <a:srgbClr val="000000"/>
                </a:solidFill>
                <a:latin typeface="Arial"/>
                <a:ea typeface="DejaVu Sans"/>
              </a:rPr>
              <a:t>(2) Semantic desktop applications provide a second example from the area of software engineering. </a:t>
            </a:r>
            <a:endParaRPr/>
          </a:p>
          <a:p>
            <a:pPr>
              <a:lnSpc>
                <a:spcPct val="100000"/>
              </a:lnSpc>
              <a:buSzPct val="45000"/>
              <a:buFont typeface="StarSymbol"/>
              <a:buChar char="l"/>
            </a:pPr>
            <a:r>
              <a:rPr lang="en-IN" sz="3200">
                <a:solidFill>
                  <a:srgbClr val="000000"/>
                </a:solidFill>
                <a:latin typeface="Arial"/>
                <a:ea typeface="DejaVu Sans"/>
              </a:rPr>
              <a:t>Such applications use ontologies to integrate desktop applications and the Web, facilitating personal information management, information distribution, and collaboration on the Web, beyond the mere sending of e-mails.</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CustomShape 1"/>
          <p:cNvSpPr/>
          <p:nvPr/>
        </p:nvSpPr>
        <p:spPr>
          <a:xfrm>
            <a:off x="504000" y="301320"/>
            <a:ext cx="9071280" cy="1261800"/>
          </a:xfrm>
          <a:prstGeom prst="rect">
            <a:avLst/>
          </a:prstGeom>
          <a:noFill/>
          <a:ln>
            <a:noFill/>
          </a:ln>
        </p:spPr>
      </p:sp>
      <p:sp>
        <p:nvSpPr>
          <p:cNvPr id="102" name="CustomShape 2"/>
          <p:cNvSpPr/>
          <p:nvPr/>
        </p:nvSpPr>
        <p:spPr>
          <a:xfrm>
            <a:off x="504000" y="579600"/>
            <a:ext cx="9071280" cy="5866920"/>
          </a:xfrm>
          <a:prstGeom prst="rect">
            <a:avLst/>
          </a:prstGeom>
          <a:noFill/>
          <a:ln>
            <a:noFill/>
          </a:ln>
        </p:spPr>
        <p:txBody>
          <a:bodyPr lIns="0" rIns="0" tIns="0" bIns="0"/>
          <a:p>
            <a:pPr>
              <a:lnSpc>
                <a:spcPct val="100000"/>
              </a:lnSpc>
              <a:buSzPct val="45000"/>
              <a:buFont typeface="StarSymbol"/>
              <a:buChar char="l"/>
            </a:pPr>
            <a:r>
              <a:rPr lang="en-IN" sz="3200">
                <a:solidFill>
                  <a:srgbClr val="000000"/>
                </a:solidFill>
                <a:latin typeface="Arial"/>
                <a:ea typeface="DejaVu Sans"/>
              </a:rPr>
              <a:t>(3)Today, almost all major museums make their collections available over the Web, often with remarkable quality, such as the Hermitage Museum Web site.</a:t>
            </a:r>
            <a:endParaRPr/>
          </a:p>
          <a:p>
            <a:pPr>
              <a:lnSpc>
                <a:spcPct val="100000"/>
              </a:lnSpc>
              <a:buSzPct val="45000"/>
              <a:buFont typeface="StarSymbol"/>
              <a:buChar char="l"/>
            </a:pPr>
            <a:r>
              <a:rPr lang="en-IN" sz="3200">
                <a:solidFill>
                  <a:srgbClr val="000000"/>
                </a:solidFill>
                <a:latin typeface="Arial"/>
                <a:ea typeface="DejaVu Sans"/>
              </a:rPr>
              <a:t>In parallel, many organizations have been working toward the development of metadata standards and controlled thesauri(collection of synonyms) for describing cultural objects that facilitate their dissemination(spreading info) over the Web. Such efforts therefore contribute to and benefit from Semantic Web technologies.</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CustomShape 1"/>
          <p:cNvSpPr/>
          <p:nvPr/>
        </p:nvSpPr>
        <p:spPr>
          <a:xfrm>
            <a:off x="504000" y="301320"/>
            <a:ext cx="9071280" cy="1261800"/>
          </a:xfrm>
          <a:prstGeom prst="rect">
            <a:avLst/>
          </a:prstGeom>
          <a:noFill/>
          <a:ln>
            <a:noFill/>
          </a:ln>
        </p:spPr>
      </p:sp>
      <p:sp>
        <p:nvSpPr>
          <p:cNvPr id="104" name="CustomShape 2"/>
          <p:cNvSpPr/>
          <p:nvPr/>
        </p:nvSpPr>
        <p:spPr>
          <a:xfrm>
            <a:off x="504000" y="1769040"/>
            <a:ext cx="9071280" cy="4384080"/>
          </a:xfrm>
          <a:prstGeom prst="rect">
            <a:avLst/>
          </a:prstGeom>
          <a:noFill/>
          <a:ln>
            <a:noFill/>
          </a:ln>
        </p:spPr>
        <p:txBody>
          <a:bodyPr lIns="0" rIns="0" tIns="0" bIns="0"/>
          <a:p>
            <a:pPr>
              <a:lnSpc>
                <a:spcPct val="100000"/>
              </a:lnSpc>
              <a:buSzPct val="45000"/>
              <a:buFont typeface="StarSymbol"/>
              <a:buChar char="l"/>
            </a:pPr>
            <a:r>
              <a:rPr lang="en-IN" sz="3200">
                <a:solidFill>
                  <a:srgbClr val="000000"/>
                </a:solidFill>
                <a:latin typeface="Arial"/>
                <a:ea typeface="DejaVu Sans"/>
              </a:rPr>
              <a:t>(4)A similar phenomenon occurs in the geospatial application area.</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CustomShape 1"/>
          <p:cNvSpPr/>
          <p:nvPr/>
        </p:nvSpPr>
        <p:spPr>
          <a:xfrm>
            <a:off x="504000" y="301320"/>
            <a:ext cx="9071280" cy="1261800"/>
          </a:xfrm>
          <a:prstGeom prst="rect">
            <a:avLst/>
          </a:prstGeom>
          <a:noFill/>
          <a:ln>
            <a:noFill/>
          </a:ln>
        </p:spPr>
        <p:txBody>
          <a:bodyPr lIns="0" rIns="0" tIns="0" bIns="0" anchor="ctr"/>
          <a:p>
            <a:pPr algn="ctr">
              <a:lnSpc>
                <a:spcPct val="100000"/>
              </a:lnSpc>
            </a:pPr>
            <a:r>
              <a:rPr lang="en-IN" sz="4400">
                <a:solidFill>
                  <a:srgbClr val="c5000b"/>
                </a:solidFill>
                <a:latin typeface="Arial"/>
                <a:ea typeface="DejaVu Sans"/>
              </a:rPr>
              <a:t>What the Semantic Web Is Not</a:t>
            </a:r>
            <a:endParaRPr/>
          </a:p>
        </p:txBody>
      </p:sp>
      <p:sp>
        <p:nvSpPr>
          <p:cNvPr id="106" name="CustomShape 2"/>
          <p:cNvSpPr/>
          <p:nvPr/>
        </p:nvSpPr>
        <p:spPr>
          <a:xfrm>
            <a:off x="504000" y="1769040"/>
            <a:ext cx="9071280" cy="4384080"/>
          </a:xfrm>
          <a:prstGeom prst="rect">
            <a:avLst/>
          </a:prstGeom>
          <a:noFill/>
          <a:ln>
            <a:noFill/>
          </a:ln>
        </p:spPr>
        <p:txBody>
          <a:bodyPr lIns="0" rIns="0" tIns="0" bIns="0"/>
          <a:p>
            <a:pPr>
              <a:lnSpc>
                <a:spcPct val="100000"/>
              </a:lnSpc>
              <a:buSzPct val="45000"/>
              <a:buFont typeface="StarSymbol"/>
              <a:buChar char="l"/>
            </a:pPr>
            <a:r>
              <a:rPr lang="en-IN" sz="3200">
                <a:solidFill>
                  <a:srgbClr val="ff6600"/>
                </a:solidFill>
                <a:latin typeface="Arial"/>
                <a:ea typeface="DejaVu Sans"/>
              </a:rPr>
              <a:t>The Semantic Web Is Not Artificial Intelligence</a:t>
            </a:r>
            <a:endParaRPr/>
          </a:p>
          <a:p>
            <a:pPr>
              <a:lnSpc>
                <a:spcPct val="100000"/>
              </a:lnSpc>
              <a:buSzPct val="45000"/>
              <a:buFont typeface="StarSymbol"/>
              <a:buChar char="l"/>
            </a:pPr>
            <a:r>
              <a:rPr lang="en-IN" sz="3200">
                <a:solidFill>
                  <a:srgbClr val="000000"/>
                </a:solidFill>
                <a:latin typeface="Arial"/>
                <a:ea typeface="DejaVu Sans"/>
              </a:rPr>
              <a:t>The ultimate goal of AI is to build an intelligent agent exhibiting human-level intelligence (and higher), the goal of the Semantic Web is to assist human users in their day to day online activities.</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CustomShape 1"/>
          <p:cNvSpPr/>
          <p:nvPr/>
        </p:nvSpPr>
        <p:spPr>
          <a:xfrm>
            <a:off x="504000" y="301320"/>
            <a:ext cx="9071280" cy="1261800"/>
          </a:xfrm>
          <a:prstGeom prst="rect">
            <a:avLst/>
          </a:prstGeom>
          <a:noFill/>
          <a:ln>
            <a:noFill/>
          </a:ln>
        </p:spPr>
      </p:sp>
      <p:sp>
        <p:nvSpPr>
          <p:cNvPr id="108" name="CustomShape 2"/>
          <p:cNvSpPr/>
          <p:nvPr/>
        </p:nvSpPr>
        <p:spPr>
          <a:xfrm>
            <a:off x="504000" y="1769040"/>
            <a:ext cx="9071280" cy="4384080"/>
          </a:xfrm>
          <a:prstGeom prst="rect">
            <a:avLst/>
          </a:prstGeom>
          <a:noFill/>
          <a:ln>
            <a:noFill/>
          </a:ln>
        </p:spPr>
        <p:txBody>
          <a:bodyPr lIns="0" rIns="0" tIns="0" bIns="0"/>
          <a:p>
            <a:pPr>
              <a:lnSpc>
                <a:spcPct val="100000"/>
              </a:lnSpc>
              <a:buSzPct val="45000"/>
              <a:buFont typeface="StarSymbol"/>
              <a:buChar char="l"/>
            </a:pPr>
            <a:r>
              <a:rPr lang="en-IN" sz="3200">
                <a:solidFill>
                  <a:srgbClr val="ff6600"/>
                </a:solidFill>
                <a:latin typeface="Arial"/>
                <a:ea typeface="DejaVu Sans"/>
              </a:rPr>
              <a:t>The Semantic Web Is Not a Separate Web</a:t>
            </a:r>
            <a:endParaRPr/>
          </a:p>
          <a:p>
            <a:pPr>
              <a:lnSpc>
                <a:spcPct val="100000"/>
              </a:lnSpc>
              <a:buSzPct val="45000"/>
              <a:buFont typeface="StarSymbol"/>
              <a:buChar char="l"/>
            </a:pPr>
            <a:r>
              <a:rPr lang="en-IN" sz="3200">
                <a:solidFill>
                  <a:srgbClr val="000000"/>
                </a:solidFill>
                <a:latin typeface="Arial"/>
                <a:ea typeface="DejaVu Sans"/>
              </a:rPr>
              <a:t>The Semantic Web is not a separate Web, but rather an extension of the current Syntactic Web. </a:t>
            </a:r>
            <a:endParaRPr/>
          </a:p>
          <a:p>
            <a:pPr>
              <a:lnSpc>
                <a:spcPct val="100000"/>
              </a:lnSpc>
              <a:buSzPct val="45000"/>
              <a:buFont typeface="StarSymbol"/>
              <a:buChar char="l"/>
            </a:pPr>
            <a:r>
              <a:rPr lang="en-IN" sz="3200">
                <a:solidFill>
                  <a:srgbClr val="000000"/>
                </a:solidFill>
                <a:latin typeface="Arial"/>
                <a:ea typeface="DejaVu Sans"/>
              </a:rPr>
              <a:t>In this new Web, information will have well-defined meaning as a result of the use of semantic markup languages. </a:t>
            </a:r>
            <a:endParaRPr/>
          </a:p>
          <a:p>
            <a:pPr>
              <a:lnSpc>
                <a:spcPct val="100000"/>
              </a:lnSpc>
              <a:buSzPct val="45000"/>
              <a:buFont typeface="StarSymbol"/>
              <a:buChar char="l"/>
            </a:pPr>
            <a:r>
              <a:rPr lang="en-IN" sz="3200">
                <a:solidFill>
                  <a:srgbClr val="000000"/>
                </a:solidFill>
                <a:latin typeface="Arial"/>
                <a:ea typeface="DejaVu Sans"/>
              </a:rPr>
              <a:t>Such languages, essentially ontology description languages, will be added to existing Web pages, in an architecture called The Semantic Web Wedding Cake Architecture</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TextShape 1"/>
          <p:cNvSpPr txBox="1"/>
          <p:nvPr/>
        </p:nvSpPr>
        <p:spPr>
          <a:xfrm>
            <a:off x="504000" y="301320"/>
            <a:ext cx="9071280" cy="1262160"/>
          </a:xfrm>
          <a:prstGeom prst="rect">
            <a:avLst/>
          </a:prstGeom>
        </p:spPr>
        <p:txBody>
          <a:bodyPr lIns="0" rIns="0" tIns="0" bIns="0" anchor="ctr"/>
          <a:p>
            <a:endParaRPr/>
          </a:p>
        </p:txBody>
      </p:sp>
      <p:sp>
        <p:nvSpPr>
          <p:cNvPr id="110" name="TextShape 2"/>
          <p:cNvSpPr txBox="1"/>
          <p:nvPr/>
        </p:nvSpPr>
        <p:spPr>
          <a:xfrm>
            <a:off x="504000" y="1769040"/>
            <a:ext cx="9071280" cy="4384080"/>
          </a:xfrm>
          <a:prstGeom prst="rect">
            <a:avLst/>
          </a:prstGeom>
        </p:spPr>
        <p:txBody>
          <a:bodyPr lIns="0" rIns="0" tIns="0" bIns="0"/>
          <a:p>
            <a:endParaRPr/>
          </a:p>
        </p:txBody>
      </p:sp>
      <p:pic>
        <p:nvPicPr>
          <p:cNvPr id="111" name="Picture 2" descr=""/>
          <p:cNvPicPr/>
          <p:nvPr/>
        </p:nvPicPr>
        <p:blipFill>
          <a:blip r:embed="rId1"/>
          <a:stretch>
            <a:fillRect/>
          </a:stretch>
        </p:blipFill>
        <p:spPr>
          <a:xfrm>
            <a:off x="1839960" y="198360"/>
            <a:ext cx="6933960" cy="662904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CustomShape 1"/>
          <p:cNvSpPr/>
          <p:nvPr/>
        </p:nvSpPr>
        <p:spPr>
          <a:xfrm>
            <a:off x="504000" y="301320"/>
            <a:ext cx="9071280" cy="1261800"/>
          </a:xfrm>
          <a:prstGeom prst="rect">
            <a:avLst/>
          </a:prstGeom>
          <a:noFill/>
          <a:ln>
            <a:noFill/>
          </a:ln>
        </p:spPr>
      </p:sp>
      <p:sp>
        <p:nvSpPr>
          <p:cNvPr id="113" name="CustomShape 2"/>
          <p:cNvSpPr/>
          <p:nvPr/>
        </p:nvSpPr>
        <p:spPr>
          <a:xfrm>
            <a:off x="504000" y="1769040"/>
            <a:ext cx="9071280" cy="4384080"/>
          </a:xfrm>
          <a:prstGeom prst="rect">
            <a:avLst/>
          </a:prstGeom>
          <a:noFill/>
          <a:ln>
            <a:noFill/>
          </a:ln>
        </p:spPr>
        <p:txBody>
          <a:bodyPr lIns="0" rIns="0" tIns="0" bIns="0"/>
          <a:p>
            <a:pPr>
              <a:lnSpc>
                <a:spcPct val="100000"/>
              </a:lnSpc>
              <a:buSzPct val="45000"/>
              <a:buFont typeface="StarSymbol"/>
              <a:buChar char="l"/>
            </a:pPr>
            <a:r>
              <a:rPr lang="en-IN" sz="3200">
                <a:solidFill>
                  <a:srgbClr val="ff6600"/>
                </a:solidFill>
                <a:latin typeface="Arial"/>
                <a:ea typeface="DejaVu Sans"/>
              </a:rPr>
              <a:t>The Semantic Web Will Not Demand the Use of Complex Expressions</a:t>
            </a:r>
            <a:endParaRPr/>
          </a:p>
          <a:p>
            <a:pPr>
              <a:lnSpc>
                <a:spcPct val="100000"/>
              </a:lnSpc>
              <a:buSzPct val="45000"/>
              <a:buFont typeface="StarSymbol"/>
              <a:buChar char="l"/>
            </a:pPr>
            <a:r>
              <a:rPr lang="en-IN" sz="3200">
                <a:solidFill>
                  <a:srgbClr val="000000"/>
                </a:solidFill>
                <a:latin typeface="Arial"/>
                <a:ea typeface="DejaVu Sans"/>
              </a:rPr>
              <a:t>Although the Semantic Web language standard, OWL, supports very sophisticated constructs, it will not be mandatory that every Semantic Web application shows this level of complexity. </a:t>
            </a:r>
            <a:endParaRPr/>
          </a:p>
          <a:p>
            <a:pPr>
              <a:lnSpc>
                <a:spcPct val="100000"/>
              </a:lnSpc>
              <a:buSzPct val="45000"/>
              <a:buFont typeface="StarSymbol"/>
              <a:buChar char="l"/>
            </a:pPr>
            <a:r>
              <a:rPr lang="en-IN" sz="3200">
                <a:solidFill>
                  <a:srgbClr val="000000"/>
                </a:solidFill>
                <a:latin typeface="Arial"/>
                <a:ea typeface="DejaVu Sans"/>
              </a:rPr>
              <a:t>It is believed by the World Wide Web Consortium (W3C) that, for most Semantic Web Applications, the lighter species of OWL will be sufficient.</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TextShape 1"/>
          <p:cNvSpPr txBox="1"/>
          <p:nvPr/>
        </p:nvSpPr>
        <p:spPr>
          <a:xfrm>
            <a:off x="504000" y="301320"/>
            <a:ext cx="9071280" cy="1262160"/>
          </a:xfrm>
          <a:prstGeom prst="rect">
            <a:avLst/>
          </a:prstGeom>
        </p:spPr>
        <p:txBody>
          <a:bodyPr lIns="0" rIns="0" tIns="0" bIns="0" anchor="ctr"/>
          <a:p>
            <a:r>
              <a:rPr lang="en-US" sz="3200" u="sng">
                <a:solidFill>
                  <a:srgbClr val="ff0000"/>
                </a:solidFill>
                <a:latin typeface="Arial"/>
              </a:rPr>
              <a:t>How Semantic Web Works:</a:t>
            </a:r>
            <a:endParaRPr/>
          </a:p>
        </p:txBody>
      </p:sp>
      <p:sp>
        <p:nvSpPr>
          <p:cNvPr id="115" name="TextShape 2"/>
          <p:cNvSpPr txBox="1"/>
          <p:nvPr/>
        </p:nvSpPr>
        <p:spPr>
          <a:xfrm>
            <a:off x="504000" y="2332080"/>
            <a:ext cx="9071280" cy="3821040"/>
          </a:xfrm>
          <a:prstGeom prst="rect">
            <a:avLst/>
          </a:prstGeom>
        </p:spPr>
        <p:txBody>
          <a:bodyPr lIns="0" rIns="0" tIns="0" bIns="0"/>
          <a:p>
            <a:pPr>
              <a:lnSpc>
                <a:spcPct val="150000"/>
              </a:lnSpc>
            </a:pPr>
            <a:r>
              <a:rPr lang="en-US" sz="2400">
                <a:latin typeface="Times New Roman"/>
              </a:rPr>
              <a:t>The World Wide Web is an interesting paradox -- it's made with computers but for people.</a:t>
            </a:r>
            <a:endParaRPr/>
          </a:p>
          <a:p>
            <a:pPr>
              <a:lnSpc>
                <a:spcPct val="150000"/>
              </a:lnSpc>
            </a:pPr>
            <a:r>
              <a:rPr lang="en-US" sz="2400">
                <a:latin typeface="Times New Roman"/>
              </a:rPr>
              <a:t>the computers themselves really can't make sense of all this information. They can't read, see relationships or make decisions like you can.</a:t>
            </a:r>
            <a:endParaRPr/>
          </a:p>
          <a:p>
            <a:pPr>
              <a:lnSpc>
                <a:spcPct val="150000"/>
              </a:lnSpc>
            </a:pPr>
            <a:r>
              <a:rPr lang="en-US" sz="2400">
                <a:latin typeface="Times New Roman"/>
              </a:rPr>
              <a:t>The Semantic Web proposes to help computers "read" and use the Web. The big idea is pretty simple -- </a:t>
            </a:r>
            <a:r>
              <a:rPr b="1" lang="en-US" sz="2400">
                <a:latin typeface="Times New Roman"/>
              </a:rPr>
              <a:t>metadata</a:t>
            </a:r>
            <a:r>
              <a:rPr lang="en-US" sz="2400">
                <a:latin typeface="Times New Roman"/>
              </a:rPr>
              <a:t> added to Web pages can make the existing World Wide Web machine readable. </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CustomShape 1"/>
          <p:cNvSpPr/>
          <p:nvPr/>
        </p:nvSpPr>
        <p:spPr>
          <a:xfrm>
            <a:off x="504000" y="301320"/>
            <a:ext cx="9071280" cy="1261800"/>
          </a:xfrm>
          <a:prstGeom prst="rect">
            <a:avLst/>
          </a:prstGeom>
          <a:noFill/>
          <a:ln>
            <a:noFill/>
          </a:ln>
        </p:spPr>
        <p:txBody>
          <a:bodyPr lIns="0" rIns="0" tIns="0" bIns="0" anchor="ctr"/>
          <a:p>
            <a:pPr algn="ctr">
              <a:lnSpc>
                <a:spcPct val="100000"/>
              </a:lnSpc>
            </a:pPr>
            <a:r>
              <a:rPr lang="en-IN" sz="4400">
                <a:solidFill>
                  <a:srgbClr val="c5000b"/>
                </a:solidFill>
                <a:latin typeface="Arial"/>
                <a:ea typeface="DejaVu Sans"/>
              </a:rPr>
              <a:t>Introduction</a:t>
            </a:r>
            <a:endParaRPr/>
          </a:p>
        </p:txBody>
      </p:sp>
      <p:sp>
        <p:nvSpPr>
          <p:cNvPr id="80" name="CustomShape 2"/>
          <p:cNvSpPr/>
          <p:nvPr/>
        </p:nvSpPr>
        <p:spPr>
          <a:xfrm>
            <a:off x="504000" y="1769040"/>
            <a:ext cx="9071280" cy="4384080"/>
          </a:xfrm>
          <a:prstGeom prst="rect">
            <a:avLst/>
          </a:prstGeom>
          <a:noFill/>
          <a:ln>
            <a:noFill/>
          </a:ln>
        </p:spPr>
        <p:txBody>
          <a:bodyPr lIns="0" rIns="0" tIns="0" bIns="0"/>
          <a:p>
            <a:pPr>
              <a:lnSpc>
                <a:spcPct val="100000"/>
              </a:lnSpc>
              <a:buSzPct val="45000"/>
              <a:buFont typeface="StarSymbol"/>
              <a:buChar char="l"/>
            </a:pPr>
            <a:r>
              <a:rPr lang="en-IN" sz="2800">
                <a:solidFill>
                  <a:srgbClr val="000000"/>
                </a:solidFill>
                <a:latin typeface="Times New Roman"/>
                <a:ea typeface="DejaVu Sans"/>
              </a:rPr>
              <a:t>In the beginning of the Internet days, software programmers developed all Web pages. </a:t>
            </a:r>
            <a:endParaRPr/>
          </a:p>
          <a:p>
            <a:pPr>
              <a:lnSpc>
                <a:spcPct val="100000"/>
              </a:lnSpc>
              <a:buSzPct val="45000"/>
              <a:buFont typeface="StarSymbol"/>
              <a:buChar char="l"/>
            </a:pPr>
            <a:r>
              <a:rPr lang="en-IN" sz="2800">
                <a:solidFill>
                  <a:srgbClr val="000000"/>
                </a:solidFill>
                <a:latin typeface="Times New Roman"/>
                <a:ea typeface="DejaVu Sans"/>
              </a:rPr>
              <a:t>Today, the Web provides perhaps the simplest way to share information, and literally everyone writes Web pages, with the help of authoring tools, and a large number of organizations disseminate data coded in Web pages. </a:t>
            </a:r>
            <a:endParaRPr/>
          </a:p>
          <a:p>
            <a:pPr>
              <a:lnSpc>
                <a:spcPct val="100000"/>
              </a:lnSpc>
              <a:buSzPct val="45000"/>
              <a:buFont typeface="StarSymbol"/>
              <a:buChar char="l"/>
            </a:pPr>
            <a:r>
              <a:rPr lang="en-IN" sz="2800">
                <a:solidFill>
                  <a:srgbClr val="000000"/>
                </a:solidFill>
                <a:latin typeface="Times New Roman"/>
                <a:ea typeface="DejaVu Sans"/>
              </a:rPr>
              <a:t>The Hypertext Markup Language (HTML) is typically the language used to code information about renderization (font size, color, position on screen, etc.) and hyperlinks to other Webpages or resources on the Web (multimedia files, text, e-mail addresses, etc.).</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TextShape 1"/>
          <p:cNvSpPr txBox="1"/>
          <p:nvPr/>
        </p:nvSpPr>
        <p:spPr>
          <a:xfrm>
            <a:off x="504000" y="301320"/>
            <a:ext cx="9071280" cy="1262160"/>
          </a:xfrm>
          <a:prstGeom prst="rect">
            <a:avLst/>
          </a:prstGeom>
        </p:spPr>
        <p:txBody>
          <a:bodyPr lIns="0" rIns="0" tIns="0" bIns="0" anchor="ctr"/>
          <a:p>
            <a:endParaRPr/>
          </a:p>
        </p:txBody>
      </p:sp>
      <p:sp>
        <p:nvSpPr>
          <p:cNvPr id="117" name="TextShape 2"/>
          <p:cNvSpPr txBox="1"/>
          <p:nvPr/>
        </p:nvSpPr>
        <p:spPr>
          <a:xfrm>
            <a:off x="504000" y="503280"/>
            <a:ext cx="9071280" cy="2819160"/>
          </a:xfrm>
          <a:prstGeom prst="rect">
            <a:avLst/>
          </a:prstGeom>
        </p:spPr>
        <p:txBody>
          <a:bodyPr lIns="0" rIns="0" tIns="0" bIns="0"/>
          <a:p>
            <a:pPr>
              <a:lnSpc>
                <a:spcPct val="100000"/>
              </a:lnSpc>
            </a:pPr>
            <a:r>
              <a:rPr b="1" lang="en-US" sz="2800" u="sng">
                <a:solidFill>
                  <a:srgbClr val="ff0000"/>
                </a:solidFill>
                <a:latin typeface="Times New Roman"/>
              </a:rPr>
              <a:t>Example</a:t>
            </a:r>
            <a:endParaRPr/>
          </a:p>
          <a:p>
            <a:pPr>
              <a:lnSpc>
                <a:spcPct val="100000"/>
              </a:lnSpc>
            </a:pPr>
            <a:r>
              <a:rPr lang="en-US" sz="2400">
                <a:solidFill>
                  <a:srgbClr val="ff0000"/>
                </a:solidFill>
                <a:latin typeface="Times New Roman"/>
              </a:rPr>
              <a:t>Suppose you want to buy a "Star Wars Trilogy" boxed set online, and you have some basic criteria for your purchase. First, you want widescreen, not full-screen, </a:t>
            </a:r>
            <a:r>
              <a:rPr lang="en-US" sz="2400" u="sng">
                <a:solidFill>
                  <a:srgbClr val="0000ff"/>
                </a:solidFill>
                <a:latin typeface="Times New Roman"/>
              </a:rPr>
              <a:t>DVDs</a:t>
            </a:r>
            <a:r>
              <a:rPr lang="en-US" sz="2400">
                <a:solidFill>
                  <a:srgbClr val="0000ff"/>
                </a:solidFill>
                <a:latin typeface="Times New Roman"/>
              </a:rPr>
              <a:t>, and you want the set that has the extra disc of bonus materials. Second, you want the lowest available price, but you'd prefer to buy a new set, not a used one. Finally, you don't want to pay too much for shipping and handling, but you also don't want to wait too long for delivery.</a:t>
            </a:r>
            <a:endParaRPr/>
          </a:p>
          <a:p>
            <a:pPr>
              <a:lnSpc>
                <a:spcPct val="100000"/>
              </a:lnSpc>
            </a:pPr>
            <a:endParaRPr/>
          </a:p>
        </p:txBody>
      </p:sp>
      <p:pic>
        <p:nvPicPr>
          <p:cNvPr id="118" name="Picture 2" descr=""/>
          <p:cNvPicPr/>
          <p:nvPr/>
        </p:nvPicPr>
        <p:blipFill>
          <a:blip r:embed="rId1"/>
          <a:stretch>
            <a:fillRect/>
          </a:stretch>
        </p:blipFill>
        <p:spPr>
          <a:xfrm>
            <a:off x="2068560" y="3017880"/>
            <a:ext cx="7695720" cy="454140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TextShape 1"/>
          <p:cNvSpPr txBox="1"/>
          <p:nvPr/>
        </p:nvSpPr>
        <p:spPr>
          <a:xfrm>
            <a:off x="504000" y="301320"/>
            <a:ext cx="9071280" cy="1262160"/>
          </a:xfrm>
          <a:prstGeom prst="rect">
            <a:avLst/>
          </a:prstGeom>
        </p:spPr>
        <p:txBody>
          <a:bodyPr lIns="0" rIns="0" tIns="0" bIns="0" anchor="ctr"/>
          <a:p>
            <a:endParaRPr/>
          </a:p>
        </p:txBody>
      </p:sp>
      <p:sp>
        <p:nvSpPr>
          <p:cNvPr id="120" name="TextShape 2"/>
          <p:cNvSpPr txBox="1"/>
          <p:nvPr/>
        </p:nvSpPr>
        <p:spPr>
          <a:xfrm>
            <a:off x="504000" y="301320"/>
            <a:ext cx="9071280" cy="5840280"/>
          </a:xfrm>
          <a:prstGeom prst="rect">
            <a:avLst/>
          </a:prstGeom>
        </p:spPr>
        <p:txBody>
          <a:bodyPr lIns="0" rIns="0" tIns="0" bIns="0"/>
          <a:p>
            <a:pPr>
              <a:lnSpc>
                <a:spcPct val="150000"/>
              </a:lnSpc>
              <a:buFont typeface="Wingdings" charset="2"/>
              <a:buChar char=""/>
            </a:pPr>
            <a:r>
              <a:rPr lang="en-US" sz="2400">
                <a:latin typeface="Times New Roman"/>
              </a:rPr>
              <a:t>You could also look for a site that will compare prices and shipping options from several retailers all at once. Either way, you have to do most of the virtual legwork, then make your buying decision and place your order yourself.</a:t>
            </a:r>
            <a:endParaRPr/>
          </a:p>
          <a:p>
            <a:pPr>
              <a:lnSpc>
                <a:spcPct val="150000"/>
              </a:lnSpc>
              <a:buFont typeface="Wingdings" charset="2"/>
              <a:buChar char=""/>
            </a:pPr>
            <a:r>
              <a:rPr lang="en-US" sz="2400">
                <a:latin typeface="Times New Roman"/>
              </a:rPr>
              <a:t>With the Semantic Web, you'd have another option. You could enter your preferences into a computerized </a:t>
            </a:r>
            <a:r>
              <a:rPr b="1" lang="en-US" sz="2400">
                <a:latin typeface="Times New Roman"/>
              </a:rPr>
              <a:t>agent</a:t>
            </a:r>
            <a:r>
              <a:rPr lang="en-US" sz="2400">
                <a:latin typeface="Times New Roman"/>
              </a:rPr>
              <a:t>, which would search the Web, find the best option for you, and place your order. The agent could then open personal finance software­ on your computer and record the amount you spent, and it could mark the date your DVDs should arrive on your calendar. Your agent would also learn your habits and preferences, so if you had a bad experience buying from one particular site it would know not to use that site again.</a:t>
            </a: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CustomShape 1"/>
          <p:cNvSpPr/>
          <p:nvPr/>
        </p:nvSpPr>
        <p:spPr>
          <a:xfrm>
            <a:off x="504000" y="301320"/>
            <a:ext cx="9071280" cy="1261800"/>
          </a:xfrm>
          <a:prstGeom prst="rect">
            <a:avLst/>
          </a:prstGeom>
          <a:noFill/>
          <a:ln>
            <a:noFill/>
          </a:ln>
        </p:spPr>
        <p:txBody>
          <a:bodyPr lIns="0" rIns="0" tIns="0" bIns="0" anchor="ctr"/>
          <a:p>
            <a:pPr algn="ctr">
              <a:lnSpc>
                <a:spcPct val="100000"/>
              </a:lnSpc>
            </a:pPr>
            <a:r>
              <a:rPr lang="en-IN" sz="4400">
                <a:solidFill>
                  <a:srgbClr val="c5000b"/>
                </a:solidFill>
                <a:latin typeface="Arial"/>
                <a:ea typeface="DejaVu Sans"/>
              </a:rPr>
              <a:t>What Will Be the Side Effects of the Semantic Web</a:t>
            </a:r>
            <a:endParaRPr/>
          </a:p>
        </p:txBody>
      </p:sp>
      <p:sp>
        <p:nvSpPr>
          <p:cNvPr id="122" name="CustomShape 2"/>
          <p:cNvSpPr/>
          <p:nvPr/>
        </p:nvSpPr>
        <p:spPr>
          <a:xfrm>
            <a:off x="504000" y="1769040"/>
            <a:ext cx="9071280" cy="4384080"/>
          </a:xfrm>
          <a:prstGeom prst="rect">
            <a:avLst/>
          </a:prstGeom>
          <a:noFill/>
          <a:ln>
            <a:noFill/>
          </a:ln>
        </p:spPr>
        <p:txBody>
          <a:bodyPr lIns="0" rIns="0" tIns="0" bIns="0"/>
          <a:p>
            <a:pPr>
              <a:lnSpc>
                <a:spcPct val="100000"/>
              </a:lnSpc>
              <a:buSzPct val="45000"/>
              <a:buFont typeface="StarSymbol"/>
              <a:buChar char="l"/>
            </a:pPr>
            <a:r>
              <a:rPr lang="en-IN" sz="3200">
                <a:solidFill>
                  <a:srgbClr val="000000"/>
                </a:solidFill>
                <a:latin typeface="Arial"/>
                <a:ea typeface="DejaVu Sans"/>
              </a:rPr>
              <a:t>The goal of the Semantic Web is to create a Web that is more adequate for the users’ needs. Emerging technologies will allow semantics to be added to existing Web pages and applications so as to make the Semantic Web vision come true.</a:t>
            </a: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TextShape 1"/>
          <p:cNvSpPr txBox="1"/>
          <p:nvPr/>
        </p:nvSpPr>
        <p:spPr>
          <a:xfrm>
            <a:off x="504000" y="1646280"/>
            <a:ext cx="9071280" cy="380520"/>
          </a:xfrm>
          <a:prstGeom prst="rect">
            <a:avLst/>
          </a:prstGeom>
        </p:spPr>
        <p:txBody>
          <a:bodyPr lIns="0" rIns="0" tIns="0" bIns="0" anchor="ctr"/>
          <a:p>
            <a:r>
              <a:rPr lang="en-US" sz="4400">
                <a:solidFill>
                  <a:srgbClr val="c5000b"/>
                </a:solidFill>
                <a:latin typeface="Arial"/>
              </a:rPr>
              <a:t>What Will Be the Side Effects of the Semantic Web-(CONS &amp; PROS)</a:t>
            </a:r>
            <a:r>
              <a:rPr lang="en-US" sz="4400">
                <a:solidFill>
                  <a:srgbClr val="c5000b"/>
                </a:solidFill>
                <a:latin typeface="Arial"/>
              </a:rPr>
              <a:t>
</a:t>
            </a:r>
            <a:r>
              <a:rPr lang="en-US" sz="4400" u="sng">
                <a:solidFill>
                  <a:srgbClr val="c5000b"/>
                </a:solidFill>
                <a:latin typeface="Arial"/>
              </a:rPr>
              <a:t>CONS:</a:t>
            </a:r>
            <a:r>
              <a:rPr lang="en-US" sz="4400">
                <a:solidFill>
                  <a:srgbClr val="c5000b"/>
                </a:solidFill>
                <a:latin typeface="Arial"/>
              </a:rPr>
              <a:t>
</a:t>
            </a:r>
            <a:endParaRPr/>
          </a:p>
        </p:txBody>
      </p:sp>
      <p:sp>
        <p:nvSpPr>
          <p:cNvPr id="124" name="TextShape 2"/>
          <p:cNvSpPr txBox="1"/>
          <p:nvPr/>
        </p:nvSpPr>
        <p:spPr>
          <a:xfrm>
            <a:off x="504000" y="2865600"/>
            <a:ext cx="9071280" cy="3287520"/>
          </a:xfrm>
          <a:prstGeom prst="rect">
            <a:avLst/>
          </a:prstGeom>
        </p:spPr>
        <p:txBody>
          <a:bodyPr lIns="0" rIns="0" tIns="0" bIns="0"/>
          <a:p>
            <a:pPr>
              <a:lnSpc>
                <a:spcPct val="100000"/>
              </a:lnSpc>
              <a:buFont typeface="Wingdings" charset="2"/>
              <a:buChar char=""/>
            </a:pPr>
            <a:r>
              <a:rPr lang="en-US" sz="2400">
                <a:latin typeface="Times New Roman"/>
              </a:rPr>
              <a:t>Still, there’s a large amount of website owners who are unaware of the semantic web’s importance, and, since it requires for them to add the metadata manually into OWL (Ontology Web Language) semantic markups, they will feel unmotivated to do it.</a:t>
            </a:r>
            <a:endParaRPr/>
          </a:p>
          <a:p>
            <a:pPr>
              <a:lnSpc>
                <a:spcPct val="100000"/>
              </a:lnSpc>
              <a:buFont typeface="Wingdings" charset="2"/>
              <a:buChar char=""/>
            </a:pPr>
            <a:r>
              <a:rPr lang="en-US" sz="2400">
                <a:latin typeface="Times New Roman"/>
              </a:rPr>
              <a:t>The use and management of personal data could become a problem because it will be more important than ever to establish solid privacy policies. Basically, everything you post online could be exposed because the capability of content generators (or basically everyone) will be reduced since it would be the </a:t>
            </a:r>
            <a:r>
              <a:rPr b="1" lang="en-US" sz="2400">
                <a:latin typeface="Times New Roman"/>
              </a:rPr>
              <a:t>website</a:t>
            </a:r>
            <a:r>
              <a:rPr lang="en-US" sz="2400">
                <a:latin typeface="Times New Roman"/>
              </a:rPr>
              <a:t> where they post the content which is going to decide whether to share indiscriminately the information or not.</a:t>
            </a: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TextShape 1"/>
          <p:cNvSpPr txBox="1"/>
          <p:nvPr/>
        </p:nvSpPr>
        <p:spPr>
          <a:xfrm>
            <a:off x="504000" y="301320"/>
            <a:ext cx="9071280" cy="1262160"/>
          </a:xfrm>
          <a:prstGeom prst="rect">
            <a:avLst/>
          </a:prstGeom>
        </p:spPr>
        <p:txBody>
          <a:bodyPr lIns="0" rIns="0" tIns="0" bIns="0" anchor="ctr"/>
          <a:p>
            <a:endParaRPr/>
          </a:p>
        </p:txBody>
      </p:sp>
      <p:sp>
        <p:nvSpPr>
          <p:cNvPr id="126" name="TextShape 2"/>
          <p:cNvSpPr txBox="1"/>
          <p:nvPr/>
        </p:nvSpPr>
        <p:spPr>
          <a:xfrm>
            <a:off x="504000" y="301320"/>
            <a:ext cx="9071280" cy="6602400"/>
          </a:xfrm>
          <a:prstGeom prst="rect">
            <a:avLst/>
          </a:prstGeom>
        </p:spPr>
        <p:txBody>
          <a:bodyPr lIns="0" rIns="0" tIns="0" bIns="0"/>
          <a:p>
            <a:pPr>
              <a:lnSpc>
                <a:spcPct val="100000"/>
              </a:lnSpc>
              <a:buFont typeface="Wingdings" charset="2"/>
              <a:buChar char=""/>
            </a:pPr>
            <a:r>
              <a:rPr lang="en-US" sz="2400">
                <a:latin typeface="Times New Roman"/>
              </a:rPr>
              <a:t>There’s also another heavy reason content creators are concerned about regarding the semantic web, especially the owners of those websites which depend on advertising since the user will just search anything on the browser and the results, like important dates, regular statistical information, or factual data may appear right away, making regular link-like search results outdated, removing the need to opening websites at all. That way, it is very unlikely that website owners support this.</a:t>
            </a: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TextShape 1"/>
          <p:cNvSpPr txBox="1"/>
          <p:nvPr/>
        </p:nvSpPr>
        <p:spPr>
          <a:xfrm>
            <a:off x="504000" y="301320"/>
            <a:ext cx="9071280" cy="1262160"/>
          </a:xfrm>
          <a:prstGeom prst="rect">
            <a:avLst/>
          </a:prstGeom>
        </p:spPr>
        <p:txBody>
          <a:bodyPr lIns="0" rIns="0" tIns="0" bIns="0" anchor="ctr"/>
          <a:p>
            <a:r>
              <a:rPr lang="en-US" sz="4400" u="sng">
                <a:solidFill>
                  <a:srgbClr val="ff0000"/>
                </a:solidFill>
                <a:latin typeface="Arial"/>
              </a:rPr>
              <a:t>PROS</a:t>
            </a:r>
            <a:endParaRPr/>
          </a:p>
        </p:txBody>
      </p:sp>
      <p:sp>
        <p:nvSpPr>
          <p:cNvPr id="128" name="TextShape 2"/>
          <p:cNvSpPr txBox="1"/>
          <p:nvPr/>
        </p:nvSpPr>
        <p:spPr>
          <a:xfrm>
            <a:off x="504000" y="1769040"/>
            <a:ext cx="9071280" cy="4384080"/>
          </a:xfrm>
          <a:prstGeom prst="rect">
            <a:avLst/>
          </a:prstGeom>
        </p:spPr>
        <p:txBody>
          <a:bodyPr lIns="0" rIns="0" tIns="0" bIns="0"/>
          <a:p>
            <a:pPr>
              <a:lnSpc>
                <a:spcPct val="100000"/>
              </a:lnSpc>
            </a:pPr>
            <a:endParaRPr/>
          </a:p>
          <a:p>
            <a:pPr>
              <a:lnSpc>
                <a:spcPct val="100000"/>
              </a:lnSpc>
            </a:pPr>
            <a:r>
              <a:rPr lang="en-US" sz="2400">
                <a:latin typeface="Times New Roman"/>
              </a:rPr>
              <a:t>The end users will be the ones benefiting the most from this since they will see an improvement in the way they interact with machines, search for information and navigate the Internet.</a:t>
            </a:r>
            <a:endParaRPr/>
          </a:p>
          <a:p>
            <a:pPr>
              <a:lnSpc>
                <a:spcPct val="100000"/>
              </a:lnSpc>
              <a:buFont typeface="Wingdings" charset="2"/>
              <a:buChar char=""/>
            </a:pPr>
            <a:r>
              <a:rPr lang="en-US" sz="2400">
                <a:latin typeface="Times New Roman"/>
              </a:rPr>
              <a:t>People will be able to talk to the machine the same way one does with a person. We won’t need to learn different expressions or to say unconnected words in order for a device to perform and action, but instead we’ll use those expressions we use regularly</a:t>
            </a:r>
            <a:endParaRPr/>
          </a:p>
          <a:p>
            <a:pPr>
              <a:lnSpc>
                <a:spcPct val="100000"/>
              </a:lnSpc>
              <a:buFont typeface="Wingdings" charset="2"/>
              <a:buChar char=""/>
            </a:pPr>
            <a:r>
              <a:rPr lang="en-US" sz="2400">
                <a:latin typeface="Times New Roman"/>
              </a:rPr>
              <a:t>It will answer you in a way that seems the machine is chatting with you. If you ask for something, it will not return a list of results, but instead, it will answer you in common expressions (the way a human could do) providing information taken from many sites.</a:t>
            </a:r>
            <a:endParaRPr/>
          </a:p>
          <a:p>
            <a:pPr>
              <a:lnSpc>
                <a:spcPct val="100000"/>
              </a:lnSpc>
              <a:buFont typeface="Wingdings" charset="2"/>
              <a:buChar char=""/>
            </a:pPr>
            <a:r>
              <a:rPr lang="en-US" sz="2400">
                <a:latin typeface="Times New Roman"/>
              </a:rPr>
              <a:t>the key of the semantic web: if you ask for something, a list of links won’t work because you didn’t need links, you needed to get a simple answer.</a:t>
            </a:r>
            <a:endParaRPr/>
          </a:p>
          <a:p>
            <a:pPr>
              <a:lnSpc>
                <a:spcPct val="100000"/>
              </a:lnSpc>
            </a:pPr>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CustomShape 1"/>
          <p:cNvSpPr/>
          <p:nvPr/>
        </p:nvSpPr>
        <p:spPr>
          <a:xfrm>
            <a:off x="504000" y="301320"/>
            <a:ext cx="9071280" cy="1261800"/>
          </a:xfrm>
          <a:prstGeom prst="rect">
            <a:avLst/>
          </a:prstGeom>
          <a:noFill/>
          <a:ln>
            <a:noFill/>
          </a:ln>
        </p:spPr>
        <p:txBody>
          <a:bodyPr lIns="0" rIns="0" tIns="0" bIns="0" anchor="ctr"/>
          <a:p>
            <a:pPr algn="ctr">
              <a:lnSpc>
                <a:spcPct val="100000"/>
              </a:lnSpc>
            </a:pPr>
            <a:r>
              <a:rPr lang="en-IN" sz="4400">
                <a:solidFill>
                  <a:srgbClr val="c5000b"/>
                </a:solidFill>
                <a:latin typeface="Arial"/>
                <a:ea typeface="DejaVu Sans"/>
              </a:rPr>
              <a:t>Introduction</a:t>
            </a:r>
            <a:endParaRPr/>
          </a:p>
        </p:txBody>
      </p:sp>
      <p:sp>
        <p:nvSpPr>
          <p:cNvPr id="82" name="CustomShape 2"/>
          <p:cNvSpPr/>
          <p:nvPr/>
        </p:nvSpPr>
        <p:spPr>
          <a:xfrm>
            <a:off x="504000" y="1769040"/>
            <a:ext cx="9071280" cy="4384080"/>
          </a:xfrm>
          <a:prstGeom prst="rect">
            <a:avLst/>
          </a:prstGeom>
          <a:noFill/>
          <a:ln>
            <a:noFill/>
          </a:ln>
        </p:spPr>
        <p:txBody>
          <a:bodyPr lIns="0" rIns="0" tIns="0" bIns="0"/>
          <a:p>
            <a:pPr>
              <a:lnSpc>
                <a:spcPct val="100000"/>
              </a:lnSpc>
              <a:buSzPct val="45000"/>
              <a:buFont typeface="StarSymbol"/>
              <a:buChar char="l"/>
            </a:pPr>
            <a:r>
              <a:rPr lang="en-IN" sz="3200">
                <a:solidFill>
                  <a:srgbClr val="000000"/>
                </a:solidFill>
                <a:latin typeface="Arial"/>
                <a:ea typeface="DejaVu Sans"/>
              </a:rPr>
              <a:t>The net result is that the Web keeps growing at an astounding pace, now having over eight billion Web pages. </a:t>
            </a:r>
            <a:endParaRPr/>
          </a:p>
          <a:p>
            <a:pPr>
              <a:lnSpc>
                <a:spcPct val="100000"/>
              </a:lnSpc>
              <a:buSzPct val="45000"/>
              <a:buFont typeface="StarSymbol"/>
              <a:buChar char="l"/>
            </a:pPr>
            <a:r>
              <a:rPr lang="en-IN" sz="3200">
                <a:solidFill>
                  <a:srgbClr val="000000"/>
                </a:solidFill>
                <a:latin typeface="Arial"/>
                <a:ea typeface="DejaVu Sans"/>
              </a:rPr>
              <a:t>Computers are used only to display the information, that is, to decode the color schema, headers, and links encoded in Web pages.</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CustomShape 1"/>
          <p:cNvSpPr/>
          <p:nvPr/>
        </p:nvSpPr>
        <p:spPr>
          <a:xfrm>
            <a:off x="504000" y="301320"/>
            <a:ext cx="9071280" cy="1261800"/>
          </a:xfrm>
          <a:prstGeom prst="rect">
            <a:avLst/>
          </a:prstGeom>
          <a:noFill/>
          <a:ln>
            <a:noFill/>
          </a:ln>
        </p:spPr>
        <p:txBody>
          <a:bodyPr lIns="0" rIns="0" tIns="0" bIns="0" anchor="ctr"/>
          <a:p>
            <a:pPr algn="ctr">
              <a:lnSpc>
                <a:spcPct val="100000"/>
              </a:lnSpc>
            </a:pPr>
            <a:r>
              <a:rPr lang="en-IN" sz="4400">
                <a:solidFill>
                  <a:srgbClr val="c5000b"/>
                </a:solidFill>
                <a:latin typeface="Arial"/>
                <a:ea typeface="DejaVu Sans"/>
              </a:rPr>
              <a:t>Introduction</a:t>
            </a:r>
            <a:endParaRPr/>
          </a:p>
        </p:txBody>
      </p:sp>
      <p:sp>
        <p:nvSpPr>
          <p:cNvPr id="84" name="CustomShape 2"/>
          <p:cNvSpPr/>
          <p:nvPr/>
        </p:nvSpPr>
        <p:spPr>
          <a:xfrm>
            <a:off x="504000" y="1769040"/>
            <a:ext cx="9071280" cy="4384080"/>
          </a:xfrm>
          <a:prstGeom prst="rect">
            <a:avLst/>
          </a:prstGeom>
          <a:noFill/>
          <a:ln>
            <a:noFill/>
          </a:ln>
        </p:spPr>
        <p:txBody>
          <a:bodyPr lIns="0" rIns="0" tIns="0" bIns="0"/>
          <a:p>
            <a:pPr>
              <a:lnSpc>
                <a:spcPct val="100000"/>
              </a:lnSpc>
              <a:buSzPct val="45000"/>
              <a:buFont typeface="StarSymbol"/>
              <a:buChar char="l"/>
            </a:pPr>
            <a:r>
              <a:rPr lang="en-IN" sz="2800">
                <a:solidFill>
                  <a:srgbClr val="000000"/>
                </a:solidFill>
                <a:latin typeface="Arial"/>
                <a:ea typeface="DejaVu Sans"/>
              </a:rPr>
              <a:t>Furthermore, Web search engines, the most popular tools to help retrieve Web pages, do not offer support to interpret the results. For that, human intervention is still required. </a:t>
            </a:r>
            <a:endParaRPr/>
          </a:p>
          <a:p>
            <a:pPr>
              <a:lnSpc>
                <a:spcPct val="100000"/>
              </a:lnSpc>
              <a:buSzPct val="45000"/>
              <a:buFont typeface="StarSymbol"/>
              <a:buChar char="l"/>
            </a:pPr>
            <a:r>
              <a:rPr lang="en-IN" sz="2800">
                <a:solidFill>
                  <a:srgbClr val="000000"/>
                </a:solidFill>
                <a:latin typeface="Arial"/>
                <a:ea typeface="DejaVu Sans"/>
              </a:rPr>
              <a:t>This situation is progressively getting worse as the size of search results is becoming too large. Most users only browse through the top results, discarding the remaining ones. </a:t>
            </a:r>
            <a:endParaRPr/>
          </a:p>
          <a:p>
            <a:pPr>
              <a:lnSpc>
                <a:spcPct val="100000"/>
              </a:lnSpc>
              <a:buSzPct val="45000"/>
              <a:buFont typeface="StarSymbol"/>
              <a:buChar char="l"/>
            </a:pPr>
            <a:r>
              <a:rPr lang="en-IN" sz="2800">
                <a:solidFill>
                  <a:srgbClr val="000000"/>
                </a:solidFill>
                <a:latin typeface="Arial"/>
                <a:ea typeface="DejaVu Sans"/>
              </a:rPr>
              <a:t>Some search engines are resorting to artifice to help control the situation, such as indexing the search result, or limiting the search space to a relevant subset of the Web (such as in Google Scholar).</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CustomShape 1"/>
          <p:cNvSpPr/>
          <p:nvPr/>
        </p:nvSpPr>
        <p:spPr>
          <a:xfrm>
            <a:off x="504000" y="301320"/>
            <a:ext cx="9071280" cy="1261800"/>
          </a:xfrm>
          <a:prstGeom prst="rect">
            <a:avLst/>
          </a:prstGeom>
          <a:noFill/>
          <a:ln>
            <a:noFill/>
          </a:ln>
        </p:spPr>
        <p:txBody>
          <a:bodyPr lIns="0" rIns="0" tIns="0" bIns="0" anchor="ctr"/>
          <a:p>
            <a:pPr algn="ctr">
              <a:lnSpc>
                <a:spcPct val="100000"/>
              </a:lnSpc>
            </a:pPr>
            <a:r>
              <a:rPr lang="en-IN" sz="4400">
                <a:solidFill>
                  <a:srgbClr val="c5000b"/>
                </a:solidFill>
                <a:latin typeface="Arial"/>
                <a:ea typeface="DejaVu Sans"/>
              </a:rPr>
              <a:t>Introduction</a:t>
            </a:r>
            <a:endParaRPr/>
          </a:p>
        </p:txBody>
      </p:sp>
      <p:sp>
        <p:nvSpPr>
          <p:cNvPr id="86" name="CustomShape 2"/>
          <p:cNvSpPr/>
          <p:nvPr/>
        </p:nvSpPr>
        <p:spPr>
          <a:xfrm>
            <a:off x="504000" y="1769040"/>
            <a:ext cx="9071280" cy="4384080"/>
          </a:xfrm>
          <a:prstGeom prst="rect">
            <a:avLst/>
          </a:prstGeom>
          <a:noFill/>
          <a:ln>
            <a:noFill/>
          </a:ln>
        </p:spPr>
        <p:txBody>
          <a:bodyPr lIns="0" rIns="0" tIns="0" bIns="0"/>
          <a:p>
            <a:pPr>
              <a:lnSpc>
                <a:spcPct val="100000"/>
              </a:lnSpc>
              <a:buSzPct val="45000"/>
              <a:buFont typeface="StarSymbol"/>
              <a:buChar char="l"/>
            </a:pPr>
            <a:r>
              <a:rPr lang="en-IN" sz="3200">
                <a:solidFill>
                  <a:srgbClr val="000000"/>
                </a:solidFill>
                <a:latin typeface="Arial"/>
                <a:ea typeface="DejaVu Sans"/>
              </a:rPr>
              <a:t>The conclusion is that the size of search results is often just too big for humans to interpret, and finding relevant information on the Web is not as easy as we would desire.</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CustomShape 1"/>
          <p:cNvSpPr/>
          <p:nvPr/>
        </p:nvSpPr>
        <p:spPr>
          <a:xfrm>
            <a:off x="504000" y="301320"/>
            <a:ext cx="9071280" cy="1261800"/>
          </a:xfrm>
          <a:prstGeom prst="rect">
            <a:avLst/>
          </a:prstGeom>
          <a:noFill/>
          <a:ln>
            <a:noFill/>
          </a:ln>
        </p:spPr>
        <p:txBody>
          <a:bodyPr lIns="0" rIns="0" tIns="0" bIns="0" anchor="ctr"/>
          <a:p>
            <a:pPr algn="ctr">
              <a:lnSpc>
                <a:spcPct val="100000"/>
              </a:lnSpc>
            </a:pPr>
            <a:r>
              <a:rPr lang="en-IN" sz="4400">
                <a:solidFill>
                  <a:srgbClr val="c5000b"/>
                </a:solidFill>
                <a:latin typeface="Arial"/>
                <a:ea typeface="DejaVu Sans"/>
              </a:rPr>
              <a:t>The Syntactic Web</a:t>
            </a:r>
            <a:endParaRPr/>
          </a:p>
        </p:txBody>
      </p:sp>
      <p:sp>
        <p:nvSpPr>
          <p:cNvPr id="88" name="CustomShape 2"/>
          <p:cNvSpPr/>
          <p:nvPr/>
        </p:nvSpPr>
        <p:spPr>
          <a:xfrm>
            <a:off x="504000" y="1769040"/>
            <a:ext cx="9071280" cy="4384080"/>
          </a:xfrm>
          <a:prstGeom prst="rect">
            <a:avLst/>
          </a:prstGeom>
          <a:noFill/>
          <a:ln>
            <a:noFill/>
          </a:ln>
        </p:spPr>
        <p:txBody>
          <a:bodyPr lIns="0" rIns="0" tIns="0" bIns="0"/>
          <a:p>
            <a:pPr>
              <a:lnSpc>
                <a:spcPct val="100000"/>
              </a:lnSpc>
              <a:buSzPct val="45000"/>
              <a:buFont typeface="StarSymbol"/>
              <a:buChar char="l"/>
            </a:pPr>
            <a:r>
              <a:rPr lang="en-IN" sz="3200">
                <a:solidFill>
                  <a:srgbClr val="000000"/>
                </a:solidFill>
                <a:latin typeface="Arial"/>
                <a:ea typeface="DejaVu Sans"/>
              </a:rPr>
              <a:t>Today’s Web may be defined as the Syntactic Web, where information presentation is carried out by computers, and the interpretation and identification of relevant information is delegated to human beings. </a:t>
            </a:r>
            <a:endParaRPr/>
          </a:p>
          <a:p>
            <a:pPr>
              <a:lnSpc>
                <a:spcPct val="100000"/>
              </a:lnSpc>
              <a:buSzPct val="45000"/>
              <a:buFont typeface="StarSymbol"/>
              <a:buChar char="l"/>
            </a:pPr>
            <a:r>
              <a:rPr lang="en-IN" sz="3200">
                <a:solidFill>
                  <a:srgbClr val="000000"/>
                </a:solidFill>
                <a:latin typeface="Arial"/>
                <a:ea typeface="DejaVu Sans"/>
              </a:rPr>
              <a:t>Of course, the interpretation process is very demanding and requires great effort to evaluate, classify, and select relevant information.</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CustomShape 1"/>
          <p:cNvSpPr/>
          <p:nvPr/>
        </p:nvSpPr>
        <p:spPr>
          <a:xfrm>
            <a:off x="504000" y="301320"/>
            <a:ext cx="9071280" cy="1261800"/>
          </a:xfrm>
          <a:prstGeom prst="rect">
            <a:avLst/>
          </a:prstGeom>
          <a:noFill/>
          <a:ln>
            <a:noFill/>
          </a:ln>
        </p:spPr>
        <p:txBody>
          <a:bodyPr lIns="0" rIns="0" tIns="0" bIns="0" anchor="ctr"/>
          <a:p>
            <a:pPr algn="ctr">
              <a:lnSpc>
                <a:spcPct val="100000"/>
              </a:lnSpc>
            </a:pPr>
            <a:r>
              <a:rPr lang="en-IN" sz="4400">
                <a:solidFill>
                  <a:srgbClr val="c5000b"/>
                </a:solidFill>
                <a:latin typeface="Arial"/>
                <a:ea typeface="DejaVu Sans"/>
              </a:rPr>
              <a:t>The Syntactic Web</a:t>
            </a:r>
            <a:endParaRPr/>
          </a:p>
        </p:txBody>
      </p:sp>
      <p:sp>
        <p:nvSpPr>
          <p:cNvPr id="90" name="CustomShape 2"/>
          <p:cNvSpPr/>
          <p:nvPr/>
        </p:nvSpPr>
        <p:spPr>
          <a:xfrm>
            <a:off x="504000" y="1769040"/>
            <a:ext cx="9071280" cy="4384080"/>
          </a:xfrm>
          <a:prstGeom prst="rect">
            <a:avLst/>
          </a:prstGeom>
          <a:noFill/>
          <a:ln>
            <a:noFill/>
          </a:ln>
        </p:spPr>
        <p:txBody>
          <a:bodyPr lIns="0" rIns="0" tIns="0" bIns="0"/>
          <a:p>
            <a:pPr>
              <a:lnSpc>
                <a:spcPct val="100000"/>
              </a:lnSpc>
              <a:buSzPct val="45000"/>
              <a:buFont typeface="StarSymbol"/>
              <a:buChar char="l"/>
            </a:pPr>
            <a:r>
              <a:rPr lang="en-IN" sz="3200">
                <a:solidFill>
                  <a:srgbClr val="000000"/>
                </a:solidFill>
                <a:latin typeface="Arial"/>
                <a:ea typeface="DejaVu Sans"/>
              </a:rPr>
              <a:t>The conclusion is that the Web has evolved as a medium for information exchange among people, rather than machines. </a:t>
            </a:r>
            <a:endParaRPr/>
          </a:p>
          <a:p>
            <a:pPr>
              <a:lnSpc>
                <a:spcPct val="100000"/>
              </a:lnSpc>
              <a:buSzPct val="45000"/>
              <a:buFont typeface="StarSymbol"/>
              <a:buChar char="l"/>
            </a:pPr>
            <a:r>
              <a:rPr lang="en-IN" sz="3200">
                <a:solidFill>
                  <a:srgbClr val="000000"/>
                </a:solidFill>
                <a:latin typeface="Arial"/>
                <a:ea typeface="DejaVu Sans"/>
              </a:rPr>
              <a:t>As a consequence, the semantic content, that is, the meaning of the information in a Web page, is coded in a way that is accessible to human beings alone.</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91" name="CustomShape 1"/>
          <p:cNvSpPr/>
          <p:nvPr/>
        </p:nvSpPr>
        <p:spPr>
          <a:xfrm>
            <a:off x="504000" y="504000"/>
            <a:ext cx="9071640" cy="1511640"/>
          </a:xfrm>
          <a:prstGeom prst="rect">
            <a:avLst/>
          </a:prstGeom>
          <a:noFill/>
          <a:ln>
            <a:noFill/>
          </a:ln>
        </p:spPr>
        <p:txBody>
          <a:bodyPr lIns="90000" rIns="90000" tIns="46800" bIns="46800" anchor="ctr"/>
          <a:p>
            <a:pPr algn="ctr">
              <a:lnSpc>
                <a:spcPct val="100000"/>
              </a:lnSpc>
            </a:pPr>
            <a:r>
              <a:rPr lang="en-IN" sz="4000">
                <a:solidFill>
                  <a:srgbClr val="c5000b"/>
                </a:solidFill>
                <a:latin typeface="Arial"/>
                <a:ea typeface="DejaVu Sans"/>
              </a:rPr>
              <a:t>The semantic web: some definitions</a:t>
            </a:r>
            <a:endParaRPr/>
          </a:p>
        </p:txBody>
      </p:sp>
      <p:sp>
        <p:nvSpPr>
          <p:cNvPr id="92" name="CustomShape 2"/>
          <p:cNvSpPr/>
          <p:nvPr/>
        </p:nvSpPr>
        <p:spPr>
          <a:xfrm>
            <a:off x="504000" y="2192400"/>
            <a:ext cx="9071640" cy="4330440"/>
          </a:xfrm>
          <a:prstGeom prst="rect">
            <a:avLst/>
          </a:prstGeom>
          <a:noFill/>
          <a:ln>
            <a:noFill/>
          </a:ln>
        </p:spPr>
        <p:txBody>
          <a:bodyPr lIns="90000" rIns="90000" tIns="46800" bIns="46800"/>
          <a:p>
            <a:pPr>
              <a:lnSpc>
                <a:spcPct val="100000"/>
              </a:lnSpc>
              <a:buSzPct val="75000"/>
              <a:buFont typeface="Wingdings" charset="2"/>
              <a:buChar char=""/>
            </a:pPr>
            <a:r>
              <a:rPr lang="en-IN" sz="2200">
                <a:solidFill>
                  <a:srgbClr val="000000"/>
                </a:solidFill>
                <a:latin typeface="Arial"/>
                <a:ea typeface="DejaVu Sans"/>
              </a:rPr>
              <a:t>The Semantic Web is not a separate Web but an extension of the current one, in which information is given well-defined meaning, better enabling computers and people to work in cooperation </a:t>
            </a:r>
            <a:endParaRPr/>
          </a:p>
          <a:p>
            <a:pPr>
              <a:lnSpc>
                <a:spcPct val="100000"/>
              </a:lnSpc>
              <a:buSzPct val="75000"/>
              <a:buFont typeface="StarSymbol"/>
              <a:buChar char="l"/>
            </a:pPr>
            <a:r>
              <a:rPr lang="en-IN" sz="2200">
                <a:solidFill>
                  <a:srgbClr val="000000"/>
                </a:solidFill>
                <a:latin typeface="Arial"/>
                <a:ea typeface="DejaVu Sans"/>
              </a:rPr>
              <a:t>	</a:t>
            </a:r>
            <a:r>
              <a:rPr lang="en-IN" sz="2200">
                <a:solidFill>
                  <a:srgbClr val="000000"/>
                </a:solidFill>
                <a:latin typeface="Arial"/>
                <a:ea typeface="DejaVu Sans"/>
              </a:rPr>
              <a:t>(Berners-Lee, Hendlers, J. &amp; Lassila, O., 2001)</a:t>
            </a:r>
            <a:endParaRPr/>
          </a:p>
          <a:p>
            <a:pPr>
              <a:lnSpc>
                <a:spcPct val="100000"/>
              </a:lnSpc>
              <a:buSzPct val="75000"/>
              <a:buFont typeface="Wingdings" charset="2"/>
              <a:buChar char=""/>
            </a:pPr>
            <a:r>
              <a:rPr lang="en-IN" sz="2200">
                <a:solidFill>
                  <a:srgbClr val="000000"/>
                </a:solidFill>
                <a:latin typeface="Arial"/>
                <a:ea typeface="DejaVu Sans"/>
              </a:rPr>
              <a:t>“</a:t>
            </a:r>
            <a:r>
              <a:rPr lang="en-IN" sz="2200">
                <a:solidFill>
                  <a:srgbClr val="000000"/>
                </a:solidFill>
                <a:latin typeface="Arial"/>
                <a:ea typeface="DejaVu Sans"/>
              </a:rPr>
              <a:t>The Semantic Web is a vision: the idea of having data on the Web defined and linked in a way that it can be used by machines not just for display purposes, but for automation, integration and reuse of data across various applications (W3C, 2003)</a:t>
            </a:r>
            <a:endParaRPr/>
          </a:p>
          <a:p>
            <a:pPr>
              <a:lnSpc>
                <a:spcPct val="100000"/>
              </a:lnSpc>
              <a:buSzPct val="75000"/>
              <a:buFont typeface="Wingdings" charset="2"/>
              <a:buChar char=""/>
            </a:pPr>
            <a:r>
              <a:rPr lang="en-IN" sz="2200">
                <a:solidFill>
                  <a:srgbClr val="000000"/>
                </a:solidFill>
                <a:latin typeface="Arial"/>
                <a:ea typeface="DejaVu Sans"/>
              </a:rPr>
              <a:t>“</a:t>
            </a:r>
            <a:r>
              <a:rPr lang="en-IN" sz="2200">
                <a:solidFill>
                  <a:srgbClr val="000000"/>
                </a:solidFill>
                <a:latin typeface="Arial"/>
                <a:ea typeface="DejaVu Sans"/>
              </a:rPr>
              <a:t>Soon it will be possible to access the Web resources by content rather than just by keywords (Anutariya et al, 2001)</a:t>
            </a:r>
            <a:endParaRPr/>
          </a:p>
          <a:p>
            <a:pPr>
              <a:lnSpc>
                <a:spcPct val="100000"/>
              </a:lnSpc>
            </a:pP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93" name="CustomShape 1"/>
          <p:cNvSpPr/>
          <p:nvPr/>
        </p:nvSpPr>
        <p:spPr>
          <a:xfrm>
            <a:off x="504000" y="504000"/>
            <a:ext cx="9071640" cy="1511640"/>
          </a:xfrm>
          <a:prstGeom prst="rect">
            <a:avLst/>
          </a:prstGeom>
          <a:noFill/>
          <a:ln>
            <a:noFill/>
          </a:ln>
        </p:spPr>
        <p:txBody>
          <a:bodyPr lIns="90000" rIns="90000" tIns="46800" bIns="46800" anchor="ctr"/>
          <a:p>
            <a:pPr algn="ctr">
              <a:lnSpc>
                <a:spcPct val="100000"/>
              </a:lnSpc>
            </a:pPr>
            <a:r>
              <a:rPr lang="en-IN" sz="4400">
                <a:solidFill>
                  <a:srgbClr val="c5000b"/>
                </a:solidFill>
                <a:latin typeface="Arial"/>
                <a:ea typeface="DejaVu Sans"/>
              </a:rPr>
              <a:t>Semantic Web</a:t>
            </a:r>
            <a:endParaRPr/>
          </a:p>
        </p:txBody>
      </p:sp>
      <p:sp>
        <p:nvSpPr>
          <p:cNvPr id="94" name="CustomShape 2"/>
          <p:cNvSpPr/>
          <p:nvPr/>
        </p:nvSpPr>
        <p:spPr>
          <a:xfrm>
            <a:off x="504000" y="2183400"/>
            <a:ext cx="9071640" cy="4283640"/>
          </a:xfrm>
          <a:prstGeom prst="rect">
            <a:avLst/>
          </a:prstGeom>
          <a:noFill/>
          <a:ln>
            <a:noFill/>
          </a:ln>
        </p:spPr>
        <p:txBody>
          <a:bodyPr lIns="90000" rIns="90000" tIns="46800" bIns="46800"/>
          <a:p>
            <a:pPr>
              <a:lnSpc>
                <a:spcPct val="80000"/>
              </a:lnSpc>
              <a:buSzPct val="75000"/>
              <a:buFont typeface="Wingdings" charset="2"/>
              <a:buChar char=""/>
            </a:pPr>
            <a:r>
              <a:rPr lang="en-IN" sz="2800">
                <a:solidFill>
                  <a:srgbClr val="000000"/>
                </a:solidFill>
                <a:latin typeface="Arial"/>
                <a:ea typeface="DejaVu Sans"/>
              </a:rPr>
              <a:t>The content of the present Word Wide Web is nowadays only accessible and can be elaborated only by people</a:t>
            </a:r>
            <a:endParaRPr/>
          </a:p>
          <a:p>
            <a:pPr>
              <a:lnSpc>
                <a:spcPct val="80000"/>
              </a:lnSpc>
              <a:buSzPct val="75000"/>
              <a:buFont typeface="Wingdings" charset="2"/>
              <a:buChar char=""/>
            </a:pPr>
            <a:r>
              <a:rPr lang="en-IN" sz="2800">
                <a:solidFill>
                  <a:srgbClr val="000000"/>
                </a:solidFill>
                <a:latin typeface="Arial"/>
                <a:ea typeface="DejaVu Sans"/>
              </a:rPr>
              <a:t>The Semantic Web is an enlargement of the WWW with semantic information that can be used by computers</a:t>
            </a:r>
            <a:endParaRPr/>
          </a:p>
          <a:p>
            <a:pPr>
              <a:lnSpc>
                <a:spcPct val="80000"/>
              </a:lnSpc>
              <a:buSzPct val="75000"/>
              <a:buFont typeface="Wingdings" charset="2"/>
              <a:buChar char=""/>
            </a:pPr>
            <a:r>
              <a:rPr lang="en-IN" sz="2800">
                <a:solidFill>
                  <a:srgbClr val="000000"/>
                </a:solidFill>
                <a:latin typeface="Arial"/>
                <a:ea typeface="DejaVu Sans"/>
              </a:rPr>
              <a:t>With the help of semantic information the content of pages could be processed automatically and computers could make inferences about a search</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