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7" r:id="rId8"/>
    <p:sldId id="262" r:id="rId9"/>
    <p:sldId id="263" r:id="rId10"/>
    <p:sldId id="265" r:id="rId11"/>
    <p:sldId id="266" r:id="rId12"/>
  </p:sldIdLst>
  <p:sldSz cx="18300700" cy="10299700"/>
  <p:notesSz cx="18300700" cy="10299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50" d="100"/>
          <a:sy n="50" d="100"/>
        </p:scale>
        <p:origin x="-946" y="-23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0D0D0D"/>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rgbClr val="0D0D0D"/>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0D0D0D"/>
                </a:solidFill>
                <a:latin typeface="Georgia"/>
                <a:cs typeface="Georg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000" b="0" i="0">
                <a:solidFill>
                  <a:srgbClr val="0D0D0D"/>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8288000" cy="1028699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092571" y="885266"/>
            <a:ext cx="6115557" cy="940435"/>
          </a:xfrm>
          <a:prstGeom prst="rect">
            <a:avLst/>
          </a:prstGeom>
        </p:spPr>
        <p:txBody>
          <a:bodyPr wrap="square" lIns="0" tIns="0" rIns="0" bIns="0">
            <a:spAutoFit/>
          </a:bodyPr>
          <a:lstStyle>
            <a:lvl1pPr>
              <a:defRPr sz="6000" b="0" i="0">
                <a:solidFill>
                  <a:srgbClr val="0D0D0D"/>
                </a:solidFill>
                <a:latin typeface="Georgia"/>
                <a:cs typeface="Georgia"/>
              </a:defRPr>
            </a:lvl1pPr>
          </a:lstStyle>
          <a:p>
            <a:endParaRPr/>
          </a:p>
        </p:txBody>
      </p:sp>
      <p:sp>
        <p:nvSpPr>
          <p:cNvPr id="3" name="Holder 3"/>
          <p:cNvSpPr>
            <a:spLocks noGrp="1"/>
          </p:cNvSpPr>
          <p:nvPr>
            <p:ph type="body" idx="1"/>
          </p:nvPr>
        </p:nvSpPr>
        <p:spPr>
          <a:xfrm>
            <a:off x="4121277" y="2928366"/>
            <a:ext cx="11546840" cy="3782059"/>
          </a:xfrm>
          <a:prstGeom prst="rect">
            <a:avLst/>
          </a:prstGeom>
        </p:spPr>
        <p:txBody>
          <a:bodyPr wrap="square" lIns="0" tIns="0" rIns="0" bIns="0">
            <a:spAutoFit/>
          </a:bodyPr>
          <a:lstStyle>
            <a:lvl1pPr>
              <a:defRPr sz="2400" b="0" i="0">
                <a:solidFill>
                  <a:srgbClr val="0D0D0D"/>
                </a:solidFill>
                <a:latin typeface="Verdana"/>
                <a:cs typeface="Verdana"/>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11/17/2024</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natural-language-processing-overview/" TargetMode="External"/><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7"/>
          </a:xfrm>
          <a:prstGeom prst="rect">
            <a:avLst/>
          </a:prstGeom>
        </p:spPr>
      </p:pic>
      <p:sp>
        <p:nvSpPr>
          <p:cNvPr id="3" name="object 3"/>
          <p:cNvSpPr txBox="1">
            <a:spLocks noGrp="1"/>
          </p:cNvSpPr>
          <p:nvPr>
            <p:ph type="title"/>
          </p:nvPr>
        </p:nvSpPr>
        <p:spPr>
          <a:xfrm>
            <a:off x="2932938" y="3156331"/>
            <a:ext cx="12766675" cy="3922869"/>
          </a:xfrm>
          <a:prstGeom prst="rect">
            <a:avLst/>
          </a:prstGeom>
        </p:spPr>
        <p:txBody>
          <a:bodyPr vert="horz" wrap="square" lIns="0" tIns="13970" rIns="0" bIns="0" rtlCol="0">
            <a:spAutoFit/>
          </a:bodyPr>
          <a:lstStyle/>
          <a:p>
            <a:pPr algn="ctr">
              <a:lnSpc>
                <a:spcPct val="100000"/>
              </a:lnSpc>
              <a:spcBef>
                <a:spcPts val="110"/>
              </a:spcBef>
            </a:pPr>
            <a:r>
              <a:rPr lang="en-US" sz="6350" dirty="0" smtClean="0"/>
              <a:t>Twitter Sentiment Analysis</a:t>
            </a:r>
            <a:br>
              <a:rPr lang="en-US" sz="6350" dirty="0" smtClean="0"/>
            </a:br>
            <a:r>
              <a:rPr lang="en-US" sz="6350" dirty="0" smtClean="0"/>
              <a:t>Using Logistic Regression and Naïve </a:t>
            </a:r>
            <a:r>
              <a:rPr lang="en-US" sz="6350" dirty="0" err="1" smtClean="0"/>
              <a:t>Bayes</a:t>
            </a:r>
            <a:r>
              <a:rPr lang="en-US" sz="6350" dirty="0" smtClean="0"/>
              <a:t> with Enhanced Text Classification </a:t>
            </a:r>
            <a:endParaRPr sz="635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56517"/>
          </a:xfrm>
          <a:prstGeom prst="rect">
            <a:avLst/>
          </a:prstGeom>
        </p:spPr>
      </p:pic>
      <p:sp>
        <p:nvSpPr>
          <p:cNvPr id="3" name="object 3"/>
          <p:cNvSpPr txBox="1"/>
          <p:nvPr/>
        </p:nvSpPr>
        <p:spPr>
          <a:xfrm>
            <a:off x="3359151" y="4735525"/>
            <a:ext cx="12420600" cy="3740768"/>
          </a:xfrm>
          <a:prstGeom prst="rect">
            <a:avLst/>
          </a:prstGeom>
        </p:spPr>
        <p:txBody>
          <a:bodyPr vert="horz" wrap="square" lIns="0" tIns="10160" rIns="0" bIns="0" rtlCol="0">
            <a:spAutoFit/>
          </a:bodyPr>
          <a:lstStyle/>
          <a:p>
            <a:pPr marL="12700" marR="83820">
              <a:lnSpc>
                <a:spcPct val="100699"/>
              </a:lnSpc>
              <a:spcBef>
                <a:spcPts val="80"/>
              </a:spcBef>
            </a:pPr>
            <a:r>
              <a:rPr sz="2400" dirty="0">
                <a:latin typeface="Calibri" pitchFamily="34" charset="0"/>
                <a:ea typeface="Calibri" pitchFamily="34" charset="0"/>
                <a:cs typeface="Calibri" pitchFamily="34" charset="0"/>
              </a:rPr>
              <a:t>In</a:t>
            </a:r>
            <a:r>
              <a:rPr sz="2400" spc="-1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this</a:t>
            </a:r>
            <a:r>
              <a:rPr sz="2400" spc="-1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project</a:t>
            </a:r>
            <a:r>
              <a:rPr sz="2400" spc="-5">
                <a:latin typeface="Calibri" pitchFamily="34" charset="0"/>
                <a:ea typeface="Calibri" pitchFamily="34" charset="0"/>
                <a:cs typeface="Calibri" pitchFamily="34" charset="0"/>
              </a:rPr>
              <a:t>,</a:t>
            </a:r>
            <a:r>
              <a:rPr sz="2400" spc="15">
                <a:latin typeface="Calibri" pitchFamily="34" charset="0"/>
                <a:ea typeface="Calibri" pitchFamily="34" charset="0"/>
                <a:cs typeface="Calibri" pitchFamily="34" charset="0"/>
              </a:rPr>
              <a:t> </a:t>
            </a:r>
            <a:r>
              <a:rPr sz="2400" smtClean="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l</a:t>
            </a:r>
            <a:r>
              <a:rPr sz="2400" spc="-10" smtClean="0">
                <a:latin typeface="Calibri" pitchFamily="34" charset="0"/>
                <a:ea typeface="Calibri" pitchFamily="34" charset="0"/>
                <a:cs typeface="Calibri" pitchFamily="34" charset="0"/>
              </a:rPr>
              <a:t>ogistic</a:t>
            </a:r>
            <a:r>
              <a:rPr sz="2400" spc="15" smtClean="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r</a:t>
            </a:r>
            <a:r>
              <a:rPr sz="2400" spc="-10" smtClean="0">
                <a:latin typeface="Calibri" pitchFamily="34" charset="0"/>
                <a:ea typeface="Calibri" pitchFamily="34" charset="0"/>
                <a:cs typeface="Calibri" pitchFamily="34" charset="0"/>
              </a:rPr>
              <a:t>egression</a:t>
            </a:r>
            <a:r>
              <a:rPr sz="2400" spc="40" smtClean="0">
                <a:latin typeface="Calibri" pitchFamily="34" charset="0"/>
                <a:ea typeface="Calibri" pitchFamily="34" charset="0"/>
                <a:cs typeface="Calibri" pitchFamily="34" charset="0"/>
              </a:rPr>
              <a:t> </a:t>
            </a:r>
            <a:r>
              <a:rPr lang="en-US" sz="2400" spc="-5" dirty="0" smtClean="0">
                <a:latin typeface="Calibri" pitchFamily="34" charset="0"/>
                <a:ea typeface="Calibri" pitchFamily="34" charset="0"/>
                <a:cs typeface="Calibri" pitchFamily="34" charset="0"/>
              </a:rPr>
              <a:t>m</a:t>
            </a:r>
            <a:r>
              <a:rPr sz="2400" spc="-5" smtClean="0">
                <a:latin typeface="Calibri" pitchFamily="34" charset="0"/>
                <a:ea typeface="Calibri" pitchFamily="34" charset="0"/>
                <a:cs typeface="Calibri" pitchFamily="34" charset="0"/>
              </a:rPr>
              <a:t>odel</a:t>
            </a:r>
            <a:r>
              <a:rPr sz="2400" spc="10" smtClean="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and</a:t>
            </a:r>
            <a:r>
              <a:rPr sz="2400" spc="5">
                <a:latin typeface="Calibri" pitchFamily="34" charset="0"/>
                <a:ea typeface="Calibri" pitchFamily="34" charset="0"/>
                <a:cs typeface="Calibri" pitchFamily="34" charset="0"/>
              </a:rPr>
              <a:t> </a:t>
            </a:r>
            <a:r>
              <a:rPr lang="en-US" sz="2400" spc="-5" dirty="0" smtClean="0">
                <a:latin typeface="Calibri" pitchFamily="34" charset="0"/>
                <a:ea typeface="Calibri" pitchFamily="34" charset="0"/>
                <a:cs typeface="Calibri" pitchFamily="34" charset="0"/>
              </a:rPr>
              <a:t>m</a:t>
            </a:r>
            <a:r>
              <a:rPr sz="2400" spc="-5" smtClean="0">
                <a:latin typeface="Calibri" pitchFamily="34" charset="0"/>
                <a:ea typeface="Calibri" pitchFamily="34" charset="0"/>
                <a:cs typeface="Calibri" pitchFamily="34" charset="0"/>
              </a:rPr>
              <a:t>ultinomial</a:t>
            </a:r>
            <a:r>
              <a:rPr sz="2400" spc="-15" smtClean="0">
                <a:latin typeface="Calibri" pitchFamily="34" charset="0"/>
                <a:ea typeface="Calibri" pitchFamily="34" charset="0"/>
                <a:cs typeface="Calibri" pitchFamily="34" charset="0"/>
              </a:rPr>
              <a:t> </a:t>
            </a:r>
            <a:r>
              <a:rPr lang="en-US" sz="2400" spc="-5" dirty="0" smtClean="0">
                <a:latin typeface="Calibri" pitchFamily="34" charset="0"/>
                <a:ea typeface="Calibri" pitchFamily="34" charset="0"/>
                <a:cs typeface="Calibri" pitchFamily="34" charset="0"/>
              </a:rPr>
              <a:t>n</a:t>
            </a:r>
            <a:r>
              <a:rPr sz="2400" spc="-5" smtClean="0">
                <a:latin typeface="Calibri" pitchFamily="34" charset="0"/>
                <a:ea typeface="Calibri" pitchFamily="34" charset="0"/>
                <a:cs typeface="Calibri" pitchFamily="34" charset="0"/>
              </a:rPr>
              <a:t>aïve </a:t>
            </a:r>
            <a:r>
              <a:rPr sz="2400" smtClean="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b</a:t>
            </a:r>
            <a:r>
              <a:rPr sz="2400" spc="-10" smtClean="0">
                <a:latin typeface="Calibri" pitchFamily="34" charset="0"/>
                <a:ea typeface="Calibri" pitchFamily="34" charset="0"/>
                <a:cs typeface="Calibri" pitchFamily="34" charset="0"/>
              </a:rPr>
              <a:t>ayes</a:t>
            </a:r>
            <a:r>
              <a:rPr sz="2400" spc="35" smtClean="0">
                <a:latin typeface="Calibri" pitchFamily="34" charset="0"/>
                <a:ea typeface="Calibri" pitchFamily="34" charset="0"/>
                <a:cs typeface="Calibri" pitchFamily="34" charset="0"/>
              </a:rPr>
              <a:t> </a:t>
            </a:r>
            <a:r>
              <a:rPr sz="2400" spc="-5" smtClean="0">
                <a:latin typeface="Calibri" pitchFamily="34" charset="0"/>
                <a:ea typeface="Calibri" pitchFamily="34" charset="0"/>
                <a:cs typeface="Calibri" pitchFamily="34" charset="0"/>
              </a:rPr>
              <a:t>model</a:t>
            </a:r>
            <a:r>
              <a:rPr lang="en-US" sz="2400" spc="-5" dirty="0" smtClean="0">
                <a:latin typeface="Calibri" pitchFamily="34" charset="0"/>
                <a:ea typeface="Calibri" pitchFamily="34" charset="0"/>
                <a:cs typeface="Calibri" pitchFamily="34" charset="0"/>
              </a:rPr>
              <a:t> and some enhanced text classification techniques  like  random forest classifier, </a:t>
            </a:r>
            <a:r>
              <a:rPr lang="en-US" sz="2400" spc="-5" dirty="0" err="1" smtClean="0">
                <a:latin typeface="Calibri" pitchFamily="34" charset="0"/>
                <a:ea typeface="Calibri" pitchFamily="34" charset="0"/>
                <a:cs typeface="Calibri" pitchFamily="34" charset="0"/>
              </a:rPr>
              <a:t>xgboost</a:t>
            </a:r>
            <a:r>
              <a:rPr lang="en-US" sz="2400" spc="-5" dirty="0" smtClean="0">
                <a:latin typeface="Calibri" pitchFamily="34" charset="0"/>
                <a:ea typeface="Calibri" pitchFamily="34" charset="0"/>
                <a:cs typeface="Calibri" pitchFamily="34" charset="0"/>
              </a:rPr>
              <a:t> and voting classifier </a:t>
            </a:r>
            <a:r>
              <a:rPr sz="2400" spc="-5" smtClean="0">
                <a:latin typeface="Calibri" pitchFamily="34" charset="0"/>
                <a:ea typeface="Calibri" pitchFamily="34" charset="0"/>
                <a:cs typeface="Calibri" pitchFamily="34" charset="0"/>
              </a:rPr>
              <a:t>were</a:t>
            </a:r>
            <a:r>
              <a:rPr sz="2400" spc="20" smtClean="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successfully</a:t>
            </a:r>
            <a:r>
              <a:rPr sz="2400" spc="-3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implemented</a:t>
            </a:r>
            <a:r>
              <a:rPr sz="2400" spc="2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employing</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various </a:t>
            </a:r>
            <a:r>
              <a:rPr sz="240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prominent</a:t>
            </a:r>
            <a:r>
              <a:rPr sz="240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algorithms</a:t>
            </a:r>
            <a:r>
              <a:rPr sz="2400" spc="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from</a:t>
            </a:r>
            <a:r>
              <a:rPr sz="2400" spc="-3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the</a:t>
            </a:r>
            <a:r>
              <a:rPr sz="2400" spc="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python</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libraries</a:t>
            </a:r>
            <a:r>
              <a:rPr sz="2400" spc="3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and</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modules. </a:t>
            </a:r>
            <a:r>
              <a:rPr sz="2400" dirty="0">
                <a:latin typeface="Calibri" pitchFamily="34" charset="0"/>
                <a:ea typeface="Calibri" pitchFamily="34" charset="0"/>
                <a:cs typeface="Calibri" pitchFamily="34" charset="0"/>
              </a:rPr>
              <a:t>After </a:t>
            </a:r>
            <a:r>
              <a:rPr sz="2400" spc="-5" dirty="0">
                <a:latin typeface="Calibri" pitchFamily="34" charset="0"/>
                <a:ea typeface="Calibri" pitchFamily="34" charset="0"/>
                <a:cs typeface="Calibri" pitchFamily="34" charset="0"/>
              </a:rPr>
              <a:t>the </a:t>
            </a:r>
            <a:r>
              <a:rPr sz="2400" spc="-56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collection of</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data</a:t>
            </a:r>
            <a:r>
              <a:rPr sz="2400" spc="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was</a:t>
            </a:r>
            <a:r>
              <a:rPr sz="2400" spc="10"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done,</a:t>
            </a:r>
            <a:r>
              <a:rPr sz="2400" spc="1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further</a:t>
            </a:r>
            <a:r>
              <a:rPr sz="2400" spc="-25"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processing</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of</a:t>
            </a:r>
            <a:r>
              <a:rPr sz="2400" spc="1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data</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was</a:t>
            </a:r>
            <a:r>
              <a:rPr sz="2400" spc="10"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done.</a:t>
            </a:r>
            <a:r>
              <a:rPr sz="2400" spc="1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The </a:t>
            </a:r>
            <a:r>
              <a:rPr sz="2400" spc="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null</a:t>
            </a:r>
            <a:r>
              <a:rPr sz="2400" spc="-4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entries</a:t>
            </a:r>
            <a:r>
              <a:rPr sz="2400" spc="1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and</a:t>
            </a:r>
            <a:r>
              <a:rPr sz="2400" spc="1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missing</a:t>
            </a:r>
            <a:r>
              <a:rPr sz="2400" spc="10"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datapoints</a:t>
            </a:r>
            <a:r>
              <a:rPr sz="2400" spc="20"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were</a:t>
            </a:r>
            <a:r>
              <a:rPr sz="2400" spc="1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removed</a:t>
            </a:r>
            <a:r>
              <a:rPr sz="2400" spc="5"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from </a:t>
            </a:r>
            <a:r>
              <a:rPr sz="2400">
                <a:latin typeface="Calibri" pitchFamily="34" charset="0"/>
                <a:ea typeface="Calibri" pitchFamily="34" charset="0"/>
                <a:cs typeface="Calibri" pitchFamily="34" charset="0"/>
              </a:rPr>
              <a:t>the</a:t>
            </a:r>
            <a:r>
              <a:rPr sz="2400" spc="-40">
                <a:latin typeface="Calibri" pitchFamily="34" charset="0"/>
                <a:ea typeface="Calibri" pitchFamily="34" charset="0"/>
                <a:cs typeface="Calibri" pitchFamily="34" charset="0"/>
              </a:rPr>
              <a:t> </a:t>
            </a:r>
            <a:r>
              <a:rPr sz="2400" spc="-10" smtClean="0">
                <a:latin typeface="Calibri" pitchFamily="34" charset="0"/>
                <a:ea typeface="Calibri" pitchFamily="34" charset="0"/>
                <a:cs typeface="Calibri" pitchFamily="34" charset="0"/>
              </a:rPr>
              <a:t>dataset</a:t>
            </a:r>
            <a:r>
              <a:rPr lang="en-US" sz="2400" spc="-10" dirty="0" smtClean="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and </a:t>
            </a:r>
            <a:r>
              <a:rPr sz="2400" spc="-5" smtClean="0">
                <a:latin typeface="Calibri" pitchFamily="34" charset="0"/>
                <a:ea typeface="Calibri" pitchFamily="34" charset="0"/>
                <a:cs typeface="Calibri" pitchFamily="34" charset="0"/>
              </a:rPr>
              <a:t>then</a:t>
            </a:r>
            <a:r>
              <a:rPr sz="2400" smtClean="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finally</a:t>
            </a:r>
            <a:r>
              <a:rPr sz="2400" spc="-30" dirty="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we</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will</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get</a:t>
            </a:r>
            <a:r>
              <a:rPr sz="2400" spc="5"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accuracy</a:t>
            </a:r>
            <a:r>
              <a:rPr sz="2400" spc="40" dirty="0">
                <a:latin typeface="Calibri" pitchFamily="34" charset="0"/>
                <a:ea typeface="Calibri" pitchFamily="34" charset="0"/>
                <a:cs typeface="Calibri" pitchFamily="34" charset="0"/>
              </a:rPr>
              <a:t> </a:t>
            </a:r>
            <a:r>
              <a:rPr sz="2400" spc="-10" dirty="0">
                <a:latin typeface="Calibri" pitchFamily="34" charset="0"/>
                <a:ea typeface="Calibri" pitchFamily="34" charset="0"/>
                <a:cs typeface="Calibri" pitchFamily="34" charset="0"/>
              </a:rPr>
              <a:t>score</a:t>
            </a:r>
            <a:r>
              <a:rPr sz="2400" spc="15" dirty="0">
                <a:latin typeface="Calibri" pitchFamily="34" charset="0"/>
                <a:ea typeface="Calibri" pitchFamily="34" charset="0"/>
                <a:cs typeface="Calibri" pitchFamily="34" charset="0"/>
              </a:rPr>
              <a:t> </a:t>
            </a:r>
            <a:r>
              <a:rPr sz="2400" spc="-5" dirty="0">
                <a:latin typeface="Calibri" pitchFamily="34" charset="0"/>
                <a:ea typeface="Calibri" pitchFamily="34" charset="0"/>
                <a:cs typeface="Calibri" pitchFamily="34" charset="0"/>
              </a:rPr>
              <a:t>of</a:t>
            </a:r>
            <a:r>
              <a:rPr sz="2400" spc="-20" dirty="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logistic</a:t>
            </a:r>
            <a:r>
              <a:rPr sz="2400" spc="-1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r</a:t>
            </a:r>
            <a:r>
              <a:rPr sz="2400" spc="-10" smtClean="0">
                <a:latin typeface="Calibri" pitchFamily="34" charset="0"/>
                <a:ea typeface="Calibri" pitchFamily="34" charset="0"/>
                <a:cs typeface="Calibri" pitchFamily="34" charset="0"/>
              </a:rPr>
              <a:t>egression</a:t>
            </a:r>
            <a:r>
              <a:rPr sz="2400" spc="45" smtClean="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model </a:t>
            </a:r>
            <a:r>
              <a:rPr sz="2400" spc="-565">
                <a:latin typeface="Calibri" pitchFamily="34" charset="0"/>
                <a:ea typeface="Calibri" pitchFamily="34" charset="0"/>
                <a:cs typeface="Calibri" pitchFamily="34" charset="0"/>
              </a:rPr>
              <a:t> </a:t>
            </a:r>
            <a:r>
              <a:rPr sz="2400" spc="-5" smtClean="0">
                <a:latin typeface="Calibri" pitchFamily="34" charset="0"/>
                <a:ea typeface="Calibri" pitchFamily="34" charset="0"/>
                <a:cs typeface="Calibri" pitchFamily="34" charset="0"/>
              </a:rPr>
              <a:t>as</a:t>
            </a:r>
            <a:r>
              <a:rPr sz="2400" spc="5" smtClean="0">
                <a:latin typeface="Calibri" pitchFamily="34" charset="0"/>
                <a:ea typeface="Calibri" pitchFamily="34" charset="0"/>
                <a:cs typeface="Calibri" pitchFamily="34" charset="0"/>
              </a:rPr>
              <a:t> </a:t>
            </a:r>
            <a:r>
              <a:rPr sz="2400" spc="-5" smtClean="0">
                <a:latin typeface="Calibri" pitchFamily="34" charset="0"/>
                <a:ea typeface="Calibri" pitchFamily="34" charset="0"/>
                <a:cs typeface="Calibri" pitchFamily="34" charset="0"/>
              </a:rPr>
              <a:t>0</a:t>
            </a:r>
            <a:r>
              <a:rPr lang="en-US" sz="2400" spc="-5" dirty="0" smtClean="0">
                <a:latin typeface="Calibri" pitchFamily="34" charset="0"/>
                <a:ea typeface="Calibri" pitchFamily="34" charset="0"/>
                <a:cs typeface="Calibri" pitchFamily="34" charset="0"/>
              </a:rPr>
              <a:t>.54</a:t>
            </a:r>
            <a:r>
              <a:rPr lang="en-US" sz="2400" spc="-10" dirty="0" smtClean="0">
                <a:latin typeface="Calibri" pitchFamily="34" charset="0"/>
                <a:ea typeface="Calibri" pitchFamily="34" charset="0"/>
                <a:cs typeface="Calibri" pitchFamily="34" charset="0"/>
              </a:rPr>
              <a:t>, </a:t>
            </a:r>
            <a:r>
              <a:rPr lang="en-US" sz="2400" spc="-5" dirty="0" smtClean="0">
                <a:latin typeface="Calibri" pitchFamily="34" charset="0"/>
                <a:ea typeface="Calibri" pitchFamily="34" charset="0"/>
                <a:cs typeface="Calibri" pitchFamily="34" charset="0"/>
              </a:rPr>
              <a:t>m</a:t>
            </a:r>
            <a:r>
              <a:rPr sz="2400" spc="-5" smtClean="0">
                <a:latin typeface="Calibri" pitchFamily="34" charset="0"/>
                <a:ea typeface="Calibri" pitchFamily="34" charset="0"/>
                <a:cs typeface="Calibri" pitchFamily="34" charset="0"/>
              </a:rPr>
              <a:t>ultinomial</a:t>
            </a:r>
            <a:r>
              <a:rPr sz="2400" spc="-45" smtClean="0">
                <a:latin typeface="Calibri" pitchFamily="34" charset="0"/>
                <a:ea typeface="Calibri" pitchFamily="34" charset="0"/>
                <a:cs typeface="Calibri" pitchFamily="34" charset="0"/>
              </a:rPr>
              <a:t> </a:t>
            </a:r>
            <a:r>
              <a:rPr lang="en-US" sz="2400" spc="-5" dirty="0" smtClean="0">
                <a:latin typeface="Calibri" pitchFamily="34" charset="0"/>
                <a:ea typeface="Calibri" pitchFamily="34" charset="0"/>
                <a:cs typeface="Calibri" pitchFamily="34" charset="0"/>
              </a:rPr>
              <a:t>n</a:t>
            </a:r>
            <a:r>
              <a:rPr sz="2400" spc="-5" smtClean="0">
                <a:latin typeface="Calibri" pitchFamily="34" charset="0"/>
                <a:ea typeface="Calibri" pitchFamily="34" charset="0"/>
                <a:cs typeface="Calibri" pitchFamily="34" charset="0"/>
              </a:rPr>
              <a:t>aïve</a:t>
            </a:r>
            <a:r>
              <a:rPr sz="2400" spc="15" smtClean="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b</a:t>
            </a:r>
            <a:r>
              <a:rPr sz="2400" spc="-10" smtClean="0">
                <a:latin typeface="Calibri" pitchFamily="34" charset="0"/>
                <a:ea typeface="Calibri" pitchFamily="34" charset="0"/>
                <a:cs typeface="Calibri" pitchFamily="34" charset="0"/>
              </a:rPr>
              <a:t>ayes</a:t>
            </a:r>
            <a:r>
              <a:rPr sz="2400" spc="60" smtClean="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model</a:t>
            </a:r>
            <a:r>
              <a:rPr sz="2400" spc="10">
                <a:latin typeface="Calibri" pitchFamily="34" charset="0"/>
                <a:ea typeface="Calibri" pitchFamily="34" charset="0"/>
                <a:cs typeface="Calibri" pitchFamily="34" charset="0"/>
              </a:rPr>
              <a:t> </a:t>
            </a:r>
            <a:r>
              <a:rPr sz="2400" spc="-5" smtClean="0">
                <a:latin typeface="Calibri" pitchFamily="34" charset="0"/>
                <a:ea typeface="Calibri" pitchFamily="34" charset="0"/>
                <a:cs typeface="Calibri" pitchFamily="34" charset="0"/>
              </a:rPr>
              <a:t>as</a:t>
            </a:r>
            <a:r>
              <a:rPr sz="2400" spc="10" smtClean="0">
                <a:latin typeface="Calibri" pitchFamily="34" charset="0"/>
                <a:ea typeface="Calibri" pitchFamily="34" charset="0"/>
                <a:cs typeface="Calibri" pitchFamily="34" charset="0"/>
              </a:rPr>
              <a:t> </a:t>
            </a:r>
            <a:r>
              <a:rPr sz="2400" spc="-5" smtClean="0">
                <a:latin typeface="Calibri" pitchFamily="34" charset="0"/>
                <a:ea typeface="Calibri" pitchFamily="34" charset="0"/>
                <a:cs typeface="Calibri" pitchFamily="34" charset="0"/>
              </a:rPr>
              <a:t>0.</a:t>
            </a:r>
            <a:r>
              <a:rPr lang="en-US" sz="2400" spc="-5" dirty="0" smtClean="0">
                <a:latin typeface="Calibri" pitchFamily="34" charset="0"/>
                <a:ea typeface="Calibri" pitchFamily="34" charset="0"/>
                <a:cs typeface="Calibri" pitchFamily="34" charset="0"/>
              </a:rPr>
              <a:t>36, </a:t>
            </a:r>
            <a:r>
              <a:rPr lang="en-US" sz="2400" spc="-5" dirty="0" err="1" smtClean="0">
                <a:latin typeface="Calibri" pitchFamily="34" charset="0"/>
                <a:ea typeface="Calibri" pitchFamily="34" charset="0"/>
                <a:cs typeface="Calibri" pitchFamily="34" charset="0"/>
              </a:rPr>
              <a:t>xgboost</a:t>
            </a:r>
            <a:r>
              <a:rPr lang="en-US" sz="2400" spc="-5" dirty="0" smtClean="0">
                <a:latin typeface="Calibri" pitchFamily="34" charset="0"/>
                <a:ea typeface="Calibri" pitchFamily="34" charset="0"/>
                <a:cs typeface="Calibri" pitchFamily="34" charset="0"/>
              </a:rPr>
              <a:t> model as 0.89, random forest classifier as 0.97, voting classifier model as </a:t>
            </a:r>
            <a:r>
              <a:rPr lang="en-US" sz="2400" spc="-5" dirty="0" smtClean="0">
                <a:latin typeface="Calibri" pitchFamily="34" charset="0"/>
                <a:ea typeface="Calibri" pitchFamily="34" charset="0"/>
                <a:cs typeface="Calibri" pitchFamily="34" charset="0"/>
              </a:rPr>
              <a:t>0</a:t>
            </a:r>
            <a:r>
              <a:rPr lang="en-US" sz="2400" spc="-5" dirty="0" smtClean="0">
                <a:latin typeface="Calibri" pitchFamily="34" charset="0"/>
                <a:ea typeface="Calibri" pitchFamily="34" charset="0"/>
                <a:cs typeface="Calibri" pitchFamily="34" charset="0"/>
              </a:rPr>
              <a:t>.83</a:t>
            </a:r>
            <a:r>
              <a:rPr sz="2400" spc="-5" smtClean="0">
                <a:latin typeface="Calibri" pitchFamily="34" charset="0"/>
                <a:ea typeface="Calibri" pitchFamily="34" charset="0"/>
                <a:cs typeface="Calibri" pitchFamily="34" charset="0"/>
              </a:rPr>
              <a:t>.so,when</a:t>
            </a:r>
            <a:r>
              <a:rPr sz="2400" spc="40" smtClean="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we </a:t>
            </a:r>
            <a:r>
              <a:rPr sz="2400" spc="-10" smtClean="0">
                <a:latin typeface="Calibri" pitchFamily="34" charset="0"/>
                <a:ea typeface="Calibri" pitchFamily="34" charset="0"/>
                <a:cs typeface="Calibri" pitchFamily="34" charset="0"/>
              </a:rPr>
              <a:t>compare</a:t>
            </a:r>
            <a:r>
              <a:rPr sz="2400" spc="35" smtClean="0">
                <a:latin typeface="Calibri" pitchFamily="34" charset="0"/>
                <a:ea typeface="Calibri" pitchFamily="34" charset="0"/>
                <a:cs typeface="Calibri" pitchFamily="34" charset="0"/>
              </a:rPr>
              <a:t> </a:t>
            </a:r>
            <a:r>
              <a:rPr lang="en-US" sz="2400" spc="35" dirty="0" smtClean="0">
                <a:latin typeface="Calibri" pitchFamily="34" charset="0"/>
                <a:ea typeface="Calibri" pitchFamily="34" charset="0"/>
                <a:cs typeface="Calibri" pitchFamily="34" charset="0"/>
              </a:rPr>
              <a:t>all</a:t>
            </a:r>
            <a:r>
              <a:rPr sz="2400" spc="-10" smtClean="0">
                <a:latin typeface="Calibri" pitchFamily="34" charset="0"/>
                <a:ea typeface="Calibri" pitchFamily="34" charset="0"/>
                <a:cs typeface="Calibri" pitchFamily="34" charset="0"/>
              </a:rPr>
              <a:t> </a:t>
            </a:r>
            <a:r>
              <a:rPr sz="2400" dirty="0">
                <a:latin typeface="Calibri" pitchFamily="34" charset="0"/>
                <a:ea typeface="Calibri" pitchFamily="34" charset="0"/>
                <a:cs typeface="Calibri" pitchFamily="34" charset="0"/>
              </a:rPr>
              <a:t>the</a:t>
            </a:r>
            <a:r>
              <a:rPr sz="2400" spc="-15" dirty="0">
                <a:latin typeface="Calibri" pitchFamily="34" charset="0"/>
                <a:ea typeface="Calibri" pitchFamily="34" charset="0"/>
                <a:cs typeface="Calibri" pitchFamily="34" charset="0"/>
              </a:rPr>
              <a:t> </a:t>
            </a:r>
            <a:r>
              <a:rPr sz="2400" spc="-5">
                <a:latin typeface="Calibri" pitchFamily="34" charset="0"/>
                <a:ea typeface="Calibri" pitchFamily="34" charset="0"/>
                <a:cs typeface="Calibri" pitchFamily="34" charset="0"/>
              </a:rPr>
              <a:t>models</a:t>
            </a:r>
            <a:r>
              <a:rPr sz="2400" spc="10">
                <a:latin typeface="Calibri" pitchFamily="34" charset="0"/>
                <a:ea typeface="Calibri" pitchFamily="34" charset="0"/>
                <a:cs typeface="Calibri" pitchFamily="34" charset="0"/>
              </a:rPr>
              <a:t> </a:t>
            </a:r>
            <a:r>
              <a:rPr lang="en-US" sz="2400" spc="10" dirty="0" smtClean="0">
                <a:latin typeface="Calibri" pitchFamily="34" charset="0"/>
                <a:ea typeface="Calibri" pitchFamily="34" charset="0"/>
                <a:cs typeface="Calibri" pitchFamily="34" charset="0"/>
              </a:rPr>
              <a:t> random forest classifier model which is having a good prediction value than the remaining classification models is best for sentiment analysis where we have to predict </a:t>
            </a:r>
            <a:r>
              <a:rPr lang="en-US" sz="2400" spc="10" dirty="0" err="1" smtClean="0">
                <a:latin typeface="Calibri" pitchFamily="34" charset="0"/>
                <a:ea typeface="Calibri" pitchFamily="34" charset="0"/>
                <a:cs typeface="Calibri" pitchFamily="34" charset="0"/>
              </a:rPr>
              <a:t>wheather</a:t>
            </a:r>
            <a:r>
              <a:rPr lang="en-US" sz="2400" spc="10" dirty="0" smtClean="0">
                <a:latin typeface="Calibri" pitchFamily="34" charset="0"/>
                <a:ea typeface="Calibri" pitchFamily="34" charset="0"/>
                <a:cs typeface="Calibri" pitchFamily="34" charset="0"/>
              </a:rPr>
              <a:t> the given sentiment is positive , negative, neutral, </a:t>
            </a:r>
            <a:r>
              <a:rPr lang="en-US" sz="2400" spc="10" dirty="0" smtClean="0">
                <a:latin typeface="Calibri" pitchFamily="34" charset="0"/>
                <a:ea typeface="Calibri" pitchFamily="34" charset="0"/>
                <a:cs typeface="Calibri" pitchFamily="34" charset="0"/>
              </a:rPr>
              <a:t>unrelated to the dataset.</a:t>
            </a:r>
            <a:endParaRPr sz="2400">
              <a:latin typeface="Calibri" pitchFamily="34" charset="0"/>
              <a:ea typeface="Calibri" pitchFamily="34" charset="0"/>
              <a:cs typeface="Calibri" pitchFamily="34" charset="0"/>
            </a:endParaRPr>
          </a:p>
        </p:txBody>
      </p:sp>
      <p:sp>
        <p:nvSpPr>
          <p:cNvPr id="4" name="object 4"/>
          <p:cNvSpPr txBox="1">
            <a:spLocks noGrp="1"/>
          </p:cNvSpPr>
          <p:nvPr>
            <p:ph type="title"/>
          </p:nvPr>
        </p:nvSpPr>
        <p:spPr>
          <a:xfrm>
            <a:off x="7002271" y="3269056"/>
            <a:ext cx="4204335" cy="940435"/>
          </a:xfrm>
          <a:prstGeom prst="rect">
            <a:avLst/>
          </a:prstGeom>
        </p:spPr>
        <p:txBody>
          <a:bodyPr vert="horz" wrap="square" lIns="0" tIns="12700" rIns="0" bIns="0" rtlCol="0">
            <a:spAutoFit/>
          </a:bodyPr>
          <a:lstStyle/>
          <a:p>
            <a:pPr marL="12700">
              <a:lnSpc>
                <a:spcPct val="100000"/>
              </a:lnSpc>
              <a:spcBef>
                <a:spcPts val="100"/>
              </a:spcBef>
            </a:pPr>
            <a:r>
              <a:rPr spc="320" dirty="0"/>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7"/>
          </a:xfrm>
          <a:prstGeom prst="rect">
            <a:avLst/>
          </a:prstGeom>
        </p:spPr>
      </p:pic>
      <p:sp>
        <p:nvSpPr>
          <p:cNvPr id="3" name="object 3"/>
          <p:cNvSpPr txBox="1">
            <a:spLocks noGrp="1"/>
          </p:cNvSpPr>
          <p:nvPr>
            <p:ph type="title"/>
          </p:nvPr>
        </p:nvSpPr>
        <p:spPr>
          <a:xfrm>
            <a:off x="6261353" y="3001137"/>
            <a:ext cx="5595620" cy="4416425"/>
          </a:xfrm>
          <a:prstGeom prst="rect">
            <a:avLst/>
          </a:prstGeom>
        </p:spPr>
        <p:txBody>
          <a:bodyPr vert="horz" wrap="square" lIns="0" tIns="13335" rIns="0" bIns="0" rtlCol="0">
            <a:spAutoFit/>
          </a:bodyPr>
          <a:lstStyle/>
          <a:p>
            <a:pPr marL="683260" marR="5080" indent="-671195">
              <a:lnSpc>
                <a:spcPct val="100000"/>
              </a:lnSpc>
              <a:spcBef>
                <a:spcPts val="105"/>
              </a:spcBef>
            </a:pPr>
            <a:r>
              <a:rPr sz="14400" spc="765" dirty="0"/>
              <a:t>T</a:t>
            </a:r>
            <a:r>
              <a:rPr sz="14400" spc="775" dirty="0"/>
              <a:t>h</a:t>
            </a:r>
            <a:r>
              <a:rPr sz="14400" spc="760" dirty="0"/>
              <a:t>a</a:t>
            </a:r>
            <a:r>
              <a:rPr sz="14400" spc="765" dirty="0"/>
              <a:t>n</a:t>
            </a:r>
            <a:r>
              <a:rPr sz="14400" dirty="0"/>
              <a:t>k  </a:t>
            </a:r>
            <a:r>
              <a:rPr sz="14400" spc="590" dirty="0"/>
              <a:t>YOU!</a:t>
            </a:r>
            <a:endParaRPr sz="14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8288000" cy="10287000"/>
            <a:chOff x="0" y="0"/>
            <a:chExt cx="18288000" cy="10287000"/>
          </a:xfrm>
        </p:grpSpPr>
        <p:pic>
          <p:nvPicPr>
            <p:cNvPr id="3" name="object 3"/>
            <p:cNvPicPr/>
            <p:nvPr/>
          </p:nvPicPr>
          <p:blipFill>
            <a:blip r:embed="rId2" cstate="print"/>
            <a:stretch>
              <a:fillRect/>
            </a:stretch>
          </p:blipFill>
          <p:spPr>
            <a:xfrm>
              <a:off x="0" y="0"/>
              <a:ext cx="18288000" cy="10286997"/>
            </a:xfrm>
            <a:prstGeom prst="rect">
              <a:avLst/>
            </a:prstGeom>
          </p:spPr>
        </p:pic>
        <p:pic>
          <p:nvPicPr>
            <p:cNvPr id="4" name="object 4"/>
            <p:cNvPicPr/>
            <p:nvPr/>
          </p:nvPicPr>
          <p:blipFill>
            <a:blip r:embed="rId3" cstate="print"/>
            <a:stretch>
              <a:fillRect/>
            </a:stretch>
          </p:blipFill>
          <p:spPr>
            <a:xfrm>
              <a:off x="0" y="7220710"/>
              <a:ext cx="8638032" cy="3066288"/>
            </a:xfrm>
            <a:prstGeom prst="rect">
              <a:avLst/>
            </a:prstGeom>
          </p:spPr>
        </p:pic>
        <p:pic>
          <p:nvPicPr>
            <p:cNvPr id="5" name="object 5"/>
            <p:cNvPicPr/>
            <p:nvPr/>
          </p:nvPicPr>
          <p:blipFill>
            <a:blip r:embed="rId4" cstate="print"/>
            <a:stretch>
              <a:fillRect/>
            </a:stretch>
          </p:blipFill>
          <p:spPr>
            <a:xfrm>
              <a:off x="9134856" y="7220710"/>
              <a:ext cx="9153144" cy="3066288"/>
            </a:xfrm>
            <a:prstGeom prst="rect">
              <a:avLst/>
            </a:prstGeom>
          </p:spPr>
        </p:pic>
      </p:grpSp>
      <p:sp>
        <p:nvSpPr>
          <p:cNvPr id="6" name="object 6"/>
          <p:cNvSpPr txBox="1">
            <a:spLocks noGrp="1"/>
          </p:cNvSpPr>
          <p:nvPr>
            <p:ph type="title"/>
          </p:nvPr>
        </p:nvSpPr>
        <p:spPr>
          <a:xfrm>
            <a:off x="6092571" y="425450"/>
            <a:ext cx="6115557" cy="936154"/>
          </a:xfrm>
          <a:prstGeom prst="rect">
            <a:avLst/>
          </a:prstGeom>
        </p:spPr>
        <p:txBody>
          <a:bodyPr vert="horz" wrap="square" lIns="0" tIns="12700" rIns="0" bIns="0" rtlCol="0">
            <a:spAutoFit/>
          </a:bodyPr>
          <a:lstStyle/>
          <a:p>
            <a:pPr marL="1269365">
              <a:lnSpc>
                <a:spcPct val="100000"/>
              </a:lnSpc>
              <a:spcBef>
                <a:spcPts val="100"/>
              </a:spcBef>
            </a:pPr>
            <a:r>
              <a:rPr spc="365" dirty="0"/>
              <a:t>I</a:t>
            </a:r>
            <a:r>
              <a:rPr spc="385" dirty="0"/>
              <a:t>n</a:t>
            </a:r>
            <a:r>
              <a:rPr spc="370" dirty="0"/>
              <a:t>t</a:t>
            </a:r>
            <a:r>
              <a:rPr spc="365" dirty="0"/>
              <a:t>r</a:t>
            </a:r>
            <a:r>
              <a:rPr spc="380" dirty="0"/>
              <a:t>o</a:t>
            </a:r>
            <a:r>
              <a:rPr spc="385" dirty="0"/>
              <a:t>d</a:t>
            </a:r>
            <a:r>
              <a:rPr spc="380" dirty="0"/>
              <a:t>u</a:t>
            </a:r>
            <a:r>
              <a:rPr spc="385" dirty="0"/>
              <a:t>c</a:t>
            </a:r>
            <a:r>
              <a:rPr spc="370" dirty="0"/>
              <a:t>ti</a:t>
            </a:r>
            <a:r>
              <a:rPr spc="380" dirty="0"/>
              <a:t>o</a:t>
            </a:r>
            <a:r>
              <a:rPr dirty="0"/>
              <a:t>n</a:t>
            </a:r>
          </a:p>
        </p:txBody>
      </p:sp>
      <p:sp>
        <p:nvSpPr>
          <p:cNvPr id="7" name="object 7"/>
          <p:cNvSpPr txBox="1"/>
          <p:nvPr/>
        </p:nvSpPr>
        <p:spPr>
          <a:xfrm>
            <a:off x="2368550" y="1644651"/>
            <a:ext cx="15011400" cy="5963171"/>
          </a:xfrm>
          <a:prstGeom prst="rect">
            <a:avLst/>
          </a:prstGeom>
        </p:spPr>
        <p:txBody>
          <a:bodyPr vert="horz" wrap="square" lIns="0" tIns="40640" rIns="0" bIns="0" rtlCol="0">
            <a:spAutoFit/>
          </a:bodyPr>
          <a:lstStyle/>
          <a:p>
            <a:r>
              <a:rPr lang="en-US" sz="2400" dirty="0"/>
              <a:t>Twitter sentiment analysis is the process of determining the emotional tone behind a series of tweets, categorizing them as positive, negative, or neutral. This technique is widely used by businesses, researchers, and marketers to gauge public opinion on various topics, brands, or events</a:t>
            </a:r>
            <a:r>
              <a:rPr lang="en-US" sz="2400" dirty="0" smtClean="0"/>
              <a:t>.</a:t>
            </a:r>
            <a:r>
              <a:rPr lang="en-US" sz="3200" dirty="0" smtClean="0"/>
              <a:t/>
            </a:r>
            <a:br>
              <a:rPr lang="en-US" sz="3200" dirty="0" smtClean="0"/>
            </a:br>
            <a:r>
              <a:rPr lang="en-US" sz="2400" b="1" dirty="0"/>
              <a:t>Importance of Twitter Sentiment Analysis</a:t>
            </a:r>
          </a:p>
          <a:p>
            <a:r>
              <a:rPr lang="en-US" sz="2400" b="1" dirty="0"/>
              <a:t>Brand Monitoring: </a:t>
            </a:r>
            <a:r>
              <a:rPr lang="en-US" sz="2400" dirty="0"/>
              <a:t>Companies can track how their brand is perceived in real-time by analyzing user sentiments expressed in tweets.</a:t>
            </a:r>
          </a:p>
          <a:p>
            <a:r>
              <a:rPr lang="en-US" sz="2400" b="1" dirty="0"/>
              <a:t>Crisis Management: </a:t>
            </a:r>
            <a:r>
              <a:rPr lang="en-US" sz="2400" dirty="0"/>
              <a:t>Early detection of negative sentiments can help organizations address potential PR crises before they escalate.</a:t>
            </a:r>
          </a:p>
          <a:p>
            <a:r>
              <a:rPr lang="en-US" sz="2400" dirty="0"/>
              <a:t>Customer Insights: Understanding customer feedback provides insights into product satisfaction and areas needing improvement.</a:t>
            </a:r>
          </a:p>
          <a:p>
            <a:r>
              <a:rPr lang="en-US" sz="2400" b="1" dirty="0"/>
              <a:t>Competitive Analysis: </a:t>
            </a:r>
            <a:r>
              <a:rPr lang="en-US" sz="2400" dirty="0"/>
              <a:t>Businesses can monitor competitors' mentions to understand their market position and customer perceptions.</a:t>
            </a:r>
          </a:p>
          <a:p>
            <a:r>
              <a:rPr lang="en-US" sz="2400" b="1" dirty="0"/>
              <a:t>Trend Prediction: </a:t>
            </a:r>
            <a:r>
              <a:rPr lang="en-US" sz="2400" dirty="0"/>
              <a:t>Sentiment analysis can reveal emerging trends based on public sentiment towards specific topics or products.</a:t>
            </a:r>
          </a:p>
          <a:p>
            <a:pPr>
              <a:lnSpc>
                <a:spcPct val="100000"/>
              </a:lnSpc>
              <a:spcBef>
                <a:spcPts val="50"/>
              </a:spcBef>
            </a:pPr>
            <a:r>
              <a:rPr lang="en-US" sz="2400" dirty="0" smtClean="0"/>
              <a:t/>
            </a:r>
            <a:br>
              <a:rPr lang="en-US" sz="2400" dirty="0" smtClean="0"/>
            </a:br>
            <a:endParaRPr sz="2400">
              <a:latin typeface="Georgia"/>
              <a:cs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191" y="12189"/>
            <a:ext cx="18288000" cy="10287000"/>
            <a:chOff x="12191" y="12189"/>
            <a:chExt cx="18288000" cy="10287000"/>
          </a:xfrm>
        </p:grpSpPr>
        <p:pic>
          <p:nvPicPr>
            <p:cNvPr id="3" name="object 3"/>
            <p:cNvPicPr/>
            <p:nvPr/>
          </p:nvPicPr>
          <p:blipFill>
            <a:blip r:embed="rId2" cstate="print"/>
            <a:stretch>
              <a:fillRect/>
            </a:stretch>
          </p:blipFill>
          <p:spPr>
            <a:xfrm>
              <a:off x="12191" y="12189"/>
              <a:ext cx="18287999" cy="10286998"/>
            </a:xfrm>
            <a:prstGeom prst="rect">
              <a:avLst/>
            </a:prstGeom>
          </p:spPr>
        </p:pic>
        <p:pic>
          <p:nvPicPr>
            <p:cNvPr id="4" name="object 4"/>
            <p:cNvPicPr/>
            <p:nvPr/>
          </p:nvPicPr>
          <p:blipFill>
            <a:blip r:embed="rId3" cstate="print"/>
            <a:stretch>
              <a:fillRect/>
            </a:stretch>
          </p:blipFill>
          <p:spPr>
            <a:xfrm>
              <a:off x="11131296" y="1798320"/>
              <a:ext cx="6477000" cy="6867144"/>
            </a:xfrm>
            <a:prstGeom prst="rect">
              <a:avLst/>
            </a:prstGeom>
          </p:spPr>
        </p:pic>
      </p:grpSp>
      <p:sp>
        <p:nvSpPr>
          <p:cNvPr id="5" name="object 5"/>
          <p:cNvSpPr txBox="1">
            <a:spLocks noGrp="1"/>
          </p:cNvSpPr>
          <p:nvPr>
            <p:ph type="title"/>
          </p:nvPr>
        </p:nvSpPr>
        <p:spPr>
          <a:xfrm>
            <a:off x="920292" y="635330"/>
            <a:ext cx="5608320" cy="848994"/>
          </a:xfrm>
          <a:prstGeom prst="rect">
            <a:avLst/>
          </a:prstGeom>
        </p:spPr>
        <p:txBody>
          <a:bodyPr vert="horz" wrap="square" lIns="0" tIns="12700" rIns="0" bIns="0" rtlCol="0">
            <a:spAutoFit/>
          </a:bodyPr>
          <a:lstStyle/>
          <a:p>
            <a:pPr marL="12700">
              <a:lnSpc>
                <a:spcPct val="100000"/>
              </a:lnSpc>
              <a:spcBef>
                <a:spcPts val="100"/>
              </a:spcBef>
            </a:pPr>
            <a:r>
              <a:rPr sz="5400" spc="185" dirty="0"/>
              <a:t>Technology</a:t>
            </a:r>
            <a:r>
              <a:rPr sz="5400" spc="415" dirty="0"/>
              <a:t> </a:t>
            </a:r>
            <a:r>
              <a:rPr sz="5400" spc="155" dirty="0"/>
              <a:t>Used</a:t>
            </a:r>
            <a:endParaRPr sz="5400"/>
          </a:p>
        </p:txBody>
      </p:sp>
      <p:sp>
        <p:nvSpPr>
          <p:cNvPr id="6" name="object 6"/>
          <p:cNvSpPr txBox="1"/>
          <p:nvPr/>
        </p:nvSpPr>
        <p:spPr>
          <a:xfrm>
            <a:off x="920750" y="2178050"/>
            <a:ext cx="9280575" cy="6112571"/>
          </a:xfrm>
          <a:prstGeom prst="rect">
            <a:avLst/>
          </a:prstGeom>
        </p:spPr>
        <p:txBody>
          <a:bodyPr vert="horz" wrap="square" lIns="0" tIns="13335" rIns="0" bIns="0" rtlCol="0">
            <a:spAutoFit/>
          </a:bodyPr>
          <a:lstStyle/>
          <a:p>
            <a:pPr marL="24765" marR="405130">
              <a:lnSpc>
                <a:spcPct val="100000"/>
              </a:lnSpc>
              <a:spcBef>
                <a:spcPts val="105"/>
              </a:spcBef>
            </a:pPr>
            <a:r>
              <a:rPr sz="2800" dirty="0">
                <a:latin typeface="Georgia"/>
                <a:cs typeface="Georgia"/>
              </a:rPr>
              <a:t>NumPy: </a:t>
            </a:r>
            <a:r>
              <a:rPr sz="2800" spc="-5" dirty="0">
                <a:latin typeface="Georgia"/>
                <a:cs typeface="Georgia"/>
              </a:rPr>
              <a:t>NumPy </a:t>
            </a:r>
            <a:r>
              <a:rPr sz="2800" dirty="0">
                <a:latin typeface="Georgia"/>
                <a:cs typeface="Georgia"/>
              </a:rPr>
              <a:t>is a </a:t>
            </a:r>
            <a:r>
              <a:rPr sz="2800" spc="-5" dirty="0">
                <a:latin typeface="Georgia"/>
                <a:cs typeface="Georgia"/>
              </a:rPr>
              <a:t>Python </a:t>
            </a:r>
            <a:r>
              <a:rPr sz="2800" dirty="0">
                <a:latin typeface="Georgia"/>
                <a:cs typeface="Georgia"/>
              </a:rPr>
              <a:t>library used for </a:t>
            </a:r>
            <a:r>
              <a:rPr sz="2800" spc="-5" dirty="0">
                <a:latin typeface="Georgia"/>
                <a:cs typeface="Georgia"/>
              </a:rPr>
              <a:t>working with </a:t>
            </a:r>
            <a:r>
              <a:rPr sz="2800" dirty="0">
                <a:latin typeface="Georgia"/>
                <a:cs typeface="Georgia"/>
              </a:rPr>
              <a:t> </a:t>
            </a:r>
            <a:r>
              <a:rPr sz="2800" spc="5" dirty="0">
                <a:latin typeface="Georgia"/>
                <a:cs typeface="Georgia"/>
              </a:rPr>
              <a:t>arrays. It </a:t>
            </a:r>
            <a:r>
              <a:rPr sz="2800" dirty="0">
                <a:latin typeface="Georgia"/>
                <a:cs typeface="Georgia"/>
              </a:rPr>
              <a:t>also has </a:t>
            </a:r>
            <a:r>
              <a:rPr sz="2800" spc="-5" dirty="0">
                <a:latin typeface="Georgia"/>
                <a:cs typeface="Georgia"/>
              </a:rPr>
              <a:t>functions </a:t>
            </a:r>
            <a:r>
              <a:rPr sz="2800" dirty="0">
                <a:latin typeface="Georgia"/>
                <a:cs typeface="Georgia"/>
              </a:rPr>
              <a:t>for </a:t>
            </a:r>
            <a:r>
              <a:rPr sz="2800" spc="-5" dirty="0">
                <a:latin typeface="Georgia"/>
                <a:cs typeface="Georgia"/>
              </a:rPr>
              <a:t>working </a:t>
            </a:r>
            <a:r>
              <a:rPr sz="2800" dirty="0">
                <a:latin typeface="Georgia"/>
                <a:cs typeface="Georgia"/>
              </a:rPr>
              <a:t>in </a:t>
            </a:r>
            <a:r>
              <a:rPr sz="2800" spc="-5" dirty="0">
                <a:latin typeface="Georgia"/>
                <a:cs typeface="Georgia"/>
              </a:rPr>
              <a:t>domain of linear </a:t>
            </a:r>
            <a:r>
              <a:rPr sz="2800" spc="-665" dirty="0">
                <a:latin typeface="Georgia"/>
                <a:cs typeface="Georgia"/>
              </a:rPr>
              <a:t> </a:t>
            </a:r>
            <a:r>
              <a:rPr sz="2800" dirty="0">
                <a:latin typeface="Georgia"/>
                <a:cs typeface="Georgia"/>
              </a:rPr>
              <a:t>algebra,</a:t>
            </a:r>
            <a:r>
              <a:rPr sz="2800" spc="-60" dirty="0">
                <a:latin typeface="Georgia"/>
                <a:cs typeface="Georgia"/>
              </a:rPr>
              <a:t> </a:t>
            </a:r>
            <a:r>
              <a:rPr sz="2800" dirty="0">
                <a:latin typeface="Georgia"/>
                <a:cs typeface="Georgia"/>
              </a:rPr>
              <a:t>fourier transform,</a:t>
            </a:r>
            <a:r>
              <a:rPr sz="2800" spc="-35" dirty="0">
                <a:latin typeface="Georgia"/>
                <a:cs typeface="Georgia"/>
              </a:rPr>
              <a:t> </a:t>
            </a:r>
            <a:r>
              <a:rPr sz="2800" dirty="0">
                <a:latin typeface="Georgia"/>
                <a:cs typeface="Georgia"/>
              </a:rPr>
              <a:t>and</a:t>
            </a:r>
            <a:r>
              <a:rPr sz="2800" spc="-20" dirty="0">
                <a:latin typeface="Georgia"/>
                <a:cs typeface="Georgia"/>
              </a:rPr>
              <a:t> </a:t>
            </a:r>
            <a:r>
              <a:rPr sz="2800" dirty="0">
                <a:latin typeface="Georgia"/>
                <a:cs typeface="Georgia"/>
              </a:rPr>
              <a:t>matrices</a:t>
            </a:r>
            <a:endParaRPr sz="2800">
              <a:latin typeface="Georgia"/>
              <a:cs typeface="Georgia"/>
            </a:endParaRPr>
          </a:p>
          <a:p>
            <a:pPr>
              <a:lnSpc>
                <a:spcPct val="100000"/>
              </a:lnSpc>
              <a:spcBef>
                <a:spcPts val="50"/>
              </a:spcBef>
            </a:pPr>
            <a:endParaRPr sz="3000">
              <a:latin typeface="Georgia"/>
              <a:cs typeface="Georgia"/>
            </a:endParaRPr>
          </a:p>
          <a:p>
            <a:pPr marL="12700" marR="5080">
              <a:lnSpc>
                <a:spcPct val="100000"/>
              </a:lnSpc>
            </a:pPr>
            <a:r>
              <a:rPr sz="2800" dirty="0">
                <a:latin typeface="Georgia"/>
                <a:cs typeface="Georgia"/>
              </a:rPr>
              <a:t>Pandas:</a:t>
            </a:r>
            <a:r>
              <a:rPr sz="2800" spc="-20" dirty="0">
                <a:latin typeface="Georgia"/>
                <a:cs typeface="Georgia"/>
              </a:rPr>
              <a:t> </a:t>
            </a:r>
            <a:r>
              <a:rPr sz="2800" dirty="0">
                <a:latin typeface="Georgia"/>
                <a:cs typeface="Georgia"/>
              </a:rPr>
              <a:t>Pandas</a:t>
            </a:r>
            <a:r>
              <a:rPr sz="2800" spc="5" dirty="0">
                <a:latin typeface="Georgia"/>
                <a:cs typeface="Georgia"/>
              </a:rPr>
              <a:t> </a:t>
            </a:r>
            <a:r>
              <a:rPr sz="2800" spc="-5" dirty="0">
                <a:latin typeface="Georgia"/>
                <a:cs typeface="Georgia"/>
              </a:rPr>
              <a:t>is</a:t>
            </a:r>
            <a:r>
              <a:rPr sz="2800" spc="10" dirty="0">
                <a:latin typeface="Georgia"/>
                <a:cs typeface="Georgia"/>
              </a:rPr>
              <a:t> </a:t>
            </a:r>
            <a:r>
              <a:rPr sz="2800" spc="5" dirty="0">
                <a:latin typeface="Georgia"/>
                <a:cs typeface="Georgia"/>
              </a:rPr>
              <a:t>a</a:t>
            </a:r>
            <a:r>
              <a:rPr sz="2800" spc="-10" dirty="0">
                <a:latin typeface="Georgia"/>
                <a:cs typeface="Georgia"/>
              </a:rPr>
              <a:t> </a:t>
            </a:r>
            <a:r>
              <a:rPr sz="2800" dirty="0">
                <a:latin typeface="Georgia"/>
                <a:cs typeface="Georgia"/>
              </a:rPr>
              <a:t>Python</a:t>
            </a:r>
            <a:r>
              <a:rPr sz="2800" spc="-40" dirty="0">
                <a:latin typeface="Georgia"/>
                <a:cs typeface="Georgia"/>
              </a:rPr>
              <a:t> </a:t>
            </a:r>
            <a:r>
              <a:rPr sz="2800" dirty="0">
                <a:latin typeface="Georgia"/>
                <a:cs typeface="Georgia"/>
              </a:rPr>
              <a:t>library</a:t>
            </a:r>
            <a:r>
              <a:rPr sz="2800" spc="-20" dirty="0">
                <a:latin typeface="Georgia"/>
                <a:cs typeface="Georgia"/>
              </a:rPr>
              <a:t> </a:t>
            </a:r>
            <a:r>
              <a:rPr sz="2800" dirty="0">
                <a:latin typeface="Georgia"/>
                <a:cs typeface="Georgia"/>
              </a:rPr>
              <a:t>used</a:t>
            </a:r>
            <a:r>
              <a:rPr sz="2800" spc="-35" dirty="0">
                <a:latin typeface="Georgia"/>
                <a:cs typeface="Georgia"/>
              </a:rPr>
              <a:t> </a:t>
            </a:r>
            <a:r>
              <a:rPr sz="2800" dirty="0">
                <a:latin typeface="Georgia"/>
                <a:cs typeface="Georgia"/>
              </a:rPr>
              <a:t>for</a:t>
            </a:r>
            <a:r>
              <a:rPr sz="2800" spc="-10" dirty="0">
                <a:latin typeface="Georgia"/>
                <a:cs typeface="Georgia"/>
              </a:rPr>
              <a:t> </a:t>
            </a:r>
            <a:r>
              <a:rPr sz="2800" dirty="0">
                <a:latin typeface="Georgia"/>
                <a:cs typeface="Georgia"/>
              </a:rPr>
              <a:t>working</a:t>
            </a:r>
            <a:r>
              <a:rPr sz="2800" spc="-25" dirty="0">
                <a:latin typeface="Georgia"/>
                <a:cs typeface="Georgia"/>
              </a:rPr>
              <a:t> </a:t>
            </a:r>
            <a:r>
              <a:rPr sz="2800" spc="-5" dirty="0">
                <a:latin typeface="Georgia"/>
                <a:cs typeface="Georgia"/>
              </a:rPr>
              <a:t>with</a:t>
            </a:r>
            <a:r>
              <a:rPr sz="2800" spc="10" dirty="0">
                <a:latin typeface="Georgia"/>
                <a:cs typeface="Georgia"/>
              </a:rPr>
              <a:t> </a:t>
            </a:r>
            <a:r>
              <a:rPr sz="2800" spc="-5" dirty="0">
                <a:latin typeface="Georgia"/>
                <a:cs typeface="Georgia"/>
              </a:rPr>
              <a:t>data </a:t>
            </a:r>
            <a:r>
              <a:rPr sz="2800" spc="-660" dirty="0">
                <a:latin typeface="Georgia"/>
                <a:cs typeface="Georgia"/>
              </a:rPr>
              <a:t> </a:t>
            </a:r>
            <a:r>
              <a:rPr sz="2800" dirty="0">
                <a:latin typeface="Georgia"/>
                <a:cs typeface="Georgia"/>
              </a:rPr>
              <a:t>sets. </a:t>
            </a:r>
            <a:r>
              <a:rPr sz="2800" spc="5" dirty="0">
                <a:latin typeface="Georgia"/>
                <a:cs typeface="Georgia"/>
              </a:rPr>
              <a:t>It </a:t>
            </a:r>
            <a:r>
              <a:rPr sz="2800" dirty="0">
                <a:latin typeface="Georgia"/>
                <a:cs typeface="Georgia"/>
              </a:rPr>
              <a:t>has </a:t>
            </a:r>
            <a:r>
              <a:rPr sz="2800" spc="-5" dirty="0">
                <a:latin typeface="Georgia"/>
                <a:cs typeface="Georgia"/>
              </a:rPr>
              <a:t>functions </a:t>
            </a:r>
            <a:r>
              <a:rPr sz="2800" dirty="0">
                <a:latin typeface="Georgia"/>
                <a:cs typeface="Georgia"/>
              </a:rPr>
              <a:t>for analyzing, cleaning, exploring, and </a:t>
            </a:r>
            <a:r>
              <a:rPr sz="2800" spc="5" dirty="0">
                <a:latin typeface="Georgia"/>
                <a:cs typeface="Georgia"/>
              </a:rPr>
              <a:t> </a:t>
            </a:r>
            <a:r>
              <a:rPr sz="2800" spc="-5" dirty="0">
                <a:latin typeface="Georgia"/>
                <a:cs typeface="Georgia"/>
              </a:rPr>
              <a:t>manipulating</a:t>
            </a:r>
            <a:r>
              <a:rPr sz="2800" spc="-30" dirty="0">
                <a:latin typeface="Georgia"/>
                <a:cs typeface="Georgia"/>
              </a:rPr>
              <a:t> </a:t>
            </a:r>
            <a:r>
              <a:rPr sz="2800" spc="-5">
                <a:latin typeface="Georgia"/>
                <a:cs typeface="Georgia"/>
              </a:rPr>
              <a:t>data</a:t>
            </a:r>
            <a:r>
              <a:rPr sz="2800" spc="-5" smtClean="0">
                <a:latin typeface="Georgia"/>
                <a:cs typeface="Georgia"/>
              </a:rPr>
              <a:t>.</a:t>
            </a:r>
            <a:endParaRPr lang="en-US" sz="2800" spc="-5" dirty="0" smtClean="0">
              <a:latin typeface="Georgia"/>
              <a:cs typeface="Georgia"/>
            </a:endParaRPr>
          </a:p>
          <a:p>
            <a:pPr marL="12700" marR="5080">
              <a:lnSpc>
                <a:spcPct val="100000"/>
              </a:lnSpc>
            </a:pPr>
            <a:endParaRPr sz="2950">
              <a:latin typeface="Georgia"/>
              <a:cs typeface="Georgia"/>
            </a:endParaRPr>
          </a:p>
          <a:p>
            <a:pPr marL="12700" marR="165100">
              <a:lnSpc>
                <a:spcPct val="100000"/>
              </a:lnSpc>
            </a:pPr>
            <a:r>
              <a:rPr sz="2800" dirty="0">
                <a:latin typeface="Georgia"/>
                <a:cs typeface="Georgia"/>
              </a:rPr>
              <a:t>Scikit-learn: Scikit-Learn, also known as </a:t>
            </a:r>
            <a:r>
              <a:rPr sz="2800" spc="5" dirty="0">
                <a:latin typeface="Georgia"/>
                <a:cs typeface="Georgia"/>
              </a:rPr>
              <a:t>sklearn </a:t>
            </a:r>
            <a:r>
              <a:rPr sz="2800" dirty="0">
                <a:latin typeface="Georgia"/>
                <a:cs typeface="Georgia"/>
              </a:rPr>
              <a:t>is </a:t>
            </a:r>
            <a:r>
              <a:rPr sz="2800" spc="5" dirty="0">
                <a:latin typeface="Georgia"/>
                <a:cs typeface="Georgia"/>
              </a:rPr>
              <a:t>a </a:t>
            </a:r>
            <a:r>
              <a:rPr sz="2800" dirty="0">
                <a:latin typeface="Georgia"/>
                <a:cs typeface="Georgia"/>
              </a:rPr>
              <a:t>python </a:t>
            </a:r>
            <a:r>
              <a:rPr sz="2800" spc="5" dirty="0">
                <a:latin typeface="Georgia"/>
                <a:cs typeface="Georgia"/>
              </a:rPr>
              <a:t> </a:t>
            </a:r>
            <a:r>
              <a:rPr sz="2800" dirty="0">
                <a:latin typeface="Georgia"/>
                <a:cs typeface="Georgia"/>
              </a:rPr>
              <a:t>library</a:t>
            </a:r>
            <a:r>
              <a:rPr sz="2800" spc="-5" dirty="0">
                <a:latin typeface="Georgia"/>
                <a:cs typeface="Georgia"/>
              </a:rPr>
              <a:t> to</a:t>
            </a:r>
            <a:r>
              <a:rPr sz="2800" spc="10" dirty="0">
                <a:latin typeface="Georgia"/>
                <a:cs typeface="Georgia"/>
              </a:rPr>
              <a:t> </a:t>
            </a:r>
            <a:r>
              <a:rPr sz="2800" dirty="0">
                <a:latin typeface="Georgia"/>
                <a:cs typeface="Georgia"/>
              </a:rPr>
              <a:t>implement</a:t>
            </a:r>
            <a:r>
              <a:rPr sz="2800" spc="-55" dirty="0">
                <a:latin typeface="Georgia"/>
                <a:cs typeface="Georgia"/>
              </a:rPr>
              <a:t> </a:t>
            </a:r>
            <a:r>
              <a:rPr sz="2800" dirty="0">
                <a:latin typeface="Georgia"/>
                <a:cs typeface="Georgia"/>
              </a:rPr>
              <a:t>machine</a:t>
            </a:r>
            <a:r>
              <a:rPr sz="2800" spc="-10" dirty="0">
                <a:latin typeface="Georgia"/>
                <a:cs typeface="Georgia"/>
              </a:rPr>
              <a:t> </a:t>
            </a:r>
            <a:r>
              <a:rPr sz="2800" dirty="0">
                <a:latin typeface="Georgia"/>
                <a:cs typeface="Georgia"/>
              </a:rPr>
              <a:t>learning</a:t>
            </a:r>
            <a:r>
              <a:rPr sz="2800" spc="-15" dirty="0">
                <a:latin typeface="Georgia"/>
                <a:cs typeface="Georgia"/>
              </a:rPr>
              <a:t> </a:t>
            </a:r>
            <a:r>
              <a:rPr sz="2800" dirty="0">
                <a:latin typeface="Georgia"/>
                <a:cs typeface="Georgia"/>
              </a:rPr>
              <a:t>models</a:t>
            </a:r>
            <a:r>
              <a:rPr sz="2800" spc="-15" dirty="0">
                <a:latin typeface="Georgia"/>
                <a:cs typeface="Georgia"/>
              </a:rPr>
              <a:t> </a:t>
            </a:r>
            <a:r>
              <a:rPr sz="2800" dirty="0">
                <a:latin typeface="Georgia"/>
                <a:cs typeface="Georgia"/>
              </a:rPr>
              <a:t>and </a:t>
            </a:r>
            <a:r>
              <a:rPr sz="2800" spc="-5" dirty="0">
                <a:latin typeface="Georgia"/>
                <a:cs typeface="Georgia"/>
              </a:rPr>
              <a:t>statistical </a:t>
            </a:r>
            <a:r>
              <a:rPr sz="2800" spc="-660" dirty="0">
                <a:latin typeface="Georgia"/>
                <a:cs typeface="Georgia"/>
              </a:rPr>
              <a:t> </a:t>
            </a:r>
            <a:r>
              <a:rPr sz="2800" spc="-5" dirty="0">
                <a:latin typeface="Georgia"/>
                <a:cs typeface="Georgia"/>
              </a:rPr>
              <a:t>modelling. Through </a:t>
            </a:r>
            <a:r>
              <a:rPr sz="2800" dirty="0">
                <a:latin typeface="Georgia"/>
                <a:cs typeface="Georgia"/>
              </a:rPr>
              <a:t>scikit-learn, we can implement </a:t>
            </a:r>
            <a:r>
              <a:rPr sz="2800" spc="-5" dirty="0">
                <a:latin typeface="Georgia"/>
                <a:cs typeface="Georgia"/>
              </a:rPr>
              <a:t>various </a:t>
            </a:r>
            <a:r>
              <a:rPr sz="2800" dirty="0">
                <a:latin typeface="Georgia"/>
                <a:cs typeface="Georgia"/>
              </a:rPr>
              <a:t> machine learning models for regression, </a:t>
            </a:r>
            <a:r>
              <a:rPr sz="2800" spc="-5" dirty="0">
                <a:latin typeface="Georgia"/>
                <a:cs typeface="Georgia"/>
              </a:rPr>
              <a:t>classification, </a:t>
            </a:r>
            <a:r>
              <a:rPr sz="2800" dirty="0">
                <a:latin typeface="Georgia"/>
                <a:cs typeface="Georgia"/>
              </a:rPr>
              <a:t> </a:t>
            </a:r>
            <a:r>
              <a:rPr sz="2800" spc="-5" dirty="0">
                <a:latin typeface="Georgia"/>
                <a:cs typeface="Georgia"/>
              </a:rPr>
              <a:t>clustering,</a:t>
            </a:r>
            <a:r>
              <a:rPr sz="2800" spc="-30" dirty="0">
                <a:latin typeface="Georgia"/>
                <a:cs typeface="Georgia"/>
              </a:rPr>
              <a:t> </a:t>
            </a:r>
            <a:r>
              <a:rPr sz="2800" dirty="0">
                <a:latin typeface="Georgia"/>
                <a:cs typeface="Georgia"/>
              </a:rPr>
              <a:t>and</a:t>
            </a:r>
            <a:r>
              <a:rPr sz="2800" spc="-5" dirty="0">
                <a:latin typeface="Georgia"/>
                <a:cs typeface="Georgia"/>
              </a:rPr>
              <a:t> statistical</a:t>
            </a:r>
            <a:r>
              <a:rPr sz="2800" spc="10" dirty="0">
                <a:latin typeface="Georgia"/>
                <a:cs typeface="Georgia"/>
              </a:rPr>
              <a:t> </a:t>
            </a:r>
            <a:r>
              <a:rPr sz="2800" spc="-5" dirty="0">
                <a:latin typeface="Georgia"/>
                <a:cs typeface="Georgia"/>
              </a:rPr>
              <a:t>tools</a:t>
            </a:r>
            <a:r>
              <a:rPr sz="2800" spc="10" dirty="0">
                <a:latin typeface="Georgia"/>
                <a:cs typeface="Georgia"/>
              </a:rPr>
              <a:t> </a:t>
            </a:r>
            <a:r>
              <a:rPr sz="2800" dirty="0">
                <a:latin typeface="Georgia"/>
                <a:cs typeface="Georgia"/>
              </a:rPr>
              <a:t>for</a:t>
            </a:r>
            <a:r>
              <a:rPr sz="2800" spc="-10" dirty="0">
                <a:latin typeface="Georgia"/>
                <a:cs typeface="Georgia"/>
              </a:rPr>
              <a:t> </a:t>
            </a:r>
            <a:r>
              <a:rPr sz="2800" dirty="0">
                <a:latin typeface="Georgia"/>
                <a:cs typeface="Georgia"/>
              </a:rPr>
              <a:t>analyzing</a:t>
            </a:r>
            <a:r>
              <a:rPr sz="2800" spc="-40" dirty="0">
                <a:latin typeface="Georgia"/>
                <a:cs typeface="Georgia"/>
              </a:rPr>
              <a:t> </a:t>
            </a:r>
            <a:r>
              <a:rPr sz="2800" dirty="0">
                <a:latin typeface="Georgia"/>
                <a:cs typeface="Georgia"/>
              </a:rPr>
              <a:t>these</a:t>
            </a:r>
            <a:r>
              <a:rPr sz="2800" spc="-40" dirty="0">
                <a:latin typeface="Georgia"/>
                <a:cs typeface="Georgia"/>
              </a:rPr>
              <a:t> </a:t>
            </a:r>
            <a:r>
              <a:rPr sz="2800" spc="5" dirty="0">
                <a:latin typeface="Georgia"/>
                <a:cs typeface="Georgia"/>
              </a:rPr>
              <a:t>models</a:t>
            </a:r>
            <a:r>
              <a:rPr sz="2800" spc="5" dirty="0">
                <a:latin typeface="Arial MT"/>
                <a:cs typeface="Arial MT"/>
              </a:rPr>
              <a:t>.</a:t>
            </a:r>
            <a:endParaRPr sz="2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477000" cy="10286998"/>
          </a:xfrm>
          <a:prstGeom prst="rect">
            <a:avLst/>
          </a:prstGeom>
        </p:spPr>
      </p:pic>
      <p:sp>
        <p:nvSpPr>
          <p:cNvPr id="3" name="object 3"/>
          <p:cNvSpPr txBox="1"/>
          <p:nvPr/>
        </p:nvSpPr>
        <p:spPr>
          <a:xfrm>
            <a:off x="7538719" y="825754"/>
            <a:ext cx="9958070" cy="9293225"/>
          </a:xfrm>
          <a:prstGeom prst="rect">
            <a:avLst/>
          </a:prstGeom>
        </p:spPr>
        <p:txBody>
          <a:bodyPr vert="horz" wrap="square" lIns="0" tIns="11430" rIns="0" bIns="0" rtlCol="0">
            <a:spAutoFit/>
          </a:bodyPr>
          <a:lstStyle/>
          <a:p>
            <a:pPr marL="12700" marR="302895">
              <a:lnSpc>
                <a:spcPct val="100000"/>
              </a:lnSpc>
              <a:spcBef>
                <a:spcPts val="90"/>
              </a:spcBef>
            </a:pPr>
            <a:r>
              <a:rPr sz="3200" spc="-5" dirty="0">
                <a:solidFill>
                  <a:srgbClr val="0D0D0D"/>
                </a:solidFill>
                <a:latin typeface="Georgia"/>
                <a:cs typeface="Georgia"/>
              </a:rPr>
              <a:t>Logistic</a:t>
            </a:r>
            <a:r>
              <a:rPr sz="3200" spc="30" dirty="0">
                <a:solidFill>
                  <a:srgbClr val="0D0D0D"/>
                </a:solidFill>
                <a:latin typeface="Georgia"/>
                <a:cs typeface="Georgia"/>
              </a:rPr>
              <a:t> </a:t>
            </a:r>
            <a:r>
              <a:rPr sz="3200" spc="-10" dirty="0">
                <a:solidFill>
                  <a:srgbClr val="0D0D0D"/>
                </a:solidFill>
                <a:latin typeface="Georgia"/>
                <a:cs typeface="Georgia"/>
              </a:rPr>
              <a:t>regression:</a:t>
            </a:r>
            <a:r>
              <a:rPr sz="3200" spc="70" dirty="0">
                <a:solidFill>
                  <a:srgbClr val="0D0D0D"/>
                </a:solidFill>
                <a:latin typeface="Georgia"/>
                <a:cs typeface="Georgia"/>
              </a:rPr>
              <a:t> </a:t>
            </a:r>
            <a:r>
              <a:rPr sz="3200" spc="-5" dirty="0">
                <a:solidFill>
                  <a:srgbClr val="0D0D0D"/>
                </a:solidFill>
                <a:latin typeface="Georgia"/>
                <a:cs typeface="Georgia"/>
              </a:rPr>
              <a:t>it is</a:t>
            </a:r>
            <a:r>
              <a:rPr sz="3200" spc="25" dirty="0">
                <a:solidFill>
                  <a:srgbClr val="0D0D0D"/>
                </a:solidFill>
                <a:latin typeface="Georgia"/>
                <a:cs typeface="Georgia"/>
              </a:rPr>
              <a:t> </a:t>
            </a:r>
            <a:r>
              <a:rPr sz="3200" spc="-5" dirty="0">
                <a:solidFill>
                  <a:srgbClr val="0D0D0D"/>
                </a:solidFill>
                <a:latin typeface="Georgia"/>
                <a:cs typeface="Georgia"/>
              </a:rPr>
              <a:t>a </a:t>
            </a:r>
            <a:r>
              <a:rPr sz="3200" spc="-10" dirty="0">
                <a:solidFill>
                  <a:srgbClr val="0D0D0D"/>
                </a:solidFill>
                <a:latin typeface="Georgia"/>
                <a:cs typeface="Georgia"/>
              </a:rPr>
              <a:t>statistical</a:t>
            </a:r>
            <a:r>
              <a:rPr sz="3200" spc="30" dirty="0">
                <a:solidFill>
                  <a:srgbClr val="0D0D0D"/>
                </a:solidFill>
                <a:latin typeface="Georgia"/>
                <a:cs typeface="Georgia"/>
              </a:rPr>
              <a:t> </a:t>
            </a:r>
            <a:r>
              <a:rPr sz="3200" spc="-10" dirty="0">
                <a:solidFill>
                  <a:srgbClr val="0D0D0D"/>
                </a:solidFill>
                <a:latin typeface="Georgia"/>
                <a:cs typeface="Georgia"/>
              </a:rPr>
              <a:t>method</a:t>
            </a:r>
            <a:r>
              <a:rPr sz="3200" spc="55" dirty="0">
                <a:solidFill>
                  <a:srgbClr val="0D0D0D"/>
                </a:solidFill>
                <a:latin typeface="Georgia"/>
                <a:cs typeface="Georgia"/>
              </a:rPr>
              <a:t> </a:t>
            </a:r>
            <a:r>
              <a:rPr sz="3200" spc="-10" dirty="0">
                <a:solidFill>
                  <a:srgbClr val="0D0D0D"/>
                </a:solidFill>
                <a:latin typeface="Georgia"/>
                <a:cs typeface="Georgia"/>
              </a:rPr>
              <a:t>used</a:t>
            </a:r>
            <a:r>
              <a:rPr sz="3200" spc="20" dirty="0">
                <a:solidFill>
                  <a:srgbClr val="0D0D0D"/>
                </a:solidFill>
                <a:latin typeface="Georgia"/>
                <a:cs typeface="Georgia"/>
              </a:rPr>
              <a:t> </a:t>
            </a:r>
            <a:r>
              <a:rPr sz="3200" spc="-10" dirty="0">
                <a:solidFill>
                  <a:srgbClr val="0D0D0D"/>
                </a:solidFill>
                <a:latin typeface="Georgia"/>
                <a:cs typeface="Georgia"/>
              </a:rPr>
              <a:t>for </a:t>
            </a:r>
            <a:r>
              <a:rPr sz="3200" spc="-5" dirty="0">
                <a:solidFill>
                  <a:srgbClr val="0D0D0D"/>
                </a:solidFill>
                <a:latin typeface="Georgia"/>
                <a:cs typeface="Georgia"/>
              </a:rPr>
              <a:t> </a:t>
            </a:r>
            <a:r>
              <a:rPr sz="3200" spc="-10" dirty="0">
                <a:solidFill>
                  <a:srgbClr val="0D0D0D"/>
                </a:solidFill>
                <a:latin typeface="Georgia"/>
                <a:cs typeface="Georgia"/>
              </a:rPr>
              <a:t>binary</a:t>
            </a:r>
            <a:r>
              <a:rPr sz="3200" spc="20" dirty="0">
                <a:solidFill>
                  <a:srgbClr val="0D0D0D"/>
                </a:solidFill>
                <a:latin typeface="Georgia"/>
                <a:cs typeface="Georgia"/>
              </a:rPr>
              <a:t> </a:t>
            </a:r>
            <a:r>
              <a:rPr sz="3200" spc="-10" dirty="0">
                <a:solidFill>
                  <a:srgbClr val="0D0D0D"/>
                </a:solidFill>
                <a:latin typeface="Georgia"/>
                <a:cs typeface="Georgia"/>
              </a:rPr>
              <a:t>classification</a:t>
            </a:r>
            <a:r>
              <a:rPr sz="3200" spc="70" dirty="0">
                <a:solidFill>
                  <a:srgbClr val="0D0D0D"/>
                </a:solidFill>
                <a:latin typeface="Georgia"/>
                <a:cs typeface="Georgia"/>
              </a:rPr>
              <a:t> </a:t>
            </a:r>
            <a:r>
              <a:rPr sz="3200" spc="-10" dirty="0">
                <a:solidFill>
                  <a:srgbClr val="0D0D0D"/>
                </a:solidFill>
                <a:latin typeface="Georgia"/>
                <a:cs typeface="Georgia"/>
              </a:rPr>
              <a:t>tasks,</a:t>
            </a:r>
            <a:r>
              <a:rPr sz="3200" spc="45" dirty="0">
                <a:solidFill>
                  <a:srgbClr val="0D0D0D"/>
                </a:solidFill>
                <a:latin typeface="Georgia"/>
                <a:cs typeface="Georgia"/>
              </a:rPr>
              <a:t> </a:t>
            </a:r>
            <a:r>
              <a:rPr sz="3200" spc="-15" dirty="0">
                <a:solidFill>
                  <a:srgbClr val="0D0D0D"/>
                </a:solidFill>
                <a:latin typeface="Georgia"/>
                <a:cs typeface="Georgia"/>
              </a:rPr>
              <a:t>where</a:t>
            </a:r>
            <a:r>
              <a:rPr sz="3200" spc="55" dirty="0">
                <a:solidFill>
                  <a:srgbClr val="0D0D0D"/>
                </a:solidFill>
                <a:latin typeface="Georgia"/>
                <a:cs typeface="Georgia"/>
              </a:rPr>
              <a:t> </a:t>
            </a:r>
            <a:r>
              <a:rPr sz="3200" spc="-10" dirty="0">
                <a:solidFill>
                  <a:srgbClr val="0D0D0D"/>
                </a:solidFill>
                <a:latin typeface="Georgia"/>
                <a:cs typeface="Georgia"/>
              </a:rPr>
              <a:t>the</a:t>
            </a:r>
            <a:r>
              <a:rPr sz="3200" spc="20" dirty="0">
                <a:solidFill>
                  <a:srgbClr val="0D0D0D"/>
                </a:solidFill>
                <a:latin typeface="Georgia"/>
                <a:cs typeface="Georgia"/>
              </a:rPr>
              <a:t> </a:t>
            </a:r>
            <a:r>
              <a:rPr sz="3200" spc="-5" dirty="0">
                <a:solidFill>
                  <a:srgbClr val="0D0D0D"/>
                </a:solidFill>
                <a:latin typeface="Georgia"/>
                <a:cs typeface="Georgia"/>
              </a:rPr>
              <a:t>goal is</a:t>
            </a:r>
            <a:r>
              <a:rPr sz="3200" dirty="0">
                <a:solidFill>
                  <a:srgbClr val="0D0D0D"/>
                </a:solidFill>
                <a:latin typeface="Georgia"/>
                <a:cs typeface="Georgia"/>
              </a:rPr>
              <a:t> </a:t>
            </a:r>
            <a:r>
              <a:rPr sz="3200" spc="-5" dirty="0">
                <a:solidFill>
                  <a:srgbClr val="0D0D0D"/>
                </a:solidFill>
                <a:latin typeface="Georgia"/>
                <a:cs typeface="Georgia"/>
              </a:rPr>
              <a:t>to </a:t>
            </a:r>
            <a:r>
              <a:rPr sz="3200" spc="-10" dirty="0">
                <a:solidFill>
                  <a:srgbClr val="0D0D0D"/>
                </a:solidFill>
                <a:latin typeface="Georgia"/>
                <a:cs typeface="Georgia"/>
              </a:rPr>
              <a:t>predict </a:t>
            </a:r>
            <a:r>
              <a:rPr sz="3200" spc="-755" dirty="0">
                <a:solidFill>
                  <a:srgbClr val="0D0D0D"/>
                </a:solidFill>
                <a:latin typeface="Georgia"/>
                <a:cs typeface="Georgia"/>
              </a:rPr>
              <a:t> </a:t>
            </a:r>
            <a:r>
              <a:rPr sz="3200" spc="-10" dirty="0">
                <a:solidFill>
                  <a:srgbClr val="0D0D0D"/>
                </a:solidFill>
                <a:latin typeface="Georgia"/>
                <a:cs typeface="Georgia"/>
              </a:rPr>
              <a:t>the</a:t>
            </a:r>
            <a:r>
              <a:rPr sz="3200" dirty="0">
                <a:solidFill>
                  <a:srgbClr val="0D0D0D"/>
                </a:solidFill>
                <a:latin typeface="Georgia"/>
                <a:cs typeface="Georgia"/>
              </a:rPr>
              <a:t> </a:t>
            </a:r>
            <a:r>
              <a:rPr sz="3200" spc="-10" dirty="0">
                <a:solidFill>
                  <a:srgbClr val="0D0D0D"/>
                </a:solidFill>
                <a:latin typeface="Georgia"/>
                <a:cs typeface="Georgia"/>
              </a:rPr>
              <a:t>probability</a:t>
            </a:r>
            <a:r>
              <a:rPr sz="3200" spc="55" dirty="0">
                <a:solidFill>
                  <a:srgbClr val="0D0D0D"/>
                </a:solidFill>
                <a:latin typeface="Georgia"/>
                <a:cs typeface="Georgia"/>
              </a:rPr>
              <a:t> </a:t>
            </a:r>
            <a:r>
              <a:rPr sz="3200" spc="-10" dirty="0">
                <a:solidFill>
                  <a:srgbClr val="0D0D0D"/>
                </a:solidFill>
                <a:latin typeface="Georgia"/>
                <a:cs typeface="Georgia"/>
              </a:rPr>
              <a:t>of</a:t>
            </a:r>
            <a:r>
              <a:rPr sz="3200" spc="-5" dirty="0">
                <a:solidFill>
                  <a:srgbClr val="0D0D0D"/>
                </a:solidFill>
                <a:latin typeface="Georgia"/>
                <a:cs typeface="Georgia"/>
              </a:rPr>
              <a:t> a</a:t>
            </a:r>
            <a:r>
              <a:rPr sz="3200" spc="15" dirty="0">
                <a:solidFill>
                  <a:srgbClr val="0D0D0D"/>
                </a:solidFill>
                <a:latin typeface="Georgia"/>
                <a:cs typeface="Georgia"/>
              </a:rPr>
              <a:t> </a:t>
            </a:r>
            <a:r>
              <a:rPr sz="3200" spc="-10" dirty="0">
                <a:solidFill>
                  <a:srgbClr val="0D0D0D"/>
                </a:solidFill>
                <a:latin typeface="Georgia"/>
                <a:cs typeface="Georgia"/>
              </a:rPr>
              <a:t>binary</a:t>
            </a:r>
            <a:r>
              <a:rPr sz="3200" spc="30" dirty="0">
                <a:solidFill>
                  <a:srgbClr val="0D0D0D"/>
                </a:solidFill>
                <a:latin typeface="Georgia"/>
                <a:cs typeface="Georgia"/>
              </a:rPr>
              <a:t> </a:t>
            </a:r>
            <a:r>
              <a:rPr sz="3200" spc="-10" dirty="0">
                <a:solidFill>
                  <a:srgbClr val="0D0D0D"/>
                </a:solidFill>
                <a:latin typeface="Georgia"/>
                <a:cs typeface="Georgia"/>
              </a:rPr>
              <a:t>outcome</a:t>
            </a:r>
            <a:r>
              <a:rPr sz="3200" spc="5" dirty="0">
                <a:solidFill>
                  <a:srgbClr val="0D0D0D"/>
                </a:solidFill>
                <a:latin typeface="Georgia"/>
                <a:cs typeface="Georgia"/>
              </a:rPr>
              <a:t> </a:t>
            </a:r>
            <a:r>
              <a:rPr sz="3200" spc="-15" dirty="0">
                <a:solidFill>
                  <a:srgbClr val="0D0D0D"/>
                </a:solidFill>
                <a:latin typeface="Georgia"/>
                <a:cs typeface="Georgia"/>
              </a:rPr>
              <a:t>based</a:t>
            </a:r>
            <a:r>
              <a:rPr sz="3200" spc="55" dirty="0">
                <a:solidFill>
                  <a:srgbClr val="0D0D0D"/>
                </a:solidFill>
                <a:latin typeface="Georgia"/>
                <a:cs typeface="Georgia"/>
              </a:rPr>
              <a:t> </a:t>
            </a:r>
            <a:r>
              <a:rPr sz="3200" spc="-10" dirty="0">
                <a:solidFill>
                  <a:srgbClr val="0D0D0D"/>
                </a:solidFill>
                <a:latin typeface="Georgia"/>
                <a:cs typeface="Georgia"/>
              </a:rPr>
              <a:t>on</a:t>
            </a:r>
            <a:r>
              <a:rPr sz="3200" spc="10" dirty="0">
                <a:solidFill>
                  <a:srgbClr val="0D0D0D"/>
                </a:solidFill>
                <a:latin typeface="Georgia"/>
                <a:cs typeface="Georgia"/>
              </a:rPr>
              <a:t> </a:t>
            </a:r>
            <a:r>
              <a:rPr sz="3200" spc="-5" dirty="0">
                <a:solidFill>
                  <a:srgbClr val="0D0D0D"/>
                </a:solidFill>
                <a:latin typeface="Georgia"/>
                <a:cs typeface="Georgia"/>
              </a:rPr>
              <a:t>one</a:t>
            </a:r>
            <a:r>
              <a:rPr sz="3200" spc="-10" dirty="0">
                <a:solidFill>
                  <a:srgbClr val="0D0D0D"/>
                </a:solidFill>
                <a:latin typeface="Georgia"/>
                <a:cs typeface="Georgia"/>
              </a:rPr>
              <a:t> or </a:t>
            </a:r>
            <a:r>
              <a:rPr sz="3200" spc="-5" dirty="0">
                <a:solidFill>
                  <a:srgbClr val="0D0D0D"/>
                </a:solidFill>
                <a:latin typeface="Georgia"/>
                <a:cs typeface="Georgia"/>
              </a:rPr>
              <a:t> </a:t>
            </a:r>
            <a:r>
              <a:rPr sz="3200" spc="-10" dirty="0">
                <a:solidFill>
                  <a:srgbClr val="0D0D0D"/>
                </a:solidFill>
                <a:latin typeface="Georgia"/>
                <a:cs typeface="Georgia"/>
              </a:rPr>
              <a:t>more</a:t>
            </a:r>
            <a:r>
              <a:rPr sz="3200" spc="25" dirty="0">
                <a:solidFill>
                  <a:srgbClr val="0D0D0D"/>
                </a:solidFill>
                <a:latin typeface="Georgia"/>
                <a:cs typeface="Georgia"/>
              </a:rPr>
              <a:t> </a:t>
            </a:r>
            <a:r>
              <a:rPr sz="3200" spc="-10" dirty="0">
                <a:solidFill>
                  <a:srgbClr val="0D0D0D"/>
                </a:solidFill>
                <a:latin typeface="Georgia"/>
                <a:cs typeface="Georgia"/>
              </a:rPr>
              <a:t>predictor</a:t>
            </a:r>
            <a:r>
              <a:rPr sz="3200" spc="50" dirty="0">
                <a:solidFill>
                  <a:srgbClr val="0D0D0D"/>
                </a:solidFill>
                <a:latin typeface="Georgia"/>
                <a:cs typeface="Georgia"/>
              </a:rPr>
              <a:t> </a:t>
            </a:r>
            <a:r>
              <a:rPr sz="3200" spc="-10" dirty="0">
                <a:solidFill>
                  <a:srgbClr val="0D0D0D"/>
                </a:solidFill>
                <a:latin typeface="Georgia"/>
                <a:cs typeface="Georgia"/>
              </a:rPr>
              <a:t>variables.</a:t>
            </a:r>
            <a:r>
              <a:rPr sz="3200" spc="85" dirty="0">
                <a:solidFill>
                  <a:srgbClr val="0D0D0D"/>
                </a:solidFill>
                <a:latin typeface="Georgia"/>
                <a:cs typeface="Georgia"/>
              </a:rPr>
              <a:t> </a:t>
            </a:r>
            <a:r>
              <a:rPr sz="3200" spc="-5" dirty="0">
                <a:solidFill>
                  <a:srgbClr val="0D0D0D"/>
                </a:solidFill>
                <a:latin typeface="Georgia"/>
                <a:cs typeface="Georgia"/>
              </a:rPr>
              <a:t>It</a:t>
            </a:r>
            <a:r>
              <a:rPr sz="3200" dirty="0">
                <a:solidFill>
                  <a:srgbClr val="0D0D0D"/>
                </a:solidFill>
                <a:latin typeface="Georgia"/>
                <a:cs typeface="Georgia"/>
              </a:rPr>
              <a:t> </a:t>
            </a:r>
            <a:r>
              <a:rPr sz="3200" spc="-5" dirty="0">
                <a:solidFill>
                  <a:srgbClr val="0D0D0D"/>
                </a:solidFill>
                <a:latin typeface="Georgia"/>
                <a:cs typeface="Georgia"/>
              </a:rPr>
              <a:t>is</a:t>
            </a:r>
            <a:r>
              <a:rPr sz="3200" dirty="0">
                <a:solidFill>
                  <a:srgbClr val="0D0D0D"/>
                </a:solidFill>
                <a:latin typeface="Georgia"/>
                <a:cs typeface="Georgia"/>
              </a:rPr>
              <a:t> </a:t>
            </a:r>
            <a:r>
              <a:rPr sz="3200" spc="-10" dirty="0">
                <a:solidFill>
                  <a:srgbClr val="0D0D0D"/>
                </a:solidFill>
                <a:latin typeface="Georgia"/>
                <a:cs typeface="Georgia"/>
              </a:rPr>
              <a:t>widely</a:t>
            </a:r>
            <a:r>
              <a:rPr sz="3200" spc="35" dirty="0">
                <a:solidFill>
                  <a:srgbClr val="0D0D0D"/>
                </a:solidFill>
                <a:latin typeface="Georgia"/>
                <a:cs typeface="Georgia"/>
              </a:rPr>
              <a:t> </a:t>
            </a:r>
            <a:r>
              <a:rPr sz="3200" spc="-10" dirty="0">
                <a:solidFill>
                  <a:srgbClr val="0D0D0D"/>
                </a:solidFill>
                <a:latin typeface="Georgia"/>
                <a:cs typeface="Georgia"/>
              </a:rPr>
              <a:t>employed</a:t>
            </a:r>
            <a:r>
              <a:rPr sz="3200" spc="45" dirty="0">
                <a:solidFill>
                  <a:srgbClr val="0D0D0D"/>
                </a:solidFill>
                <a:latin typeface="Georgia"/>
                <a:cs typeface="Georgia"/>
              </a:rPr>
              <a:t> </a:t>
            </a:r>
            <a:r>
              <a:rPr sz="3200" spc="-5" dirty="0">
                <a:solidFill>
                  <a:srgbClr val="0D0D0D"/>
                </a:solidFill>
                <a:latin typeface="Georgia"/>
                <a:cs typeface="Georgia"/>
              </a:rPr>
              <a:t>in </a:t>
            </a:r>
            <a:r>
              <a:rPr sz="3200" dirty="0">
                <a:solidFill>
                  <a:srgbClr val="0D0D0D"/>
                </a:solidFill>
                <a:latin typeface="Georgia"/>
                <a:cs typeface="Georgia"/>
              </a:rPr>
              <a:t> </a:t>
            </a:r>
            <a:r>
              <a:rPr sz="3200" spc="-5" dirty="0">
                <a:solidFill>
                  <a:srgbClr val="0D0D0D"/>
                </a:solidFill>
                <a:latin typeface="Georgia"/>
                <a:cs typeface="Georgia"/>
              </a:rPr>
              <a:t>various</a:t>
            </a:r>
            <a:r>
              <a:rPr sz="3200" spc="30" dirty="0">
                <a:solidFill>
                  <a:srgbClr val="0D0D0D"/>
                </a:solidFill>
                <a:latin typeface="Georgia"/>
                <a:cs typeface="Georgia"/>
              </a:rPr>
              <a:t> </a:t>
            </a:r>
            <a:r>
              <a:rPr sz="3200" spc="-10" dirty="0">
                <a:solidFill>
                  <a:srgbClr val="0D0D0D"/>
                </a:solidFill>
                <a:latin typeface="Georgia"/>
                <a:cs typeface="Georgia"/>
              </a:rPr>
              <a:t>fields</a:t>
            </a:r>
            <a:r>
              <a:rPr sz="3200" spc="20" dirty="0">
                <a:solidFill>
                  <a:srgbClr val="0D0D0D"/>
                </a:solidFill>
                <a:latin typeface="Georgia"/>
                <a:cs typeface="Georgia"/>
              </a:rPr>
              <a:t> </a:t>
            </a:r>
            <a:r>
              <a:rPr sz="3200" spc="-10" dirty="0">
                <a:solidFill>
                  <a:srgbClr val="0D0D0D"/>
                </a:solidFill>
                <a:latin typeface="Georgia"/>
                <a:cs typeface="Georgia"/>
              </a:rPr>
              <a:t>for</a:t>
            </a:r>
            <a:r>
              <a:rPr sz="3200" spc="10" dirty="0">
                <a:solidFill>
                  <a:srgbClr val="0D0D0D"/>
                </a:solidFill>
                <a:latin typeface="Georgia"/>
                <a:cs typeface="Georgia"/>
              </a:rPr>
              <a:t> </a:t>
            </a:r>
            <a:r>
              <a:rPr sz="3200" spc="-15" dirty="0">
                <a:solidFill>
                  <a:srgbClr val="0D0D0D"/>
                </a:solidFill>
                <a:latin typeface="Georgia"/>
                <a:cs typeface="Georgia"/>
              </a:rPr>
              <a:t>tasks</a:t>
            </a:r>
            <a:r>
              <a:rPr sz="3200" spc="50" dirty="0">
                <a:solidFill>
                  <a:srgbClr val="0D0D0D"/>
                </a:solidFill>
                <a:latin typeface="Georgia"/>
                <a:cs typeface="Georgia"/>
              </a:rPr>
              <a:t> </a:t>
            </a:r>
            <a:r>
              <a:rPr sz="3200" spc="-10" dirty="0">
                <a:solidFill>
                  <a:srgbClr val="0D0D0D"/>
                </a:solidFill>
                <a:latin typeface="Georgia"/>
                <a:cs typeface="Georgia"/>
              </a:rPr>
              <a:t>such</a:t>
            </a:r>
            <a:r>
              <a:rPr sz="3200" spc="-5" dirty="0">
                <a:solidFill>
                  <a:srgbClr val="0D0D0D"/>
                </a:solidFill>
                <a:latin typeface="Georgia"/>
                <a:cs typeface="Georgia"/>
              </a:rPr>
              <a:t> as</a:t>
            </a:r>
            <a:r>
              <a:rPr sz="3200" spc="30" dirty="0">
                <a:solidFill>
                  <a:srgbClr val="0D0D0D"/>
                </a:solidFill>
                <a:latin typeface="Georgia"/>
                <a:cs typeface="Georgia"/>
              </a:rPr>
              <a:t> </a:t>
            </a:r>
            <a:r>
              <a:rPr sz="3200" spc="-15" dirty="0">
                <a:solidFill>
                  <a:srgbClr val="0D0D0D"/>
                </a:solidFill>
                <a:latin typeface="Georgia"/>
                <a:cs typeface="Georgia"/>
              </a:rPr>
              <a:t>disease</a:t>
            </a:r>
            <a:r>
              <a:rPr sz="3200" spc="55" dirty="0">
                <a:solidFill>
                  <a:srgbClr val="0D0D0D"/>
                </a:solidFill>
                <a:latin typeface="Georgia"/>
                <a:cs typeface="Georgia"/>
              </a:rPr>
              <a:t> </a:t>
            </a:r>
            <a:r>
              <a:rPr sz="3200" spc="-10" dirty="0">
                <a:solidFill>
                  <a:srgbClr val="0D0D0D"/>
                </a:solidFill>
                <a:latin typeface="Georgia"/>
                <a:cs typeface="Georgia"/>
              </a:rPr>
              <a:t>diagnosis,</a:t>
            </a:r>
            <a:r>
              <a:rPr sz="3200" spc="50" dirty="0">
                <a:solidFill>
                  <a:srgbClr val="0D0D0D"/>
                </a:solidFill>
                <a:latin typeface="Georgia"/>
                <a:cs typeface="Georgia"/>
              </a:rPr>
              <a:t> </a:t>
            </a:r>
            <a:r>
              <a:rPr sz="3200" spc="-10" dirty="0">
                <a:solidFill>
                  <a:srgbClr val="0D0D0D"/>
                </a:solidFill>
                <a:latin typeface="Georgia"/>
                <a:cs typeface="Georgia"/>
              </a:rPr>
              <a:t>loan </a:t>
            </a:r>
            <a:r>
              <a:rPr sz="3200" spc="-760" dirty="0">
                <a:solidFill>
                  <a:srgbClr val="0D0D0D"/>
                </a:solidFill>
                <a:latin typeface="Georgia"/>
                <a:cs typeface="Georgia"/>
              </a:rPr>
              <a:t> </a:t>
            </a:r>
            <a:r>
              <a:rPr sz="3200" spc="-10" dirty="0">
                <a:solidFill>
                  <a:srgbClr val="0D0D0D"/>
                </a:solidFill>
                <a:latin typeface="Georgia"/>
                <a:cs typeface="Georgia"/>
              </a:rPr>
              <a:t>default</a:t>
            </a:r>
            <a:r>
              <a:rPr sz="3200" spc="20" dirty="0">
                <a:solidFill>
                  <a:srgbClr val="0D0D0D"/>
                </a:solidFill>
                <a:latin typeface="Georgia"/>
                <a:cs typeface="Georgia"/>
              </a:rPr>
              <a:t> </a:t>
            </a:r>
            <a:r>
              <a:rPr sz="3200" spc="-10" dirty="0">
                <a:solidFill>
                  <a:srgbClr val="0D0D0D"/>
                </a:solidFill>
                <a:latin typeface="Georgia"/>
                <a:cs typeface="Georgia"/>
              </a:rPr>
              <a:t>prediction,</a:t>
            </a:r>
            <a:r>
              <a:rPr sz="3200" spc="45" dirty="0">
                <a:solidFill>
                  <a:srgbClr val="0D0D0D"/>
                </a:solidFill>
                <a:latin typeface="Georgia"/>
                <a:cs typeface="Georgia"/>
              </a:rPr>
              <a:t> </a:t>
            </a:r>
            <a:r>
              <a:rPr sz="3200" spc="-10" dirty="0">
                <a:solidFill>
                  <a:srgbClr val="0D0D0D"/>
                </a:solidFill>
                <a:latin typeface="Georgia"/>
                <a:cs typeface="Georgia"/>
              </a:rPr>
              <a:t>customer</a:t>
            </a:r>
            <a:r>
              <a:rPr sz="3200" spc="45" dirty="0">
                <a:solidFill>
                  <a:srgbClr val="0D0D0D"/>
                </a:solidFill>
                <a:latin typeface="Georgia"/>
                <a:cs typeface="Georgia"/>
              </a:rPr>
              <a:t> </a:t>
            </a:r>
            <a:r>
              <a:rPr sz="3200" spc="-10" dirty="0">
                <a:solidFill>
                  <a:srgbClr val="0D0D0D"/>
                </a:solidFill>
                <a:latin typeface="Georgia"/>
                <a:cs typeface="Georgia"/>
              </a:rPr>
              <a:t>churn</a:t>
            </a:r>
            <a:r>
              <a:rPr sz="3200" spc="20" dirty="0">
                <a:solidFill>
                  <a:srgbClr val="0D0D0D"/>
                </a:solidFill>
                <a:latin typeface="Georgia"/>
                <a:cs typeface="Georgia"/>
              </a:rPr>
              <a:t> </a:t>
            </a:r>
            <a:r>
              <a:rPr sz="3200" spc="-10" dirty="0">
                <a:solidFill>
                  <a:srgbClr val="0D0D0D"/>
                </a:solidFill>
                <a:latin typeface="Georgia"/>
                <a:cs typeface="Georgia"/>
              </a:rPr>
              <a:t>analysis,</a:t>
            </a:r>
            <a:r>
              <a:rPr sz="3200" spc="65" dirty="0">
                <a:solidFill>
                  <a:srgbClr val="0D0D0D"/>
                </a:solidFill>
                <a:latin typeface="Georgia"/>
                <a:cs typeface="Georgia"/>
              </a:rPr>
              <a:t> </a:t>
            </a:r>
            <a:r>
              <a:rPr sz="3200" spc="-5" dirty="0">
                <a:solidFill>
                  <a:srgbClr val="0D0D0D"/>
                </a:solidFill>
                <a:latin typeface="Georgia"/>
                <a:cs typeface="Georgia"/>
              </a:rPr>
              <a:t>and </a:t>
            </a:r>
            <a:r>
              <a:rPr sz="3200" dirty="0">
                <a:solidFill>
                  <a:srgbClr val="0D0D0D"/>
                </a:solidFill>
                <a:latin typeface="Georgia"/>
                <a:cs typeface="Georgia"/>
              </a:rPr>
              <a:t> </a:t>
            </a:r>
            <a:r>
              <a:rPr sz="3200" spc="-10" dirty="0">
                <a:solidFill>
                  <a:srgbClr val="0D0D0D"/>
                </a:solidFill>
                <a:latin typeface="Georgia"/>
                <a:cs typeface="Georgia"/>
              </a:rPr>
              <a:t>sentiment</a:t>
            </a:r>
            <a:r>
              <a:rPr sz="3200" spc="40" dirty="0">
                <a:solidFill>
                  <a:srgbClr val="0D0D0D"/>
                </a:solidFill>
                <a:latin typeface="Georgia"/>
                <a:cs typeface="Georgia"/>
              </a:rPr>
              <a:t> </a:t>
            </a:r>
            <a:r>
              <a:rPr sz="3200" spc="-10" dirty="0">
                <a:solidFill>
                  <a:srgbClr val="0D0D0D"/>
                </a:solidFill>
                <a:latin typeface="Georgia"/>
                <a:cs typeface="Georgia"/>
              </a:rPr>
              <a:t>analysis</a:t>
            </a:r>
            <a:r>
              <a:rPr sz="3200" spc="55" dirty="0">
                <a:solidFill>
                  <a:srgbClr val="0D0D0D"/>
                </a:solidFill>
                <a:latin typeface="Georgia"/>
                <a:cs typeface="Georgia"/>
              </a:rPr>
              <a:t> </a:t>
            </a:r>
            <a:r>
              <a:rPr sz="3200" spc="-5" dirty="0">
                <a:solidFill>
                  <a:srgbClr val="0D0D0D"/>
                </a:solidFill>
                <a:latin typeface="Georgia"/>
                <a:cs typeface="Georgia"/>
              </a:rPr>
              <a:t>in</a:t>
            </a:r>
            <a:r>
              <a:rPr sz="3200" dirty="0">
                <a:solidFill>
                  <a:srgbClr val="0D0D0D"/>
                </a:solidFill>
                <a:latin typeface="Georgia"/>
                <a:cs typeface="Georgia"/>
              </a:rPr>
              <a:t> </a:t>
            </a:r>
            <a:r>
              <a:rPr sz="3200" spc="-15" dirty="0">
                <a:solidFill>
                  <a:srgbClr val="0D0D0D"/>
                </a:solidFill>
                <a:latin typeface="Georgia"/>
                <a:cs typeface="Georgia"/>
              </a:rPr>
              <a:t>NLP</a:t>
            </a:r>
            <a:endParaRPr sz="3200">
              <a:latin typeface="Georgia"/>
              <a:cs typeface="Georgia"/>
            </a:endParaRPr>
          </a:p>
          <a:p>
            <a:pPr>
              <a:lnSpc>
                <a:spcPct val="100000"/>
              </a:lnSpc>
              <a:spcBef>
                <a:spcPts val="45"/>
              </a:spcBef>
            </a:pPr>
            <a:endParaRPr sz="3350">
              <a:latin typeface="Georgia"/>
              <a:cs typeface="Georgia"/>
            </a:endParaRPr>
          </a:p>
          <a:p>
            <a:pPr marL="12700" marR="499745">
              <a:lnSpc>
                <a:spcPct val="100000"/>
              </a:lnSpc>
            </a:pPr>
            <a:r>
              <a:rPr sz="3200" spc="-10" dirty="0">
                <a:solidFill>
                  <a:srgbClr val="0D0D0D"/>
                </a:solidFill>
                <a:latin typeface="Georgia"/>
                <a:cs typeface="Georgia"/>
              </a:rPr>
              <a:t>Natural</a:t>
            </a:r>
            <a:r>
              <a:rPr sz="3200" spc="10" dirty="0">
                <a:solidFill>
                  <a:srgbClr val="0D0D0D"/>
                </a:solidFill>
                <a:latin typeface="Georgia"/>
                <a:cs typeface="Georgia"/>
              </a:rPr>
              <a:t> </a:t>
            </a:r>
            <a:r>
              <a:rPr sz="3200" spc="-5" dirty="0">
                <a:solidFill>
                  <a:srgbClr val="0D0D0D"/>
                </a:solidFill>
                <a:latin typeface="Georgia"/>
                <a:cs typeface="Georgia"/>
              </a:rPr>
              <a:t>language </a:t>
            </a:r>
            <a:r>
              <a:rPr sz="3200" spc="-10" dirty="0">
                <a:solidFill>
                  <a:srgbClr val="0D0D0D"/>
                </a:solidFill>
                <a:latin typeface="Georgia"/>
                <a:cs typeface="Georgia"/>
              </a:rPr>
              <a:t>processing:</a:t>
            </a:r>
            <a:r>
              <a:rPr sz="3200" spc="50" dirty="0">
                <a:solidFill>
                  <a:srgbClr val="0D0D0D"/>
                </a:solidFill>
                <a:latin typeface="Georgia"/>
                <a:cs typeface="Georgia"/>
              </a:rPr>
              <a:t> </a:t>
            </a:r>
            <a:r>
              <a:rPr sz="3200" spc="-5" dirty="0">
                <a:solidFill>
                  <a:srgbClr val="0D0D0D"/>
                </a:solidFill>
                <a:latin typeface="Georgia"/>
                <a:cs typeface="Georgia"/>
              </a:rPr>
              <a:t>it</a:t>
            </a:r>
            <a:r>
              <a:rPr sz="3200" spc="15" dirty="0">
                <a:solidFill>
                  <a:srgbClr val="0D0D0D"/>
                </a:solidFill>
                <a:latin typeface="Georgia"/>
                <a:cs typeface="Georgia"/>
              </a:rPr>
              <a:t> </a:t>
            </a:r>
            <a:r>
              <a:rPr sz="3200" spc="-5" dirty="0">
                <a:solidFill>
                  <a:srgbClr val="0D0D0D"/>
                </a:solidFill>
                <a:latin typeface="Georgia"/>
                <a:cs typeface="Georgia"/>
              </a:rPr>
              <a:t>is</a:t>
            </a:r>
            <a:r>
              <a:rPr sz="3200" spc="5" dirty="0">
                <a:solidFill>
                  <a:srgbClr val="0D0D0D"/>
                </a:solidFill>
                <a:latin typeface="Georgia"/>
                <a:cs typeface="Georgia"/>
              </a:rPr>
              <a:t> </a:t>
            </a:r>
            <a:r>
              <a:rPr sz="3200" spc="-10" dirty="0">
                <a:solidFill>
                  <a:srgbClr val="0D0D0D"/>
                </a:solidFill>
                <a:latin typeface="Georgia"/>
                <a:cs typeface="Georgia"/>
              </a:rPr>
              <a:t>the</a:t>
            </a:r>
            <a:r>
              <a:rPr sz="3200" dirty="0">
                <a:solidFill>
                  <a:srgbClr val="0D0D0D"/>
                </a:solidFill>
                <a:latin typeface="Georgia"/>
                <a:cs typeface="Georgia"/>
              </a:rPr>
              <a:t> </a:t>
            </a:r>
            <a:r>
              <a:rPr sz="3200" spc="-10" dirty="0">
                <a:solidFill>
                  <a:srgbClr val="0D0D0D"/>
                </a:solidFill>
                <a:latin typeface="Georgia"/>
                <a:cs typeface="Georgia"/>
              </a:rPr>
              <a:t>ability</a:t>
            </a:r>
            <a:r>
              <a:rPr sz="3200" spc="30" dirty="0">
                <a:solidFill>
                  <a:srgbClr val="0D0D0D"/>
                </a:solidFill>
                <a:latin typeface="Georgia"/>
                <a:cs typeface="Georgia"/>
              </a:rPr>
              <a:t> </a:t>
            </a:r>
            <a:r>
              <a:rPr sz="3200" spc="-10" dirty="0">
                <a:solidFill>
                  <a:srgbClr val="0D0D0D"/>
                </a:solidFill>
                <a:latin typeface="Georgia"/>
                <a:cs typeface="Georgia"/>
              </a:rPr>
              <a:t>of</a:t>
            </a:r>
            <a:r>
              <a:rPr sz="3200" spc="-5" dirty="0">
                <a:solidFill>
                  <a:srgbClr val="0D0D0D"/>
                </a:solidFill>
                <a:latin typeface="Georgia"/>
                <a:cs typeface="Georgia"/>
              </a:rPr>
              <a:t> a </a:t>
            </a:r>
            <a:r>
              <a:rPr sz="3200" dirty="0">
                <a:solidFill>
                  <a:srgbClr val="0D0D0D"/>
                </a:solidFill>
                <a:latin typeface="Georgia"/>
                <a:cs typeface="Georgia"/>
              </a:rPr>
              <a:t> </a:t>
            </a:r>
            <a:r>
              <a:rPr sz="3200" spc="-10" dirty="0">
                <a:solidFill>
                  <a:srgbClr val="0D0D0D"/>
                </a:solidFill>
                <a:latin typeface="Georgia"/>
                <a:cs typeface="Georgia"/>
              </a:rPr>
              <a:t>computer</a:t>
            </a:r>
            <a:r>
              <a:rPr sz="3200" spc="10" dirty="0">
                <a:solidFill>
                  <a:srgbClr val="0D0D0D"/>
                </a:solidFill>
                <a:latin typeface="Georgia"/>
                <a:cs typeface="Georgia"/>
              </a:rPr>
              <a:t> </a:t>
            </a:r>
            <a:r>
              <a:rPr sz="3200" spc="-5" dirty="0">
                <a:solidFill>
                  <a:srgbClr val="0D0D0D"/>
                </a:solidFill>
                <a:latin typeface="Georgia"/>
                <a:cs typeface="Georgia"/>
              </a:rPr>
              <a:t>to </a:t>
            </a:r>
            <a:r>
              <a:rPr sz="3200" spc="-10" dirty="0">
                <a:solidFill>
                  <a:srgbClr val="0D0D0D"/>
                </a:solidFill>
                <a:latin typeface="Georgia"/>
                <a:cs typeface="Georgia"/>
              </a:rPr>
              <a:t>understand</a:t>
            </a:r>
            <a:r>
              <a:rPr sz="3200" spc="35" dirty="0">
                <a:solidFill>
                  <a:srgbClr val="0D0D0D"/>
                </a:solidFill>
                <a:latin typeface="Georgia"/>
                <a:cs typeface="Georgia"/>
              </a:rPr>
              <a:t> </a:t>
            </a:r>
            <a:r>
              <a:rPr sz="3200" spc="-5" dirty="0">
                <a:solidFill>
                  <a:srgbClr val="0D0D0D"/>
                </a:solidFill>
                <a:latin typeface="Georgia"/>
                <a:cs typeface="Georgia"/>
              </a:rPr>
              <a:t>human</a:t>
            </a:r>
            <a:r>
              <a:rPr sz="3200" spc="15" dirty="0">
                <a:solidFill>
                  <a:srgbClr val="0D0D0D"/>
                </a:solidFill>
                <a:latin typeface="Georgia"/>
                <a:cs typeface="Georgia"/>
              </a:rPr>
              <a:t> </a:t>
            </a:r>
            <a:r>
              <a:rPr sz="3200" spc="-5" dirty="0">
                <a:solidFill>
                  <a:srgbClr val="0D0D0D"/>
                </a:solidFill>
                <a:latin typeface="Georgia"/>
                <a:cs typeface="Georgia"/>
              </a:rPr>
              <a:t>language .</a:t>
            </a:r>
            <a:r>
              <a:rPr sz="3200" spc="10" dirty="0">
                <a:solidFill>
                  <a:srgbClr val="0D0D0D"/>
                </a:solidFill>
                <a:latin typeface="Georgia"/>
                <a:cs typeface="Georgia"/>
              </a:rPr>
              <a:t> </a:t>
            </a:r>
            <a:r>
              <a:rPr sz="3200" spc="-5" dirty="0">
                <a:solidFill>
                  <a:srgbClr val="0D0D0D"/>
                </a:solidFill>
                <a:latin typeface="Georgia"/>
                <a:cs typeface="Georgia"/>
              </a:rPr>
              <a:t>It</a:t>
            </a:r>
            <a:r>
              <a:rPr sz="3200" dirty="0">
                <a:solidFill>
                  <a:srgbClr val="0D0D0D"/>
                </a:solidFill>
                <a:latin typeface="Georgia"/>
                <a:cs typeface="Georgia"/>
              </a:rPr>
              <a:t> </a:t>
            </a:r>
            <a:r>
              <a:rPr sz="3200" spc="-5" dirty="0">
                <a:solidFill>
                  <a:srgbClr val="0D0D0D"/>
                </a:solidFill>
                <a:latin typeface="Georgia"/>
                <a:cs typeface="Georgia"/>
              </a:rPr>
              <a:t>is</a:t>
            </a:r>
            <a:r>
              <a:rPr sz="3200" spc="5" dirty="0">
                <a:solidFill>
                  <a:srgbClr val="0D0D0D"/>
                </a:solidFill>
                <a:latin typeface="Georgia"/>
                <a:cs typeface="Georgia"/>
              </a:rPr>
              <a:t> </a:t>
            </a:r>
            <a:r>
              <a:rPr sz="3200" spc="-5" dirty="0">
                <a:solidFill>
                  <a:srgbClr val="0D0D0D"/>
                </a:solidFill>
                <a:latin typeface="Georgia"/>
                <a:cs typeface="Georgia"/>
              </a:rPr>
              <a:t>a </a:t>
            </a:r>
            <a:r>
              <a:rPr sz="3200" dirty="0">
                <a:solidFill>
                  <a:srgbClr val="0D0D0D"/>
                </a:solidFill>
                <a:latin typeface="Georgia"/>
                <a:cs typeface="Georgia"/>
              </a:rPr>
              <a:t> </a:t>
            </a:r>
            <a:r>
              <a:rPr sz="3200" spc="-10" dirty="0">
                <a:solidFill>
                  <a:srgbClr val="0D0D0D"/>
                </a:solidFill>
                <a:latin typeface="Georgia"/>
                <a:cs typeface="Georgia"/>
              </a:rPr>
              <a:t>component</a:t>
            </a:r>
            <a:r>
              <a:rPr sz="3200" spc="20" dirty="0">
                <a:solidFill>
                  <a:srgbClr val="0D0D0D"/>
                </a:solidFill>
                <a:latin typeface="Georgia"/>
                <a:cs typeface="Georgia"/>
              </a:rPr>
              <a:t> </a:t>
            </a:r>
            <a:r>
              <a:rPr sz="3200" spc="-10" dirty="0">
                <a:solidFill>
                  <a:srgbClr val="0D0D0D"/>
                </a:solidFill>
                <a:latin typeface="Georgia"/>
                <a:cs typeface="Georgia"/>
              </a:rPr>
              <a:t>of</a:t>
            </a:r>
            <a:r>
              <a:rPr sz="3200" spc="-5" dirty="0">
                <a:solidFill>
                  <a:srgbClr val="0D0D0D"/>
                </a:solidFill>
                <a:latin typeface="Georgia"/>
                <a:cs typeface="Georgia"/>
              </a:rPr>
              <a:t> </a:t>
            </a:r>
            <a:r>
              <a:rPr sz="3200" spc="-10" dirty="0">
                <a:solidFill>
                  <a:srgbClr val="0D0D0D"/>
                </a:solidFill>
                <a:latin typeface="Georgia"/>
                <a:cs typeface="Georgia"/>
              </a:rPr>
              <a:t>artificial</a:t>
            </a:r>
            <a:r>
              <a:rPr sz="3200" spc="35" dirty="0">
                <a:solidFill>
                  <a:srgbClr val="0D0D0D"/>
                </a:solidFill>
                <a:latin typeface="Georgia"/>
                <a:cs typeface="Georgia"/>
              </a:rPr>
              <a:t> </a:t>
            </a:r>
            <a:r>
              <a:rPr sz="3200" spc="-10" dirty="0">
                <a:solidFill>
                  <a:srgbClr val="0D0D0D"/>
                </a:solidFill>
                <a:latin typeface="Georgia"/>
                <a:cs typeface="Georgia"/>
              </a:rPr>
              <a:t>Intelligence</a:t>
            </a:r>
            <a:r>
              <a:rPr sz="3200" spc="30" dirty="0">
                <a:solidFill>
                  <a:srgbClr val="0D0D0D"/>
                </a:solidFill>
                <a:latin typeface="Georgia"/>
                <a:cs typeface="Georgia"/>
              </a:rPr>
              <a:t> </a:t>
            </a:r>
            <a:r>
              <a:rPr sz="3200" spc="-10" dirty="0">
                <a:solidFill>
                  <a:srgbClr val="0D0D0D"/>
                </a:solidFill>
                <a:latin typeface="Georgia"/>
                <a:cs typeface="Georgia"/>
              </a:rPr>
              <a:t>that</a:t>
            </a:r>
            <a:r>
              <a:rPr sz="3200" spc="10" dirty="0">
                <a:solidFill>
                  <a:srgbClr val="0D0D0D"/>
                </a:solidFill>
                <a:latin typeface="Georgia"/>
                <a:cs typeface="Georgia"/>
              </a:rPr>
              <a:t> </a:t>
            </a:r>
            <a:r>
              <a:rPr sz="3200" spc="-10" dirty="0">
                <a:solidFill>
                  <a:srgbClr val="0D0D0D"/>
                </a:solidFill>
                <a:latin typeface="Georgia"/>
                <a:cs typeface="Georgia"/>
              </a:rPr>
              <a:t>centre</a:t>
            </a:r>
            <a:r>
              <a:rPr sz="3200" spc="35" dirty="0">
                <a:solidFill>
                  <a:srgbClr val="0D0D0D"/>
                </a:solidFill>
                <a:latin typeface="Georgia"/>
                <a:cs typeface="Georgia"/>
              </a:rPr>
              <a:t> </a:t>
            </a:r>
            <a:r>
              <a:rPr sz="3200" spc="-10" dirty="0">
                <a:solidFill>
                  <a:srgbClr val="0D0D0D"/>
                </a:solidFill>
                <a:latin typeface="Georgia"/>
                <a:cs typeface="Georgia"/>
              </a:rPr>
              <a:t>on </a:t>
            </a:r>
            <a:r>
              <a:rPr sz="3200" spc="-5" dirty="0">
                <a:solidFill>
                  <a:srgbClr val="0D0D0D"/>
                </a:solidFill>
                <a:latin typeface="Georgia"/>
                <a:cs typeface="Georgia"/>
              </a:rPr>
              <a:t> </a:t>
            </a:r>
            <a:r>
              <a:rPr sz="3200" spc="-10" dirty="0">
                <a:solidFill>
                  <a:srgbClr val="0D0D0D"/>
                </a:solidFill>
                <a:latin typeface="Georgia"/>
                <a:cs typeface="Georgia"/>
              </a:rPr>
              <a:t>instructing</a:t>
            </a:r>
            <a:r>
              <a:rPr sz="3200" spc="30" dirty="0">
                <a:solidFill>
                  <a:srgbClr val="0D0D0D"/>
                </a:solidFill>
                <a:latin typeface="Georgia"/>
                <a:cs typeface="Georgia"/>
              </a:rPr>
              <a:t> </a:t>
            </a:r>
            <a:r>
              <a:rPr sz="3200" spc="-10" dirty="0">
                <a:solidFill>
                  <a:srgbClr val="0D0D0D"/>
                </a:solidFill>
                <a:latin typeface="Georgia"/>
                <a:cs typeface="Georgia"/>
              </a:rPr>
              <a:t>computers</a:t>
            </a:r>
            <a:r>
              <a:rPr sz="3200" spc="35" dirty="0">
                <a:solidFill>
                  <a:srgbClr val="0D0D0D"/>
                </a:solidFill>
                <a:latin typeface="Georgia"/>
                <a:cs typeface="Georgia"/>
              </a:rPr>
              <a:t> </a:t>
            </a:r>
            <a:r>
              <a:rPr sz="3200" spc="-5" dirty="0">
                <a:solidFill>
                  <a:srgbClr val="0D0D0D"/>
                </a:solidFill>
                <a:latin typeface="Georgia"/>
                <a:cs typeface="Georgia"/>
              </a:rPr>
              <a:t>to</a:t>
            </a:r>
            <a:r>
              <a:rPr sz="3200" spc="10" dirty="0">
                <a:solidFill>
                  <a:srgbClr val="0D0D0D"/>
                </a:solidFill>
                <a:latin typeface="Georgia"/>
                <a:cs typeface="Georgia"/>
              </a:rPr>
              <a:t> </a:t>
            </a:r>
            <a:r>
              <a:rPr sz="3200" spc="-10" dirty="0">
                <a:solidFill>
                  <a:srgbClr val="0D0D0D"/>
                </a:solidFill>
                <a:latin typeface="Georgia"/>
                <a:cs typeface="Georgia"/>
              </a:rPr>
              <a:t>efficiently</a:t>
            </a:r>
            <a:r>
              <a:rPr sz="3200" spc="65" dirty="0">
                <a:solidFill>
                  <a:srgbClr val="0D0D0D"/>
                </a:solidFill>
                <a:latin typeface="Georgia"/>
                <a:cs typeface="Georgia"/>
              </a:rPr>
              <a:t> </a:t>
            </a:r>
            <a:r>
              <a:rPr sz="3200" spc="-10" dirty="0">
                <a:solidFill>
                  <a:srgbClr val="0D0D0D"/>
                </a:solidFill>
                <a:latin typeface="Georgia"/>
                <a:cs typeface="Georgia"/>
              </a:rPr>
              <a:t>examine</a:t>
            </a:r>
            <a:r>
              <a:rPr sz="3200" spc="45" dirty="0">
                <a:solidFill>
                  <a:srgbClr val="0D0D0D"/>
                </a:solidFill>
                <a:latin typeface="Georgia"/>
                <a:cs typeface="Georgia"/>
              </a:rPr>
              <a:t> </a:t>
            </a:r>
            <a:r>
              <a:rPr sz="3200" spc="-10" dirty="0">
                <a:solidFill>
                  <a:srgbClr val="0D0D0D"/>
                </a:solidFill>
                <a:latin typeface="Georgia"/>
                <a:cs typeface="Georgia"/>
              </a:rPr>
              <a:t>massive </a:t>
            </a:r>
            <a:r>
              <a:rPr sz="3200" spc="-760" dirty="0">
                <a:solidFill>
                  <a:srgbClr val="0D0D0D"/>
                </a:solidFill>
                <a:latin typeface="Georgia"/>
                <a:cs typeface="Georgia"/>
              </a:rPr>
              <a:t> </a:t>
            </a:r>
            <a:r>
              <a:rPr sz="3200" spc="-5" dirty="0">
                <a:solidFill>
                  <a:srgbClr val="0D0D0D"/>
                </a:solidFill>
                <a:latin typeface="Georgia"/>
                <a:cs typeface="Georgia"/>
              </a:rPr>
              <a:t>volumes</a:t>
            </a:r>
            <a:r>
              <a:rPr sz="3200" spc="25" dirty="0">
                <a:solidFill>
                  <a:srgbClr val="0D0D0D"/>
                </a:solidFill>
                <a:latin typeface="Georgia"/>
                <a:cs typeface="Georgia"/>
              </a:rPr>
              <a:t> </a:t>
            </a:r>
            <a:r>
              <a:rPr sz="3200" spc="-10" dirty="0">
                <a:solidFill>
                  <a:srgbClr val="0D0D0D"/>
                </a:solidFill>
                <a:latin typeface="Georgia"/>
                <a:cs typeface="Georgia"/>
              </a:rPr>
              <a:t>of</a:t>
            </a:r>
            <a:r>
              <a:rPr sz="3200" spc="-5" dirty="0">
                <a:solidFill>
                  <a:srgbClr val="0D0D0D"/>
                </a:solidFill>
                <a:latin typeface="Georgia"/>
                <a:cs typeface="Georgia"/>
              </a:rPr>
              <a:t> natural</a:t>
            </a:r>
            <a:r>
              <a:rPr sz="3200" spc="15" dirty="0">
                <a:solidFill>
                  <a:srgbClr val="0D0D0D"/>
                </a:solidFill>
                <a:latin typeface="Georgia"/>
                <a:cs typeface="Georgia"/>
              </a:rPr>
              <a:t> </a:t>
            </a:r>
            <a:r>
              <a:rPr sz="3200" spc="-5" dirty="0">
                <a:solidFill>
                  <a:srgbClr val="0D0D0D"/>
                </a:solidFill>
                <a:latin typeface="Georgia"/>
                <a:cs typeface="Georgia"/>
              </a:rPr>
              <a:t>language</a:t>
            </a:r>
            <a:r>
              <a:rPr sz="3200" spc="-10" dirty="0">
                <a:solidFill>
                  <a:srgbClr val="0D0D0D"/>
                </a:solidFill>
                <a:latin typeface="Georgia"/>
                <a:cs typeface="Georgia"/>
              </a:rPr>
              <a:t> data.</a:t>
            </a:r>
            <a:endParaRPr sz="3200">
              <a:latin typeface="Georgia"/>
              <a:cs typeface="Georgia"/>
            </a:endParaRPr>
          </a:p>
          <a:p>
            <a:pPr>
              <a:lnSpc>
                <a:spcPct val="100000"/>
              </a:lnSpc>
              <a:spcBef>
                <a:spcPts val="40"/>
              </a:spcBef>
            </a:pPr>
            <a:endParaRPr sz="3350">
              <a:latin typeface="Georgia"/>
              <a:cs typeface="Georgia"/>
            </a:endParaRPr>
          </a:p>
          <a:p>
            <a:pPr marL="12700" marR="5080">
              <a:lnSpc>
                <a:spcPct val="100000"/>
              </a:lnSpc>
            </a:pPr>
            <a:r>
              <a:rPr sz="3200" spc="-10" dirty="0">
                <a:solidFill>
                  <a:srgbClr val="0D0D0D"/>
                </a:solidFill>
                <a:latin typeface="Georgia"/>
                <a:cs typeface="Georgia"/>
              </a:rPr>
              <a:t>Multinomial</a:t>
            </a:r>
            <a:r>
              <a:rPr sz="3200" spc="10" dirty="0">
                <a:solidFill>
                  <a:srgbClr val="0D0D0D"/>
                </a:solidFill>
                <a:latin typeface="Georgia"/>
                <a:cs typeface="Georgia"/>
              </a:rPr>
              <a:t> </a:t>
            </a:r>
            <a:r>
              <a:rPr sz="3200" spc="-10" dirty="0">
                <a:solidFill>
                  <a:srgbClr val="0D0D0D"/>
                </a:solidFill>
                <a:latin typeface="Georgia"/>
                <a:cs typeface="Georgia"/>
              </a:rPr>
              <a:t>Naive</a:t>
            </a:r>
            <a:r>
              <a:rPr sz="3200" spc="25" dirty="0">
                <a:solidFill>
                  <a:srgbClr val="0D0D0D"/>
                </a:solidFill>
                <a:latin typeface="Georgia"/>
                <a:cs typeface="Georgia"/>
              </a:rPr>
              <a:t> </a:t>
            </a:r>
            <a:r>
              <a:rPr sz="3200" spc="-10" dirty="0">
                <a:solidFill>
                  <a:srgbClr val="0D0D0D"/>
                </a:solidFill>
                <a:latin typeface="Georgia"/>
                <a:cs typeface="Georgia"/>
              </a:rPr>
              <a:t>Bayes</a:t>
            </a:r>
            <a:r>
              <a:rPr sz="3200" b="1" spc="-10" dirty="0">
                <a:solidFill>
                  <a:srgbClr val="0D0D0D"/>
                </a:solidFill>
                <a:latin typeface="Georgia"/>
                <a:cs typeface="Georgia"/>
              </a:rPr>
              <a:t>:</a:t>
            </a:r>
            <a:r>
              <a:rPr sz="3200" b="1" spc="25" dirty="0">
                <a:solidFill>
                  <a:srgbClr val="0D0D0D"/>
                </a:solidFill>
                <a:latin typeface="Georgia"/>
                <a:cs typeface="Georgia"/>
              </a:rPr>
              <a:t> </a:t>
            </a:r>
            <a:r>
              <a:rPr sz="3200" spc="-5" dirty="0">
                <a:solidFill>
                  <a:srgbClr val="0D0D0D"/>
                </a:solidFill>
                <a:latin typeface="Georgia"/>
                <a:cs typeface="Georgia"/>
              </a:rPr>
              <a:t>is</a:t>
            </a:r>
            <a:r>
              <a:rPr sz="3200" spc="5" dirty="0">
                <a:solidFill>
                  <a:srgbClr val="0D0D0D"/>
                </a:solidFill>
                <a:latin typeface="Georgia"/>
                <a:cs typeface="Georgia"/>
              </a:rPr>
              <a:t> </a:t>
            </a:r>
            <a:r>
              <a:rPr sz="3200" spc="-5" dirty="0">
                <a:solidFill>
                  <a:srgbClr val="0D0D0D"/>
                </a:solidFill>
                <a:latin typeface="Georgia"/>
                <a:cs typeface="Georgia"/>
              </a:rPr>
              <a:t>a </a:t>
            </a:r>
            <a:r>
              <a:rPr sz="3200" spc="-10" dirty="0">
                <a:solidFill>
                  <a:srgbClr val="0D0D0D"/>
                </a:solidFill>
                <a:latin typeface="Georgia"/>
                <a:cs typeface="Georgia"/>
              </a:rPr>
              <a:t>probabilistic</a:t>
            </a:r>
            <a:r>
              <a:rPr sz="3200" spc="50" dirty="0">
                <a:solidFill>
                  <a:srgbClr val="0D0D0D"/>
                </a:solidFill>
                <a:latin typeface="Georgia"/>
                <a:cs typeface="Georgia"/>
              </a:rPr>
              <a:t> </a:t>
            </a:r>
            <a:r>
              <a:rPr sz="3200" spc="-10" dirty="0">
                <a:solidFill>
                  <a:srgbClr val="0D0D0D"/>
                </a:solidFill>
                <a:latin typeface="Georgia"/>
                <a:cs typeface="Georgia"/>
              </a:rPr>
              <a:t>classifier</a:t>
            </a:r>
            <a:r>
              <a:rPr sz="3200" spc="100" dirty="0">
                <a:solidFill>
                  <a:srgbClr val="0D0D0D"/>
                </a:solidFill>
                <a:latin typeface="Georgia"/>
                <a:cs typeface="Georgia"/>
              </a:rPr>
              <a:t> </a:t>
            </a:r>
            <a:r>
              <a:rPr sz="3200" spc="-10" dirty="0">
                <a:solidFill>
                  <a:srgbClr val="0D0D0D"/>
                </a:solidFill>
                <a:latin typeface="Georgia"/>
                <a:cs typeface="Georgia"/>
              </a:rPr>
              <a:t>to </a:t>
            </a:r>
            <a:r>
              <a:rPr sz="3200" spc="-760" dirty="0">
                <a:solidFill>
                  <a:srgbClr val="0D0D0D"/>
                </a:solidFill>
                <a:latin typeface="Georgia"/>
                <a:cs typeface="Georgia"/>
              </a:rPr>
              <a:t> </a:t>
            </a:r>
            <a:r>
              <a:rPr sz="3200" spc="-10" dirty="0">
                <a:solidFill>
                  <a:srgbClr val="0D0D0D"/>
                </a:solidFill>
                <a:latin typeface="Georgia"/>
                <a:cs typeface="Georgia"/>
              </a:rPr>
              <a:t>calculate</a:t>
            </a:r>
            <a:r>
              <a:rPr sz="3200" spc="30" dirty="0">
                <a:solidFill>
                  <a:srgbClr val="0D0D0D"/>
                </a:solidFill>
                <a:latin typeface="Georgia"/>
                <a:cs typeface="Georgia"/>
              </a:rPr>
              <a:t> </a:t>
            </a:r>
            <a:r>
              <a:rPr sz="3200" spc="-10" dirty="0">
                <a:solidFill>
                  <a:srgbClr val="0D0D0D"/>
                </a:solidFill>
                <a:latin typeface="Georgia"/>
                <a:cs typeface="Georgia"/>
              </a:rPr>
              <a:t>the</a:t>
            </a:r>
            <a:r>
              <a:rPr sz="3200" dirty="0">
                <a:solidFill>
                  <a:srgbClr val="0D0D0D"/>
                </a:solidFill>
                <a:latin typeface="Georgia"/>
                <a:cs typeface="Georgia"/>
              </a:rPr>
              <a:t> </a:t>
            </a:r>
            <a:r>
              <a:rPr sz="3200" spc="-10" dirty="0">
                <a:solidFill>
                  <a:srgbClr val="0D0D0D"/>
                </a:solidFill>
                <a:latin typeface="Georgia"/>
                <a:cs typeface="Georgia"/>
              </a:rPr>
              <a:t>probability</a:t>
            </a:r>
            <a:r>
              <a:rPr sz="3200" spc="25" dirty="0">
                <a:solidFill>
                  <a:srgbClr val="0D0D0D"/>
                </a:solidFill>
                <a:latin typeface="Georgia"/>
                <a:cs typeface="Georgia"/>
              </a:rPr>
              <a:t> </a:t>
            </a:r>
            <a:r>
              <a:rPr sz="3200" spc="-10" dirty="0">
                <a:solidFill>
                  <a:srgbClr val="0D0D0D"/>
                </a:solidFill>
                <a:latin typeface="Georgia"/>
                <a:cs typeface="Georgia"/>
              </a:rPr>
              <a:t>distribution</a:t>
            </a:r>
            <a:r>
              <a:rPr sz="3200" spc="50" dirty="0">
                <a:solidFill>
                  <a:srgbClr val="0D0D0D"/>
                </a:solidFill>
                <a:latin typeface="Georgia"/>
                <a:cs typeface="Georgia"/>
              </a:rPr>
              <a:t> </a:t>
            </a:r>
            <a:r>
              <a:rPr sz="3200" spc="-5" dirty="0">
                <a:solidFill>
                  <a:srgbClr val="0D0D0D"/>
                </a:solidFill>
                <a:latin typeface="Georgia"/>
                <a:cs typeface="Georgia"/>
              </a:rPr>
              <a:t>of</a:t>
            </a:r>
            <a:r>
              <a:rPr sz="3200" spc="15" dirty="0">
                <a:solidFill>
                  <a:srgbClr val="0D0D0D"/>
                </a:solidFill>
                <a:latin typeface="Georgia"/>
                <a:cs typeface="Georgia"/>
              </a:rPr>
              <a:t> </a:t>
            </a:r>
            <a:r>
              <a:rPr sz="3200" spc="-10" dirty="0">
                <a:solidFill>
                  <a:srgbClr val="0D0D0D"/>
                </a:solidFill>
                <a:latin typeface="Georgia"/>
                <a:cs typeface="Georgia"/>
              </a:rPr>
              <a:t>text</a:t>
            </a:r>
            <a:r>
              <a:rPr sz="3200" spc="-5" dirty="0">
                <a:solidFill>
                  <a:srgbClr val="0D0D0D"/>
                </a:solidFill>
                <a:latin typeface="Georgia"/>
                <a:cs typeface="Georgia"/>
              </a:rPr>
              <a:t> </a:t>
            </a:r>
            <a:r>
              <a:rPr sz="3200" spc="-10" dirty="0">
                <a:solidFill>
                  <a:srgbClr val="0D0D0D"/>
                </a:solidFill>
                <a:latin typeface="Georgia"/>
                <a:cs typeface="Georgia"/>
              </a:rPr>
              <a:t>data,</a:t>
            </a:r>
            <a:r>
              <a:rPr sz="3200" spc="15" dirty="0">
                <a:solidFill>
                  <a:srgbClr val="0D0D0D"/>
                </a:solidFill>
                <a:latin typeface="Georgia"/>
                <a:cs typeface="Georgia"/>
              </a:rPr>
              <a:t> </a:t>
            </a:r>
            <a:r>
              <a:rPr sz="3200" spc="-10" dirty="0">
                <a:solidFill>
                  <a:srgbClr val="0D0D0D"/>
                </a:solidFill>
                <a:latin typeface="Georgia"/>
                <a:cs typeface="Georgia"/>
              </a:rPr>
              <a:t>which </a:t>
            </a:r>
            <a:r>
              <a:rPr sz="3200" spc="-755" dirty="0">
                <a:solidFill>
                  <a:srgbClr val="0D0D0D"/>
                </a:solidFill>
                <a:latin typeface="Georgia"/>
                <a:cs typeface="Georgia"/>
              </a:rPr>
              <a:t> </a:t>
            </a:r>
            <a:r>
              <a:rPr sz="3200" spc="-10" dirty="0">
                <a:solidFill>
                  <a:srgbClr val="0D0D0D"/>
                </a:solidFill>
                <a:latin typeface="Georgia"/>
                <a:cs typeface="Georgia"/>
              </a:rPr>
              <a:t>makes</a:t>
            </a:r>
            <a:r>
              <a:rPr sz="3200" spc="40" dirty="0">
                <a:solidFill>
                  <a:srgbClr val="0D0D0D"/>
                </a:solidFill>
                <a:latin typeface="Georgia"/>
                <a:cs typeface="Georgia"/>
              </a:rPr>
              <a:t> </a:t>
            </a:r>
            <a:r>
              <a:rPr sz="3200" spc="-5" dirty="0">
                <a:solidFill>
                  <a:srgbClr val="0D0D0D"/>
                </a:solidFill>
                <a:latin typeface="Georgia"/>
                <a:cs typeface="Georgia"/>
              </a:rPr>
              <a:t>it well-suited</a:t>
            </a:r>
            <a:r>
              <a:rPr sz="3200" spc="55" dirty="0">
                <a:solidFill>
                  <a:srgbClr val="0D0D0D"/>
                </a:solidFill>
                <a:latin typeface="Georgia"/>
                <a:cs typeface="Georgia"/>
              </a:rPr>
              <a:t> </a:t>
            </a:r>
            <a:r>
              <a:rPr sz="3200" spc="-10" dirty="0">
                <a:solidFill>
                  <a:srgbClr val="0D0D0D"/>
                </a:solidFill>
                <a:latin typeface="Georgia"/>
                <a:cs typeface="Georgia"/>
              </a:rPr>
              <a:t>for</a:t>
            </a:r>
            <a:r>
              <a:rPr sz="3200" dirty="0">
                <a:solidFill>
                  <a:srgbClr val="0D0D0D"/>
                </a:solidFill>
                <a:latin typeface="Georgia"/>
                <a:cs typeface="Georgia"/>
              </a:rPr>
              <a:t> </a:t>
            </a:r>
            <a:r>
              <a:rPr sz="3200" spc="-10" dirty="0">
                <a:solidFill>
                  <a:srgbClr val="0D0D0D"/>
                </a:solidFill>
                <a:latin typeface="Georgia"/>
                <a:cs typeface="Georgia"/>
              </a:rPr>
              <a:t>data</a:t>
            </a:r>
            <a:r>
              <a:rPr sz="3200" spc="5" dirty="0">
                <a:solidFill>
                  <a:srgbClr val="0D0D0D"/>
                </a:solidFill>
                <a:latin typeface="Georgia"/>
                <a:cs typeface="Georgia"/>
              </a:rPr>
              <a:t> </a:t>
            </a:r>
            <a:r>
              <a:rPr sz="3200" spc="-10" dirty="0">
                <a:solidFill>
                  <a:srgbClr val="0D0D0D"/>
                </a:solidFill>
                <a:latin typeface="Georgia"/>
                <a:cs typeface="Georgia"/>
              </a:rPr>
              <a:t>with</a:t>
            </a:r>
            <a:r>
              <a:rPr sz="3200" spc="10" dirty="0">
                <a:solidFill>
                  <a:srgbClr val="0D0D0D"/>
                </a:solidFill>
                <a:latin typeface="Georgia"/>
                <a:cs typeface="Georgia"/>
              </a:rPr>
              <a:t> </a:t>
            </a:r>
            <a:r>
              <a:rPr sz="3200" spc="-10" dirty="0">
                <a:solidFill>
                  <a:srgbClr val="0D0D0D"/>
                </a:solidFill>
                <a:latin typeface="Georgia"/>
                <a:cs typeface="Georgia"/>
              </a:rPr>
              <a:t>features</a:t>
            </a:r>
            <a:r>
              <a:rPr sz="3200" spc="45" dirty="0">
                <a:solidFill>
                  <a:srgbClr val="0D0D0D"/>
                </a:solidFill>
                <a:latin typeface="Georgia"/>
                <a:cs typeface="Georgia"/>
              </a:rPr>
              <a:t> </a:t>
            </a:r>
            <a:r>
              <a:rPr sz="3200" spc="-10" dirty="0">
                <a:solidFill>
                  <a:srgbClr val="0D0D0D"/>
                </a:solidFill>
                <a:latin typeface="Georgia"/>
                <a:cs typeface="Georgia"/>
              </a:rPr>
              <a:t>that </a:t>
            </a:r>
            <a:r>
              <a:rPr sz="3200" spc="-5" dirty="0">
                <a:solidFill>
                  <a:srgbClr val="0D0D0D"/>
                </a:solidFill>
                <a:latin typeface="Georgia"/>
                <a:cs typeface="Georgia"/>
              </a:rPr>
              <a:t> </a:t>
            </a:r>
            <a:r>
              <a:rPr sz="3200" spc="-15" dirty="0">
                <a:solidFill>
                  <a:srgbClr val="0D0D0D"/>
                </a:solidFill>
                <a:latin typeface="Georgia"/>
                <a:cs typeface="Georgia"/>
              </a:rPr>
              <a:t>represent</a:t>
            </a:r>
            <a:r>
              <a:rPr sz="3200" spc="85" dirty="0">
                <a:solidFill>
                  <a:srgbClr val="0D0D0D"/>
                </a:solidFill>
                <a:latin typeface="Georgia"/>
                <a:cs typeface="Georgia"/>
              </a:rPr>
              <a:t> </a:t>
            </a:r>
            <a:r>
              <a:rPr sz="3200" spc="-15" dirty="0">
                <a:solidFill>
                  <a:srgbClr val="0D0D0D"/>
                </a:solidFill>
                <a:latin typeface="Georgia"/>
                <a:cs typeface="Georgia"/>
              </a:rPr>
              <a:t>discrete</a:t>
            </a:r>
            <a:r>
              <a:rPr sz="3200" spc="70" dirty="0">
                <a:solidFill>
                  <a:srgbClr val="0D0D0D"/>
                </a:solidFill>
                <a:latin typeface="Georgia"/>
                <a:cs typeface="Georgia"/>
              </a:rPr>
              <a:t> </a:t>
            </a:r>
            <a:r>
              <a:rPr sz="3200" spc="-15" dirty="0">
                <a:solidFill>
                  <a:srgbClr val="0D0D0D"/>
                </a:solidFill>
                <a:latin typeface="Georgia"/>
                <a:cs typeface="Georgia"/>
              </a:rPr>
              <a:t>frequencies</a:t>
            </a:r>
            <a:r>
              <a:rPr sz="3200" spc="75" dirty="0">
                <a:solidFill>
                  <a:srgbClr val="0D0D0D"/>
                </a:solidFill>
                <a:latin typeface="Georgia"/>
                <a:cs typeface="Georgia"/>
              </a:rPr>
              <a:t> </a:t>
            </a:r>
            <a:r>
              <a:rPr sz="3200" spc="-10" dirty="0">
                <a:solidFill>
                  <a:srgbClr val="0D0D0D"/>
                </a:solidFill>
                <a:latin typeface="Georgia"/>
                <a:cs typeface="Georgia"/>
              </a:rPr>
              <a:t>or</a:t>
            </a:r>
            <a:r>
              <a:rPr sz="3200" spc="-5" dirty="0">
                <a:solidFill>
                  <a:srgbClr val="0D0D0D"/>
                </a:solidFill>
                <a:latin typeface="Georgia"/>
                <a:cs typeface="Georgia"/>
              </a:rPr>
              <a:t> counts</a:t>
            </a:r>
            <a:r>
              <a:rPr sz="3200" spc="5" dirty="0">
                <a:solidFill>
                  <a:srgbClr val="0D0D0D"/>
                </a:solidFill>
                <a:latin typeface="Georgia"/>
                <a:cs typeface="Georgia"/>
              </a:rPr>
              <a:t> </a:t>
            </a:r>
            <a:r>
              <a:rPr sz="3200" spc="-5" dirty="0">
                <a:solidFill>
                  <a:srgbClr val="0D0D0D"/>
                </a:solidFill>
                <a:latin typeface="Georgia"/>
                <a:cs typeface="Georgia"/>
              </a:rPr>
              <a:t>of </a:t>
            </a:r>
            <a:r>
              <a:rPr sz="3200" spc="-10" dirty="0">
                <a:solidFill>
                  <a:srgbClr val="0D0D0D"/>
                </a:solidFill>
                <a:latin typeface="Georgia"/>
                <a:cs typeface="Georgia"/>
              </a:rPr>
              <a:t>events</a:t>
            </a:r>
            <a:r>
              <a:rPr sz="3200" spc="35" dirty="0">
                <a:solidFill>
                  <a:srgbClr val="0D0D0D"/>
                </a:solidFill>
                <a:latin typeface="Georgia"/>
                <a:cs typeface="Georgia"/>
              </a:rPr>
              <a:t> </a:t>
            </a:r>
            <a:r>
              <a:rPr sz="3200" spc="-5" dirty="0">
                <a:solidFill>
                  <a:srgbClr val="0D0D0D"/>
                </a:solidFill>
                <a:latin typeface="Georgia"/>
                <a:cs typeface="Georgia"/>
              </a:rPr>
              <a:t>in </a:t>
            </a:r>
            <a:r>
              <a:rPr sz="3200" dirty="0">
                <a:solidFill>
                  <a:srgbClr val="0D0D0D"/>
                </a:solidFill>
                <a:latin typeface="Georgia"/>
                <a:cs typeface="Georgia"/>
              </a:rPr>
              <a:t> </a:t>
            </a:r>
            <a:r>
              <a:rPr sz="3200" spc="-5" dirty="0">
                <a:solidFill>
                  <a:srgbClr val="0D0D0D"/>
                </a:solidFill>
                <a:latin typeface="Georgia"/>
                <a:cs typeface="Georgia"/>
              </a:rPr>
              <a:t>various</a:t>
            </a:r>
            <a:r>
              <a:rPr sz="3200" spc="25" dirty="0">
                <a:solidFill>
                  <a:srgbClr val="0D0D0D"/>
                </a:solidFill>
                <a:latin typeface="Georgia"/>
                <a:cs typeface="Georgia"/>
              </a:rPr>
              <a:t> </a:t>
            </a:r>
            <a:r>
              <a:rPr sz="3200" u="heavy" spc="-5" dirty="0">
                <a:solidFill>
                  <a:srgbClr val="2B553A"/>
                </a:solidFill>
                <a:uFill>
                  <a:solidFill>
                    <a:srgbClr val="2B553A"/>
                  </a:solidFill>
                </a:uFill>
                <a:latin typeface="Georgia"/>
                <a:cs typeface="Georgia"/>
                <a:hlinkClick r:id="rId3"/>
              </a:rPr>
              <a:t>natural</a:t>
            </a:r>
            <a:r>
              <a:rPr sz="3200" u="heavy" spc="-10" dirty="0">
                <a:solidFill>
                  <a:srgbClr val="2B553A"/>
                </a:solidFill>
                <a:uFill>
                  <a:solidFill>
                    <a:srgbClr val="2B553A"/>
                  </a:solidFill>
                </a:uFill>
                <a:latin typeface="Georgia"/>
                <a:cs typeface="Georgia"/>
                <a:hlinkClick r:id="rId3"/>
              </a:rPr>
              <a:t> </a:t>
            </a:r>
            <a:r>
              <a:rPr sz="3200" u="heavy" spc="-5" dirty="0">
                <a:solidFill>
                  <a:srgbClr val="2B553A"/>
                </a:solidFill>
                <a:uFill>
                  <a:solidFill>
                    <a:srgbClr val="2B553A"/>
                  </a:solidFill>
                </a:uFill>
                <a:latin typeface="Georgia"/>
                <a:cs typeface="Georgia"/>
                <a:hlinkClick r:id="rId3"/>
              </a:rPr>
              <a:t>language </a:t>
            </a:r>
            <a:r>
              <a:rPr sz="3200" u="heavy" spc="-10" dirty="0">
                <a:solidFill>
                  <a:srgbClr val="2B553A"/>
                </a:solidFill>
                <a:uFill>
                  <a:solidFill>
                    <a:srgbClr val="2B553A"/>
                  </a:solidFill>
                </a:uFill>
                <a:latin typeface="Georgia"/>
                <a:cs typeface="Georgia"/>
                <a:hlinkClick r:id="rId3"/>
              </a:rPr>
              <a:t>processing</a:t>
            </a:r>
            <a:r>
              <a:rPr sz="3200" spc="85" dirty="0">
                <a:solidFill>
                  <a:srgbClr val="2B553A"/>
                </a:solidFill>
                <a:latin typeface="Georgia"/>
                <a:cs typeface="Georgia"/>
                <a:hlinkClick r:id="rId3"/>
              </a:rPr>
              <a:t> </a:t>
            </a:r>
            <a:r>
              <a:rPr sz="3200" spc="-5" dirty="0">
                <a:solidFill>
                  <a:srgbClr val="0D0D0D"/>
                </a:solidFill>
                <a:latin typeface="Georgia"/>
                <a:cs typeface="Georgia"/>
              </a:rPr>
              <a:t>(NLP)</a:t>
            </a:r>
            <a:r>
              <a:rPr sz="3200" spc="10" dirty="0">
                <a:solidFill>
                  <a:srgbClr val="0D0D0D"/>
                </a:solidFill>
                <a:latin typeface="Georgia"/>
                <a:cs typeface="Georgia"/>
              </a:rPr>
              <a:t> </a:t>
            </a:r>
            <a:r>
              <a:rPr sz="3200" spc="-15" dirty="0">
                <a:solidFill>
                  <a:srgbClr val="0D0D0D"/>
                </a:solidFill>
                <a:latin typeface="Georgia"/>
                <a:cs typeface="Georgia"/>
              </a:rPr>
              <a:t>tasks.</a:t>
            </a:r>
            <a:endParaRPr sz="3200">
              <a:latin typeface="Georgia"/>
              <a:cs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2703"/>
            <a:ext cx="18288000" cy="10286997"/>
          </a:xfrm>
          <a:prstGeom prst="rect">
            <a:avLst/>
          </a:prstGeom>
        </p:spPr>
      </p:pic>
      <p:sp>
        <p:nvSpPr>
          <p:cNvPr id="3" name="object 3"/>
          <p:cNvSpPr txBox="1">
            <a:spLocks noGrp="1"/>
          </p:cNvSpPr>
          <p:nvPr>
            <p:ph type="title"/>
          </p:nvPr>
        </p:nvSpPr>
        <p:spPr>
          <a:xfrm>
            <a:off x="6102858" y="483235"/>
            <a:ext cx="4759960" cy="751488"/>
          </a:xfrm>
          <a:prstGeom prst="rect">
            <a:avLst/>
          </a:prstGeom>
        </p:spPr>
        <p:txBody>
          <a:bodyPr vert="horz" wrap="square" lIns="0" tIns="12700" rIns="0" bIns="0" rtlCol="0">
            <a:spAutoFit/>
          </a:bodyPr>
          <a:lstStyle/>
          <a:p>
            <a:pPr marL="12700" algn="ctr">
              <a:lnSpc>
                <a:spcPct val="100000"/>
              </a:lnSpc>
              <a:spcBef>
                <a:spcPts val="100"/>
              </a:spcBef>
              <a:tabLst>
                <a:tab pos="2096770" algn="l"/>
              </a:tabLst>
            </a:pPr>
            <a:r>
              <a:rPr sz="4800" spc="225" dirty="0"/>
              <a:t>Model	</a:t>
            </a:r>
            <a:r>
              <a:rPr sz="4800" spc="240" dirty="0"/>
              <a:t>planning</a:t>
            </a:r>
            <a:endParaRPr sz="4800"/>
          </a:p>
        </p:txBody>
      </p:sp>
      <p:sp>
        <p:nvSpPr>
          <p:cNvPr id="37" name="Rounded Rectangle 36"/>
          <p:cNvSpPr/>
          <p:nvPr/>
        </p:nvSpPr>
        <p:spPr>
          <a:xfrm>
            <a:off x="311150" y="2178050"/>
            <a:ext cx="23622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Collection</a:t>
            </a:r>
            <a:endParaRPr lang="en-US" dirty="0"/>
          </a:p>
        </p:txBody>
      </p:sp>
      <p:sp>
        <p:nvSpPr>
          <p:cNvPr id="38" name="Rounded Rectangle 37"/>
          <p:cNvSpPr/>
          <p:nvPr/>
        </p:nvSpPr>
        <p:spPr>
          <a:xfrm>
            <a:off x="3435350" y="2178050"/>
            <a:ext cx="25146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Importing libraries</a:t>
            </a:r>
            <a:endParaRPr lang="en-US" dirty="0"/>
          </a:p>
        </p:txBody>
      </p:sp>
      <p:sp>
        <p:nvSpPr>
          <p:cNvPr id="39" name="Rounded Rectangle 38"/>
          <p:cNvSpPr/>
          <p:nvPr/>
        </p:nvSpPr>
        <p:spPr>
          <a:xfrm>
            <a:off x="0" y="4997450"/>
            <a:ext cx="1600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Primary data</a:t>
            </a:r>
            <a:endParaRPr lang="en-US" dirty="0"/>
          </a:p>
        </p:txBody>
      </p:sp>
      <p:sp>
        <p:nvSpPr>
          <p:cNvPr id="40" name="Rounded Rectangle 39"/>
          <p:cNvSpPr/>
          <p:nvPr/>
        </p:nvSpPr>
        <p:spPr>
          <a:xfrm>
            <a:off x="1911350" y="4921250"/>
            <a:ext cx="13716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Secondary Data</a:t>
            </a:r>
            <a:endParaRPr lang="en-US" dirty="0"/>
          </a:p>
        </p:txBody>
      </p:sp>
      <p:sp>
        <p:nvSpPr>
          <p:cNvPr id="41" name="Rounded Rectangle 40"/>
          <p:cNvSpPr/>
          <p:nvPr/>
        </p:nvSpPr>
        <p:spPr>
          <a:xfrm>
            <a:off x="6483350" y="2101850"/>
            <a:ext cx="2667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42" name="Rounded Rectangle 41"/>
          <p:cNvSpPr/>
          <p:nvPr/>
        </p:nvSpPr>
        <p:spPr>
          <a:xfrm>
            <a:off x="5035550" y="6292850"/>
            <a:ext cx="1828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Removing </a:t>
            </a:r>
            <a:r>
              <a:rPr lang="en-US" dirty="0" err="1" smtClean="0"/>
              <a:t>Stopwords</a:t>
            </a:r>
            <a:endParaRPr lang="en-US" dirty="0"/>
          </a:p>
        </p:txBody>
      </p:sp>
      <p:sp>
        <p:nvSpPr>
          <p:cNvPr id="43" name="Rounded Rectangle 42"/>
          <p:cNvSpPr/>
          <p:nvPr/>
        </p:nvSpPr>
        <p:spPr>
          <a:xfrm>
            <a:off x="7016750" y="6292850"/>
            <a:ext cx="15240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Stemming</a:t>
            </a:r>
            <a:endParaRPr lang="en-US" dirty="0"/>
          </a:p>
        </p:txBody>
      </p:sp>
      <p:sp>
        <p:nvSpPr>
          <p:cNvPr id="44" name="Rounded Rectangle 43"/>
          <p:cNvSpPr/>
          <p:nvPr/>
        </p:nvSpPr>
        <p:spPr>
          <a:xfrm>
            <a:off x="8616950" y="6216650"/>
            <a:ext cx="15240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Tokenization</a:t>
            </a:r>
            <a:endParaRPr lang="en-US" dirty="0"/>
          </a:p>
        </p:txBody>
      </p:sp>
      <p:sp>
        <p:nvSpPr>
          <p:cNvPr id="45" name="Rounded Rectangle 44"/>
          <p:cNvSpPr/>
          <p:nvPr/>
        </p:nvSpPr>
        <p:spPr>
          <a:xfrm>
            <a:off x="10293350" y="6216650"/>
            <a:ext cx="1600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vectorization</a:t>
            </a:r>
            <a:endParaRPr lang="en-US" dirty="0"/>
          </a:p>
        </p:txBody>
      </p:sp>
      <p:sp>
        <p:nvSpPr>
          <p:cNvPr id="46" name="Rounded Rectangle 45"/>
          <p:cNvSpPr/>
          <p:nvPr/>
        </p:nvSpPr>
        <p:spPr>
          <a:xfrm>
            <a:off x="9759950" y="2101850"/>
            <a:ext cx="2743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Training and testing</a:t>
            </a:r>
            <a:endParaRPr lang="en-US" dirty="0"/>
          </a:p>
        </p:txBody>
      </p:sp>
      <p:sp>
        <p:nvSpPr>
          <p:cNvPr id="47" name="Rounded Rectangle 46"/>
          <p:cNvSpPr/>
          <p:nvPr/>
        </p:nvSpPr>
        <p:spPr>
          <a:xfrm>
            <a:off x="12960350" y="2101850"/>
            <a:ext cx="23622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training</a:t>
            </a:r>
            <a:endParaRPr lang="en-US" dirty="0"/>
          </a:p>
        </p:txBody>
      </p:sp>
      <p:sp>
        <p:nvSpPr>
          <p:cNvPr id="48" name="Rounded Rectangle 47"/>
          <p:cNvSpPr/>
          <p:nvPr/>
        </p:nvSpPr>
        <p:spPr>
          <a:xfrm>
            <a:off x="15786100" y="2101850"/>
            <a:ext cx="220345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Model Accuracy</a:t>
            </a:r>
            <a:endParaRPr lang="en-US" dirty="0"/>
          </a:p>
        </p:txBody>
      </p:sp>
      <p:sp>
        <p:nvSpPr>
          <p:cNvPr id="49" name="Rounded Rectangle 48"/>
          <p:cNvSpPr/>
          <p:nvPr/>
        </p:nvSpPr>
        <p:spPr>
          <a:xfrm>
            <a:off x="12122150" y="4540250"/>
            <a:ext cx="1828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50" name="Rounded Rectangle 49"/>
          <p:cNvSpPr/>
          <p:nvPr/>
        </p:nvSpPr>
        <p:spPr>
          <a:xfrm>
            <a:off x="14331950" y="4540250"/>
            <a:ext cx="1828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Multinomial Naïve </a:t>
            </a:r>
            <a:r>
              <a:rPr lang="en-US" dirty="0" err="1" smtClean="0"/>
              <a:t>Bayes</a:t>
            </a:r>
            <a:endParaRPr lang="en-US" dirty="0"/>
          </a:p>
        </p:txBody>
      </p:sp>
      <p:cxnSp>
        <p:nvCxnSpPr>
          <p:cNvPr id="52" name="Straight Arrow Connector 51"/>
          <p:cNvCxnSpPr>
            <a:stCxn id="37" idx="3"/>
            <a:endCxn id="38" idx="1"/>
          </p:cNvCxnSpPr>
          <p:nvPr/>
        </p:nvCxnSpPr>
        <p:spPr>
          <a:xfrm>
            <a:off x="2673350" y="282575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endCxn id="41" idx="1"/>
          </p:cNvCxnSpPr>
          <p:nvPr/>
        </p:nvCxnSpPr>
        <p:spPr>
          <a:xfrm flipV="1">
            <a:off x="5949950" y="2749550"/>
            <a:ext cx="5334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41" idx="3"/>
            <a:endCxn id="46" idx="1"/>
          </p:cNvCxnSpPr>
          <p:nvPr/>
        </p:nvCxnSpPr>
        <p:spPr>
          <a:xfrm flipV="1">
            <a:off x="9150350" y="271145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6" idx="3"/>
            <a:endCxn id="47" idx="1"/>
          </p:cNvCxnSpPr>
          <p:nvPr/>
        </p:nvCxnSpPr>
        <p:spPr>
          <a:xfrm>
            <a:off x="12503150" y="271145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7" idx="2"/>
            <a:endCxn id="40" idx="0"/>
          </p:cNvCxnSpPr>
          <p:nvPr/>
        </p:nvCxnSpPr>
        <p:spPr>
          <a:xfrm rot="16200000" flipH="1">
            <a:off x="1320800" y="3644900"/>
            <a:ext cx="14478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7" idx="2"/>
            <a:endCxn id="39" idx="0"/>
          </p:cNvCxnSpPr>
          <p:nvPr/>
        </p:nvCxnSpPr>
        <p:spPr>
          <a:xfrm rot="5400000">
            <a:off x="384175" y="3889375"/>
            <a:ext cx="1524000" cy="692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41" idx="2"/>
          </p:cNvCxnSpPr>
          <p:nvPr/>
        </p:nvCxnSpPr>
        <p:spPr>
          <a:xfrm rot="5400000">
            <a:off x="5473700" y="3873500"/>
            <a:ext cx="2819400" cy="1866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41" idx="2"/>
            <a:endCxn id="43" idx="0"/>
          </p:cNvCxnSpPr>
          <p:nvPr/>
        </p:nvCxnSpPr>
        <p:spPr>
          <a:xfrm rot="5400000">
            <a:off x="6350000" y="4826000"/>
            <a:ext cx="2895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41" idx="2"/>
            <a:endCxn id="44" idx="0"/>
          </p:cNvCxnSpPr>
          <p:nvPr/>
        </p:nvCxnSpPr>
        <p:spPr>
          <a:xfrm rot="16200000" flipH="1">
            <a:off x="7188200" y="4025900"/>
            <a:ext cx="2819400" cy="1562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41" idx="2"/>
            <a:endCxn id="45" idx="0"/>
          </p:cNvCxnSpPr>
          <p:nvPr/>
        </p:nvCxnSpPr>
        <p:spPr>
          <a:xfrm rot="16200000" flipH="1">
            <a:off x="8045450" y="3168650"/>
            <a:ext cx="2819400" cy="3276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47" idx="2"/>
          </p:cNvCxnSpPr>
          <p:nvPr/>
        </p:nvCxnSpPr>
        <p:spPr>
          <a:xfrm rot="5400000">
            <a:off x="13017500" y="3340100"/>
            <a:ext cx="1143000" cy="1104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a:endCxn id="50" idx="0"/>
          </p:cNvCxnSpPr>
          <p:nvPr/>
        </p:nvCxnSpPr>
        <p:spPr>
          <a:xfrm rot="16200000" flipH="1">
            <a:off x="14141450" y="3435350"/>
            <a:ext cx="114300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a:stCxn id="47" idx="3"/>
            <a:endCxn id="48" idx="1"/>
          </p:cNvCxnSpPr>
          <p:nvPr/>
        </p:nvCxnSpPr>
        <p:spPr>
          <a:xfrm>
            <a:off x="15322550" y="2711450"/>
            <a:ext cx="46355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7"/>
          </a:xfrm>
          <a:prstGeom prst="rect">
            <a:avLst/>
          </a:prstGeom>
        </p:spPr>
      </p:pic>
      <p:sp>
        <p:nvSpPr>
          <p:cNvPr id="3" name="object 3"/>
          <p:cNvSpPr txBox="1">
            <a:spLocks noGrp="1"/>
          </p:cNvSpPr>
          <p:nvPr>
            <p:ph type="title"/>
          </p:nvPr>
        </p:nvSpPr>
        <p:spPr>
          <a:xfrm>
            <a:off x="3816477" y="937082"/>
            <a:ext cx="8213725" cy="848994"/>
          </a:xfrm>
          <a:prstGeom prst="rect">
            <a:avLst/>
          </a:prstGeom>
        </p:spPr>
        <p:txBody>
          <a:bodyPr vert="horz" wrap="square" lIns="0" tIns="12700" rIns="0" bIns="0" rtlCol="0">
            <a:spAutoFit/>
          </a:bodyPr>
          <a:lstStyle/>
          <a:p>
            <a:pPr marL="12700">
              <a:lnSpc>
                <a:spcPct val="100000"/>
              </a:lnSpc>
              <a:spcBef>
                <a:spcPts val="100"/>
              </a:spcBef>
              <a:tabLst>
                <a:tab pos="3469640" algn="l"/>
                <a:tab pos="4959985" algn="l"/>
              </a:tabLst>
            </a:pPr>
            <a:r>
              <a:rPr sz="5400" spc="365" dirty="0"/>
              <a:t>M</a:t>
            </a:r>
            <a:r>
              <a:rPr sz="5400" spc="350" dirty="0"/>
              <a:t>od</a:t>
            </a:r>
            <a:r>
              <a:rPr sz="5400" spc="355" dirty="0"/>
              <a:t>e</a:t>
            </a:r>
            <a:r>
              <a:rPr sz="5400" spc="345" dirty="0"/>
              <a:t>l</a:t>
            </a:r>
            <a:r>
              <a:rPr sz="5400" spc="355" dirty="0"/>
              <a:t>in</a:t>
            </a:r>
            <a:r>
              <a:rPr sz="5400" dirty="0"/>
              <a:t>g	</a:t>
            </a:r>
            <a:r>
              <a:rPr sz="5400" spc="345" dirty="0"/>
              <a:t>a</a:t>
            </a:r>
            <a:r>
              <a:rPr sz="5400" spc="350" dirty="0"/>
              <a:t>n</a:t>
            </a:r>
            <a:r>
              <a:rPr sz="5400" dirty="0"/>
              <a:t>d	</a:t>
            </a:r>
            <a:r>
              <a:rPr sz="5400" spc="345" dirty="0"/>
              <a:t>a</a:t>
            </a:r>
            <a:r>
              <a:rPr sz="5400" spc="350" dirty="0"/>
              <a:t>n</a:t>
            </a:r>
            <a:r>
              <a:rPr sz="5400" spc="345" dirty="0"/>
              <a:t>al</a:t>
            </a:r>
            <a:r>
              <a:rPr sz="5400" spc="360" dirty="0"/>
              <a:t>y</a:t>
            </a:r>
            <a:r>
              <a:rPr sz="5400" spc="350" dirty="0"/>
              <a:t>s</a:t>
            </a:r>
            <a:r>
              <a:rPr sz="5400" spc="355" dirty="0"/>
              <a:t>i</a:t>
            </a:r>
            <a:r>
              <a:rPr sz="5400" spc="350" dirty="0"/>
              <a:t>n</a:t>
            </a:r>
            <a:r>
              <a:rPr sz="5400" dirty="0"/>
              <a:t>g</a:t>
            </a:r>
            <a:endParaRPr sz="5400"/>
          </a:p>
        </p:txBody>
      </p:sp>
      <p:sp>
        <p:nvSpPr>
          <p:cNvPr id="8" name="object 8"/>
          <p:cNvSpPr txBox="1"/>
          <p:nvPr/>
        </p:nvSpPr>
        <p:spPr>
          <a:xfrm>
            <a:off x="844092" y="6205550"/>
            <a:ext cx="16764458" cy="3474028"/>
          </a:xfrm>
          <a:prstGeom prst="rect">
            <a:avLst/>
          </a:prstGeom>
        </p:spPr>
        <p:txBody>
          <a:bodyPr vert="horz" wrap="square" lIns="0" tIns="13970" rIns="0" bIns="0" rtlCol="0">
            <a:spAutoFit/>
          </a:bodyPr>
          <a:lstStyle/>
          <a:p>
            <a:pPr marL="12700">
              <a:lnSpc>
                <a:spcPct val="100000"/>
              </a:lnSpc>
              <a:spcBef>
                <a:spcPts val="110"/>
              </a:spcBef>
              <a:tabLst>
                <a:tab pos="1159510" algn="l"/>
                <a:tab pos="3143885" algn="l"/>
                <a:tab pos="3788410" algn="l"/>
                <a:tab pos="4555490" algn="l"/>
                <a:tab pos="5483225" algn="l"/>
                <a:tab pos="6867525" algn="l"/>
                <a:tab pos="7945755" algn="l"/>
                <a:tab pos="8709660" algn="l"/>
                <a:tab pos="10428605" algn="l"/>
              </a:tabLst>
            </a:pPr>
            <a:r>
              <a:rPr lang="en-US" sz="2800" spc="345" dirty="0" smtClean="0">
                <a:solidFill>
                  <a:srgbClr val="0D0D0D"/>
                </a:solidFill>
                <a:latin typeface="Georgia"/>
                <a:cs typeface="Georgia"/>
              </a:rPr>
              <a:t>After removing all the null values from the dataset, we begin our data preprocessing by checking the distribution of target column followed by removing stop words, stemming ,tokenizing the text data. Next, we convert the textual data to numerical data by using the word embedding technique of feature extraction or </a:t>
            </a:r>
            <a:r>
              <a:rPr lang="en-US" sz="2800" spc="345" dirty="0" err="1" smtClean="0">
                <a:solidFill>
                  <a:srgbClr val="0D0D0D"/>
                </a:solidFill>
                <a:latin typeface="Georgia"/>
                <a:cs typeface="Georgia"/>
              </a:rPr>
              <a:t>vectorization</a:t>
            </a:r>
            <a:r>
              <a:rPr lang="en-US" sz="2800" spc="345" dirty="0" smtClean="0">
                <a:solidFill>
                  <a:srgbClr val="0D0D0D"/>
                </a:solidFill>
                <a:latin typeface="Georgia"/>
                <a:cs typeface="Georgia"/>
              </a:rPr>
              <a:t>. Then we split our data into training and testing sets. Finally we apply our chosen algorithms to our model to determine the accuracy score or prediction value of our model </a:t>
            </a:r>
          </a:p>
          <a:p>
            <a:pPr marL="12700">
              <a:lnSpc>
                <a:spcPct val="100000"/>
              </a:lnSpc>
              <a:spcBef>
                <a:spcPts val="110"/>
              </a:spcBef>
              <a:tabLst>
                <a:tab pos="1159510" algn="l"/>
                <a:tab pos="3143885" algn="l"/>
                <a:tab pos="3788410" algn="l"/>
                <a:tab pos="4555490" algn="l"/>
                <a:tab pos="5483225" algn="l"/>
                <a:tab pos="6867525" algn="l"/>
                <a:tab pos="7945755" algn="l"/>
                <a:tab pos="8709660" algn="l"/>
                <a:tab pos="10428605" algn="l"/>
              </a:tabLst>
            </a:pPr>
            <a:r>
              <a:rPr lang="en-US" sz="2800" spc="345" dirty="0" smtClean="0">
                <a:solidFill>
                  <a:srgbClr val="0D0D0D"/>
                </a:solidFill>
                <a:latin typeface="Georgia"/>
                <a:cs typeface="Georgia"/>
              </a:rPr>
              <a:t>                                                                                                                                                               </a:t>
            </a:r>
            <a:endParaRPr sz="2800">
              <a:latin typeface="Georgia"/>
              <a:cs typeface="Georgia"/>
            </a:endParaRPr>
          </a:p>
        </p:txBody>
      </p:sp>
      <p:pic>
        <p:nvPicPr>
          <p:cNvPr id="6146" name="Picture 2" descr="C:\Users\Kamma Sai Pujitha\Pictures\Screenshots\Screenshot (264).png"/>
          <p:cNvPicPr>
            <a:picLocks noChangeAspect="1" noChangeArrowheads="1"/>
          </p:cNvPicPr>
          <p:nvPr/>
        </p:nvPicPr>
        <p:blipFill>
          <a:blip r:embed="rId3"/>
          <a:srcRect/>
          <a:stretch>
            <a:fillRect/>
          </a:stretch>
        </p:blipFill>
        <p:spPr bwMode="auto">
          <a:xfrm>
            <a:off x="768350" y="2101850"/>
            <a:ext cx="16764000" cy="3429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56517"/>
          </a:xfrm>
          <a:prstGeom prst="rect">
            <a:avLst/>
          </a:prstGeom>
        </p:spPr>
      </p:pic>
      <p:sp>
        <p:nvSpPr>
          <p:cNvPr id="3" name="object 3"/>
          <p:cNvSpPr txBox="1"/>
          <p:nvPr/>
        </p:nvSpPr>
        <p:spPr>
          <a:xfrm>
            <a:off x="1301750" y="2254251"/>
            <a:ext cx="15925800" cy="6429068"/>
          </a:xfrm>
          <a:prstGeom prst="rect">
            <a:avLst/>
          </a:prstGeom>
        </p:spPr>
        <p:txBody>
          <a:bodyPr vert="horz" wrap="square" lIns="0" tIns="10160" rIns="0" bIns="0" rtlCol="0">
            <a:spAutoFit/>
          </a:bodyPr>
          <a:lstStyle/>
          <a:p>
            <a:pPr marL="12700" marR="83820">
              <a:lnSpc>
                <a:spcPct val="100699"/>
              </a:lnSpc>
              <a:spcBef>
                <a:spcPts val="80"/>
              </a:spcBef>
            </a:pPr>
            <a:r>
              <a:rPr lang="en-US" sz="2400" dirty="0" smtClean="0"/>
              <a:t>Enhanced text classification refers to advanced methodologies in the field of text categorization that improve the efficiency and accuracy of classifying text documents into predefined categories. This approach builds upon traditional text classification techniques by incorporating innovative strategies and technologies, particularly in handling unstructured </a:t>
            </a:r>
            <a:r>
              <a:rPr lang="en-US" sz="2400" dirty="0" smtClean="0"/>
              <a:t>data</a:t>
            </a:r>
          </a:p>
          <a:p>
            <a:pPr marL="12700" marR="83820">
              <a:lnSpc>
                <a:spcPct val="100699"/>
              </a:lnSpc>
              <a:spcBef>
                <a:spcPts val="80"/>
              </a:spcBef>
            </a:pPr>
            <a:endParaRPr lang="en-US" sz="2400" dirty="0" smtClean="0"/>
          </a:p>
          <a:p>
            <a:pPr marL="12700" marR="83820">
              <a:lnSpc>
                <a:spcPct val="100699"/>
              </a:lnSpc>
              <a:spcBef>
                <a:spcPts val="80"/>
              </a:spcBef>
            </a:pPr>
            <a:r>
              <a:rPr lang="en-US" sz="2400" b="1" dirty="0" smtClean="0"/>
              <a:t>Word Embeddings: </a:t>
            </a:r>
            <a:r>
              <a:rPr lang="en-US" sz="2400" dirty="0" smtClean="0"/>
              <a:t>Techniques like Word2Vec or </a:t>
            </a:r>
            <a:r>
              <a:rPr lang="en-US" sz="2400" dirty="0" err="1" smtClean="0"/>
              <a:t>GloVe</a:t>
            </a:r>
            <a:r>
              <a:rPr lang="en-US" sz="2400" dirty="0" smtClean="0"/>
              <a:t> transform words into vector representations, capturing semantic meanings and relationships between words, which can improve classification </a:t>
            </a:r>
            <a:r>
              <a:rPr lang="en-US" sz="2400" dirty="0" smtClean="0"/>
              <a:t>outcomes</a:t>
            </a:r>
          </a:p>
          <a:p>
            <a:pPr marL="12700" marR="83820">
              <a:lnSpc>
                <a:spcPct val="100699"/>
              </a:lnSpc>
              <a:spcBef>
                <a:spcPts val="80"/>
              </a:spcBef>
            </a:pPr>
            <a:r>
              <a:rPr lang="en-US" sz="2400" b="1" dirty="0" smtClean="0"/>
              <a:t>Naïve </a:t>
            </a:r>
            <a:r>
              <a:rPr lang="en-US" sz="2400" b="1" dirty="0" err="1" smtClean="0"/>
              <a:t>Bayes</a:t>
            </a:r>
            <a:r>
              <a:rPr lang="en-US" sz="2400" b="1" dirty="0" smtClean="0"/>
              <a:t>: </a:t>
            </a:r>
            <a:r>
              <a:rPr lang="en-US" sz="2400" dirty="0" smtClean="0"/>
              <a:t>A probabilistic classifier that applies </a:t>
            </a:r>
            <a:r>
              <a:rPr lang="en-US" sz="2400" dirty="0" err="1" smtClean="0"/>
              <a:t>Bayes</a:t>
            </a:r>
            <a:r>
              <a:rPr lang="en-US" sz="2400" dirty="0" smtClean="0"/>
              <a:t>' theorem, assuming independence among features. It is effective for tasks like spam detection and sentiment analysis due to its simplicity and </a:t>
            </a:r>
            <a:r>
              <a:rPr lang="en-US" sz="2400" dirty="0" smtClean="0"/>
              <a:t>speed</a:t>
            </a:r>
          </a:p>
          <a:p>
            <a:pPr marL="12700" marR="83820">
              <a:lnSpc>
                <a:spcPct val="100699"/>
              </a:lnSpc>
              <a:spcBef>
                <a:spcPts val="80"/>
              </a:spcBef>
            </a:pPr>
            <a:r>
              <a:rPr lang="en-US" sz="2400" b="1" dirty="0" smtClean="0"/>
              <a:t>Random Forest: </a:t>
            </a:r>
            <a:r>
              <a:rPr lang="en-US" sz="2400" dirty="0" smtClean="0"/>
              <a:t>An ensemble method that combines multiple decision trees to improve classification accuracy. It works well with large datasets and reduces the risk of </a:t>
            </a:r>
            <a:r>
              <a:rPr lang="en-US" sz="2400" dirty="0" smtClean="0"/>
              <a:t>over fitting</a:t>
            </a:r>
          </a:p>
          <a:p>
            <a:pPr marL="12700" marR="83820">
              <a:lnSpc>
                <a:spcPct val="100699"/>
              </a:lnSpc>
              <a:spcBef>
                <a:spcPts val="80"/>
              </a:spcBef>
            </a:pPr>
            <a:r>
              <a:rPr lang="en-US" sz="2400" b="1" dirty="0" err="1" smtClean="0"/>
              <a:t>XGBoost</a:t>
            </a:r>
            <a:r>
              <a:rPr lang="en-US" sz="2400" b="1" dirty="0" smtClean="0"/>
              <a:t>: </a:t>
            </a:r>
            <a:r>
              <a:rPr lang="en-US" sz="2400" dirty="0" err="1" smtClean="0"/>
              <a:t>XGBoost</a:t>
            </a:r>
            <a:r>
              <a:rPr lang="en-US" sz="2400" dirty="0" smtClean="0"/>
              <a:t>, which stands for </a:t>
            </a:r>
            <a:r>
              <a:rPr lang="en-US" sz="2400" dirty="0" smtClean="0"/>
              <a:t>extreme </a:t>
            </a:r>
            <a:r>
              <a:rPr lang="en-US" sz="2400" dirty="0" smtClean="0"/>
              <a:t>Gradient Boosting, is an advanced machine learning library that implements a gradient boosting framework. It is widely recognized for its efficiency, flexibility, and performance in various predictive modeling tasks, including classification and regression</a:t>
            </a:r>
            <a:r>
              <a:rPr lang="en-US" sz="2400" dirty="0" smtClean="0"/>
              <a:t>.</a:t>
            </a:r>
          </a:p>
          <a:p>
            <a:pPr marL="12700" marR="83820">
              <a:lnSpc>
                <a:spcPct val="100699"/>
              </a:lnSpc>
              <a:spcBef>
                <a:spcPts val="80"/>
              </a:spcBef>
            </a:pPr>
            <a:r>
              <a:rPr lang="en-US" sz="2400" b="1" dirty="0" smtClean="0"/>
              <a:t>Voting Classifier: </a:t>
            </a:r>
            <a:r>
              <a:rPr lang="en-US" sz="2400" dirty="0" smtClean="0"/>
              <a:t>The </a:t>
            </a:r>
            <a:r>
              <a:rPr lang="en-US" sz="2400" dirty="0" smtClean="0"/>
              <a:t>Voting Classifier </a:t>
            </a:r>
            <a:r>
              <a:rPr lang="en-US" sz="2400" dirty="0" smtClean="0"/>
              <a:t>is an ensemble learning method that aggregates the predictions of various base classifiers to produce a more accurate and robust final prediction.  The </a:t>
            </a:r>
            <a:r>
              <a:rPr lang="en-US" sz="2400" dirty="0" smtClean="0"/>
              <a:t>Voting Classifier</a:t>
            </a:r>
            <a:r>
              <a:rPr lang="en-US" sz="2400" dirty="0" smtClean="0"/>
              <a:t> technique is used in machine learning to improve the performance of classification models by combining the predictions from multiple individual classifiers. </a:t>
            </a:r>
            <a:br>
              <a:rPr lang="en-US" sz="2400" dirty="0" smtClean="0"/>
            </a:br>
            <a:endParaRPr sz="2400">
              <a:latin typeface="Georgia"/>
              <a:cs typeface="Georgia"/>
            </a:endParaRPr>
          </a:p>
        </p:txBody>
      </p:sp>
      <p:sp>
        <p:nvSpPr>
          <p:cNvPr id="4" name="object 4"/>
          <p:cNvSpPr txBox="1">
            <a:spLocks noGrp="1"/>
          </p:cNvSpPr>
          <p:nvPr>
            <p:ph type="title"/>
          </p:nvPr>
        </p:nvSpPr>
        <p:spPr>
          <a:xfrm>
            <a:off x="2292350" y="654050"/>
            <a:ext cx="13868399" cy="936154"/>
          </a:xfrm>
          <a:prstGeom prst="rect">
            <a:avLst/>
          </a:prstGeom>
        </p:spPr>
        <p:txBody>
          <a:bodyPr vert="horz" wrap="square" lIns="0" tIns="12700" rIns="0" bIns="0" rtlCol="0">
            <a:spAutoFit/>
          </a:bodyPr>
          <a:lstStyle/>
          <a:p>
            <a:pPr marL="12700">
              <a:lnSpc>
                <a:spcPct val="100000"/>
              </a:lnSpc>
              <a:spcBef>
                <a:spcPts val="100"/>
              </a:spcBef>
            </a:pPr>
            <a:r>
              <a:rPr lang="en-US" spc="320" dirty="0" smtClean="0"/>
              <a:t>Enhanced Text Classification:</a:t>
            </a:r>
            <a:endParaRPr spc="32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550" y="730250"/>
            <a:ext cx="8229600" cy="861774"/>
          </a:xfrm>
          <a:prstGeom prst="rect">
            <a:avLst/>
          </a:prstGeom>
          <a:noFill/>
        </p:spPr>
        <p:txBody>
          <a:bodyPr wrap="square" rtlCol="0">
            <a:spAutoFit/>
          </a:bodyPr>
          <a:lstStyle/>
          <a:p>
            <a:pPr algn="ctr"/>
            <a:r>
              <a:rPr lang="en-US" sz="3200" b="1" spc="175" dirty="0" smtClean="0">
                <a:solidFill>
                  <a:srgbClr val="0D0D0D"/>
                </a:solidFill>
                <a:latin typeface="Calibri" pitchFamily="34" charset="0"/>
                <a:ea typeface="Calibri" pitchFamily="34" charset="0"/>
                <a:cs typeface="Calibri" pitchFamily="34" charset="0"/>
              </a:rPr>
              <a:t>Result And Experimental Analysis</a:t>
            </a:r>
            <a:endParaRPr lang="en-US" sz="3200" b="1" dirty="0" smtClean="0">
              <a:latin typeface="Calibri" pitchFamily="34" charset="0"/>
              <a:ea typeface="Calibri" pitchFamily="34" charset="0"/>
              <a:cs typeface="Calibri" pitchFamily="34" charset="0"/>
            </a:endParaRPr>
          </a:p>
          <a:p>
            <a:endParaRPr lang="en-US" dirty="0"/>
          </a:p>
        </p:txBody>
      </p:sp>
      <p:pic>
        <p:nvPicPr>
          <p:cNvPr id="6146" name="Picture 2" descr="C:\Users\Kamma Sai Pujitha\Pictures\Screenshots\Screenshot (267).png"/>
          <p:cNvPicPr>
            <a:picLocks noChangeAspect="1" noChangeArrowheads="1"/>
          </p:cNvPicPr>
          <p:nvPr/>
        </p:nvPicPr>
        <p:blipFill>
          <a:blip r:embed="rId2"/>
          <a:srcRect/>
          <a:stretch>
            <a:fillRect/>
          </a:stretch>
        </p:blipFill>
        <p:spPr bwMode="auto">
          <a:xfrm>
            <a:off x="463550" y="1797050"/>
            <a:ext cx="6838950" cy="2543175"/>
          </a:xfrm>
          <a:prstGeom prst="rect">
            <a:avLst/>
          </a:prstGeom>
          <a:noFill/>
        </p:spPr>
      </p:pic>
      <p:pic>
        <p:nvPicPr>
          <p:cNvPr id="6148" name="Picture 4" descr="C:\Users\Kamma Sai Pujitha\Pictures\Screenshots\Screenshot (269).png"/>
          <p:cNvPicPr>
            <a:picLocks noChangeAspect="1" noChangeArrowheads="1"/>
          </p:cNvPicPr>
          <p:nvPr/>
        </p:nvPicPr>
        <p:blipFill>
          <a:blip r:embed="rId3"/>
          <a:srcRect/>
          <a:stretch>
            <a:fillRect/>
          </a:stretch>
        </p:blipFill>
        <p:spPr bwMode="auto">
          <a:xfrm>
            <a:off x="9988550" y="4235450"/>
            <a:ext cx="6934200" cy="2428875"/>
          </a:xfrm>
          <a:prstGeom prst="rect">
            <a:avLst/>
          </a:prstGeom>
          <a:noFill/>
        </p:spPr>
      </p:pic>
      <p:pic>
        <p:nvPicPr>
          <p:cNvPr id="6152" name="Picture 8" descr="C:\Users\Kamma Sai Pujitha\Pictures\Screenshots\Screenshot (271).png"/>
          <p:cNvPicPr>
            <a:picLocks noChangeAspect="1" noChangeArrowheads="1"/>
          </p:cNvPicPr>
          <p:nvPr/>
        </p:nvPicPr>
        <p:blipFill>
          <a:blip r:embed="rId4"/>
          <a:srcRect/>
          <a:stretch>
            <a:fillRect/>
          </a:stretch>
        </p:blipFill>
        <p:spPr bwMode="auto">
          <a:xfrm>
            <a:off x="463550" y="7131050"/>
            <a:ext cx="7277100" cy="2762250"/>
          </a:xfrm>
          <a:prstGeom prst="rect">
            <a:avLst/>
          </a:prstGeom>
          <a:noFill/>
        </p:spPr>
      </p:pic>
      <p:sp>
        <p:nvSpPr>
          <p:cNvPr id="11" name="TextBox 10"/>
          <p:cNvSpPr txBox="1"/>
          <p:nvPr/>
        </p:nvSpPr>
        <p:spPr>
          <a:xfrm>
            <a:off x="8769350" y="2482850"/>
            <a:ext cx="6324600" cy="1107996"/>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The accuracy score of  training data of the  </a:t>
            </a:r>
            <a:r>
              <a:rPr lang="en-US" sz="2400" b="1" dirty="0" smtClean="0">
                <a:latin typeface="Calibri" pitchFamily="34" charset="0"/>
                <a:ea typeface="Calibri" pitchFamily="34" charset="0"/>
                <a:cs typeface="Calibri" pitchFamily="34" charset="0"/>
              </a:rPr>
              <a:t>Logistic Regression</a:t>
            </a:r>
            <a:r>
              <a:rPr lang="en-US" sz="2400" dirty="0" smtClean="0">
                <a:latin typeface="Calibri" pitchFamily="34" charset="0"/>
                <a:ea typeface="Calibri" pitchFamily="34" charset="0"/>
                <a:cs typeface="Calibri" pitchFamily="34" charset="0"/>
              </a:rPr>
              <a:t>  Model obtained </a:t>
            </a:r>
            <a:r>
              <a:rPr lang="en-US" sz="2400" dirty="0" smtClean="0">
                <a:latin typeface="Calibri" pitchFamily="34" charset="0"/>
                <a:ea typeface="Calibri" pitchFamily="34" charset="0"/>
                <a:cs typeface="Calibri" pitchFamily="34" charset="0"/>
              </a:rPr>
              <a:t>as 54%</a:t>
            </a:r>
            <a:endParaRPr lang="en-US" sz="2400" dirty="0" smtClean="0">
              <a:latin typeface="Calibri" pitchFamily="34" charset="0"/>
              <a:ea typeface="Calibri" pitchFamily="34" charset="0"/>
              <a:cs typeface="Calibri" pitchFamily="34" charset="0"/>
            </a:endParaRPr>
          </a:p>
          <a:p>
            <a:r>
              <a:rPr lang="en-US" dirty="0" smtClean="0"/>
              <a:t> </a:t>
            </a:r>
            <a:endParaRPr lang="en-US" dirty="0"/>
          </a:p>
        </p:txBody>
      </p:sp>
      <p:sp>
        <p:nvSpPr>
          <p:cNvPr id="13" name="TextBox 12"/>
          <p:cNvSpPr txBox="1"/>
          <p:nvPr/>
        </p:nvSpPr>
        <p:spPr>
          <a:xfrm>
            <a:off x="768350" y="5302250"/>
            <a:ext cx="7467600" cy="1107996"/>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The accuracy score of  training data of the  </a:t>
            </a:r>
            <a:r>
              <a:rPr lang="en-US" sz="2400" b="1" dirty="0" err="1" smtClean="0">
                <a:latin typeface="Calibri" pitchFamily="34" charset="0"/>
                <a:ea typeface="Calibri" pitchFamily="34" charset="0"/>
                <a:cs typeface="Calibri" pitchFamily="34" charset="0"/>
              </a:rPr>
              <a:t>XGBoost</a:t>
            </a:r>
            <a:r>
              <a:rPr lang="en-US" sz="2400" b="1"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Model obtained as </a:t>
            </a:r>
            <a:r>
              <a:rPr lang="en-US" sz="2400" dirty="0" smtClean="0">
                <a:latin typeface="Calibri" pitchFamily="34" charset="0"/>
                <a:ea typeface="Calibri" pitchFamily="34" charset="0"/>
                <a:cs typeface="Calibri" pitchFamily="34" charset="0"/>
              </a:rPr>
              <a:t>89%</a:t>
            </a:r>
            <a:endParaRPr lang="en-US" sz="2400" dirty="0" smtClean="0">
              <a:latin typeface="Calibri" pitchFamily="34" charset="0"/>
              <a:ea typeface="Calibri" pitchFamily="34" charset="0"/>
              <a:cs typeface="Calibri" pitchFamily="34" charset="0"/>
            </a:endParaRPr>
          </a:p>
          <a:p>
            <a:endParaRPr lang="en-US" dirty="0"/>
          </a:p>
        </p:txBody>
      </p:sp>
      <p:sp>
        <p:nvSpPr>
          <p:cNvPr id="14" name="TextBox 13"/>
          <p:cNvSpPr txBox="1"/>
          <p:nvPr/>
        </p:nvSpPr>
        <p:spPr>
          <a:xfrm>
            <a:off x="9302750" y="8426450"/>
            <a:ext cx="6019800" cy="1477328"/>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The accuracy score of  training data of the  </a:t>
            </a:r>
            <a:r>
              <a:rPr lang="en-US" sz="2400" b="1" dirty="0" smtClean="0">
                <a:latin typeface="Calibri" pitchFamily="34" charset="0"/>
                <a:ea typeface="Calibri" pitchFamily="34" charset="0"/>
                <a:cs typeface="Calibri" pitchFamily="34" charset="0"/>
              </a:rPr>
              <a:t>Multinomial Naïve </a:t>
            </a:r>
            <a:r>
              <a:rPr lang="en-US" sz="2400" b="1" dirty="0" err="1" smtClean="0">
                <a:latin typeface="Calibri" pitchFamily="34" charset="0"/>
                <a:ea typeface="Calibri" pitchFamily="34" charset="0"/>
                <a:cs typeface="Calibri" pitchFamily="34" charset="0"/>
              </a:rPr>
              <a:t>Bayes</a:t>
            </a:r>
            <a:r>
              <a:rPr lang="en-US" sz="2400" b="1"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Model obtained as </a:t>
            </a:r>
            <a:r>
              <a:rPr lang="en-US" sz="2400" dirty="0" smtClean="0">
                <a:latin typeface="Calibri" pitchFamily="34" charset="0"/>
                <a:ea typeface="Calibri" pitchFamily="34" charset="0"/>
                <a:cs typeface="Calibri" pitchFamily="34" charset="0"/>
              </a:rPr>
              <a:t>36%</a:t>
            </a:r>
            <a:endParaRPr lang="en-US" sz="2400" dirty="0" smtClean="0">
              <a:latin typeface="Calibri" pitchFamily="34" charset="0"/>
              <a:ea typeface="Calibri" pitchFamily="34" charset="0"/>
              <a:cs typeface="Calibri" pitchFamily="34" charset="0"/>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7"/>
          </a:xfrm>
          <a:prstGeom prst="rect">
            <a:avLst/>
          </a:prstGeom>
        </p:spPr>
      </p:pic>
      <p:pic>
        <p:nvPicPr>
          <p:cNvPr id="5122" name="Picture 2" descr="C:\Users\Kamma Sai Pujitha\Pictures\Screenshots\Screenshot (272).png"/>
          <p:cNvPicPr>
            <a:picLocks noChangeAspect="1" noChangeArrowheads="1"/>
          </p:cNvPicPr>
          <p:nvPr/>
        </p:nvPicPr>
        <p:blipFill>
          <a:blip r:embed="rId3"/>
          <a:srcRect/>
          <a:stretch>
            <a:fillRect/>
          </a:stretch>
        </p:blipFill>
        <p:spPr bwMode="auto">
          <a:xfrm>
            <a:off x="5340350" y="4387850"/>
            <a:ext cx="12582525" cy="5476875"/>
          </a:xfrm>
          <a:prstGeom prst="rect">
            <a:avLst/>
          </a:prstGeom>
          <a:noFill/>
        </p:spPr>
      </p:pic>
      <p:pic>
        <p:nvPicPr>
          <p:cNvPr id="10" name="Picture 6" descr="C:\Users\Kamma Sai Pujitha\Pictures\Screenshots\Screenshot (270).png"/>
          <p:cNvPicPr>
            <a:picLocks noChangeAspect="1" noChangeArrowheads="1"/>
          </p:cNvPicPr>
          <p:nvPr/>
        </p:nvPicPr>
        <p:blipFill>
          <a:blip r:embed="rId4"/>
          <a:srcRect/>
          <a:stretch>
            <a:fillRect/>
          </a:stretch>
        </p:blipFill>
        <p:spPr bwMode="auto">
          <a:xfrm>
            <a:off x="615950" y="654050"/>
            <a:ext cx="6781800" cy="3200400"/>
          </a:xfrm>
          <a:prstGeom prst="rect">
            <a:avLst/>
          </a:prstGeom>
          <a:noFill/>
        </p:spPr>
      </p:pic>
      <p:sp>
        <p:nvSpPr>
          <p:cNvPr id="14" name="TextBox 13"/>
          <p:cNvSpPr txBox="1"/>
          <p:nvPr/>
        </p:nvSpPr>
        <p:spPr>
          <a:xfrm>
            <a:off x="8312150" y="1492250"/>
            <a:ext cx="6934200" cy="1107996"/>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The accuracy score of  training data of the  </a:t>
            </a:r>
            <a:r>
              <a:rPr lang="en-US" sz="2400" b="1" dirty="0" smtClean="0">
                <a:latin typeface="Calibri" pitchFamily="34" charset="0"/>
                <a:ea typeface="Calibri" pitchFamily="34" charset="0"/>
                <a:cs typeface="Calibri" pitchFamily="34" charset="0"/>
              </a:rPr>
              <a:t>Random Forest Classifier </a:t>
            </a:r>
            <a:r>
              <a:rPr lang="en-US" sz="2400"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Model obtained as </a:t>
            </a:r>
            <a:r>
              <a:rPr lang="en-US" sz="2400" dirty="0" smtClean="0">
                <a:latin typeface="Calibri" pitchFamily="34" charset="0"/>
                <a:ea typeface="Calibri" pitchFamily="34" charset="0"/>
                <a:cs typeface="Calibri" pitchFamily="34" charset="0"/>
              </a:rPr>
              <a:t>97%</a:t>
            </a:r>
            <a:endParaRPr lang="en-US" sz="2400" dirty="0" smtClean="0">
              <a:latin typeface="Calibri" pitchFamily="34" charset="0"/>
              <a:ea typeface="Calibri" pitchFamily="34" charset="0"/>
              <a:cs typeface="Calibri" pitchFamily="34" charset="0"/>
            </a:endParaRPr>
          </a:p>
          <a:p>
            <a:endParaRPr lang="en-US" dirty="0"/>
          </a:p>
        </p:txBody>
      </p:sp>
      <p:sp>
        <p:nvSpPr>
          <p:cNvPr id="15" name="TextBox 14"/>
          <p:cNvSpPr txBox="1"/>
          <p:nvPr/>
        </p:nvSpPr>
        <p:spPr>
          <a:xfrm>
            <a:off x="1454150" y="5302250"/>
            <a:ext cx="3200400" cy="1846659"/>
          </a:xfrm>
          <a:prstGeom prst="rect">
            <a:avLst/>
          </a:prstGeom>
          <a:noFill/>
        </p:spPr>
        <p:txBody>
          <a:bodyPr wrap="square" rtlCol="0">
            <a:spAutoFit/>
          </a:bodyPr>
          <a:lstStyle/>
          <a:p>
            <a:r>
              <a:rPr lang="en-US" sz="2400" dirty="0" smtClean="0">
                <a:latin typeface="Calibri" pitchFamily="34" charset="0"/>
                <a:ea typeface="Calibri" pitchFamily="34" charset="0"/>
                <a:cs typeface="Calibri" pitchFamily="34" charset="0"/>
              </a:rPr>
              <a:t>The accuracy score of  training data of the  </a:t>
            </a:r>
            <a:r>
              <a:rPr lang="en-US" sz="2400" b="1" dirty="0" smtClean="0">
                <a:latin typeface="Calibri" pitchFamily="34" charset="0"/>
                <a:ea typeface="Calibri" pitchFamily="34" charset="0"/>
                <a:cs typeface="Calibri" pitchFamily="34" charset="0"/>
              </a:rPr>
              <a:t>Voting </a:t>
            </a:r>
            <a:r>
              <a:rPr lang="en-US" sz="2400" b="1" dirty="0" err="1" smtClean="0">
                <a:latin typeface="Calibri" pitchFamily="34" charset="0"/>
                <a:ea typeface="Calibri" pitchFamily="34" charset="0"/>
                <a:cs typeface="Calibri" pitchFamily="34" charset="0"/>
              </a:rPr>
              <a:t>Classifer</a:t>
            </a:r>
            <a:r>
              <a:rPr lang="en-US" sz="2400" b="1"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 </a:t>
            </a:r>
            <a:r>
              <a:rPr lang="en-US" sz="2400" dirty="0" smtClean="0">
                <a:latin typeface="Calibri" pitchFamily="34" charset="0"/>
                <a:ea typeface="Calibri" pitchFamily="34" charset="0"/>
                <a:cs typeface="Calibri" pitchFamily="34" charset="0"/>
              </a:rPr>
              <a:t>Model obtained as </a:t>
            </a:r>
            <a:r>
              <a:rPr lang="en-US" sz="2400" dirty="0" smtClean="0">
                <a:latin typeface="Calibri" pitchFamily="34" charset="0"/>
                <a:ea typeface="Calibri" pitchFamily="34" charset="0"/>
                <a:cs typeface="Calibri" pitchFamily="34" charset="0"/>
              </a:rPr>
              <a:t>83%</a:t>
            </a:r>
            <a:endParaRPr lang="en-US" sz="2400" dirty="0" smtClean="0">
              <a:latin typeface="Calibri" pitchFamily="34" charset="0"/>
              <a:ea typeface="Calibri" pitchFamily="34" charset="0"/>
              <a:cs typeface="Calibri" pitchFamily="34" charset="0"/>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B553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889</Words>
  <Application>Microsoft Office PowerPoint</Application>
  <PresentationFormat>Custom</PresentationFormat>
  <Paragraphs>56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Twitter Sentiment Analysis Using Logistic Regression and Naïve Bayes with Enhanced Text Classification </vt:lpstr>
      <vt:lpstr>Introduction</vt:lpstr>
      <vt:lpstr>Technology Used</vt:lpstr>
      <vt:lpstr>Slide 4</vt:lpstr>
      <vt:lpstr>Model planning</vt:lpstr>
      <vt:lpstr>Modeling and analysing</vt:lpstr>
      <vt:lpstr>Enhanced Text Classification:</vt:lpstr>
      <vt:lpstr>Slide 8</vt:lpstr>
      <vt:lpstr>Slide 9</vt:lpstr>
      <vt:lpstr>Conclusion</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 Analysis Using Logistic Regression and Naïve Bayes with Enhanced Text Classification</dc:title>
  <dc:creator>Kamma Sai Pujitha</dc:creator>
  <cp:lastModifiedBy>Kamma Sai Pujitha</cp:lastModifiedBy>
  <cp:revision>31</cp:revision>
  <dcterms:created xsi:type="dcterms:W3CDTF">2024-11-10T18:03:58Z</dcterms:created>
  <dcterms:modified xsi:type="dcterms:W3CDTF">2024-11-17T17:33:35Z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2024-04-04T00:00:00Z</vt:filetime>
  </property>
  <property fmtid="{D5CDD505-2E9C-101B-9397-08002B2CF9AE}" pid="3" name="Creator">
    <vt:lpwstr>Microsoft® PowerPoint® 2016</vt:lpwstr>
  </property>
  <property fmtid="{D5CDD505-2E9C-101B-9397-08002B2CF9AE}" pid="4" name="LastSaved">
    <vt:filetime>2024-11-10T00:00:00Z</vt:filetime>
  </property>
</Properties>
</file>