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40" r:id="rId2"/>
    <p:sldId id="306" r:id="rId3"/>
    <p:sldId id="31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333399"/>
    <a:srgbClr val="8585E0"/>
    <a:srgbClr val="FF9933"/>
    <a:srgbClr val="FFFF99"/>
    <a:srgbClr val="0070C0"/>
    <a:srgbClr val="000000"/>
    <a:srgbClr val="CCECFF"/>
    <a:srgbClr val="D9D9D9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42" autoAdjust="0"/>
  </p:normalViewPr>
  <p:slideViewPr>
    <p:cSldViewPr>
      <p:cViewPr varScale="1">
        <p:scale>
          <a:sx n="120" d="100"/>
          <a:sy n="120" d="100"/>
        </p:scale>
        <p:origin x="-1326" y="-90"/>
      </p:cViewPr>
      <p:guideLst>
        <p:guide orient="horz" pos="6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A25D5-0121-45B6-A72E-9EB6D4AC3C81}" type="doc">
      <dgm:prSet loTypeId="urn:microsoft.com/office/officeart/2005/8/layout/vProcess5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C50E596F-E56B-40C2-A2D6-311EFF1BA8BE}">
      <dgm:prSet phldrT="[Text]"/>
      <dgm:spPr>
        <a:solidFill>
          <a:srgbClr val="CC6600"/>
        </a:solidFill>
      </dgm:spPr>
      <dgm:t>
        <a:bodyPr/>
        <a:lstStyle/>
        <a:p>
          <a:r>
            <a:rPr lang="en-US" dirty="0"/>
            <a:t>Application</a:t>
          </a:r>
        </a:p>
      </dgm:t>
    </dgm:pt>
    <dgm:pt modelId="{90A52364-727E-49E7-8EDD-A0DE7FA8D4B6}" type="parTrans" cxnId="{E3795DB4-3A18-4499-B330-DEB5C6BB3A1C}">
      <dgm:prSet/>
      <dgm:spPr/>
      <dgm:t>
        <a:bodyPr/>
        <a:lstStyle/>
        <a:p>
          <a:endParaRPr lang="en-US"/>
        </a:p>
      </dgm:t>
    </dgm:pt>
    <dgm:pt modelId="{32A0249C-9354-4938-AC18-3799FEFDD90F}" type="sibTrans" cxnId="{E3795DB4-3A18-4499-B330-DEB5C6BB3A1C}">
      <dgm:prSet/>
      <dgm:spPr/>
      <dgm:t>
        <a:bodyPr/>
        <a:lstStyle/>
        <a:p>
          <a:endParaRPr lang="en-US" dirty="0"/>
        </a:p>
      </dgm:t>
    </dgm:pt>
    <dgm:pt modelId="{32778A3B-31FA-4E81-AE88-ACDCA8A02DE5}">
      <dgm:prSet phldrT="[Text]"/>
      <dgm:spPr>
        <a:solidFill>
          <a:srgbClr val="CC6600">
            <a:alpha val="85098"/>
          </a:srgbClr>
        </a:solidFill>
      </dgm:spPr>
      <dgm:t>
        <a:bodyPr lIns="82296" rIns="0"/>
        <a:lstStyle/>
        <a:p>
          <a:r>
            <a:rPr lang="en-US" dirty="0"/>
            <a:t>System-Level Synthesis</a:t>
          </a:r>
        </a:p>
      </dgm:t>
    </dgm:pt>
    <dgm:pt modelId="{8CC53FF7-2790-49AE-9C18-4B16C95D6C0F}" type="parTrans" cxnId="{7D105BB8-67C4-4BC6-9A93-654715F4ADE8}">
      <dgm:prSet/>
      <dgm:spPr/>
      <dgm:t>
        <a:bodyPr/>
        <a:lstStyle/>
        <a:p>
          <a:endParaRPr lang="en-US"/>
        </a:p>
      </dgm:t>
    </dgm:pt>
    <dgm:pt modelId="{E9E0732B-7E16-417E-B8E9-2FF640C73C47}" type="sibTrans" cxnId="{7D105BB8-67C4-4BC6-9A93-654715F4ADE8}">
      <dgm:prSet/>
      <dgm:spPr/>
      <dgm:t>
        <a:bodyPr/>
        <a:lstStyle/>
        <a:p>
          <a:endParaRPr lang="en-US" dirty="0"/>
        </a:p>
      </dgm:t>
    </dgm:pt>
    <dgm:pt modelId="{17C5D5E6-C202-4138-9CF9-A3662B59DB05}">
      <dgm:prSet/>
      <dgm:spPr>
        <a:solidFill>
          <a:srgbClr val="CC6600"/>
        </a:solidFill>
      </dgm:spPr>
      <dgm:t>
        <a:bodyPr/>
        <a:lstStyle/>
        <a:p>
          <a:r>
            <a:rPr lang="en-US" dirty="0"/>
            <a:t>Programming models with quality specifications </a:t>
          </a:r>
        </a:p>
      </dgm:t>
    </dgm:pt>
    <dgm:pt modelId="{F61A10BC-1841-4D73-BFF1-6CF7D18CDE1E}" type="parTrans" cxnId="{0F5BB956-35F9-43B6-A077-082B9B519C3E}">
      <dgm:prSet/>
      <dgm:spPr/>
      <dgm:t>
        <a:bodyPr/>
        <a:lstStyle/>
        <a:p>
          <a:endParaRPr lang="en-US"/>
        </a:p>
      </dgm:t>
    </dgm:pt>
    <dgm:pt modelId="{2A6BF22C-286C-4E1E-823B-E8432F5A0A27}" type="sibTrans" cxnId="{0F5BB956-35F9-43B6-A077-082B9B519C3E}">
      <dgm:prSet/>
      <dgm:spPr/>
      <dgm:t>
        <a:bodyPr/>
        <a:lstStyle/>
        <a:p>
          <a:endParaRPr lang="en-US"/>
        </a:p>
      </dgm:t>
    </dgm:pt>
    <dgm:pt modelId="{C0ECE53B-DDF9-43CF-BCD0-1B1CFE9FF2C9}">
      <dgm:prSet/>
      <dgm:spPr/>
      <dgm:t>
        <a:bodyPr lIns="82296" rIns="0"/>
        <a:lstStyle/>
        <a:p>
          <a:r>
            <a:rPr lang="en-US" dirty="0"/>
            <a:t>Static/dynamic task mapping (system compiler/OS)</a:t>
          </a:r>
        </a:p>
      </dgm:t>
    </dgm:pt>
    <dgm:pt modelId="{FEAB047C-946C-4722-85CA-EF798D574189}" type="parTrans" cxnId="{AE7707FF-6DB6-4E55-826A-8AA23145A606}">
      <dgm:prSet/>
      <dgm:spPr/>
      <dgm:t>
        <a:bodyPr/>
        <a:lstStyle/>
        <a:p>
          <a:endParaRPr lang="en-US"/>
        </a:p>
      </dgm:t>
    </dgm:pt>
    <dgm:pt modelId="{12042A78-EF7C-44DB-830E-0A5E63161862}" type="sibTrans" cxnId="{AE7707FF-6DB6-4E55-826A-8AA23145A606}">
      <dgm:prSet/>
      <dgm:spPr/>
      <dgm:t>
        <a:bodyPr/>
        <a:lstStyle/>
        <a:p>
          <a:endParaRPr lang="en-US"/>
        </a:p>
      </dgm:t>
    </dgm:pt>
    <dgm:pt modelId="{95500F10-C5D2-479C-91C0-D3AFFECBB7D6}">
      <dgm:prSet/>
      <dgm:spPr>
        <a:solidFill>
          <a:srgbClr val="CC6600">
            <a:alpha val="69804"/>
          </a:srgbClr>
        </a:solidFill>
      </dgm:spPr>
      <dgm:t>
        <a:bodyPr/>
        <a:lstStyle/>
        <a:p>
          <a:r>
            <a:rPr lang="en-US" dirty="0"/>
            <a:t>Quality-/accuracy-configurable hardware</a:t>
          </a:r>
        </a:p>
      </dgm:t>
    </dgm:pt>
    <dgm:pt modelId="{8B5B7F83-B04B-4954-9B47-E412FF2312AB}">
      <dgm:prSet/>
      <dgm:spPr>
        <a:solidFill>
          <a:srgbClr val="CC6600">
            <a:alpha val="69804"/>
          </a:srgbClr>
        </a:solidFill>
      </dgm:spPr>
      <dgm:t>
        <a:bodyPr/>
        <a:lstStyle/>
        <a:p>
          <a:r>
            <a:rPr lang="en-US" dirty="0"/>
            <a:t>Fabric</a:t>
          </a:r>
        </a:p>
      </dgm:t>
    </dgm:pt>
    <dgm:pt modelId="{3D8EA36E-AF6F-47C3-BE7C-A5B8A38E6C66}" type="sibTrans" cxnId="{851D783F-46F8-4404-AF0F-FBB2B94D46DE}">
      <dgm:prSet/>
      <dgm:spPr/>
      <dgm:t>
        <a:bodyPr/>
        <a:lstStyle/>
        <a:p>
          <a:endParaRPr lang="en-US"/>
        </a:p>
      </dgm:t>
    </dgm:pt>
    <dgm:pt modelId="{31FB9F77-27D0-4172-B27D-D3AFDAB2EA70}" type="parTrans" cxnId="{851D783F-46F8-4404-AF0F-FBB2B94D46DE}">
      <dgm:prSet/>
      <dgm:spPr/>
      <dgm:t>
        <a:bodyPr/>
        <a:lstStyle/>
        <a:p>
          <a:endParaRPr lang="en-US"/>
        </a:p>
      </dgm:t>
    </dgm:pt>
    <dgm:pt modelId="{0CDC5D98-41F0-42CB-B103-4B0DC92F6C26}" type="sibTrans" cxnId="{848BA7EF-5E6C-45CF-9481-25790B583544}">
      <dgm:prSet/>
      <dgm:spPr/>
      <dgm:t>
        <a:bodyPr/>
        <a:lstStyle/>
        <a:p>
          <a:endParaRPr lang="en-US"/>
        </a:p>
      </dgm:t>
    </dgm:pt>
    <dgm:pt modelId="{E00F23E2-BE48-4D4D-B406-8CECAC13B395}" type="parTrans" cxnId="{848BA7EF-5E6C-45CF-9481-25790B583544}">
      <dgm:prSet/>
      <dgm:spPr/>
      <dgm:t>
        <a:bodyPr/>
        <a:lstStyle/>
        <a:p>
          <a:endParaRPr lang="en-US"/>
        </a:p>
      </dgm:t>
    </dgm:pt>
    <dgm:pt modelId="{245723BC-D06D-42A1-BCEF-DD6B31FBF571}">
      <dgm:prSet custT="1"/>
      <dgm:spPr/>
      <dgm:t>
        <a:bodyPr/>
        <a:lstStyle/>
        <a:p>
          <a:r>
            <a:rPr lang="en-US" sz="1700" dirty="0"/>
            <a:t>High-level synthesis/compiler approximations</a:t>
          </a:r>
        </a:p>
      </dgm:t>
    </dgm:pt>
    <dgm:pt modelId="{A4C9A790-FBA8-4D66-A4BB-1A13D584E4F2}">
      <dgm:prSet custT="1"/>
      <dgm:spPr>
        <a:solidFill>
          <a:srgbClr val="CC6600"/>
        </a:solidFill>
      </dgm:spPr>
      <dgm:t>
        <a:bodyPr/>
        <a:lstStyle/>
        <a:p>
          <a:r>
            <a:rPr lang="en-US" sz="2200" dirty="0"/>
            <a:t>Hardware/Software Synthesis</a:t>
          </a:r>
        </a:p>
      </dgm:t>
    </dgm:pt>
    <dgm:pt modelId="{BE9BBDD9-6E40-40E7-A2A0-7B86463CD059}" type="sibTrans" cxnId="{FCEDF7D2-363A-4033-AEBA-BF083A960417}">
      <dgm:prSet/>
      <dgm:spPr/>
      <dgm:t>
        <a:bodyPr/>
        <a:lstStyle/>
        <a:p>
          <a:endParaRPr lang="en-US" dirty="0"/>
        </a:p>
      </dgm:t>
    </dgm:pt>
    <dgm:pt modelId="{34B72B28-25F4-4D57-9F92-4EDA5B6214CB}" type="parTrans" cxnId="{FCEDF7D2-363A-4033-AEBA-BF083A960417}">
      <dgm:prSet/>
      <dgm:spPr/>
      <dgm:t>
        <a:bodyPr/>
        <a:lstStyle/>
        <a:p>
          <a:endParaRPr lang="en-US"/>
        </a:p>
      </dgm:t>
    </dgm:pt>
    <dgm:pt modelId="{C87637A7-8021-4E16-A179-8E35FB9C877E}" type="sibTrans" cxnId="{D345DCDD-9D8C-426F-86BD-54674AAC44AA}">
      <dgm:prSet/>
      <dgm:spPr/>
      <dgm:t>
        <a:bodyPr/>
        <a:lstStyle/>
        <a:p>
          <a:endParaRPr lang="en-US"/>
        </a:p>
      </dgm:t>
    </dgm:pt>
    <dgm:pt modelId="{A65006E2-B323-4263-B843-1408F33F98CC}" type="parTrans" cxnId="{D345DCDD-9D8C-426F-86BD-54674AAC44AA}">
      <dgm:prSet/>
      <dgm:spPr/>
      <dgm:t>
        <a:bodyPr/>
        <a:lstStyle/>
        <a:p>
          <a:endParaRPr lang="en-US"/>
        </a:p>
      </dgm:t>
    </dgm:pt>
    <dgm:pt modelId="{1761BCFF-C3D7-4314-8A49-5A37FE86C535}" type="pres">
      <dgm:prSet presAssocID="{BAEA25D5-0121-45B6-A72E-9EB6D4AC3C8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E8C432-0161-4629-B130-CF7A5626075C}" type="pres">
      <dgm:prSet presAssocID="{BAEA25D5-0121-45B6-A72E-9EB6D4AC3C81}" presName="dummyMaxCanvas" presStyleCnt="0">
        <dgm:presLayoutVars/>
      </dgm:prSet>
      <dgm:spPr/>
    </dgm:pt>
    <dgm:pt modelId="{20763646-D097-4400-8164-469486C74254}" type="pres">
      <dgm:prSet presAssocID="{BAEA25D5-0121-45B6-A72E-9EB6D4AC3C8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62EC2-0937-4E4E-86C8-84E9793439BD}" type="pres">
      <dgm:prSet presAssocID="{BAEA25D5-0121-45B6-A72E-9EB6D4AC3C8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AC5F8-E5C7-4618-9BEB-2DD840D1CDA3}" type="pres">
      <dgm:prSet presAssocID="{BAEA25D5-0121-45B6-A72E-9EB6D4AC3C8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E4BE3-34E3-499D-B25B-716FB710B723}" type="pres">
      <dgm:prSet presAssocID="{BAEA25D5-0121-45B6-A72E-9EB6D4AC3C8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D7F23-99B5-4F8A-9051-6B437C18135E}" type="pres">
      <dgm:prSet presAssocID="{BAEA25D5-0121-45B6-A72E-9EB6D4AC3C8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9CCF2-585B-4539-B9D5-62F16802C140}" type="pres">
      <dgm:prSet presAssocID="{BAEA25D5-0121-45B6-A72E-9EB6D4AC3C8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4E761-39E9-4731-95BE-F87D28A88465}" type="pres">
      <dgm:prSet presAssocID="{BAEA25D5-0121-45B6-A72E-9EB6D4AC3C8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31850-6FF5-4E97-B1BA-F2A7F421A811}" type="pres">
      <dgm:prSet presAssocID="{BAEA25D5-0121-45B6-A72E-9EB6D4AC3C8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41CEA-93FB-4740-9AC8-C6800ACB9AFE}" type="pres">
      <dgm:prSet presAssocID="{BAEA25D5-0121-45B6-A72E-9EB6D4AC3C8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FE375-9CA6-4DDF-9D21-2F25B9C325D4}" type="pres">
      <dgm:prSet presAssocID="{BAEA25D5-0121-45B6-A72E-9EB6D4AC3C8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3F1E0-CF12-4183-91B5-649B836CC87F}" type="pres">
      <dgm:prSet presAssocID="{BAEA25D5-0121-45B6-A72E-9EB6D4AC3C8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45DCDD-9D8C-426F-86BD-54674AAC44AA}" srcId="{A4C9A790-FBA8-4D66-A4BB-1A13D584E4F2}" destId="{245723BC-D06D-42A1-BCEF-DD6B31FBF571}" srcOrd="0" destOrd="0" parTransId="{A65006E2-B323-4263-B843-1408F33F98CC}" sibTransId="{C87637A7-8021-4E16-A179-8E35FB9C877E}"/>
    <dgm:cxn modelId="{0F5BB956-35F9-43B6-A077-082B9B519C3E}" srcId="{C50E596F-E56B-40C2-A2D6-311EFF1BA8BE}" destId="{17C5D5E6-C202-4138-9CF9-A3662B59DB05}" srcOrd="0" destOrd="0" parTransId="{F61A10BC-1841-4D73-BFF1-6CF7D18CDE1E}" sibTransId="{2A6BF22C-286C-4E1E-823B-E8432F5A0A27}"/>
    <dgm:cxn modelId="{CDFE2C1B-7B7E-4FF7-91DA-78B7771417C4}" type="presOf" srcId="{95500F10-C5D2-479C-91C0-D3AFFECBB7D6}" destId="{E29E4BE3-34E3-499D-B25B-716FB710B723}" srcOrd="0" destOrd="1" presId="urn:microsoft.com/office/officeart/2005/8/layout/vProcess5"/>
    <dgm:cxn modelId="{848BA7EF-5E6C-45CF-9481-25790B583544}" srcId="{8B5B7F83-B04B-4954-9B47-E412FF2312AB}" destId="{95500F10-C5D2-479C-91C0-D3AFFECBB7D6}" srcOrd="0" destOrd="0" parTransId="{E00F23E2-BE48-4D4D-B406-8CECAC13B395}" sibTransId="{0CDC5D98-41F0-42CB-B103-4B0DC92F6C26}"/>
    <dgm:cxn modelId="{FE251B8D-5A7D-4281-81B9-874B627F323F}" type="presOf" srcId="{BAEA25D5-0121-45B6-A72E-9EB6D4AC3C81}" destId="{1761BCFF-C3D7-4314-8A49-5A37FE86C535}" srcOrd="0" destOrd="0" presId="urn:microsoft.com/office/officeart/2005/8/layout/vProcess5"/>
    <dgm:cxn modelId="{E6C2A94E-AD1F-4E6C-B8C1-996866EA873C}" type="presOf" srcId="{C0ECE53B-DDF9-43CF-BCD0-1B1CFE9FF2C9}" destId="{DF141CEA-93FB-4740-9AC8-C6800ACB9AFE}" srcOrd="1" destOrd="1" presId="urn:microsoft.com/office/officeart/2005/8/layout/vProcess5"/>
    <dgm:cxn modelId="{78FD9C38-2B87-4EE1-BE6A-BA69FC9C5BA9}" type="presOf" srcId="{C50E596F-E56B-40C2-A2D6-311EFF1BA8BE}" destId="{F2E31850-6FF5-4E97-B1BA-F2A7F421A811}" srcOrd="1" destOrd="0" presId="urn:microsoft.com/office/officeart/2005/8/layout/vProcess5"/>
    <dgm:cxn modelId="{7D105BB8-67C4-4BC6-9A93-654715F4ADE8}" srcId="{BAEA25D5-0121-45B6-A72E-9EB6D4AC3C81}" destId="{32778A3B-31FA-4E81-AE88-ACDCA8A02DE5}" srcOrd="1" destOrd="0" parTransId="{8CC53FF7-2790-49AE-9C18-4B16C95D6C0F}" sibTransId="{E9E0732B-7E16-417E-B8E9-2FF640C73C47}"/>
    <dgm:cxn modelId="{AE7707FF-6DB6-4E55-826A-8AA23145A606}" srcId="{32778A3B-31FA-4E81-AE88-ACDCA8A02DE5}" destId="{C0ECE53B-DDF9-43CF-BCD0-1B1CFE9FF2C9}" srcOrd="0" destOrd="0" parTransId="{FEAB047C-946C-4722-85CA-EF798D574189}" sibTransId="{12042A78-EF7C-44DB-830E-0A5E63161862}"/>
    <dgm:cxn modelId="{68E1CF90-0DAA-4556-B725-141FEFAC3258}" type="presOf" srcId="{BE9BBDD9-6E40-40E7-A2A0-7B86463CD059}" destId="{8EC4E761-39E9-4731-95BE-F87D28A88465}" srcOrd="0" destOrd="0" presId="urn:microsoft.com/office/officeart/2005/8/layout/vProcess5"/>
    <dgm:cxn modelId="{93432BF1-B764-4042-9919-B3831AEB62CC}" type="presOf" srcId="{A4C9A790-FBA8-4D66-A4BB-1A13D584E4F2}" destId="{FD4AC5F8-E5C7-4618-9BEB-2DD840D1CDA3}" srcOrd="0" destOrd="0" presId="urn:microsoft.com/office/officeart/2005/8/layout/vProcess5"/>
    <dgm:cxn modelId="{6E608AEA-1623-4603-9C31-995C8F4B3DA5}" type="presOf" srcId="{17C5D5E6-C202-4138-9CF9-A3662B59DB05}" destId="{20763646-D097-4400-8164-469486C74254}" srcOrd="0" destOrd="1" presId="urn:microsoft.com/office/officeart/2005/8/layout/vProcess5"/>
    <dgm:cxn modelId="{ADB15054-FBE5-4D40-A288-CD5A6C2DC801}" type="presOf" srcId="{245723BC-D06D-42A1-BCEF-DD6B31FBF571}" destId="{FD4AC5F8-E5C7-4618-9BEB-2DD840D1CDA3}" srcOrd="0" destOrd="1" presId="urn:microsoft.com/office/officeart/2005/8/layout/vProcess5"/>
    <dgm:cxn modelId="{572C273D-3197-46E2-B840-87A1EE52D3FD}" type="presOf" srcId="{32A0249C-9354-4938-AC18-3799FEFDD90F}" destId="{AEAD7F23-99B5-4F8A-9051-6B437C18135E}" srcOrd="0" destOrd="0" presId="urn:microsoft.com/office/officeart/2005/8/layout/vProcess5"/>
    <dgm:cxn modelId="{FCEDF7D2-363A-4033-AEBA-BF083A960417}" srcId="{BAEA25D5-0121-45B6-A72E-9EB6D4AC3C81}" destId="{A4C9A790-FBA8-4D66-A4BB-1A13D584E4F2}" srcOrd="2" destOrd="0" parTransId="{34B72B28-25F4-4D57-9F92-4EDA5B6214CB}" sibTransId="{BE9BBDD9-6E40-40E7-A2A0-7B86463CD059}"/>
    <dgm:cxn modelId="{AB636A88-5AEA-4B93-99C4-C9B6A38BE913}" type="presOf" srcId="{8B5B7F83-B04B-4954-9B47-E412FF2312AB}" destId="{5C83F1E0-CF12-4183-91B5-649B836CC87F}" srcOrd="1" destOrd="0" presId="urn:microsoft.com/office/officeart/2005/8/layout/vProcess5"/>
    <dgm:cxn modelId="{57D5D803-2E9D-4936-AF19-1D8EA90E1496}" type="presOf" srcId="{95500F10-C5D2-479C-91C0-D3AFFECBB7D6}" destId="{5C83F1E0-CF12-4183-91B5-649B836CC87F}" srcOrd="1" destOrd="1" presId="urn:microsoft.com/office/officeart/2005/8/layout/vProcess5"/>
    <dgm:cxn modelId="{480124F4-F961-4224-98E4-FA746E6EF7B7}" type="presOf" srcId="{C0ECE53B-DDF9-43CF-BCD0-1B1CFE9FF2C9}" destId="{55762EC2-0937-4E4E-86C8-84E9793439BD}" srcOrd="0" destOrd="1" presId="urn:microsoft.com/office/officeart/2005/8/layout/vProcess5"/>
    <dgm:cxn modelId="{8B3DCD13-6E98-46E6-AC91-8BFF02CCA9E2}" type="presOf" srcId="{E9E0732B-7E16-417E-B8E9-2FF640C73C47}" destId="{5259CCF2-585B-4539-B9D5-62F16802C140}" srcOrd="0" destOrd="0" presId="urn:microsoft.com/office/officeart/2005/8/layout/vProcess5"/>
    <dgm:cxn modelId="{2E650154-0CDC-449F-AC5E-E977CB352E76}" type="presOf" srcId="{A4C9A790-FBA8-4D66-A4BB-1A13D584E4F2}" destId="{A4FFE375-9CA6-4DDF-9D21-2F25B9C325D4}" srcOrd="1" destOrd="0" presId="urn:microsoft.com/office/officeart/2005/8/layout/vProcess5"/>
    <dgm:cxn modelId="{4CC001DD-3B6D-42A0-A023-0CD31A442677}" type="presOf" srcId="{8B5B7F83-B04B-4954-9B47-E412FF2312AB}" destId="{E29E4BE3-34E3-499D-B25B-716FB710B723}" srcOrd="0" destOrd="0" presId="urn:microsoft.com/office/officeart/2005/8/layout/vProcess5"/>
    <dgm:cxn modelId="{851D783F-46F8-4404-AF0F-FBB2B94D46DE}" srcId="{BAEA25D5-0121-45B6-A72E-9EB6D4AC3C81}" destId="{8B5B7F83-B04B-4954-9B47-E412FF2312AB}" srcOrd="3" destOrd="0" parTransId="{31FB9F77-27D0-4172-B27D-D3AFDAB2EA70}" sibTransId="{3D8EA36E-AF6F-47C3-BE7C-A5B8A38E6C66}"/>
    <dgm:cxn modelId="{E3795DB4-3A18-4499-B330-DEB5C6BB3A1C}" srcId="{BAEA25D5-0121-45B6-A72E-9EB6D4AC3C81}" destId="{C50E596F-E56B-40C2-A2D6-311EFF1BA8BE}" srcOrd="0" destOrd="0" parTransId="{90A52364-727E-49E7-8EDD-A0DE7FA8D4B6}" sibTransId="{32A0249C-9354-4938-AC18-3799FEFDD90F}"/>
    <dgm:cxn modelId="{49AD4213-145C-4C31-AD5C-C44641DA30CA}" type="presOf" srcId="{C50E596F-E56B-40C2-A2D6-311EFF1BA8BE}" destId="{20763646-D097-4400-8164-469486C74254}" srcOrd="0" destOrd="0" presId="urn:microsoft.com/office/officeart/2005/8/layout/vProcess5"/>
    <dgm:cxn modelId="{22B4ABE9-4D40-4D5A-A863-D5FE8E7BAD18}" type="presOf" srcId="{245723BC-D06D-42A1-BCEF-DD6B31FBF571}" destId="{A4FFE375-9CA6-4DDF-9D21-2F25B9C325D4}" srcOrd="1" destOrd="1" presId="urn:microsoft.com/office/officeart/2005/8/layout/vProcess5"/>
    <dgm:cxn modelId="{C7FAB9E3-CE02-4C3E-9346-312DAF106235}" type="presOf" srcId="{32778A3B-31FA-4E81-AE88-ACDCA8A02DE5}" destId="{DF141CEA-93FB-4740-9AC8-C6800ACB9AFE}" srcOrd="1" destOrd="0" presId="urn:microsoft.com/office/officeart/2005/8/layout/vProcess5"/>
    <dgm:cxn modelId="{0F7168AF-47E0-4590-A305-11C897EAA13C}" type="presOf" srcId="{17C5D5E6-C202-4138-9CF9-A3662B59DB05}" destId="{F2E31850-6FF5-4E97-B1BA-F2A7F421A811}" srcOrd="1" destOrd="1" presId="urn:microsoft.com/office/officeart/2005/8/layout/vProcess5"/>
    <dgm:cxn modelId="{0D7A185D-5BB8-4BB5-837B-036EA0EA3623}" type="presOf" srcId="{32778A3B-31FA-4E81-AE88-ACDCA8A02DE5}" destId="{55762EC2-0937-4E4E-86C8-84E9793439BD}" srcOrd="0" destOrd="0" presId="urn:microsoft.com/office/officeart/2005/8/layout/vProcess5"/>
    <dgm:cxn modelId="{77FF5A9B-95B1-4F8F-85EA-F216506238F8}" type="presParOf" srcId="{1761BCFF-C3D7-4314-8A49-5A37FE86C535}" destId="{DCE8C432-0161-4629-B130-CF7A5626075C}" srcOrd="0" destOrd="0" presId="urn:microsoft.com/office/officeart/2005/8/layout/vProcess5"/>
    <dgm:cxn modelId="{A29402BB-D8A7-4C04-9FCF-AA134A4370E5}" type="presParOf" srcId="{1761BCFF-C3D7-4314-8A49-5A37FE86C535}" destId="{20763646-D097-4400-8164-469486C74254}" srcOrd="1" destOrd="0" presId="urn:microsoft.com/office/officeart/2005/8/layout/vProcess5"/>
    <dgm:cxn modelId="{995CCAC2-45B2-4913-B06C-7DB88B62F5B4}" type="presParOf" srcId="{1761BCFF-C3D7-4314-8A49-5A37FE86C535}" destId="{55762EC2-0937-4E4E-86C8-84E9793439BD}" srcOrd="2" destOrd="0" presId="urn:microsoft.com/office/officeart/2005/8/layout/vProcess5"/>
    <dgm:cxn modelId="{C17DA9A8-ACA3-440C-9FDC-2E0C4862FF72}" type="presParOf" srcId="{1761BCFF-C3D7-4314-8A49-5A37FE86C535}" destId="{FD4AC5F8-E5C7-4618-9BEB-2DD840D1CDA3}" srcOrd="3" destOrd="0" presId="urn:microsoft.com/office/officeart/2005/8/layout/vProcess5"/>
    <dgm:cxn modelId="{AD6953E1-872A-4A6D-8321-4C0BEF2A21DC}" type="presParOf" srcId="{1761BCFF-C3D7-4314-8A49-5A37FE86C535}" destId="{E29E4BE3-34E3-499D-B25B-716FB710B723}" srcOrd="4" destOrd="0" presId="urn:microsoft.com/office/officeart/2005/8/layout/vProcess5"/>
    <dgm:cxn modelId="{2E9C07DA-5944-4409-8CC0-BCAFDBF84DCF}" type="presParOf" srcId="{1761BCFF-C3D7-4314-8A49-5A37FE86C535}" destId="{AEAD7F23-99B5-4F8A-9051-6B437C18135E}" srcOrd="5" destOrd="0" presId="urn:microsoft.com/office/officeart/2005/8/layout/vProcess5"/>
    <dgm:cxn modelId="{E187AF44-54B5-4907-9087-9271C3C3FFDD}" type="presParOf" srcId="{1761BCFF-C3D7-4314-8A49-5A37FE86C535}" destId="{5259CCF2-585B-4539-B9D5-62F16802C140}" srcOrd="6" destOrd="0" presId="urn:microsoft.com/office/officeart/2005/8/layout/vProcess5"/>
    <dgm:cxn modelId="{96711B5B-8D23-4CA2-A03B-4A6C1489FCF3}" type="presParOf" srcId="{1761BCFF-C3D7-4314-8A49-5A37FE86C535}" destId="{8EC4E761-39E9-4731-95BE-F87D28A88465}" srcOrd="7" destOrd="0" presId="urn:microsoft.com/office/officeart/2005/8/layout/vProcess5"/>
    <dgm:cxn modelId="{B90F5040-549B-4019-AD7B-78B8FDAB70E5}" type="presParOf" srcId="{1761BCFF-C3D7-4314-8A49-5A37FE86C535}" destId="{F2E31850-6FF5-4E97-B1BA-F2A7F421A811}" srcOrd="8" destOrd="0" presId="urn:microsoft.com/office/officeart/2005/8/layout/vProcess5"/>
    <dgm:cxn modelId="{45756FE4-8503-484F-A81E-E86C0A8F68CD}" type="presParOf" srcId="{1761BCFF-C3D7-4314-8A49-5A37FE86C535}" destId="{DF141CEA-93FB-4740-9AC8-C6800ACB9AFE}" srcOrd="9" destOrd="0" presId="urn:microsoft.com/office/officeart/2005/8/layout/vProcess5"/>
    <dgm:cxn modelId="{161665EC-397D-4C82-9F93-C099BF9FA3A3}" type="presParOf" srcId="{1761BCFF-C3D7-4314-8A49-5A37FE86C535}" destId="{A4FFE375-9CA6-4DDF-9D21-2F25B9C325D4}" srcOrd="10" destOrd="0" presId="urn:microsoft.com/office/officeart/2005/8/layout/vProcess5"/>
    <dgm:cxn modelId="{F25A6B66-6CEF-4D6A-AFAC-0EB59D8F280B}" type="presParOf" srcId="{1761BCFF-C3D7-4314-8A49-5A37FE86C535}" destId="{5C83F1E0-CF12-4183-91B5-649B836CC87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3646-D097-4400-8164-469486C74254}">
      <dsp:nvSpPr>
        <dsp:cNvPr id="0" name=""/>
        <dsp:cNvSpPr/>
      </dsp:nvSpPr>
      <dsp:spPr>
        <a:xfrm>
          <a:off x="0" y="0"/>
          <a:ext cx="6583680" cy="1123188"/>
        </a:xfrm>
        <a:prstGeom prst="roundRect">
          <a:avLst>
            <a:gd name="adj" fmla="val 10000"/>
          </a:avLst>
        </a:prstGeom>
        <a:solidFill>
          <a:srgbClr val="CC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Application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Programming models with quality specifications </a:t>
          </a:r>
        </a:p>
      </dsp:txBody>
      <dsp:txXfrm>
        <a:off x="32897" y="32897"/>
        <a:ext cx="5276763" cy="1057394"/>
      </dsp:txXfrm>
    </dsp:sp>
    <dsp:sp modelId="{55762EC2-0937-4E4E-86C8-84E9793439BD}">
      <dsp:nvSpPr>
        <dsp:cNvPr id="0" name=""/>
        <dsp:cNvSpPr/>
      </dsp:nvSpPr>
      <dsp:spPr>
        <a:xfrm>
          <a:off x="551383" y="1327404"/>
          <a:ext cx="6583680" cy="1123188"/>
        </a:xfrm>
        <a:prstGeom prst="roundRect">
          <a:avLst>
            <a:gd name="adj" fmla="val 10000"/>
          </a:avLst>
        </a:prstGeom>
        <a:solidFill>
          <a:srgbClr val="CC6600">
            <a:alpha val="8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296" tIns="83820" rIns="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System-Level Synthesis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Static/dynamic task mapping (system compiler/OS)</a:t>
          </a:r>
        </a:p>
      </dsp:txBody>
      <dsp:txXfrm>
        <a:off x="584280" y="1360301"/>
        <a:ext cx="5236430" cy="1057394"/>
      </dsp:txXfrm>
    </dsp:sp>
    <dsp:sp modelId="{FD4AC5F8-E5C7-4618-9BEB-2DD840D1CDA3}">
      <dsp:nvSpPr>
        <dsp:cNvPr id="0" name=""/>
        <dsp:cNvSpPr/>
      </dsp:nvSpPr>
      <dsp:spPr>
        <a:xfrm>
          <a:off x="1094536" y="2654808"/>
          <a:ext cx="6583680" cy="1123188"/>
        </a:xfrm>
        <a:prstGeom prst="roundRect">
          <a:avLst>
            <a:gd name="adj" fmla="val 10000"/>
          </a:avLst>
        </a:prstGeom>
        <a:solidFill>
          <a:srgbClr val="CC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Hardware/Software Synthesis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High-level synthesis/compiler approximations</a:t>
          </a:r>
        </a:p>
      </dsp:txBody>
      <dsp:txXfrm>
        <a:off x="1127433" y="2687705"/>
        <a:ext cx="5244660" cy="1057394"/>
      </dsp:txXfrm>
    </dsp:sp>
    <dsp:sp modelId="{E29E4BE3-34E3-499D-B25B-716FB710B723}">
      <dsp:nvSpPr>
        <dsp:cNvPr id="0" name=""/>
        <dsp:cNvSpPr/>
      </dsp:nvSpPr>
      <dsp:spPr>
        <a:xfrm>
          <a:off x="1645920" y="3982212"/>
          <a:ext cx="6583680" cy="1123188"/>
        </a:xfrm>
        <a:prstGeom prst="roundRect">
          <a:avLst>
            <a:gd name="adj" fmla="val 10000"/>
          </a:avLst>
        </a:prstGeom>
        <a:solidFill>
          <a:srgbClr val="CC6600">
            <a:alpha val="6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Fabric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Quality-/accuracy-configurable hardware</a:t>
          </a:r>
        </a:p>
      </dsp:txBody>
      <dsp:txXfrm>
        <a:off x="1678817" y="4015109"/>
        <a:ext cx="5236430" cy="1057394"/>
      </dsp:txXfrm>
    </dsp:sp>
    <dsp:sp modelId="{AEAD7F23-99B5-4F8A-9051-6B437C18135E}">
      <dsp:nvSpPr>
        <dsp:cNvPr id="0" name=""/>
        <dsp:cNvSpPr/>
      </dsp:nvSpPr>
      <dsp:spPr>
        <a:xfrm>
          <a:off x="5853607" y="860259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6017873" y="860259"/>
        <a:ext cx="401540" cy="549379"/>
      </dsp:txXfrm>
    </dsp:sp>
    <dsp:sp modelId="{5259CCF2-585B-4539-B9D5-62F16802C140}">
      <dsp:nvSpPr>
        <dsp:cNvPr id="0" name=""/>
        <dsp:cNvSpPr/>
      </dsp:nvSpPr>
      <dsp:spPr>
        <a:xfrm>
          <a:off x="6404991" y="2187663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6569257" y="2187663"/>
        <a:ext cx="401540" cy="549379"/>
      </dsp:txXfrm>
    </dsp:sp>
    <dsp:sp modelId="{8EC4E761-39E9-4731-95BE-F87D28A88465}">
      <dsp:nvSpPr>
        <dsp:cNvPr id="0" name=""/>
        <dsp:cNvSpPr/>
      </dsp:nvSpPr>
      <dsp:spPr>
        <a:xfrm>
          <a:off x="6948144" y="3515067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7112410" y="3515067"/>
        <a:ext cx="401540" cy="549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7E5BF-C8AD-4E18-9FBF-200442EEF14B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5A6F6-BCA4-4428-A0B0-AB4225391D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47" tIns="47873" rIns="95747" bIns="47873" anchor="b"/>
          <a:lstStyle>
            <a:lvl1pPr defTabSz="957263"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77875" indent="-298450" defTabSz="957263"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96975" indent="-239713" defTabSz="957263"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74813" indent="-238125" defTabSz="957263"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154238" indent="-239713" defTabSz="957263"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611438" indent="-239713" defTabSz="95726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3068638" indent="-239713" defTabSz="95726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525838" indent="-239713" defTabSz="95726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983038" indent="-239713" defTabSz="95726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180595D-87D0-41D3-A1BC-03B3DBE16DD7}" type="slidenum">
              <a:rPr lang="en-US" altLang="zh-CN" sz="1300" b="0">
                <a:solidFill>
                  <a:schemeClr val="tx1"/>
                </a:solidFill>
              </a:rPr>
              <a:pPr algn="r" eaLnBrk="1" hangingPunct="1"/>
              <a:t>2</a:t>
            </a:fld>
            <a:endParaRPr lang="en-US" altLang="zh-CN" sz="1300" b="0">
              <a:solidFill>
                <a:schemeClr val="tx1"/>
              </a:solidFill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403" tIns="47701" rIns="95403" bIns="47701" anchor="b"/>
          <a:lstStyle>
            <a:lvl1pPr defTabSz="954088"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77875" indent="-298450" defTabSz="954088"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96975" indent="-239713" defTabSz="954088"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74813" indent="-238125" defTabSz="954088"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154238" indent="-239713" defTabSz="954088"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611438" indent="-239713" defTabSz="95408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3068638" indent="-239713" defTabSz="95408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525838" indent="-239713" defTabSz="95408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983038" indent="-239713" defTabSz="95408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CBDE9DA7-3F78-4EEF-8F48-E5E31EB895A0}" type="slidenum">
              <a:rPr lang="en-US" altLang="zh-CN" sz="1300" b="0">
                <a:solidFill>
                  <a:schemeClr val="tx1"/>
                </a:solidFill>
                <a:latin typeface="Times New Roman" pitchFamily="18" charset="0"/>
              </a:rPr>
              <a:pPr algn="r"/>
              <a:t>2</a:t>
            </a:fld>
            <a:endParaRPr lang="zh-CN" altLang="zh-CN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82700" y="738188"/>
            <a:ext cx="4762500" cy="3571875"/>
          </a:xfrm>
          <a:ln/>
        </p:spPr>
      </p:sp>
      <p:sp>
        <p:nvSpPr>
          <p:cNvPr id="20485" name="Notes Placeholder 2"/>
          <p:cNvSpPr>
            <a:spLocks noGrp="1"/>
          </p:cNvSpPr>
          <p:nvPr>
            <p:ph type="body" idx="1"/>
          </p:nvPr>
        </p:nvSpPr>
        <p:spPr>
          <a:xfrm>
            <a:off x="976313" y="4557713"/>
            <a:ext cx="5362575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036" tIns="51819" rIns="105036" bIns="51819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2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489" y="6401361"/>
            <a:ext cx="3657023" cy="30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/>
          <a:lstStyle>
            <a:lvl1pPr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09588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9175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28763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36763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39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511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83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655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1200" b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3455" y="6387354"/>
            <a:ext cx="3658466" cy="30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/>
          <a:lstStyle>
            <a:lvl1pPr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09588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9175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28763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36763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39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511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83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655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1300" b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3455" y="6387354"/>
            <a:ext cx="3658466" cy="30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/>
          <a:lstStyle>
            <a:lvl1pPr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09588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9175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28763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36763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39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511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83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655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1300" b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84909" y="470647"/>
            <a:ext cx="817418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84909" y="6387353"/>
            <a:ext cx="817418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2728" y="1680882"/>
            <a:ext cx="7758545" cy="1143000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altLang="ko-KR" noProof="0"/>
              <a:t>Click to edit Master title style</a:t>
            </a:r>
            <a:endParaRPr lang="en-US" altLang="zh-CN" noProof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5455" y="3361765"/>
            <a:ext cx="6373091" cy="1748118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/>
              <a:t>Click to edit Master subtitle style</a:t>
            </a:r>
            <a:endParaRPr lang="en-US" altLang="zh-CN" noProof="0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1636" y="6387353"/>
            <a:ext cx="2147455" cy="420221"/>
          </a:xfrm>
          <a:ln/>
        </p:spPr>
        <p:txBody>
          <a:bodyPr/>
          <a:lstStyle>
            <a:lvl1pPr>
              <a:defRPr/>
            </a:lvl1pPr>
          </a:lstStyle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" t="5086" r="83286" b="42993"/>
          <a:stretch/>
        </p:blipFill>
        <p:spPr>
          <a:xfrm>
            <a:off x="1905000" y="5348581"/>
            <a:ext cx="572402" cy="7074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53" y="5289040"/>
            <a:ext cx="4926340" cy="10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2017 A. Gerstlauer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7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546" y="268941"/>
            <a:ext cx="2043545" cy="559873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909" y="268941"/>
            <a:ext cx="5992091" cy="559873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2017 A. Gerstlauer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3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268941"/>
            <a:ext cx="8174182" cy="537882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84909" y="1218640"/>
            <a:ext cx="4017818" cy="464904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1273" y="1218640"/>
            <a:ext cx="4017818" cy="225658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1273" y="3609695"/>
            <a:ext cx="4017818" cy="225798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2017 A. Gerstlauer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3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2017 A. Gerstlauer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29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990600"/>
            <a:ext cx="7886989" cy="285189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55" y="3869111"/>
            <a:ext cx="7886989" cy="1500188"/>
          </a:xfrm>
        </p:spPr>
        <p:txBody>
          <a:bodyPr/>
          <a:lstStyle>
            <a:lvl1pPr marL="0" indent="0">
              <a:buNone/>
              <a:defRPr sz="2200"/>
            </a:lvl1pPr>
            <a:lvl2pPr marL="410291" indent="0">
              <a:buNone/>
              <a:defRPr sz="1800"/>
            </a:lvl2pPr>
            <a:lvl3pPr marL="820583" indent="0">
              <a:buNone/>
              <a:defRPr sz="1600"/>
            </a:lvl3pPr>
            <a:lvl4pPr marL="1230874" indent="0">
              <a:buNone/>
              <a:defRPr sz="1400"/>
            </a:lvl4pPr>
            <a:lvl5pPr marL="1641165" indent="0">
              <a:buNone/>
              <a:defRPr sz="1400"/>
            </a:lvl5pPr>
            <a:lvl6pPr marL="2051456" indent="0">
              <a:buNone/>
              <a:defRPr sz="1400"/>
            </a:lvl6pPr>
            <a:lvl7pPr marL="2461748" indent="0">
              <a:buNone/>
              <a:defRPr sz="1400"/>
            </a:lvl7pPr>
            <a:lvl8pPr marL="2872039" indent="0">
              <a:buNone/>
              <a:defRPr sz="1400"/>
            </a:lvl8pPr>
            <a:lvl9pPr marL="328233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2017 A. Gerstlauer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2590800" y="6096000"/>
            <a:ext cx="1143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59" y="4724400"/>
            <a:ext cx="5148082" cy="18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8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909" y="1218640"/>
            <a:ext cx="4017818" cy="464904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73" y="1218640"/>
            <a:ext cx="4017818" cy="464904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2017 A. Gerstlauer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27" y="365593"/>
            <a:ext cx="7886989" cy="132509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227" y="1680883"/>
            <a:ext cx="3869171" cy="82363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27" y="2504515"/>
            <a:ext cx="3869171" cy="368533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727" y="1680883"/>
            <a:ext cx="3886489" cy="82363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727" y="2504515"/>
            <a:ext cx="3886489" cy="368533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2017 A. Gerstlauer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3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2017 A. Gerstlauer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2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2017 A. Gerstlauer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7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27" y="456640"/>
            <a:ext cx="2949864" cy="1601041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932" y="987519"/>
            <a:ext cx="4628285" cy="487315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27" y="2057681"/>
            <a:ext cx="2949864" cy="3811400"/>
          </a:xfrm>
        </p:spPr>
        <p:txBody>
          <a:bodyPr/>
          <a:lstStyle>
            <a:lvl1pPr marL="0" indent="0">
              <a:buNone/>
              <a:defRPr sz="1400"/>
            </a:lvl1pPr>
            <a:lvl2pPr marL="410291" indent="0">
              <a:buNone/>
              <a:defRPr sz="1300"/>
            </a:lvl2pPr>
            <a:lvl3pPr marL="820583" indent="0">
              <a:buNone/>
              <a:defRPr sz="1100"/>
            </a:lvl3pPr>
            <a:lvl4pPr marL="1230874" indent="0">
              <a:buNone/>
              <a:defRPr sz="900"/>
            </a:lvl4pPr>
            <a:lvl5pPr marL="1641165" indent="0">
              <a:buNone/>
              <a:defRPr sz="900"/>
            </a:lvl5pPr>
            <a:lvl6pPr marL="2051456" indent="0">
              <a:buNone/>
              <a:defRPr sz="900"/>
            </a:lvl6pPr>
            <a:lvl7pPr marL="2461748" indent="0">
              <a:buNone/>
              <a:defRPr sz="900"/>
            </a:lvl7pPr>
            <a:lvl8pPr marL="2872039" indent="0">
              <a:buNone/>
              <a:defRPr sz="900"/>
            </a:lvl8pPr>
            <a:lvl9pPr marL="328233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2017 A. Gerstlauer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2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27" y="456640"/>
            <a:ext cx="2949864" cy="1601041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932" y="987519"/>
            <a:ext cx="4628285" cy="4873158"/>
          </a:xfrm>
        </p:spPr>
        <p:txBody>
          <a:bodyPr/>
          <a:lstStyle>
            <a:lvl1pPr marL="0" indent="0">
              <a:buNone/>
              <a:defRPr sz="2900"/>
            </a:lvl1pPr>
            <a:lvl2pPr marL="410291" indent="0">
              <a:buNone/>
              <a:defRPr sz="2500"/>
            </a:lvl2pPr>
            <a:lvl3pPr marL="820583" indent="0">
              <a:buNone/>
              <a:defRPr sz="2200"/>
            </a:lvl3pPr>
            <a:lvl4pPr marL="1230874" indent="0">
              <a:buNone/>
              <a:defRPr sz="1800"/>
            </a:lvl4pPr>
            <a:lvl5pPr marL="1641165" indent="0">
              <a:buNone/>
              <a:defRPr sz="1800"/>
            </a:lvl5pPr>
            <a:lvl6pPr marL="2051456" indent="0">
              <a:buNone/>
              <a:defRPr sz="1800"/>
            </a:lvl6pPr>
            <a:lvl7pPr marL="2461748" indent="0">
              <a:buNone/>
              <a:defRPr sz="1800"/>
            </a:lvl7pPr>
            <a:lvl8pPr marL="2872039" indent="0">
              <a:buNone/>
              <a:defRPr sz="1800"/>
            </a:lvl8pPr>
            <a:lvl9pPr marL="3282330" indent="0">
              <a:buNone/>
              <a:defRPr sz="1800"/>
            </a:lvl9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27" y="2057681"/>
            <a:ext cx="2949864" cy="3811400"/>
          </a:xfrm>
        </p:spPr>
        <p:txBody>
          <a:bodyPr/>
          <a:lstStyle>
            <a:lvl1pPr marL="0" indent="0">
              <a:buNone/>
              <a:defRPr sz="1400"/>
            </a:lvl1pPr>
            <a:lvl2pPr marL="410291" indent="0">
              <a:buNone/>
              <a:defRPr sz="1300"/>
            </a:lvl2pPr>
            <a:lvl3pPr marL="820583" indent="0">
              <a:buNone/>
              <a:defRPr sz="1100"/>
            </a:lvl3pPr>
            <a:lvl4pPr marL="1230874" indent="0">
              <a:buNone/>
              <a:defRPr sz="900"/>
            </a:lvl4pPr>
            <a:lvl5pPr marL="1641165" indent="0">
              <a:buNone/>
              <a:defRPr sz="900"/>
            </a:lvl5pPr>
            <a:lvl6pPr marL="2051456" indent="0">
              <a:buNone/>
              <a:defRPr sz="900"/>
            </a:lvl6pPr>
            <a:lvl7pPr marL="2461748" indent="0">
              <a:buNone/>
              <a:defRPr sz="900"/>
            </a:lvl7pPr>
            <a:lvl8pPr marL="2872039" indent="0">
              <a:buNone/>
              <a:defRPr sz="900"/>
            </a:lvl8pPr>
            <a:lvl9pPr marL="328233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2017 A. Gerstlauer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6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909" y="268941"/>
            <a:ext cx="8174182" cy="53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909" y="1218640"/>
            <a:ext cx="8174182" cy="464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CN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838489" y="6401361"/>
            <a:ext cx="3657023" cy="30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/>
          <a:lstStyle>
            <a:lvl1pPr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09588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9175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28763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36763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39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511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83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65563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1200" b="0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4909" y="6387353"/>
            <a:ext cx="2147455" cy="42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  <a:cs typeface="+mn-cs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9300" y="6387353"/>
            <a:ext cx="5105400" cy="42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300" b="0">
                <a:solidFill>
                  <a:schemeClr val="tx1"/>
                </a:solidFill>
                <a:cs typeface="+mn-cs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© 2017 A. Gerstlauer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1636" y="6387353"/>
            <a:ext cx="2147455" cy="42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84909" y="806824"/>
            <a:ext cx="817418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84909" y="6387353"/>
            <a:ext cx="817418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7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608" rtl="0" eaLnBrk="1" fontAlgn="base" hangingPunct="1">
        <a:spcBef>
          <a:spcPct val="0"/>
        </a:spcBef>
        <a:spcAft>
          <a:spcPct val="0"/>
        </a:spcAft>
        <a:defRPr sz="3100" b="1" kern="1200">
          <a:solidFill>
            <a:srgbClr val="CC5500"/>
          </a:solidFill>
          <a:latin typeface="+mj-lt"/>
          <a:ea typeface="+mj-ea"/>
          <a:cs typeface="+mj-cs"/>
        </a:defRPr>
      </a:lvl1pPr>
      <a:lvl2pPr algn="l" defTabSz="914608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CC5500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l" defTabSz="914608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CC5500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l" defTabSz="914608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CC5500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l" defTabSz="914608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CC5500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10291" algn="l" defTabSz="914608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CC5500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6pPr>
      <a:lvl7pPr marL="820583" algn="l" defTabSz="914608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CC5500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7pPr>
      <a:lvl8pPr marL="1230874" algn="l" defTabSz="914608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CC5500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8pPr>
      <a:lvl9pPr marL="1641165" algn="l" defTabSz="914608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CC5500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343334" indent="-343334" algn="l" defTabSz="914608" rtl="0" eaLnBrk="1" fontAlgn="base" hangingPunct="1">
        <a:spcBef>
          <a:spcPct val="20000"/>
        </a:spcBef>
        <a:spcAft>
          <a:spcPct val="0"/>
        </a:spcAft>
        <a:buChar char="•"/>
        <a:defRPr sz="2200" b="1" kern="1200">
          <a:solidFill>
            <a:srgbClr val="333399"/>
          </a:solidFill>
          <a:latin typeface="+mn-lt"/>
          <a:ea typeface="+mn-ea"/>
          <a:cs typeface="+mn-cs"/>
        </a:defRPr>
      </a:lvl1pPr>
      <a:lvl2pPr marL="743653" indent="-286350" algn="l" defTabSz="914608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7" indent="-227940" algn="l" defTabSz="914608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99852" indent="-227940" algn="l" defTabSz="914608" rtl="0" eaLnBrk="1" fontAlgn="base" hangingPunct="1">
        <a:spcBef>
          <a:spcPct val="20000"/>
        </a:spcBef>
        <a:spcAft>
          <a:spcPct val="0"/>
        </a:spcAft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5" indent="-229365" algn="l" defTabSz="914608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602" indent="-205146" algn="l" defTabSz="820583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820583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820583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820583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Quality-Energy Aware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484909" y="6387353"/>
            <a:ext cx="2147455" cy="420221"/>
          </a:xfrm>
          <a:noFill/>
        </p:spPr>
        <p:txBody>
          <a:bodyPr/>
          <a:lstStyle>
            <a:lvl1pPr>
              <a:defRPr sz="8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666723" indent="-256432">
              <a:defRPr sz="8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025728" indent="-205146">
              <a:defRPr sz="8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436019" indent="-205146">
              <a:defRPr sz="8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1846311" indent="-205146">
              <a:defRPr sz="8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256602" indent="-205146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666893" indent="-205146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077185" indent="-205146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487476" indent="-205146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1300" b="0"/>
              <a:t>TPEECS, 4/2/17</a:t>
            </a:r>
            <a:endParaRPr lang="en-US" sz="13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758879"/>
              </p:ext>
            </p:extLst>
          </p:nvPr>
        </p:nvGraphicFramePr>
        <p:xfrm>
          <a:off x="533400" y="10668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2017 A. Gerstlauer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2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655579" indent="-252146"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008583" indent="-201717"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412016" indent="-201717"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1815450" indent="-201717"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218883" indent="-201717" eaLnBrk="0" fontAlgn="base" hangingPunct="0">
              <a:spcBef>
                <a:spcPct val="0"/>
              </a:spcBef>
              <a:spcAft>
                <a:spcPct val="0"/>
              </a:spcAft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622316" indent="-201717" eaLnBrk="0" fontAlgn="base" hangingPunct="0">
              <a:spcBef>
                <a:spcPct val="0"/>
              </a:spcBef>
              <a:spcAft>
                <a:spcPct val="0"/>
              </a:spcAft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025750" indent="-201717" eaLnBrk="0" fontAlgn="base" hangingPunct="0">
              <a:spcBef>
                <a:spcPct val="0"/>
              </a:spcBef>
              <a:spcAft>
                <a:spcPct val="0"/>
              </a:spcAft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429183" indent="-201717" eaLnBrk="0" fontAlgn="base" hangingPunct="0">
              <a:spcBef>
                <a:spcPct val="0"/>
              </a:spcBef>
              <a:spcAft>
                <a:spcPct val="0"/>
              </a:spcAft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1235" b="0">
                <a:solidFill>
                  <a:schemeClr val="tx1"/>
                </a:solidFill>
              </a:rPr>
              <a:t>TPEECS, 4/2/17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4909" y="268941"/>
            <a:ext cx="8303305" cy="537882"/>
          </a:xfrm>
        </p:spPr>
        <p:txBody>
          <a:bodyPr vert="horz" wrap="square" lIns="89885" tIns="44943" rIns="89885" bIns="44943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88" dirty="0"/>
              <a:t>Voltage </a:t>
            </a:r>
            <a:r>
              <a:rPr lang="en-US" altLang="zh-CN" sz="3088" dirty="0" err="1"/>
              <a:t>Overscaling</a:t>
            </a:r>
            <a:endParaRPr lang="en-US" altLang="zh-CN" sz="3088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34471" y="1635613"/>
            <a:ext cx="284118" cy="32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85" tIns="44943" rIns="89885" bIns="44943" anchor="ctr">
            <a:spAutoFit/>
          </a:bodyPr>
          <a:lstStyle>
            <a:lvl1pPr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7088" indent="-317500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73175" indent="-254000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82763" indent="-254000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92350" indent="-254000" defTabSz="1019175"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9550" indent="-254000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6750" indent="-254000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63950" indent="-254000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21150" indent="-254000" defTabSz="10191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buFontTx/>
              <a:buChar char="•"/>
              <a:defRPr/>
            </a:pPr>
            <a:endParaRPr lang="en-US" sz="1765" b="0" u="sng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1" t="25908" r="18388" b="12491"/>
          <a:stretch>
            <a:fillRect/>
          </a:stretch>
        </p:blipFill>
        <p:spPr bwMode="auto">
          <a:xfrm>
            <a:off x="5221941" y="1319492"/>
            <a:ext cx="1620651" cy="165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1" t="25908" r="18388" b="12491"/>
          <a:stretch>
            <a:fillRect/>
          </a:stretch>
        </p:blipFill>
        <p:spPr bwMode="auto">
          <a:xfrm>
            <a:off x="7187174" y="1295681"/>
            <a:ext cx="1655669" cy="170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1" t="25908" r="18388" b="12260"/>
          <a:stretch>
            <a:fillRect/>
          </a:stretch>
        </p:blipFill>
        <p:spPr bwMode="auto">
          <a:xfrm>
            <a:off x="5177118" y="3640512"/>
            <a:ext cx="1616449" cy="166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1" t="25677" r="18388" b="12491"/>
          <a:stretch>
            <a:fillRect/>
          </a:stretch>
        </p:blipFill>
        <p:spPr bwMode="auto">
          <a:xfrm>
            <a:off x="7128342" y="3667125"/>
            <a:ext cx="1601040" cy="165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5939117" y="3102629"/>
            <a:ext cx="1997728" cy="29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85" tIns="44943" rIns="89885" bIns="44943">
            <a:spAutoFit/>
          </a:bodyPr>
          <a:lstStyle>
            <a:lvl1pPr>
              <a:defRPr sz="2400" b="1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  <a:lvl2pPr marL="827088" indent="-3175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4pPr>
            <a:lvl5pPr indent="-2540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5pPr>
            <a:lvl6pPr marL="27495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6pPr>
            <a:lvl7pPr marL="32067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7pPr>
            <a:lvl8pPr marL="36639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8pPr>
            <a:lvl9pPr marL="41211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9pPr>
          </a:lstStyle>
          <a:p>
            <a:pPr defTabSz="899320">
              <a:lnSpc>
                <a:spcPct val="85000"/>
              </a:lnSpc>
            </a:pPr>
            <a:r>
              <a:rPr lang="en-US" altLang="zh-CN" sz="1588" b="0" i="1">
                <a:solidFill>
                  <a:schemeClr val="tx1"/>
                </a:solidFill>
              </a:rPr>
              <a:t>Direct V</a:t>
            </a:r>
            <a:r>
              <a:rPr lang="en-US" altLang="zh-CN" sz="1588" b="0" i="1" baseline="-25000">
                <a:solidFill>
                  <a:schemeClr val="tx1"/>
                </a:solidFill>
              </a:rPr>
              <a:t>DD</a:t>
            </a:r>
            <a:r>
              <a:rPr lang="en-US" altLang="zh-CN" sz="1588" b="0" i="1">
                <a:solidFill>
                  <a:schemeClr val="tx1"/>
                </a:solidFill>
              </a:rPr>
              <a:t> reduction</a:t>
            </a:r>
          </a:p>
        </p:txBody>
      </p:sp>
      <p:sp>
        <p:nvSpPr>
          <p:cNvPr id="19466" name="TextBox 10"/>
          <p:cNvSpPr txBox="1">
            <a:spLocks noChangeArrowheads="1"/>
          </p:cNvSpPr>
          <p:nvPr/>
        </p:nvSpPr>
        <p:spPr bwMode="auto">
          <a:xfrm>
            <a:off x="5342382" y="5388630"/>
            <a:ext cx="3415039" cy="50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85" tIns="44943" rIns="89885" bIns="44943">
            <a:spAutoFit/>
          </a:bodyPr>
          <a:lstStyle>
            <a:lvl1pPr>
              <a:defRPr sz="2400" b="1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  <a:lvl2pPr marL="827088" indent="-3175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4pPr>
            <a:lvl5pPr indent="-2540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5pPr>
            <a:lvl6pPr marL="27495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6pPr>
            <a:lvl7pPr marL="32067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7pPr>
            <a:lvl8pPr marL="36639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8pPr>
            <a:lvl9pPr marL="4121150" indent="-2540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9pPr>
          </a:lstStyle>
          <a:p>
            <a:pPr algn="ctr" defTabSz="899320">
              <a:lnSpc>
                <a:spcPct val="85000"/>
              </a:lnSpc>
            </a:pPr>
            <a:r>
              <a:rPr lang="en-US" altLang="zh-CN" sz="1588" b="0" i="1">
                <a:solidFill>
                  <a:schemeClr val="tx1"/>
                </a:solidFill>
              </a:rPr>
              <a:t>Controlled Timing-Error Acceptance</a:t>
            </a:r>
          </a:p>
          <a:p>
            <a:pPr algn="ctr" defTabSz="899320">
              <a:lnSpc>
                <a:spcPct val="85000"/>
              </a:lnSpc>
            </a:pPr>
            <a:r>
              <a:rPr lang="en-US" altLang="zh-CN" sz="1588" b="0" i="1">
                <a:solidFill>
                  <a:schemeClr val="tx1"/>
                </a:solidFill>
              </a:rPr>
              <a:t>(same V</a:t>
            </a:r>
            <a:r>
              <a:rPr lang="en-US" altLang="zh-CN" sz="1588" b="0" i="1" baseline="-25000">
                <a:solidFill>
                  <a:schemeClr val="tx1"/>
                </a:solidFill>
              </a:rPr>
              <a:t>DD</a:t>
            </a:r>
            <a:r>
              <a:rPr lang="en-US" altLang="zh-CN" sz="1588" b="0" i="1">
                <a:solidFill>
                  <a:schemeClr val="tx1"/>
                </a:solidFill>
              </a:rPr>
              <a:t> reduction as above)</a:t>
            </a:r>
          </a:p>
        </p:txBody>
      </p:sp>
      <p:sp>
        <p:nvSpPr>
          <p:cNvPr id="19467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484910" y="914400"/>
            <a:ext cx="4678202" cy="5562600"/>
          </a:xfrm>
        </p:spPr>
        <p:txBody>
          <a:bodyPr vert="horz" wrap="square" lIns="89881" tIns="44940" rIns="89881" bIns="4494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Traditional design aims to ensure correctness</a:t>
            </a:r>
          </a:p>
          <a:p>
            <a:pPr lvl="1" eaLnBrk="1" hangingPunct="1"/>
            <a:r>
              <a:rPr lang="en-US" altLang="zh-CN" sz="1941" dirty="0"/>
              <a:t>Guaranteeing worst-case operation is suboptimal</a:t>
            </a:r>
          </a:p>
          <a:p>
            <a:pPr lvl="1" eaLnBrk="1" hangingPunct="1"/>
            <a:r>
              <a:rPr lang="en-US" altLang="zh-CN" sz="1941" dirty="0"/>
              <a:t>Critical path not always triggered depending on input / environment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1941" dirty="0"/>
              <a:t>Can reduce energy by accepting </a:t>
            </a:r>
            <a:r>
              <a:rPr lang="en-US" altLang="zh-CN" sz="1941" i="1" dirty="0"/>
              <a:t>some</a:t>
            </a:r>
            <a:r>
              <a:rPr lang="en-US" altLang="zh-CN" sz="1941" dirty="0"/>
              <a:t> timing errors</a:t>
            </a:r>
          </a:p>
          <a:p>
            <a:pPr marL="1815450" lvl="4" indent="-201717">
              <a:buFont typeface="Wingdings" pitchFamily="2" charset="2"/>
              <a:buChar char="Ø"/>
            </a:pPr>
            <a:endParaRPr lang="en-US" altLang="zh-CN" sz="97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dirty="0"/>
              <a:t>Satisfy timing on average</a:t>
            </a:r>
          </a:p>
          <a:p>
            <a:pPr lvl="1"/>
            <a:r>
              <a:rPr lang="en-US" altLang="zh-CN" sz="1941" dirty="0"/>
              <a:t>Prevent signal quality from </a:t>
            </a:r>
            <a:br>
              <a:rPr lang="en-US" altLang="zh-CN" sz="1941" dirty="0"/>
            </a:br>
            <a:r>
              <a:rPr lang="en-US" altLang="zh-CN" sz="1941" dirty="0"/>
              <a:t>severe degradation</a:t>
            </a:r>
          </a:p>
          <a:p>
            <a:pPr lvl="1"/>
            <a:r>
              <a:rPr lang="en-US" altLang="zh-CN" sz="1941" dirty="0"/>
              <a:t>Statistical error treatment</a:t>
            </a:r>
          </a:p>
          <a:p>
            <a:pPr lvl="1"/>
            <a:r>
              <a:rPr lang="en-US" altLang="zh-CN" sz="1941" dirty="0"/>
              <a:t>Quality-energy profile shaping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1941" dirty="0"/>
              <a:t>E.g. allow for more aggressive </a:t>
            </a:r>
            <a:br>
              <a:rPr lang="en-US" altLang="zh-CN" sz="1941" dirty="0"/>
            </a:br>
            <a:r>
              <a:rPr lang="en-US" altLang="zh-CN" sz="1941" dirty="0"/>
              <a:t>V</a:t>
            </a:r>
            <a:r>
              <a:rPr lang="en-US" altLang="zh-CN" sz="1941" baseline="-25000" dirty="0"/>
              <a:t>DD</a:t>
            </a:r>
            <a:r>
              <a:rPr lang="en-US" altLang="zh-CN" sz="1941" dirty="0"/>
              <a:t> scaling</a:t>
            </a:r>
          </a:p>
        </p:txBody>
      </p:sp>
      <p:sp>
        <p:nvSpPr>
          <p:cNvPr id="1946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655579" indent="-252146"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008583" indent="-201717"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412016" indent="-201717"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1815450" indent="-201717"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218883" indent="-201717" eaLnBrk="0" fontAlgn="base" hangingPunct="0">
              <a:spcBef>
                <a:spcPct val="0"/>
              </a:spcBef>
              <a:spcAft>
                <a:spcPct val="0"/>
              </a:spcAft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622316" indent="-201717" eaLnBrk="0" fontAlgn="base" hangingPunct="0">
              <a:spcBef>
                <a:spcPct val="0"/>
              </a:spcBef>
              <a:spcAft>
                <a:spcPct val="0"/>
              </a:spcAft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025750" indent="-201717" eaLnBrk="0" fontAlgn="base" hangingPunct="0">
              <a:spcBef>
                <a:spcPct val="0"/>
              </a:spcBef>
              <a:spcAft>
                <a:spcPct val="0"/>
              </a:spcAft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429183" indent="-201717" eaLnBrk="0" fontAlgn="base" hangingPunct="0">
              <a:spcBef>
                <a:spcPct val="0"/>
              </a:spcBef>
              <a:spcAft>
                <a:spcPct val="0"/>
              </a:spcAft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1235" b="0">
                <a:solidFill>
                  <a:schemeClr val="tx1"/>
                </a:solidFill>
              </a:rPr>
              <a:t>© 2017 A. Gerstlauer</a:t>
            </a:r>
          </a:p>
        </p:txBody>
      </p:sp>
      <p:sp>
        <p:nvSpPr>
          <p:cNvPr id="1946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655579" indent="-252146"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008583" indent="-201717"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412016" indent="-201717"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1815450" indent="-201717"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218883" indent="-201717" eaLnBrk="0" fontAlgn="base" hangingPunct="0">
              <a:spcBef>
                <a:spcPct val="0"/>
              </a:spcBef>
              <a:spcAft>
                <a:spcPct val="0"/>
              </a:spcAft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622316" indent="-201717" eaLnBrk="0" fontAlgn="base" hangingPunct="0">
              <a:spcBef>
                <a:spcPct val="0"/>
              </a:spcBef>
              <a:spcAft>
                <a:spcPct val="0"/>
              </a:spcAft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025750" indent="-201717" eaLnBrk="0" fontAlgn="base" hangingPunct="0">
              <a:spcBef>
                <a:spcPct val="0"/>
              </a:spcBef>
              <a:spcAft>
                <a:spcPct val="0"/>
              </a:spcAft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429183" indent="-201717" eaLnBrk="0" fontAlgn="base" hangingPunct="0">
              <a:spcBef>
                <a:spcPct val="0"/>
              </a:spcBef>
              <a:spcAft>
                <a:spcPct val="0"/>
              </a:spcAft>
              <a:defRPr sz="794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EFB6576-EBCE-46DE-8BD4-B15A69F3A7B5}" type="slidenum">
              <a:rPr lang="en-US" sz="1235" b="0">
                <a:solidFill>
                  <a:schemeClr val="tx1"/>
                </a:solidFill>
              </a:rPr>
              <a:pPr/>
              <a:t>2</a:t>
            </a:fld>
            <a:endParaRPr lang="en-US" sz="1235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076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HW/SW Synthesis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TPEECS, 4/2/17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42F3-779F-436B-8FA3-B2E5CCA111F8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>
                <a:solidFill>
                  <a:srgbClr val="000000"/>
                </a:solidFill>
              </a:rPr>
              <a:t>© 2017 A. Gerstlauer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07403" y="1770118"/>
            <a:ext cx="3257824" cy="3505200"/>
            <a:chOff x="5257800" y="2057400"/>
            <a:chExt cx="3257824" cy="3505200"/>
          </a:xfrm>
        </p:grpSpPr>
        <p:sp>
          <p:nvSpPr>
            <p:cNvPr id="9" name="Rectangle 853"/>
            <p:cNvSpPr/>
            <p:nvPr/>
          </p:nvSpPr>
          <p:spPr>
            <a:xfrm>
              <a:off x="5257800" y="2895599"/>
              <a:ext cx="3257824" cy="18288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t" anchorCtr="0"/>
            <a:lstStyle/>
            <a:p>
              <a:pPr algn="ctr" defTabSz="914364" eaLnBrk="0" hangingPunct="0"/>
              <a:r>
                <a:rPr lang="en-US" sz="1600" b="1" dirty="0" smtClean="0">
                  <a:solidFill>
                    <a:schemeClr val="tx1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Approximate HW/SW Synthesis</a:t>
              </a:r>
              <a:endParaRPr lang="en-US" sz="1600" b="1" dirty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 defTabSz="914364" eaLnBrk="0" hangingPunct="0"/>
              <a:endParaRPr lang="en-US" b="1" dirty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ctr" defTabSz="914364" eaLnBrk="0" hangingPunct="0"/>
              <a:endParaRPr lang="en-US" b="1" dirty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" name="직선 화살표 연결선 19"/>
            <p:cNvCxnSpPr>
              <a:stCxn id="21" idx="2"/>
              <a:endCxn id="17" idx="0"/>
            </p:cNvCxnSpPr>
            <p:nvPr/>
          </p:nvCxnSpPr>
          <p:spPr bwMode="auto">
            <a:xfrm>
              <a:off x="7658100" y="3810000"/>
              <a:ext cx="0" cy="31391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직선 화살표 연결선 19"/>
            <p:cNvCxnSpPr>
              <a:stCxn id="20" idx="2"/>
              <a:endCxn id="16" idx="0"/>
            </p:cNvCxnSpPr>
            <p:nvPr/>
          </p:nvCxnSpPr>
          <p:spPr bwMode="auto">
            <a:xfrm>
              <a:off x="6057900" y="3810000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직선 화살표 연결선 19"/>
            <p:cNvCxnSpPr>
              <a:stCxn id="16" idx="2"/>
              <a:endCxn id="14" idx="0"/>
            </p:cNvCxnSpPr>
            <p:nvPr/>
          </p:nvCxnSpPr>
          <p:spPr bwMode="auto">
            <a:xfrm>
              <a:off x="6057900" y="4562890"/>
              <a:ext cx="1" cy="46631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직선 화살표 연결선 19"/>
            <p:cNvCxnSpPr>
              <a:stCxn id="17" idx="2"/>
              <a:endCxn id="18" idx="0"/>
            </p:cNvCxnSpPr>
            <p:nvPr/>
          </p:nvCxnSpPr>
          <p:spPr bwMode="auto">
            <a:xfrm>
              <a:off x="7658100" y="45720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타원 6"/>
            <p:cNvSpPr/>
            <p:nvPr/>
          </p:nvSpPr>
          <p:spPr bwMode="auto">
            <a:xfrm>
              <a:off x="5410201" y="5029200"/>
              <a:ext cx="1295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64" eaLnBrk="0" hangingPunct="0"/>
              <a:r>
                <a:rPr lang="en-US" b="1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  <a:t>Binary</a:t>
              </a:r>
            </a:p>
          </p:txBody>
        </p:sp>
        <p:cxnSp>
          <p:nvCxnSpPr>
            <p:cNvPr id="15" name="직선 화살표 연결선 19"/>
            <p:cNvCxnSpPr/>
            <p:nvPr/>
          </p:nvCxnSpPr>
          <p:spPr bwMode="auto">
            <a:xfrm>
              <a:off x="6858000" y="2447600"/>
              <a:ext cx="0" cy="4480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" name="직사각형 8"/>
            <p:cNvSpPr/>
            <p:nvPr/>
          </p:nvSpPr>
          <p:spPr bwMode="auto">
            <a:xfrm>
              <a:off x="5410200" y="4114800"/>
              <a:ext cx="1295400" cy="44809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64" eaLnBrk="0" hangingPunct="0"/>
              <a:r>
                <a:rPr lang="en-US" sz="1400" b="1" dirty="0" smtClean="0">
                  <a:solidFill>
                    <a:srgbClr val="000000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Compiler Backend</a:t>
              </a:r>
              <a:endParaRPr lang="en-US" sz="1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직사각형 8"/>
            <p:cNvSpPr/>
            <p:nvPr/>
          </p:nvSpPr>
          <p:spPr bwMode="auto">
            <a:xfrm>
              <a:off x="7010400" y="4123910"/>
              <a:ext cx="1295400" cy="44809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64" eaLnBrk="0" hangingPunct="0"/>
              <a:r>
                <a:rPr lang="en-US" sz="1400" b="1" dirty="0" smtClean="0">
                  <a:solidFill>
                    <a:srgbClr val="000000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RTL &amp; Logic</a:t>
              </a:r>
              <a:br>
                <a:rPr lang="en-US" sz="1400" b="1" dirty="0" smtClean="0">
                  <a:solidFill>
                    <a:srgbClr val="000000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</a:br>
              <a:r>
                <a:rPr lang="en-US" sz="1400" b="1" dirty="0" smtClean="0">
                  <a:solidFill>
                    <a:srgbClr val="000000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Synthesis</a:t>
              </a:r>
              <a:endParaRPr lang="en-US" sz="1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타원 6"/>
            <p:cNvSpPr/>
            <p:nvPr/>
          </p:nvSpPr>
          <p:spPr bwMode="auto">
            <a:xfrm>
              <a:off x="7010400" y="5029200"/>
              <a:ext cx="1295400" cy="5181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64" eaLnBrk="0" hangingPunct="0"/>
              <a:r>
                <a:rPr lang="en-US" b="1" dirty="0" smtClean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  <a:t>Gate</a:t>
              </a:r>
              <a:br>
                <a:rPr lang="en-US" b="1" dirty="0" smtClean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</a:br>
              <a:r>
                <a:rPr lang="en-US" b="1" dirty="0" smtClean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  <a:t>Netlist</a:t>
              </a:r>
              <a:endParaRPr lang="en-US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" name="직사각형 8"/>
            <p:cNvSpPr/>
            <p:nvPr/>
          </p:nvSpPr>
          <p:spPr bwMode="auto">
            <a:xfrm>
              <a:off x="5334000" y="3276600"/>
              <a:ext cx="1447800" cy="5334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36" tIns="45718" rIns="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64" eaLnBrk="0" hangingPunct="0"/>
              <a:r>
                <a:rPr lang="en-US" sz="1400" b="1" dirty="0" smtClean="0">
                  <a:solidFill>
                    <a:srgbClr val="000000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Compiler</a:t>
              </a:r>
              <a:br>
                <a:rPr lang="en-US" sz="1400" b="1" dirty="0" smtClean="0">
                  <a:solidFill>
                    <a:srgbClr val="000000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</a:br>
              <a:r>
                <a:rPr lang="en-US" sz="1400" b="1" dirty="0" smtClean="0">
                  <a:solidFill>
                    <a:srgbClr val="000000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Frontend</a:t>
              </a:r>
              <a:endParaRPr lang="en-US" sz="1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" name="직사각형 8"/>
            <p:cNvSpPr/>
            <p:nvPr/>
          </p:nvSpPr>
          <p:spPr bwMode="auto">
            <a:xfrm>
              <a:off x="6934200" y="3276600"/>
              <a:ext cx="1447800" cy="5334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45718" rIns="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64" eaLnBrk="0" hangingPunct="0"/>
              <a:r>
                <a:rPr lang="en-US" sz="1400" b="1" dirty="0" smtClean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  <a:t>High-Level</a:t>
              </a:r>
              <a:br>
                <a:rPr lang="en-US" sz="1400" b="1" dirty="0" smtClean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</a:br>
              <a:r>
                <a:rPr lang="en-US" sz="1400" b="1" dirty="0" smtClean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  <a:t>Synthesis</a:t>
              </a:r>
              <a:endParaRPr lang="en-US" sz="1400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타원 6"/>
            <p:cNvSpPr/>
            <p:nvPr/>
          </p:nvSpPr>
          <p:spPr bwMode="auto">
            <a:xfrm>
              <a:off x="5791200" y="2057400"/>
              <a:ext cx="2133600" cy="5086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64" eaLnBrk="0" hangingPunct="0"/>
              <a:r>
                <a:rPr lang="en-US" b="1" dirty="0" smtClean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  <a:t>Application</a:t>
              </a:r>
              <a:endParaRPr lang="en-US" b="1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3" name="Picture 2" descr="C:\Users\photo_000\Downloads\tower_ref.bmp"/>
          <p:cNvPicPr>
            <a:picLocks noChangeAspect="1" noChangeArrowheads="1"/>
          </p:cNvPicPr>
          <p:nvPr/>
        </p:nvPicPr>
        <p:blipFill>
          <a:blip r:embed="rId2" cstate="print"/>
          <a:srcRect l="26484" r="27824" b="52597"/>
          <a:stretch>
            <a:fillRect/>
          </a:stretch>
        </p:blipFill>
        <p:spPr bwMode="auto">
          <a:xfrm>
            <a:off x="5398627" y="1600200"/>
            <a:ext cx="1485877" cy="1541518"/>
          </a:xfrm>
          <a:prstGeom prst="rect">
            <a:avLst/>
          </a:prstGeom>
          <a:noFill/>
        </p:spPr>
      </p:pic>
      <p:pic>
        <p:nvPicPr>
          <p:cNvPr id="34" name="Picture 3" descr="C:\Users\photo_000\Downloads\tower_fixed.bmp"/>
          <p:cNvPicPr>
            <a:picLocks noChangeAspect="1" noChangeArrowheads="1"/>
          </p:cNvPicPr>
          <p:nvPr/>
        </p:nvPicPr>
        <p:blipFill>
          <a:blip r:embed="rId3" cstate="print"/>
          <a:srcRect l="26833" r="27406" b="52169"/>
          <a:stretch>
            <a:fillRect/>
          </a:stretch>
        </p:blipFill>
        <p:spPr bwMode="auto">
          <a:xfrm>
            <a:off x="5405113" y="3964387"/>
            <a:ext cx="1472904" cy="1539531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6827365" y="2015973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45dB</a:t>
            </a:r>
            <a:br>
              <a:rPr lang="en-US" sz="1400" dirty="0" smtClean="0"/>
            </a:br>
            <a:r>
              <a:rPr lang="en-US" sz="1400" dirty="0" smtClean="0"/>
              <a:t>PSNR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827365" y="437109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30dB</a:t>
            </a:r>
            <a:br>
              <a:rPr lang="en-US" sz="1400" dirty="0" smtClean="0"/>
            </a:br>
            <a:r>
              <a:rPr lang="en-US" sz="1400" dirty="0" smtClean="0"/>
              <a:t>PSNR</a:t>
            </a:r>
            <a:endParaRPr lang="en-US" sz="1400" dirty="0"/>
          </a:p>
        </p:txBody>
      </p:sp>
      <p:sp>
        <p:nvSpPr>
          <p:cNvPr id="37" name="Down Arrow 36"/>
          <p:cNvSpPr/>
          <p:nvPr/>
        </p:nvSpPr>
        <p:spPr bwMode="auto">
          <a:xfrm>
            <a:off x="5787834" y="3239741"/>
            <a:ext cx="685800" cy="654844"/>
          </a:xfrm>
          <a:prstGeom prst="downArrow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14753" y="3148921"/>
            <a:ext cx="993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46% energy </a:t>
            </a:r>
            <a:r>
              <a:rPr lang="en-US" sz="1600" b="1" dirty="0" smtClean="0">
                <a:solidFill>
                  <a:srgbClr val="FF0000"/>
                </a:solidFill>
              </a:rPr>
              <a:t>savings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직사각형 8"/>
          <p:cNvSpPr/>
          <p:nvPr/>
        </p:nvSpPr>
        <p:spPr bwMode="auto">
          <a:xfrm rot="16200000">
            <a:off x="244460" y="3437657"/>
            <a:ext cx="2337683" cy="388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36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4" eaLnBrk="0" hangingPunct="0"/>
            <a:r>
              <a:rPr lang="en-US" sz="1400" b="1" i="1" dirty="0" smtClean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SW Approximations</a:t>
            </a:r>
            <a:endParaRPr lang="en-US" sz="1400" b="1" i="1" dirty="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직사각형 8"/>
          <p:cNvSpPr/>
          <p:nvPr/>
        </p:nvSpPr>
        <p:spPr bwMode="auto">
          <a:xfrm rot="16200000">
            <a:off x="3890487" y="3437657"/>
            <a:ext cx="2337683" cy="388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36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4" eaLnBrk="0" hangingPunct="0"/>
            <a:r>
              <a:rPr lang="en-US" sz="1400" b="1" i="1" dirty="0" smtClean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HW Approximations</a:t>
            </a:r>
            <a:endParaRPr lang="en-US" sz="1400" b="1" i="1" dirty="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24718"/>
      </p:ext>
    </p:extLst>
  </p:cSld>
  <p:clrMapOvr>
    <a:masterClrMapping/>
  </p:clrMapOvr>
</p:sld>
</file>

<file path=ppt/theme/theme1.xml><?xml version="1.0" encoding="utf-8"?>
<a:theme xmlns:a="http://schemas.openxmlformats.org/drawingml/2006/main" name="utexas">
  <a:themeElements>
    <a:clrScheme name="3_ce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cecs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ce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ec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ec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ec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ec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ec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ec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11449</TotalTime>
  <Words>136</Words>
  <Application>Microsoft Office PowerPoint</Application>
  <PresentationFormat>On-screen Show (4:3)</PresentationFormat>
  <Paragraphs>51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utexas</vt:lpstr>
      <vt:lpstr>Quality-Energy Aware System Design</vt:lpstr>
      <vt:lpstr>Voltage Overscaling</vt:lpstr>
      <vt:lpstr>Approximate HW/SW Synthesis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Quality-Energy Aware System Design</dc:title>
  <dc:creator>Andreas Gerstlauer</dc:creator>
  <cp:lastModifiedBy>Andreas Gerstlauer</cp:lastModifiedBy>
  <cp:revision>431</cp:revision>
  <dcterms:created xsi:type="dcterms:W3CDTF">2014-10-09T22:02:57Z</dcterms:created>
  <dcterms:modified xsi:type="dcterms:W3CDTF">2019-05-17T17:19:38Z</dcterms:modified>
</cp:coreProperties>
</file>