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pta, Kamna" initials="GK" lastIdx="1" clrIdx="0">
    <p:extLst>
      <p:ext uri="{19B8F6BF-5375-455C-9EA6-DF929625EA0E}">
        <p15:presenceInfo xmlns:p15="http://schemas.microsoft.com/office/powerpoint/2012/main" userId="S-1-5-21-1233408591-632565889-2861964239-113000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8T12:37:49.39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A933-52CE-4B8B-B4B7-104D2775437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9E8-57DE-4544-B8D0-01CC2B748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8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A933-52CE-4B8B-B4B7-104D2775437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9E8-57DE-4544-B8D0-01CC2B748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6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A933-52CE-4B8B-B4B7-104D2775437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9E8-57DE-4544-B8D0-01CC2B748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08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A933-52CE-4B8B-B4B7-104D2775437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9E8-57DE-4544-B8D0-01CC2B748D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33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A933-52CE-4B8B-B4B7-104D2775437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9E8-57DE-4544-B8D0-01CC2B748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52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A933-52CE-4B8B-B4B7-104D2775437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9E8-57DE-4544-B8D0-01CC2B748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39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A933-52CE-4B8B-B4B7-104D2775437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9E8-57DE-4544-B8D0-01CC2B748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80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A933-52CE-4B8B-B4B7-104D2775437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9E8-57DE-4544-B8D0-01CC2B748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8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A933-52CE-4B8B-B4B7-104D2775437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9E8-57DE-4544-B8D0-01CC2B748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0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A933-52CE-4B8B-B4B7-104D2775437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9E8-57DE-4544-B8D0-01CC2B748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A933-52CE-4B8B-B4B7-104D2775437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9E8-57DE-4544-B8D0-01CC2B748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1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A933-52CE-4B8B-B4B7-104D2775437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9E8-57DE-4544-B8D0-01CC2B748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A933-52CE-4B8B-B4B7-104D2775437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9E8-57DE-4544-B8D0-01CC2B748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5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A933-52CE-4B8B-B4B7-104D2775437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9E8-57DE-4544-B8D0-01CC2B748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4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A933-52CE-4B8B-B4B7-104D2775437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9E8-57DE-4544-B8D0-01CC2B748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0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A933-52CE-4B8B-B4B7-104D2775437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9E8-57DE-4544-B8D0-01CC2B748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2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A933-52CE-4B8B-B4B7-104D2775437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D9E8-57DE-4544-B8D0-01CC2B748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4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EB2A933-52CE-4B8B-B4B7-104D2775437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CD9E8-57DE-4544-B8D0-01CC2B748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96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" name="Freeform: Shape 1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6F1AB-3E2F-43BD-8562-342F43393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8000">
                <a:solidFill>
                  <a:srgbClr val="FFFFFF"/>
                </a:solidFill>
              </a:rPr>
              <a:t>Unix Commands and Shell Scripting concepts</a:t>
            </a:r>
          </a:p>
        </p:txBody>
      </p:sp>
    </p:spTree>
    <p:extLst>
      <p:ext uri="{BB962C8B-B14F-4D97-AF65-F5344CB8AC3E}">
        <p14:creationId xmlns:p14="http://schemas.microsoft.com/office/powerpoint/2010/main" val="3990046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7689E-25BC-4B44-88E0-0A2BBBE3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Permission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5EBA-4BB5-438C-ACD9-504CAE767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32" y="2305966"/>
            <a:ext cx="8947522" cy="40993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While using ls -l command, it displays various information related to file permission as follows </a:t>
            </a:r>
          </a:p>
          <a:p>
            <a:r>
              <a:rPr lang="en-US" dirty="0"/>
              <a:t>− $ls -l /home/</a:t>
            </a:r>
            <a:r>
              <a:rPr lang="en-US" dirty="0" err="1"/>
              <a:t>amrood</a:t>
            </a:r>
            <a:r>
              <a:rPr lang="en-US" dirty="0"/>
              <a:t> </a:t>
            </a:r>
          </a:p>
          <a:p>
            <a:r>
              <a:rPr lang="en-US" dirty="0"/>
              <a:t>-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-- 1 </a:t>
            </a:r>
            <a:r>
              <a:rPr lang="en-US" dirty="0" err="1"/>
              <a:t>amrood</a:t>
            </a:r>
            <a:r>
              <a:rPr lang="en-US" dirty="0"/>
              <a:t> users 1024 Nov 2 00:10 </a:t>
            </a:r>
            <a:r>
              <a:rPr lang="en-US" dirty="0" err="1"/>
              <a:t>myfile</a:t>
            </a:r>
            <a:endParaRPr lang="en-US" dirty="0"/>
          </a:p>
          <a:p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--- 1 </a:t>
            </a:r>
            <a:r>
              <a:rPr lang="en-US" dirty="0" err="1"/>
              <a:t>amrood</a:t>
            </a:r>
            <a:r>
              <a:rPr lang="en-US" dirty="0"/>
              <a:t> users 1024 Nov 2 00:10 </a:t>
            </a:r>
            <a:r>
              <a:rPr lang="en-US" dirty="0" err="1"/>
              <a:t>mydir</a:t>
            </a:r>
            <a:r>
              <a:rPr lang="en-US" dirty="0"/>
              <a:t> </a:t>
            </a:r>
          </a:p>
          <a:p>
            <a:r>
              <a:rPr lang="en-US" dirty="0"/>
              <a:t>the first column represents different access modes, i.e., the permission associated with a file or a directory. </a:t>
            </a:r>
          </a:p>
          <a:p>
            <a:r>
              <a:rPr lang="en-US" dirty="0"/>
              <a:t>The permissions are broken into groups of threes, and each position in the group denotes a specific permission, in this order: read (r), write (w), execute (x) − </a:t>
            </a:r>
          </a:p>
          <a:p>
            <a:r>
              <a:rPr lang="en-US" dirty="0"/>
              <a:t>The first three characters (2-4) represent the permissions for the file's owner. For example, -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-- represents that the owner has read (r), write (w) and execute (x) permission. </a:t>
            </a:r>
          </a:p>
          <a:p>
            <a:r>
              <a:rPr lang="en-US" dirty="0"/>
              <a:t>The second group of three characters (5-7) consists of the permissions for the group to which the file belongs. For example, -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-- represents that the group has read (r) and execute (x) permission, but no write permission. </a:t>
            </a:r>
          </a:p>
          <a:p>
            <a:r>
              <a:rPr lang="en-US" dirty="0"/>
              <a:t>The last group of three characters (8-10) represents the permissions for everyone.</a:t>
            </a:r>
          </a:p>
        </p:txBody>
      </p:sp>
    </p:spTree>
    <p:extLst>
      <p:ext uri="{BB962C8B-B14F-4D97-AF65-F5344CB8AC3E}">
        <p14:creationId xmlns:p14="http://schemas.microsoft.com/office/powerpoint/2010/main" val="3273036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FA335-61EC-4D46-A204-8482DF08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Changing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C5D3-566E-42D5-BE19-E7F5FE521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05966"/>
            <a:ext cx="8946541" cy="3942433"/>
          </a:xfrm>
        </p:spPr>
        <p:txBody>
          <a:bodyPr>
            <a:normAutofit/>
          </a:bodyPr>
          <a:lstStyle/>
          <a:p>
            <a:r>
              <a:rPr lang="en-US" b="1" dirty="0" err="1"/>
              <a:t>chmod</a:t>
            </a:r>
            <a:r>
              <a:rPr lang="en-US" dirty="0"/>
              <a:t> (change mode) command. There are two ways to use </a:t>
            </a:r>
            <a:r>
              <a:rPr lang="en-US" dirty="0" err="1"/>
              <a:t>chmod</a:t>
            </a:r>
            <a:r>
              <a:rPr lang="en-US" dirty="0"/>
              <a:t> — the symbolic mode and the absolute mode.</a:t>
            </a:r>
          </a:p>
          <a:p>
            <a:r>
              <a:rPr lang="en-US" b="1" dirty="0"/>
              <a:t>Using </a:t>
            </a:r>
            <a:r>
              <a:rPr lang="en-US" b="1" dirty="0" err="1"/>
              <a:t>chmod</a:t>
            </a:r>
            <a:r>
              <a:rPr lang="en-US" b="1" dirty="0"/>
              <a:t> in Symbolic Mode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73A4A9-D829-4967-95B4-49792A875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13951"/>
              </p:ext>
            </p:extLst>
          </p:nvPr>
        </p:nvGraphicFramePr>
        <p:xfrm>
          <a:off x="1512582" y="3568353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885208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12772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chmod</a:t>
                      </a:r>
                      <a:r>
                        <a:rPr lang="en-US" dirty="0"/>
                        <a:t>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40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the designated permission(s) to a file or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2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the designated permission(s) from a file or directory.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7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designated permission(s).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899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301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3385A-77BE-4DB1-BAC3-D47DC7F5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Continued..(</a:t>
            </a:r>
            <a:r>
              <a:rPr lang="en-US" dirty="0" err="1">
                <a:solidFill>
                  <a:srgbClr val="FFFFFF"/>
                </a:solidFill>
              </a:rPr>
              <a:t>explaination</a:t>
            </a:r>
            <a:r>
              <a:rPr lang="en-US" dirty="0">
                <a:solidFill>
                  <a:srgbClr val="FFFFFF"/>
                </a:solidFill>
              </a:rPr>
              <a:t> with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12A6-8BB2-4045-84C2-7662B260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05966"/>
            <a:ext cx="8946541" cy="3942433"/>
          </a:xfrm>
        </p:spPr>
        <p:txBody>
          <a:bodyPr>
            <a:noAutofit/>
          </a:bodyPr>
          <a:lstStyle/>
          <a:p>
            <a:r>
              <a:rPr lang="en-US" sz="1600" dirty="0"/>
              <a:t>$ls -l </a:t>
            </a:r>
            <a:r>
              <a:rPr lang="en-US" sz="1600" dirty="0" err="1"/>
              <a:t>testfile</a:t>
            </a:r>
            <a:r>
              <a:rPr lang="en-US" sz="1600" dirty="0"/>
              <a:t> </a:t>
            </a:r>
          </a:p>
          <a:p>
            <a:r>
              <a:rPr lang="en-US" sz="1600" dirty="0"/>
              <a:t>-</a:t>
            </a:r>
            <a:r>
              <a:rPr lang="en-US" sz="1600" dirty="0" err="1"/>
              <a:t>rwxrwxr</a:t>
            </a:r>
            <a:r>
              <a:rPr lang="en-US" sz="1600" dirty="0"/>
              <a:t>-- 1 </a:t>
            </a:r>
            <a:r>
              <a:rPr lang="en-US" sz="1600" dirty="0" err="1"/>
              <a:t>amrood</a:t>
            </a:r>
            <a:r>
              <a:rPr lang="en-US" sz="1600" dirty="0"/>
              <a:t> users 1024 Nov 2 00:10 </a:t>
            </a:r>
            <a:r>
              <a:rPr lang="en-US" sz="1600" dirty="0" err="1"/>
              <a:t>testfile</a:t>
            </a:r>
            <a:endParaRPr lang="en-US" sz="1600" dirty="0"/>
          </a:p>
          <a:p>
            <a:r>
              <a:rPr lang="en-US" sz="1600" dirty="0"/>
              <a:t>$</a:t>
            </a:r>
            <a:r>
              <a:rPr lang="en-US" sz="1600" dirty="0" err="1"/>
              <a:t>chmod</a:t>
            </a:r>
            <a:r>
              <a:rPr lang="en-US" sz="1600" dirty="0"/>
              <a:t> </a:t>
            </a:r>
            <a:r>
              <a:rPr lang="en-US" sz="1600" dirty="0" err="1"/>
              <a:t>o+wx</a:t>
            </a:r>
            <a:r>
              <a:rPr lang="en-US" sz="1600" dirty="0"/>
              <a:t> </a:t>
            </a:r>
            <a:r>
              <a:rPr lang="en-US" sz="1600" dirty="0" err="1"/>
              <a:t>testfile</a:t>
            </a:r>
            <a:r>
              <a:rPr lang="en-US" sz="1600" dirty="0"/>
              <a:t> </a:t>
            </a:r>
          </a:p>
          <a:p>
            <a:r>
              <a:rPr lang="en-US" sz="1600" dirty="0"/>
              <a:t>$ls -l </a:t>
            </a:r>
            <a:r>
              <a:rPr lang="en-US" sz="1600" dirty="0" err="1"/>
              <a:t>testfile</a:t>
            </a:r>
            <a:r>
              <a:rPr lang="en-US" sz="1600" dirty="0"/>
              <a:t> </a:t>
            </a:r>
          </a:p>
          <a:p>
            <a:r>
              <a:rPr lang="en-US" sz="1600" dirty="0"/>
              <a:t>–</a:t>
            </a:r>
            <a:r>
              <a:rPr lang="en-US" sz="1600" dirty="0" err="1"/>
              <a:t>rwxrwxrwx</a:t>
            </a:r>
            <a:r>
              <a:rPr lang="en-US" sz="1600" dirty="0"/>
              <a:t> 1 </a:t>
            </a:r>
            <a:r>
              <a:rPr lang="en-US" sz="1600" dirty="0" err="1"/>
              <a:t>amrood</a:t>
            </a:r>
            <a:r>
              <a:rPr lang="en-US" sz="1600" dirty="0"/>
              <a:t> users 1024 Nov 2 00:10 </a:t>
            </a:r>
            <a:r>
              <a:rPr lang="en-US" sz="1600" dirty="0" err="1"/>
              <a:t>testfile</a:t>
            </a:r>
            <a:endParaRPr lang="en-US" sz="1600" dirty="0"/>
          </a:p>
          <a:p>
            <a:r>
              <a:rPr lang="en-US" sz="1600" dirty="0"/>
              <a:t> $</a:t>
            </a:r>
            <a:r>
              <a:rPr lang="en-US" sz="1600" dirty="0" err="1"/>
              <a:t>chmod</a:t>
            </a:r>
            <a:r>
              <a:rPr lang="en-US" sz="1600" dirty="0"/>
              <a:t> u-x </a:t>
            </a:r>
            <a:r>
              <a:rPr lang="en-US" sz="1600" dirty="0" err="1"/>
              <a:t>testfile</a:t>
            </a:r>
            <a:r>
              <a:rPr lang="en-US" sz="1600" dirty="0"/>
              <a:t> </a:t>
            </a:r>
          </a:p>
          <a:p>
            <a:r>
              <a:rPr lang="en-US" sz="1600" dirty="0"/>
              <a:t>$ls -l </a:t>
            </a:r>
            <a:r>
              <a:rPr lang="en-US" sz="1600" dirty="0" err="1"/>
              <a:t>testfile</a:t>
            </a:r>
            <a:r>
              <a:rPr lang="en-US" sz="1600" dirty="0"/>
              <a:t> </a:t>
            </a:r>
          </a:p>
          <a:p>
            <a:r>
              <a:rPr lang="en-US" sz="1600" dirty="0"/>
              <a:t>-</a:t>
            </a:r>
            <a:r>
              <a:rPr lang="en-US" sz="1600" dirty="0" err="1"/>
              <a:t>rw-rwxrwx</a:t>
            </a:r>
            <a:r>
              <a:rPr lang="en-US" sz="1600" dirty="0"/>
              <a:t> 1 </a:t>
            </a:r>
            <a:r>
              <a:rPr lang="en-US" sz="1600" dirty="0" err="1"/>
              <a:t>amrood</a:t>
            </a:r>
            <a:r>
              <a:rPr lang="en-US" sz="1600" dirty="0"/>
              <a:t> users 1024 Nov 2 00:10 </a:t>
            </a:r>
            <a:r>
              <a:rPr lang="en-US" sz="1600" dirty="0" err="1"/>
              <a:t>testfile</a:t>
            </a:r>
            <a:r>
              <a:rPr lang="en-US" sz="1600" dirty="0"/>
              <a:t> 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chmod</a:t>
            </a:r>
            <a:r>
              <a:rPr lang="en-US" sz="1600" dirty="0"/>
              <a:t> g=</a:t>
            </a:r>
            <a:r>
              <a:rPr lang="en-US" sz="1600" dirty="0" err="1"/>
              <a:t>rx</a:t>
            </a:r>
            <a:r>
              <a:rPr lang="en-US" sz="1600" dirty="0"/>
              <a:t> </a:t>
            </a:r>
            <a:r>
              <a:rPr lang="en-US" sz="1600" dirty="0" err="1"/>
              <a:t>testfile</a:t>
            </a:r>
            <a:r>
              <a:rPr lang="en-US" sz="1600" dirty="0"/>
              <a:t> </a:t>
            </a:r>
          </a:p>
          <a:p>
            <a:r>
              <a:rPr lang="en-US" sz="1600" dirty="0"/>
              <a:t>$ls -l </a:t>
            </a:r>
            <a:r>
              <a:rPr lang="en-US" sz="1600" dirty="0" err="1"/>
              <a:t>testfile</a:t>
            </a:r>
            <a:r>
              <a:rPr lang="en-US" sz="1600" dirty="0"/>
              <a:t> </a:t>
            </a:r>
          </a:p>
          <a:p>
            <a:r>
              <a:rPr lang="en-US" sz="1600" dirty="0"/>
              <a:t>-</a:t>
            </a:r>
            <a:r>
              <a:rPr lang="en-US" sz="1600" dirty="0" err="1"/>
              <a:t>rw</a:t>
            </a:r>
            <a:r>
              <a:rPr lang="en-US" sz="1600" dirty="0"/>
              <a:t>-r-</a:t>
            </a:r>
            <a:r>
              <a:rPr lang="en-US" sz="1600" dirty="0" err="1"/>
              <a:t>xrwx</a:t>
            </a:r>
            <a:r>
              <a:rPr lang="en-US" sz="1600" dirty="0"/>
              <a:t> 1 </a:t>
            </a:r>
            <a:r>
              <a:rPr lang="en-US" sz="1600" dirty="0" err="1"/>
              <a:t>amrood</a:t>
            </a:r>
            <a:r>
              <a:rPr lang="en-US" sz="1600" dirty="0"/>
              <a:t> users 1024 Nov 2 00:10 </a:t>
            </a:r>
            <a:r>
              <a:rPr lang="en-US" sz="1600" dirty="0" err="1"/>
              <a:t>testfile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1421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28F33-E3B1-4336-BA0F-0D5BFB3E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chmod</a:t>
            </a:r>
            <a:r>
              <a:rPr lang="en-US" dirty="0">
                <a:solidFill>
                  <a:schemeClr val="bg1"/>
                </a:solidFill>
              </a:rPr>
              <a:t> with Absolute Permissions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CCC281-224A-49D9-84EE-CEAE8FCB3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575" y="2339181"/>
            <a:ext cx="57626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52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6F800-B306-44C4-9270-5FDA12CF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451AC-05D0-4E13-A47E-B89D17EB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254" y="2421924"/>
            <a:ext cx="9036599" cy="416422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Here's an example using the </a:t>
            </a:r>
            <a:r>
              <a:rPr lang="en-US" dirty="0" err="1"/>
              <a:t>testfile</a:t>
            </a:r>
            <a:r>
              <a:rPr lang="en-US" dirty="0"/>
              <a:t>. Running ls -1 on the </a:t>
            </a:r>
            <a:r>
              <a:rPr lang="en-US" dirty="0" err="1"/>
              <a:t>testfile</a:t>
            </a:r>
            <a:r>
              <a:rPr lang="en-US" dirty="0"/>
              <a:t> shows that the file's permissions are as follows: </a:t>
            </a:r>
          </a:p>
          <a:p>
            <a:r>
              <a:rPr lang="en-US" dirty="0"/>
              <a:t>$ls -l </a:t>
            </a:r>
            <a:r>
              <a:rPr lang="en-US" dirty="0" err="1"/>
              <a:t>testfile</a:t>
            </a:r>
            <a:r>
              <a:rPr lang="en-US" dirty="0"/>
              <a:t> </a:t>
            </a:r>
          </a:p>
          <a:p>
            <a:r>
              <a:rPr lang="en-US" dirty="0"/>
              <a:t>-</a:t>
            </a:r>
            <a:r>
              <a:rPr lang="en-US" dirty="0" err="1"/>
              <a:t>rwxrwxr</a:t>
            </a:r>
            <a:r>
              <a:rPr lang="en-US" dirty="0"/>
              <a:t>-- 1 </a:t>
            </a:r>
            <a:r>
              <a:rPr lang="en-US" dirty="0" err="1"/>
              <a:t>amrood</a:t>
            </a:r>
            <a:r>
              <a:rPr lang="en-US" dirty="0"/>
              <a:t> users 1024 Nov 2 00:10 </a:t>
            </a:r>
            <a:r>
              <a:rPr lang="en-US" dirty="0" err="1"/>
              <a:t>testfile</a:t>
            </a:r>
            <a:r>
              <a:rPr lang="en-US" dirty="0"/>
              <a:t> </a:t>
            </a:r>
          </a:p>
          <a:p>
            <a:r>
              <a:rPr lang="en-US" dirty="0"/>
              <a:t>Then each example </a:t>
            </a:r>
            <a:r>
              <a:rPr lang="en-US" dirty="0" err="1"/>
              <a:t>chmod</a:t>
            </a:r>
            <a:r>
              <a:rPr lang="en-US" dirty="0"/>
              <a:t> command from the preceding table is run on the </a:t>
            </a:r>
            <a:r>
              <a:rPr lang="en-US" dirty="0" err="1"/>
              <a:t>testfile</a:t>
            </a:r>
            <a:r>
              <a:rPr lang="en-US" dirty="0"/>
              <a:t>, followed by ls –l, so you can see the permission changes </a:t>
            </a:r>
          </a:p>
          <a:p>
            <a:r>
              <a:rPr lang="en-US" dirty="0"/>
              <a:t>$ </a:t>
            </a:r>
            <a:r>
              <a:rPr lang="en-US" dirty="0" err="1"/>
              <a:t>chmod</a:t>
            </a:r>
            <a:r>
              <a:rPr lang="en-US" dirty="0"/>
              <a:t> 755 </a:t>
            </a:r>
            <a:r>
              <a:rPr lang="en-US" dirty="0" err="1"/>
              <a:t>testfile</a:t>
            </a:r>
            <a:r>
              <a:rPr lang="en-US" dirty="0"/>
              <a:t> </a:t>
            </a:r>
          </a:p>
          <a:p>
            <a:r>
              <a:rPr lang="en-US" dirty="0"/>
              <a:t>$ls -l </a:t>
            </a:r>
            <a:r>
              <a:rPr lang="en-US" dirty="0" err="1"/>
              <a:t>testfile</a:t>
            </a:r>
            <a:r>
              <a:rPr lang="en-US" dirty="0"/>
              <a:t> </a:t>
            </a:r>
          </a:p>
          <a:p>
            <a:r>
              <a:rPr lang="en-US" dirty="0"/>
              <a:t>-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1 </a:t>
            </a:r>
            <a:r>
              <a:rPr lang="en-US" dirty="0" err="1"/>
              <a:t>amrood</a:t>
            </a:r>
            <a:r>
              <a:rPr lang="en-US" dirty="0"/>
              <a:t> users 1024 Nov 2 00:10 </a:t>
            </a:r>
            <a:r>
              <a:rPr lang="en-US" dirty="0" err="1"/>
              <a:t>testfile</a:t>
            </a:r>
            <a:r>
              <a:rPr lang="en-US" dirty="0"/>
              <a:t> </a:t>
            </a:r>
          </a:p>
          <a:p>
            <a:r>
              <a:rPr lang="en-US" dirty="0"/>
              <a:t>$</a:t>
            </a:r>
            <a:r>
              <a:rPr lang="en-US" dirty="0" err="1"/>
              <a:t>chmod</a:t>
            </a:r>
            <a:r>
              <a:rPr lang="en-US" dirty="0"/>
              <a:t> 743 </a:t>
            </a:r>
            <a:r>
              <a:rPr lang="en-US" dirty="0" err="1"/>
              <a:t>testfile</a:t>
            </a:r>
            <a:r>
              <a:rPr lang="en-US" dirty="0"/>
              <a:t> Unix 33 </a:t>
            </a:r>
          </a:p>
          <a:p>
            <a:r>
              <a:rPr lang="en-US" dirty="0"/>
              <a:t>$ls -l </a:t>
            </a:r>
            <a:r>
              <a:rPr lang="en-US" dirty="0" err="1"/>
              <a:t>testfile</a:t>
            </a:r>
            <a:r>
              <a:rPr lang="en-US" dirty="0"/>
              <a:t> </a:t>
            </a:r>
          </a:p>
          <a:p>
            <a:r>
              <a:rPr lang="en-US" dirty="0"/>
              <a:t>-</a:t>
            </a:r>
            <a:r>
              <a:rPr lang="en-US" dirty="0" err="1"/>
              <a:t>rwxr</a:t>
            </a:r>
            <a:r>
              <a:rPr lang="en-US" dirty="0"/>
              <a:t>---</a:t>
            </a:r>
            <a:r>
              <a:rPr lang="en-US" dirty="0" err="1"/>
              <a:t>wx</a:t>
            </a:r>
            <a:r>
              <a:rPr lang="en-US" dirty="0"/>
              <a:t> 1 </a:t>
            </a:r>
            <a:r>
              <a:rPr lang="en-US" dirty="0" err="1"/>
              <a:t>amrood</a:t>
            </a:r>
            <a:r>
              <a:rPr lang="en-US" dirty="0"/>
              <a:t> users 1024 Nov 2 00:10 </a:t>
            </a:r>
            <a:r>
              <a:rPr lang="en-US" dirty="0" err="1"/>
              <a:t>testfile</a:t>
            </a:r>
            <a:r>
              <a:rPr lang="en-US" dirty="0"/>
              <a:t> </a:t>
            </a:r>
          </a:p>
          <a:p>
            <a:r>
              <a:rPr lang="en-US" dirty="0"/>
              <a:t>$</a:t>
            </a:r>
            <a:r>
              <a:rPr lang="en-US" dirty="0" err="1"/>
              <a:t>chmod</a:t>
            </a:r>
            <a:r>
              <a:rPr lang="en-US" dirty="0"/>
              <a:t> 043 </a:t>
            </a:r>
            <a:r>
              <a:rPr lang="en-US" dirty="0" err="1"/>
              <a:t>testfile</a:t>
            </a:r>
            <a:r>
              <a:rPr lang="en-US" dirty="0"/>
              <a:t> </a:t>
            </a:r>
          </a:p>
          <a:p>
            <a:r>
              <a:rPr lang="en-US" dirty="0"/>
              <a:t>$ls -l </a:t>
            </a:r>
            <a:r>
              <a:rPr lang="en-US" dirty="0" err="1"/>
              <a:t>testfile</a:t>
            </a:r>
            <a:r>
              <a:rPr lang="en-US" dirty="0"/>
              <a:t> </a:t>
            </a:r>
          </a:p>
          <a:p>
            <a:r>
              <a:rPr lang="en-US" dirty="0"/>
              <a:t>----r---</a:t>
            </a:r>
            <a:r>
              <a:rPr lang="en-US" dirty="0" err="1"/>
              <a:t>wx</a:t>
            </a:r>
            <a:r>
              <a:rPr lang="en-US" dirty="0"/>
              <a:t> 1 </a:t>
            </a:r>
            <a:r>
              <a:rPr lang="en-US" dirty="0" err="1"/>
              <a:t>amrood</a:t>
            </a:r>
            <a:r>
              <a:rPr lang="en-US" dirty="0"/>
              <a:t> users 1024 Nov 2 00:10 </a:t>
            </a:r>
            <a:r>
              <a:rPr lang="en-US" dirty="0" err="1"/>
              <a:t>testfile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6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EC01C-CC3A-407C-826F-A7775ED4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Changing Owners and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F28D6-0521-4188-9A81-2E0C5178B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While creating an account on Unix, it assigns a </a:t>
            </a:r>
            <a:r>
              <a:rPr lang="en-US" b="1" dirty="0"/>
              <a:t>owner ID </a:t>
            </a:r>
            <a:r>
              <a:rPr lang="en-US" dirty="0"/>
              <a:t>and a </a:t>
            </a:r>
            <a:r>
              <a:rPr lang="en-US" b="1" dirty="0"/>
              <a:t>group ID </a:t>
            </a:r>
            <a:r>
              <a:rPr lang="en-US" dirty="0"/>
              <a:t>to each user. All the permissions mentioned above are also assigned based on the Owner and the Groups. </a:t>
            </a:r>
          </a:p>
          <a:p>
            <a:r>
              <a:rPr lang="en-US" dirty="0"/>
              <a:t>Two commands are available to change the owner and the group of files − </a:t>
            </a:r>
          </a:p>
          <a:p>
            <a:r>
              <a:rPr lang="en-US" dirty="0"/>
              <a:t> </a:t>
            </a:r>
            <a:r>
              <a:rPr lang="en-US" b="1" dirty="0" err="1"/>
              <a:t>chown</a:t>
            </a:r>
            <a:r>
              <a:rPr lang="en-US" dirty="0"/>
              <a:t> − The </a:t>
            </a:r>
            <a:r>
              <a:rPr lang="en-US" dirty="0" err="1"/>
              <a:t>chown</a:t>
            </a:r>
            <a:r>
              <a:rPr lang="en-US" dirty="0"/>
              <a:t> command stands for "change owner" and is used to change the owner of a file. </a:t>
            </a:r>
          </a:p>
          <a:p>
            <a:r>
              <a:rPr lang="en-US" dirty="0"/>
              <a:t> </a:t>
            </a:r>
            <a:r>
              <a:rPr lang="en-US" b="1" dirty="0" err="1"/>
              <a:t>chgrp</a:t>
            </a:r>
            <a:r>
              <a:rPr lang="en-US" dirty="0"/>
              <a:t> − The </a:t>
            </a:r>
            <a:r>
              <a:rPr lang="en-US" dirty="0" err="1"/>
              <a:t>chgrp</a:t>
            </a:r>
            <a:r>
              <a:rPr lang="en-US" dirty="0"/>
              <a:t> command stands for "change group" and is used to change the group of a file.</a:t>
            </a:r>
          </a:p>
        </p:txBody>
      </p:sp>
    </p:spTree>
    <p:extLst>
      <p:ext uri="{BB962C8B-B14F-4D97-AF65-F5344CB8AC3E}">
        <p14:creationId xmlns:p14="http://schemas.microsoft.com/office/powerpoint/2010/main" val="3937686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97475-F7A4-4FC3-A498-F2C341AF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F1EC4-D450-42C4-ACB3-D2C7A022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Font typeface="Wingdings 3" panose="05040102010807070707" pitchFamily="18" charset="2"/>
              <a:buChar char="¬"/>
            </a:pPr>
            <a:r>
              <a:rPr lang="en-US" dirty="0"/>
              <a:t>Unix operating system is a set of programs that act as a link between the computer and the user. </a:t>
            </a:r>
          </a:p>
          <a:p>
            <a:pPr>
              <a:buFont typeface="Wingdings 3" panose="05040102010807070707" pitchFamily="18" charset="2"/>
              <a:buChar char="¬"/>
            </a:pPr>
            <a:r>
              <a:rPr lang="en-US" dirty="0"/>
              <a:t>The computer programs that allocate the system resources and coordinate all the details of the computer's internals is called the operating system or the </a:t>
            </a:r>
            <a:r>
              <a:rPr lang="en-US" b="1" dirty="0"/>
              <a:t>kernel</a:t>
            </a:r>
            <a:r>
              <a:rPr lang="en-US" dirty="0"/>
              <a:t>.</a:t>
            </a:r>
          </a:p>
          <a:p>
            <a:pPr>
              <a:buFont typeface="Wingdings 3" panose="05040102010807070707" pitchFamily="18" charset="2"/>
              <a:buChar char="¬"/>
            </a:pPr>
            <a:r>
              <a:rPr lang="en-US" dirty="0"/>
              <a:t> Users communicate with the kernel through a program known as the </a:t>
            </a:r>
            <a:r>
              <a:rPr lang="en-US" b="1" dirty="0"/>
              <a:t>shell</a:t>
            </a:r>
            <a:r>
              <a:rPr lang="en-US" dirty="0"/>
              <a:t>. </a:t>
            </a:r>
          </a:p>
          <a:p>
            <a:pPr>
              <a:buFont typeface="Wingdings 3" panose="05040102010807070707" pitchFamily="18" charset="2"/>
              <a:buChar char="¬"/>
            </a:pPr>
            <a:r>
              <a:rPr lang="en-US" dirty="0"/>
              <a:t>Solaris Unix, AIX, HP Unix and BSD are a few examples of </a:t>
            </a:r>
            <a:r>
              <a:rPr lang="en-US" dirty="0" err="1"/>
              <a:t>unix</a:t>
            </a:r>
            <a:r>
              <a:rPr lang="en-US" dirty="0"/>
              <a:t> variants. Linux is also a flavor of Unix which is freely available.</a:t>
            </a:r>
          </a:p>
        </p:txBody>
      </p:sp>
    </p:spTree>
    <p:extLst>
      <p:ext uri="{BB962C8B-B14F-4D97-AF65-F5344CB8AC3E}">
        <p14:creationId xmlns:p14="http://schemas.microsoft.com/office/powerpoint/2010/main" val="69665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0A32A-B02B-4D55-9BD6-3BA25AB9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Continued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EAE6-3B5A-493D-B231-623B452ED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Several people can use a Unix computer at the same time; hence Unix is called a multiuser system. </a:t>
            </a:r>
          </a:p>
          <a:p>
            <a:r>
              <a:rPr lang="en-US" dirty="0"/>
              <a:t>A user can also run multiple programs at the same time; hence Unix is a multitasking environment. </a:t>
            </a:r>
          </a:p>
          <a:p>
            <a:r>
              <a:rPr lang="en-US" dirty="0"/>
              <a:t>All the data of Unix is organized into files. All files are then organized into directories. These directories are further organized into a tree-like structure called the filesystem.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4698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D4D1A-68B2-43D1-B934-5E63F30C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DDA95-B6B4-44A3-BAAE-2626AE06B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1) Change Password :  passwd</a:t>
            </a:r>
          </a:p>
          <a:p>
            <a:r>
              <a:rPr lang="en-US" dirty="0"/>
              <a:t>2) Listing Directories and Files : ls –l (</a:t>
            </a:r>
            <a:r>
              <a:rPr lang="en-US" dirty="0" err="1"/>
              <a:t>e.g</a:t>
            </a:r>
            <a:r>
              <a:rPr lang="en-US" dirty="0"/>
              <a:t>: $ls </a:t>
            </a:r>
            <a:r>
              <a:rPr lang="en-US" dirty="0" err="1"/>
              <a:t>dirname</a:t>
            </a:r>
            <a:r>
              <a:rPr lang="en-US" dirty="0"/>
              <a:t> )</a:t>
            </a:r>
          </a:p>
          <a:p>
            <a:r>
              <a:rPr lang="en-US" dirty="0"/>
              <a:t>3) Who Are You?: </a:t>
            </a:r>
            <a:r>
              <a:rPr lang="en-US" dirty="0" err="1"/>
              <a:t>whoami</a:t>
            </a:r>
            <a:endParaRPr lang="en-US" dirty="0"/>
          </a:p>
          <a:p>
            <a:r>
              <a:rPr lang="en-US" dirty="0"/>
              <a:t>4) Who is Logged in? : users, who</a:t>
            </a:r>
          </a:p>
          <a:p>
            <a:r>
              <a:rPr lang="en-US" dirty="0"/>
              <a:t>5) Creating Files: vi editor to create ordinary files on any Unix system</a:t>
            </a:r>
          </a:p>
          <a:p>
            <a:r>
              <a:rPr lang="en-US" dirty="0"/>
              <a:t>(</a:t>
            </a:r>
            <a:r>
              <a:rPr lang="en-US" dirty="0" err="1"/>
              <a:t>e.g</a:t>
            </a:r>
            <a:r>
              <a:rPr lang="en-US" dirty="0"/>
              <a:t>: $ vi filename)</a:t>
            </a:r>
          </a:p>
          <a:p>
            <a:r>
              <a:rPr lang="en-US" dirty="0"/>
              <a:t>6) Display Content of a File: cat ( </a:t>
            </a:r>
            <a:r>
              <a:rPr lang="en-US" dirty="0" err="1"/>
              <a:t>e.g</a:t>
            </a:r>
            <a:r>
              <a:rPr lang="en-US" dirty="0"/>
              <a:t>: $ cat filename )</a:t>
            </a:r>
          </a:p>
        </p:txBody>
      </p:sp>
    </p:spTree>
    <p:extLst>
      <p:ext uri="{BB962C8B-B14F-4D97-AF65-F5344CB8AC3E}">
        <p14:creationId xmlns:p14="http://schemas.microsoft.com/office/powerpoint/2010/main" val="3245201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F7DA0-93F6-412D-94E9-F75044A0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9C9E-BF06-4590-8627-7BBEBD2C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7) Counting Words in a File: </a:t>
            </a:r>
            <a:r>
              <a:rPr lang="en-US" dirty="0" err="1"/>
              <a:t>wc</a:t>
            </a:r>
            <a:r>
              <a:rPr lang="en-US" dirty="0"/>
              <a:t> ( </a:t>
            </a:r>
            <a:r>
              <a:rPr lang="en-US" dirty="0" err="1"/>
              <a:t>e.g</a:t>
            </a:r>
            <a:r>
              <a:rPr lang="en-US" dirty="0"/>
              <a:t>: $ </a:t>
            </a:r>
            <a:r>
              <a:rPr lang="en-US" dirty="0" err="1"/>
              <a:t>wc</a:t>
            </a:r>
            <a:r>
              <a:rPr lang="en-US" dirty="0"/>
              <a:t> filename)</a:t>
            </a:r>
          </a:p>
          <a:p>
            <a:r>
              <a:rPr lang="en-US" dirty="0"/>
              <a:t>8) Copying Files : cp ( 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fr-FR" dirty="0"/>
              <a:t>$ </a:t>
            </a:r>
            <a:r>
              <a:rPr lang="fr-FR" dirty="0" err="1"/>
              <a:t>cp</a:t>
            </a:r>
            <a:r>
              <a:rPr lang="fr-FR" dirty="0"/>
              <a:t> </a:t>
            </a:r>
            <a:r>
              <a:rPr lang="fr-FR" dirty="0" err="1"/>
              <a:t>source_file</a:t>
            </a:r>
            <a:r>
              <a:rPr lang="fr-FR" dirty="0"/>
              <a:t> </a:t>
            </a:r>
            <a:r>
              <a:rPr lang="fr-FR" dirty="0" err="1"/>
              <a:t>destination_file</a:t>
            </a:r>
            <a:r>
              <a:rPr lang="fr-FR" dirty="0"/>
              <a:t>)</a:t>
            </a:r>
          </a:p>
          <a:p>
            <a:r>
              <a:rPr lang="fr-FR" dirty="0"/>
              <a:t>9) </a:t>
            </a:r>
            <a:r>
              <a:rPr lang="en-US" dirty="0"/>
              <a:t>Renaming Files : mv (</a:t>
            </a:r>
            <a:r>
              <a:rPr lang="en-US" dirty="0" err="1"/>
              <a:t>e.g</a:t>
            </a:r>
            <a:r>
              <a:rPr lang="en-US" dirty="0"/>
              <a:t>: $ mv filename </a:t>
            </a:r>
            <a:r>
              <a:rPr lang="en-US" dirty="0" err="1"/>
              <a:t>newfile</a:t>
            </a:r>
            <a:r>
              <a:rPr lang="en-US" dirty="0"/>
              <a:t>)</a:t>
            </a:r>
          </a:p>
          <a:p>
            <a:r>
              <a:rPr lang="en-US" dirty="0"/>
              <a:t>10) Deleting Files : rm ( </a:t>
            </a:r>
            <a:r>
              <a:rPr lang="en-US" dirty="0" err="1"/>
              <a:t>e.g</a:t>
            </a:r>
            <a:r>
              <a:rPr lang="en-US" dirty="0"/>
              <a:t>: $ rm filename)</a:t>
            </a:r>
          </a:p>
        </p:txBody>
      </p:sp>
    </p:spTree>
    <p:extLst>
      <p:ext uri="{BB962C8B-B14F-4D97-AF65-F5344CB8AC3E}">
        <p14:creationId xmlns:p14="http://schemas.microsoft.com/office/powerpoint/2010/main" val="1435881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BC001-07C8-42C1-A684-F7A192F8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Important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2DADD-4219-42BD-8AEF-9D994B37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1) Root directory : </a:t>
            </a:r>
            <a:r>
              <a:rPr lang="en-US" b="1" dirty="0"/>
              <a:t>/</a:t>
            </a:r>
          </a:p>
          <a:p>
            <a:r>
              <a:rPr lang="en-US" dirty="0"/>
              <a:t>2) Home directory : </a:t>
            </a:r>
            <a:r>
              <a:rPr lang="en-US" b="1" dirty="0"/>
              <a:t>~</a:t>
            </a:r>
          </a:p>
          <a:p>
            <a:r>
              <a:rPr lang="en-US" dirty="0"/>
              <a:t>3) Parent directory : </a:t>
            </a:r>
            <a:r>
              <a:rPr lang="en-US" b="1" dirty="0"/>
              <a:t>.. </a:t>
            </a:r>
            <a:r>
              <a:rPr lang="en-US" dirty="0"/>
              <a:t>( double dots is used for parent directory)</a:t>
            </a:r>
          </a:p>
          <a:p>
            <a:r>
              <a:rPr lang="en-US" dirty="0"/>
              <a:t>4) Current directory : . (. Single dot represents the current working directory)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76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C00A1-1F97-42F8-A0E6-AAA77453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Absolute/Relative Pathnames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B620-2E2B-461E-83DA-12579129F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Directories are arranged in a hierarchy with root (/) at the top.</a:t>
            </a:r>
          </a:p>
          <a:p>
            <a:r>
              <a:rPr lang="en-US" dirty="0"/>
              <a:t>Elements of a pathname are separated by a /. </a:t>
            </a:r>
          </a:p>
          <a:p>
            <a:r>
              <a:rPr lang="en-US" dirty="0"/>
              <a:t>A pathname is absolute, if it is described in relation to root, thus absolute pathnames always begin with a /</a:t>
            </a:r>
          </a:p>
          <a:p>
            <a:r>
              <a:rPr lang="en-US" dirty="0"/>
              <a:t>Relative pathnames never begin with /.</a:t>
            </a:r>
          </a:p>
          <a:p>
            <a:r>
              <a:rPr lang="en-US" b="1" dirty="0" err="1"/>
              <a:t>pwd</a:t>
            </a:r>
            <a:r>
              <a:rPr lang="en-US" dirty="0"/>
              <a:t> command is used to print the current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3165186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732AE-F120-419B-A643-1DEC5070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Creating/Removing/Changing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BC46-DFFE-448B-925C-082A2CD69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1) $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/>
              <a:t>2) $ </a:t>
            </a:r>
            <a:r>
              <a:rPr lang="en-US" dirty="0" err="1"/>
              <a:t>rmdir</a:t>
            </a:r>
            <a:r>
              <a:rPr lang="en-US" dirty="0"/>
              <a:t>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/>
              <a:t>3) $ cd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/>
              <a:t>4) $ mv dirname1 dirname2 ( to rename dirname1 to dirname2)</a:t>
            </a:r>
          </a:p>
          <a:p>
            <a:r>
              <a:rPr lang="en-US" b="1" dirty="0"/>
              <a:t>Note − </a:t>
            </a:r>
            <a:r>
              <a:rPr lang="en-US" dirty="0"/>
              <a:t>To remove a directory, make sure it is empty which means there should not be any file or sub-directory inside this directory.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43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FA335-61EC-4D46-A204-8482DF08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Unix — File Permission / Access Modes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C5D3-566E-42D5-BE19-E7F5FE521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File ownership is an important component of Unix that provides a secure method for storing files. Every file in Unix has the following attributes – </a:t>
            </a:r>
          </a:p>
          <a:p>
            <a:r>
              <a:rPr lang="en-US" b="1" dirty="0"/>
              <a:t>Owner permissions − </a:t>
            </a:r>
            <a:r>
              <a:rPr lang="en-US" dirty="0"/>
              <a:t>The owner's permissions determine what actions the owner of the file can perform on the file. </a:t>
            </a:r>
          </a:p>
          <a:p>
            <a:r>
              <a:rPr lang="en-US" b="1" dirty="0"/>
              <a:t>Group permissions − </a:t>
            </a:r>
            <a:r>
              <a:rPr lang="en-US" dirty="0"/>
              <a:t>The group's permissions determine what actions a user, who is a member of the group that a file belongs to, can perform on the file. </a:t>
            </a:r>
          </a:p>
          <a:p>
            <a:r>
              <a:rPr lang="en-US" b="1" dirty="0"/>
              <a:t>Other (world) permissions − </a:t>
            </a:r>
            <a:r>
              <a:rPr lang="en-US" dirty="0"/>
              <a:t>The permissions for others indicate what action all other users can perform on the file.</a:t>
            </a:r>
          </a:p>
        </p:txBody>
      </p:sp>
    </p:spTree>
    <p:extLst>
      <p:ext uri="{BB962C8B-B14F-4D97-AF65-F5344CB8AC3E}">
        <p14:creationId xmlns:p14="http://schemas.microsoft.com/office/powerpoint/2010/main" val="2049705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1203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Unix Commands and Shell Scripting concepts</vt:lpstr>
      <vt:lpstr>Introduction</vt:lpstr>
      <vt:lpstr>Continued …</vt:lpstr>
      <vt:lpstr>Basic commands</vt:lpstr>
      <vt:lpstr>Continued….</vt:lpstr>
      <vt:lpstr>Important Directories</vt:lpstr>
      <vt:lpstr>Absolute/Relative Pathnames</vt:lpstr>
      <vt:lpstr>Creating/Removing/Changing Directories</vt:lpstr>
      <vt:lpstr>Unix — File Permission / Access Modes</vt:lpstr>
      <vt:lpstr>The Permission Indicators</vt:lpstr>
      <vt:lpstr>Changing permissions</vt:lpstr>
      <vt:lpstr>Continued..(explaination with example)</vt:lpstr>
      <vt:lpstr>Using chmod with Absolute Permissions</vt:lpstr>
      <vt:lpstr>Examples:</vt:lpstr>
      <vt:lpstr>Changing Owners and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Commands and Shell Scripting concepts</dc:title>
  <dc:creator>Gupta, Kamna</dc:creator>
  <cp:lastModifiedBy>Gupta, Kamna</cp:lastModifiedBy>
  <cp:revision>2</cp:revision>
  <dcterms:created xsi:type="dcterms:W3CDTF">2019-05-28T07:22:58Z</dcterms:created>
  <dcterms:modified xsi:type="dcterms:W3CDTF">2019-05-28T07:34:43Z</dcterms:modified>
</cp:coreProperties>
</file>