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p:scale>
          <a:sx n="87" d="100"/>
          <a:sy n="87" d="100"/>
        </p:scale>
        <p:origin x="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201B7-CD16-4586-ADE7-2D501E092362}" type="datetimeFigureOut">
              <a:rPr lang="en-US" smtClean="0"/>
              <a:t>6/5/2019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2F9E30-2D72-478D-BF83-2210C5A36892}" type="slidenum">
              <a:rPr lang="en-US" smtClean="0"/>
              <a:t>‹#›</a:t>
            </a:fld>
            <a:endParaRPr lang="en-US"/>
          </a:p>
        </p:txBody>
      </p:sp>
    </p:spTree>
    <p:extLst>
      <p:ext uri="{BB962C8B-B14F-4D97-AF65-F5344CB8AC3E}">
        <p14:creationId xmlns:p14="http://schemas.microsoft.com/office/powerpoint/2010/main" val="83073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AFF365-EF4B-4D37-AF48-37F48150E2B3}"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958EC-E6AE-4991-B542-3AADFCC41F3B}" type="slidenum">
              <a:rPr lang="en-US" smtClean="0"/>
              <a:t>‹#›</a:t>
            </a:fld>
            <a:endParaRPr lang="en-US"/>
          </a:p>
        </p:txBody>
      </p:sp>
    </p:spTree>
    <p:extLst>
      <p:ext uri="{BB962C8B-B14F-4D97-AF65-F5344CB8AC3E}">
        <p14:creationId xmlns:p14="http://schemas.microsoft.com/office/powerpoint/2010/main" val="335052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BAFF365-EF4B-4D37-AF48-37F48150E2B3}"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958EC-E6AE-4991-B542-3AADFCC41F3B}" type="slidenum">
              <a:rPr lang="en-US" smtClean="0"/>
              <a:t>‹#›</a:t>
            </a:fld>
            <a:endParaRPr lang="en-US"/>
          </a:p>
        </p:txBody>
      </p:sp>
    </p:spTree>
    <p:extLst>
      <p:ext uri="{BB962C8B-B14F-4D97-AF65-F5344CB8AC3E}">
        <p14:creationId xmlns:p14="http://schemas.microsoft.com/office/powerpoint/2010/main" val="212829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BAFF365-EF4B-4D37-AF48-37F48150E2B3}"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958EC-E6AE-4991-B542-3AADFCC41F3B}" type="slidenum">
              <a:rPr lang="en-US" smtClean="0"/>
              <a:t>‹#›</a:t>
            </a:fld>
            <a:endParaRPr lang="en-US"/>
          </a:p>
        </p:txBody>
      </p:sp>
    </p:spTree>
    <p:extLst>
      <p:ext uri="{BB962C8B-B14F-4D97-AF65-F5344CB8AC3E}">
        <p14:creationId xmlns:p14="http://schemas.microsoft.com/office/powerpoint/2010/main" val="161567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BAFF365-EF4B-4D37-AF48-37F48150E2B3}"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958EC-E6AE-4991-B542-3AADFCC41F3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9385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AFF365-EF4B-4D37-AF48-37F48150E2B3}"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958EC-E6AE-4991-B542-3AADFCC41F3B}" type="slidenum">
              <a:rPr lang="en-US" smtClean="0"/>
              <a:t>‹#›</a:t>
            </a:fld>
            <a:endParaRPr lang="en-US"/>
          </a:p>
        </p:txBody>
      </p:sp>
    </p:spTree>
    <p:extLst>
      <p:ext uri="{BB962C8B-B14F-4D97-AF65-F5344CB8AC3E}">
        <p14:creationId xmlns:p14="http://schemas.microsoft.com/office/powerpoint/2010/main" val="1353886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AFF365-EF4B-4D37-AF48-37F48150E2B3}" type="datetimeFigureOut">
              <a:rPr lang="en-US" smtClean="0"/>
              <a:t>6/5/2019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958EC-E6AE-4991-B542-3AADFCC41F3B}" type="slidenum">
              <a:rPr lang="en-US" smtClean="0"/>
              <a:t>‹#›</a:t>
            </a:fld>
            <a:endParaRPr lang="en-US"/>
          </a:p>
        </p:txBody>
      </p:sp>
    </p:spTree>
    <p:extLst>
      <p:ext uri="{BB962C8B-B14F-4D97-AF65-F5344CB8AC3E}">
        <p14:creationId xmlns:p14="http://schemas.microsoft.com/office/powerpoint/2010/main" val="599417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AFF365-EF4B-4D37-AF48-37F48150E2B3}" type="datetimeFigureOut">
              <a:rPr lang="en-US" smtClean="0"/>
              <a:t>6/5/2019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958EC-E6AE-4991-B542-3AADFCC41F3B}" type="slidenum">
              <a:rPr lang="en-US" smtClean="0"/>
              <a:t>‹#›</a:t>
            </a:fld>
            <a:endParaRPr lang="en-US"/>
          </a:p>
        </p:txBody>
      </p:sp>
    </p:spTree>
    <p:extLst>
      <p:ext uri="{BB962C8B-B14F-4D97-AF65-F5344CB8AC3E}">
        <p14:creationId xmlns:p14="http://schemas.microsoft.com/office/powerpoint/2010/main" val="2560348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FF365-EF4B-4D37-AF48-37F48150E2B3}"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958EC-E6AE-4991-B542-3AADFCC41F3B}" type="slidenum">
              <a:rPr lang="en-US" smtClean="0"/>
              <a:t>‹#›</a:t>
            </a:fld>
            <a:endParaRPr lang="en-US"/>
          </a:p>
        </p:txBody>
      </p:sp>
    </p:spTree>
    <p:extLst>
      <p:ext uri="{BB962C8B-B14F-4D97-AF65-F5344CB8AC3E}">
        <p14:creationId xmlns:p14="http://schemas.microsoft.com/office/powerpoint/2010/main" val="2841934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FF365-EF4B-4D37-AF48-37F48150E2B3}"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958EC-E6AE-4991-B542-3AADFCC41F3B}" type="slidenum">
              <a:rPr lang="en-US" smtClean="0"/>
              <a:t>‹#›</a:t>
            </a:fld>
            <a:endParaRPr lang="en-US"/>
          </a:p>
        </p:txBody>
      </p:sp>
    </p:spTree>
    <p:extLst>
      <p:ext uri="{BB962C8B-B14F-4D97-AF65-F5344CB8AC3E}">
        <p14:creationId xmlns:p14="http://schemas.microsoft.com/office/powerpoint/2010/main" val="297481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BAFF365-EF4B-4D37-AF48-37F48150E2B3}"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958EC-E6AE-4991-B542-3AADFCC41F3B}" type="slidenum">
              <a:rPr lang="en-US" smtClean="0"/>
              <a:t>‹#›</a:t>
            </a:fld>
            <a:endParaRPr lang="en-US"/>
          </a:p>
        </p:txBody>
      </p:sp>
    </p:spTree>
    <p:extLst>
      <p:ext uri="{BB962C8B-B14F-4D97-AF65-F5344CB8AC3E}">
        <p14:creationId xmlns:p14="http://schemas.microsoft.com/office/powerpoint/2010/main" val="6931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AFF365-EF4B-4D37-AF48-37F48150E2B3}"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958EC-E6AE-4991-B542-3AADFCC41F3B}" type="slidenum">
              <a:rPr lang="en-US" smtClean="0"/>
              <a:t>‹#›</a:t>
            </a:fld>
            <a:endParaRPr lang="en-US"/>
          </a:p>
        </p:txBody>
      </p:sp>
    </p:spTree>
    <p:extLst>
      <p:ext uri="{BB962C8B-B14F-4D97-AF65-F5344CB8AC3E}">
        <p14:creationId xmlns:p14="http://schemas.microsoft.com/office/powerpoint/2010/main" val="4003752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AFF365-EF4B-4D37-AF48-37F48150E2B3}"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958EC-E6AE-4991-B542-3AADFCC41F3B}" type="slidenum">
              <a:rPr lang="en-US" smtClean="0"/>
              <a:t>‹#›</a:t>
            </a:fld>
            <a:endParaRPr lang="en-US"/>
          </a:p>
        </p:txBody>
      </p:sp>
    </p:spTree>
    <p:extLst>
      <p:ext uri="{BB962C8B-B14F-4D97-AF65-F5344CB8AC3E}">
        <p14:creationId xmlns:p14="http://schemas.microsoft.com/office/powerpoint/2010/main" val="2652252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AFF365-EF4B-4D37-AF48-37F48150E2B3}" type="datetimeFigureOut">
              <a:rPr lang="en-US" smtClean="0"/>
              <a:t>6/5/2019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5958EC-E6AE-4991-B542-3AADFCC41F3B}" type="slidenum">
              <a:rPr lang="en-US" smtClean="0"/>
              <a:t>‹#›</a:t>
            </a:fld>
            <a:endParaRPr lang="en-US"/>
          </a:p>
        </p:txBody>
      </p:sp>
    </p:spTree>
    <p:extLst>
      <p:ext uri="{BB962C8B-B14F-4D97-AF65-F5344CB8AC3E}">
        <p14:creationId xmlns:p14="http://schemas.microsoft.com/office/powerpoint/2010/main" val="1038067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BAFF365-EF4B-4D37-AF48-37F48150E2B3}" type="datetimeFigureOut">
              <a:rPr lang="en-US" smtClean="0"/>
              <a:t>6/5/2019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E5958EC-E6AE-4991-B542-3AADFCC41F3B}" type="slidenum">
              <a:rPr lang="en-US" smtClean="0"/>
              <a:t>‹#›</a:t>
            </a:fld>
            <a:endParaRPr lang="en-US"/>
          </a:p>
        </p:txBody>
      </p:sp>
    </p:spTree>
    <p:extLst>
      <p:ext uri="{BB962C8B-B14F-4D97-AF65-F5344CB8AC3E}">
        <p14:creationId xmlns:p14="http://schemas.microsoft.com/office/powerpoint/2010/main" val="227401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AFF365-EF4B-4D37-AF48-37F48150E2B3}" type="datetimeFigureOut">
              <a:rPr lang="en-US" smtClean="0"/>
              <a:t>6/5/2019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E5958EC-E6AE-4991-B542-3AADFCC41F3B}" type="slidenum">
              <a:rPr lang="en-US" smtClean="0"/>
              <a:t>‹#›</a:t>
            </a:fld>
            <a:endParaRPr lang="en-US"/>
          </a:p>
        </p:txBody>
      </p:sp>
    </p:spTree>
    <p:extLst>
      <p:ext uri="{BB962C8B-B14F-4D97-AF65-F5344CB8AC3E}">
        <p14:creationId xmlns:p14="http://schemas.microsoft.com/office/powerpoint/2010/main" val="2319706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BAFF365-EF4B-4D37-AF48-37F48150E2B3}" type="datetimeFigureOut">
              <a:rPr lang="en-US" smtClean="0"/>
              <a:t>6/5/2019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E5958EC-E6AE-4991-B542-3AADFCC41F3B}" type="slidenum">
              <a:rPr lang="en-US" smtClean="0"/>
              <a:t>‹#›</a:t>
            </a:fld>
            <a:endParaRPr lang="en-US"/>
          </a:p>
        </p:txBody>
      </p:sp>
    </p:spTree>
    <p:extLst>
      <p:ext uri="{BB962C8B-B14F-4D97-AF65-F5344CB8AC3E}">
        <p14:creationId xmlns:p14="http://schemas.microsoft.com/office/powerpoint/2010/main" val="1557496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BAFF365-EF4B-4D37-AF48-37F48150E2B3}"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958EC-E6AE-4991-B542-3AADFCC41F3B}" type="slidenum">
              <a:rPr lang="en-US" smtClean="0"/>
              <a:t>‹#›</a:t>
            </a:fld>
            <a:endParaRPr lang="en-US"/>
          </a:p>
        </p:txBody>
      </p:sp>
    </p:spTree>
    <p:extLst>
      <p:ext uri="{BB962C8B-B14F-4D97-AF65-F5344CB8AC3E}">
        <p14:creationId xmlns:p14="http://schemas.microsoft.com/office/powerpoint/2010/main" val="3892259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AFF365-EF4B-4D37-AF48-37F48150E2B3}" type="datetimeFigureOut">
              <a:rPr lang="en-US" smtClean="0"/>
              <a:t>6/5/2019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5958EC-E6AE-4991-B542-3AADFCC41F3B}" type="slidenum">
              <a:rPr lang="en-US" smtClean="0"/>
              <a:t>‹#›</a:t>
            </a:fld>
            <a:endParaRPr lang="en-US"/>
          </a:p>
        </p:txBody>
      </p:sp>
    </p:spTree>
    <p:extLst>
      <p:ext uri="{BB962C8B-B14F-4D97-AF65-F5344CB8AC3E}">
        <p14:creationId xmlns:p14="http://schemas.microsoft.com/office/powerpoint/2010/main" val="2958142121"/>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uru99.com/assertions-in-jmeter.html#DurationAssertion" TargetMode="External"/><Relationship Id="rId2" Type="http://schemas.openxmlformats.org/officeDocument/2006/relationships/hyperlink" Target="https://www.guru99.com/assertions-in-jmeter.html#ResponseAssertion" TargetMode="External"/><Relationship Id="rId1" Type="http://schemas.openxmlformats.org/officeDocument/2006/relationships/slideLayout" Target="../slideLayouts/slideLayout2.xml"/><Relationship Id="rId6" Type="http://schemas.openxmlformats.org/officeDocument/2006/relationships/hyperlink" Target="https://www.guru99.com/assertions-in-jmeter.html#HTMLAssertion" TargetMode="External"/><Relationship Id="rId5" Type="http://schemas.openxmlformats.org/officeDocument/2006/relationships/hyperlink" Target="https://www.guru99.com/assertions-in-jmeter.html#XMLAssertion" TargetMode="External"/><Relationship Id="rId4" Type="http://schemas.openxmlformats.org/officeDocument/2006/relationships/hyperlink" Target="https://www.guru99.com/assertions-in-jmeter.html#SizeAsser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tTgyrSWlj5s" TargetMode="External"/><Relationship Id="rId2" Type="http://schemas.openxmlformats.org/officeDocument/2006/relationships/hyperlink" Target="https://www.guru99.com/introduction-to-jmeter.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uru99.com/apache.html" TargetMode="External"/><Relationship Id="rId2" Type="http://schemas.openxmlformats.org/officeDocument/2006/relationships/hyperlink" Target="https://www.guru99.com/java-tutorial.html" TargetMode="External"/><Relationship Id="rId1" Type="http://schemas.openxmlformats.org/officeDocument/2006/relationships/slideLayout" Target="../slideLayouts/slideLayout2.xml"/><Relationship Id="rId5" Type="http://schemas.openxmlformats.org/officeDocument/2006/relationships/hyperlink" Target="https://www.google.co.in/" TargetMode="External"/><Relationship Id="rId4" Type="http://schemas.openxmlformats.org/officeDocument/2006/relationships/hyperlink" Target="https://www.guru99.com/software-testing.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2374-731E-47DC-94D6-6A6E6C0F7AF8}"/>
              </a:ext>
            </a:extLst>
          </p:cNvPr>
          <p:cNvSpPr>
            <a:spLocks noGrp="1"/>
          </p:cNvSpPr>
          <p:nvPr>
            <p:ph type="ctrTitle"/>
          </p:nvPr>
        </p:nvSpPr>
        <p:spPr/>
        <p:txBody>
          <a:bodyPr/>
          <a:lstStyle/>
          <a:p>
            <a:r>
              <a:rPr lang="en-US" dirty="0" err="1"/>
              <a:t>Jmeter</a:t>
            </a:r>
            <a:endParaRPr lang="en-US" dirty="0"/>
          </a:p>
        </p:txBody>
      </p:sp>
      <p:sp>
        <p:nvSpPr>
          <p:cNvPr id="3" name="Subtitle 2">
            <a:extLst>
              <a:ext uri="{FF2B5EF4-FFF2-40B4-BE49-F238E27FC236}">
                <a16:creationId xmlns:a16="http://schemas.microsoft.com/office/drawing/2014/main" id="{CDB0B297-17C0-4923-B779-215F737433B8}"/>
              </a:ext>
            </a:extLst>
          </p:cNvPr>
          <p:cNvSpPr>
            <a:spLocks noGrp="1"/>
          </p:cNvSpPr>
          <p:nvPr>
            <p:ph type="subTitle" idx="1"/>
          </p:nvPr>
        </p:nvSpPr>
        <p:spPr/>
        <p:txBody>
          <a:bodyPr>
            <a:normAutofit/>
          </a:bodyPr>
          <a:lstStyle/>
          <a:p>
            <a:r>
              <a:rPr lang="en-US" sz="2400" b="1" dirty="0"/>
              <a:t>Introduction and How to use with Selenium </a:t>
            </a:r>
            <a:r>
              <a:rPr lang="en-US" sz="2400" b="1" dirty="0" err="1"/>
              <a:t>Webdriver</a:t>
            </a:r>
            <a:r>
              <a:rPr lang="en-US" sz="2400" b="1" dirty="0"/>
              <a:t> Support</a:t>
            </a:r>
          </a:p>
        </p:txBody>
      </p:sp>
    </p:spTree>
    <p:extLst>
      <p:ext uri="{BB962C8B-B14F-4D97-AF65-F5344CB8AC3E}">
        <p14:creationId xmlns:p14="http://schemas.microsoft.com/office/powerpoint/2010/main" val="300807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6C54-731C-4694-8D0B-0CF9A9EC0963}"/>
              </a:ext>
            </a:extLst>
          </p:cNvPr>
          <p:cNvSpPr>
            <a:spLocks noGrp="1"/>
          </p:cNvSpPr>
          <p:nvPr>
            <p:ph type="title"/>
          </p:nvPr>
        </p:nvSpPr>
        <p:spPr/>
        <p:txBody>
          <a:bodyPr/>
          <a:lstStyle/>
          <a:p>
            <a:r>
              <a:rPr lang="en-US" b="1" dirty="0"/>
              <a:t>How to use Assertions in JMeter (Response Example)</a:t>
            </a:r>
            <a:br>
              <a:rPr lang="en-US" b="1" dirty="0"/>
            </a:br>
            <a:endParaRPr lang="en-US" dirty="0"/>
          </a:p>
        </p:txBody>
      </p:sp>
      <p:sp>
        <p:nvSpPr>
          <p:cNvPr id="3" name="Content Placeholder 2">
            <a:extLst>
              <a:ext uri="{FF2B5EF4-FFF2-40B4-BE49-F238E27FC236}">
                <a16:creationId xmlns:a16="http://schemas.microsoft.com/office/drawing/2014/main" id="{EC1CD7F5-DED4-4F1B-86A9-5A773727AE76}"/>
              </a:ext>
            </a:extLst>
          </p:cNvPr>
          <p:cNvSpPr>
            <a:spLocks noGrp="1"/>
          </p:cNvSpPr>
          <p:nvPr>
            <p:ph idx="1"/>
          </p:nvPr>
        </p:nvSpPr>
        <p:spPr/>
        <p:txBody>
          <a:bodyPr/>
          <a:lstStyle/>
          <a:p>
            <a:pPr marL="0" indent="0">
              <a:buNone/>
            </a:pPr>
            <a:r>
              <a:rPr lang="en-US" b="1" dirty="0"/>
              <a:t>What is an Assertion?</a:t>
            </a:r>
          </a:p>
          <a:p>
            <a:pPr marL="0" indent="0">
              <a:buNone/>
            </a:pPr>
            <a:r>
              <a:rPr lang="en-US" u="sng" dirty="0"/>
              <a:t>Assertion help verifies that your server under test returns the </a:t>
            </a:r>
            <a:r>
              <a:rPr lang="en-US" b="1" u="sng" dirty="0"/>
              <a:t>expected</a:t>
            </a:r>
            <a:r>
              <a:rPr lang="en-US" u="sng" dirty="0"/>
              <a:t> results.</a:t>
            </a:r>
          </a:p>
          <a:p>
            <a:pPr marL="0" indent="0">
              <a:buNone/>
            </a:pPr>
            <a:r>
              <a:rPr lang="en-US" b="1" dirty="0"/>
              <a:t>Types of Assertions</a:t>
            </a:r>
          </a:p>
          <a:p>
            <a:pPr marL="0" indent="0">
              <a:buNone/>
            </a:pPr>
            <a:r>
              <a:rPr lang="en-US" dirty="0"/>
              <a:t>Following are some commonly used Assertion in JMeter:</a:t>
            </a:r>
          </a:p>
          <a:p>
            <a:r>
              <a:rPr lang="en-US" u="sng" dirty="0">
                <a:hlinkClick r:id="rId2"/>
              </a:rPr>
              <a:t>Response Assertion</a:t>
            </a:r>
            <a:r>
              <a:rPr lang="en-US" u="sng" dirty="0"/>
              <a:t> </a:t>
            </a:r>
          </a:p>
          <a:p>
            <a:r>
              <a:rPr lang="en-US" u="sng" dirty="0">
                <a:hlinkClick r:id="rId3"/>
              </a:rPr>
              <a:t>Duration Assertion</a:t>
            </a:r>
            <a:endParaRPr lang="en-US" u="sng" dirty="0"/>
          </a:p>
          <a:p>
            <a:r>
              <a:rPr lang="en-US" u="sng" dirty="0">
                <a:hlinkClick r:id="rId4"/>
              </a:rPr>
              <a:t>Size Assertion</a:t>
            </a:r>
            <a:endParaRPr lang="en-US" u="sng" dirty="0"/>
          </a:p>
          <a:p>
            <a:r>
              <a:rPr lang="en-US" u="sng" dirty="0">
                <a:hlinkClick r:id="rId5"/>
              </a:rPr>
              <a:t>XML Assertion</a:t>
            </a:r>
            <a:endParaRPr lang="en-US" u="sng" dirty="0"/>
          </a:p>
          <a:p>
            <a:r>
              <a:rPr lang="en-US" u="sng" dirty="0">
                <a:hlinkClick r:id="rId6"/>
              </a:rPr>
              <a:t>HTML Assertion</a:t>
            </a:r>
            <a:endParaRPr lang="en-US" u="sng" dirty="0"/>
          </a:p>
          <a:p>
            <a:endParaRPr lang="en-US" dirty="0"/>
          </a:p>
        </p:txBody>
      </p:sp>
    </p:spTree>
    <p:extLst>
      <p:ext uri="{BB962C8B-B14F-4D97-AF65-F5344CB8AC3E}">
        <p14:creationId xmlns:p14="http://schemas.microsoft.com/office/powerpoint/2010/main" val="533017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E916-669C-4D5F-A4ED-449F8FFCCC15}"/>
              </a:ext>
            </a:extLst>
          </p:cNvPr>
          <p:cNvSpPr>
            <a:spLocks noGrp="1"/>
          </p:cNvSpPr>
          <p:nvPr>
            <p:ph type="title"/>
          </p:nvPr>
        </p:nvSpPr>
        <p:spPr/>
        <p:txBody>
          <a:bodyPr/>
          <a:lstStyle/>
          <a:p>
            <a:r>
              <a:rPr lang="en-US" dirty="0" err="1"/>
              <a:t>Jmeter</a:t>
            </a:r>
            <a:r>
              <a:rPr lang="en-US" dirty="0"/>
              <a:t> – Plugin Manager</a:t>
            </a:r>
          </a:p>
        </p:txBody>
      </p:sp>
      <p:sp>
        <p:nvSpPr>
          <p:cNvPr id="3" name="Content Placeholder 2">
            <a:extLst>
              <a:ext uri="{FF2B5EF4-FFF2-40B4-BE49-F238E27FC236}">
                <a16:creationId xmlns:a16="http://schemas.microsoft.com/office/drawing/2014/main" id="{770CFF93-B90C-4A34-9127-BEB321EBB771}"/>
              </a:ext>
            </a:extLst>
          </p:cNvPr>
          <p:cNvSpPr>
            <a:spLocks noGrp="1"/>
          </p:cNvSpPr>
          <p:nvPr>
            <p:ph idx="1"/>
          </p:nvPr>
        </p:nvSpPr>
        <p:spPr>
          <a:xfrm>
            <a:off x="645130" y="2043290"/>
            <a:ext cx="9404723" cy="4205110"/>
          </a:xfrm>
        </p:spPr>
        <p:txBody>
          <a:bodyPr/>
          <a:lstStyle/>
          <a:p>
            <a:r>
              <a:rPr lang="en-US" dirty="0"/>
              <a:t>The idea of JMeter Plugins Manager is simple: instead of installing various plugins manually, it will do it for you through nice UI. No need to mess with JARs anymore. Install Plugins Manager once and it will do it all for you: installing, upgrading, uninstalling.</a:t>
            </a:r>
          </a:p>
          <a:p>
            <a:pPr marL="0" indent="0">
              <a:buNone/>
            </a:pPr>
            <a:r>
              <a:rPr lang="en-US" u="sng" dirty="0">
                <a:solidFill>
                  <a:schemeClr val="accent3">
                    <a:lumMod val="60000"/>
                    <a:lumOff val="40000"/>
                  </a:schemeClr>
                </a:solidFill>
              </a:rPr>
              <a:t>Installation and Usage</a:t>
            </a:r>
          </a:p>
          <a:p>
            <a:r>
              <a:rPr lang="en-US" dirty="0"/>
              <a:t>Download the Plugins Manager JAR file and put it into JMeter's lib/</a:t>
            </a:r>
            <a:r>
              <a:rPr lang="en-US" dirty="0" err="1"/>
              <a:t>ext</a:t>
            </a:r>
            <a:r>
              <a:rPr lang="en-US" dirty="0"/>
              <a:t> directory. Then start JMeter and go to "Options" menu to access the Plugins Manager.</a:t>
            </a:r>
          </a:p>
        </p:txBody>
      </p:sp>
    </p:spTree>
    <p:extLst>
      <p:ext uri="{BB962C8B-B14F-4D97-AF65-F5344CB8AC3E}">
        <p14:creationId xmlns:p14="http://schemas.microsoft.com/office/powerpoint/2010/main" val="2868767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D527F-9216-41ED-AB41-1548721A7C74}"/>
              </a:ext>
            </a:extLst>
          </p:cNvPr>
          <p:cNvSpPr>
            <a:spLocks noGrp="1"/>
          </p:cNvSpPr>
          <p:nvPr>
            <p:ph type="title"/>
          </p:nvPr>
        </p:nvSpPr>
        <p:spPr/>
        <p:txBody>
          <a:bodyPr/>
          <a:lstStyle/>
          <a:p>
            <a:r>
              <a:rPr lang="en-US" dirty="0"/>
              <a:t>Using Selenium with JMeter's WebDriver Sampler</a:t>
            </a:r>
            <a:br>
              <a:rPr lang="en-US" dirty="0"/>
            </a:br>
            <a:endParaRPr lang="en-US" dirty="0"/>
          </a:p>
        </p:txBody>
      </p:sp>
      <p:sp>
        <p:nvSpPr>
          <p:cNvPr id="3" name="Content Placeholder 2">
            <a:extLst>
              <a:ext uri="{FF2B5EF4-FFF2-40B4-BE49-F238E27FC236}">
                <a16:creationId xmlns:a16="http://schemas.microsoft.com/office/drawing/2014/main" id="{4FF677E1-0030-47A5-9371-B8C94A912CB5}"/>
              </a:ext>
            </a:extLst>
          </p:cNvPr>
          <p:cNvSpPr>
            <a:spLocks noGrp="1"/>
          </p:cNvSpPr>
          <p:nvPr>
            <p:ph idx="1"/>
          </p:nvPr>
        </p:nvSpPr>
        <p:spPr>
          <a:xfrm>
            <a:off x="891822" y="2009422"/>
            <a:ext cx="9158031" cy="4238977"/>
          </a:xfrm>
        </p:spPr>
        <p:txBody>
          <a:bodyPr/>
          <a:lstStyle/>
          <a:p>
            <a:pPr marL="0" indent="0">
              <a:buNone/>
            </a:pPr>
            <a:r>
              <a:rPr lang="en-US" sz="1800" dirty="0"/>
              <a:t>Install Selenium </a:t>
            </a:r>
            <a:r>
              <a:rPr lang="en-US" sz="1800" dirty="0" err="1"/>
              <a:t>Webdriver</a:t>
            </a:r>
            <a:r>
              <a:rPr lang="en-US" sz="1800" dirty="0"/>
              <a:t> Sampler using Plugin Manager.</a:t>
            </a:r>
          </a:p>
          <a:p>
            <a:pPr marL="0" indent="0">
              <a:buNone/>
            </a:pPr>
            <a:r>
              <a:rPr lang="en-US" sz="1800" dirty="0"/>
              <a:t>Then write your WebDriver script as usual, then add "Thread Group" to your "Test Plan.“</a:t>
            </a:r>
          </a:p>
          <a:p>
            <a:pPr marL="0" indent="0">
              <a:buNone/>
            </a:pPr>
            <a:r>
              <a:rPr lang="en-US" sz="1800" dirty="0"/>
              <a:t>Add </a:t>
            </a:r>
            <a:r>
              <a:rPr lang="en-US" sz="1800" i="1" dirty="0"/>
              <a:t>Config Element -&gt; HTTP Cookie Manager, Config Element -&gt; </a:t>
            </a:r>
            <a:r>
              <a:rPr lang="en-US" sz="1800" i="1" dirty="0" err="1"/>
              <a:t>jp@gc</a:t>
            </a:r>
            <a:r>
              <a:rPr lang="en-US" sz="1800" i="1" dirty="0"/>
              <a:t> - Firefox Driver Config, Sampler -&gt; </a:t>
            </a:r>
            <a:r>
              <a:rPr lang="en-US" sz="1800" i="1" dirty="0" err="1"/>
              <a:t>jp@gc</a:t>
            </a:r>
            <a:r>
              <a:rPr lang="en-US" sz="1800" i="1" dirty="0"/>
              <a:t> - Web Driver Sampler, Listener -&gt; View Results Tree.</a:t>
            </a:r>
          </a:p>
          <a:p>
            <a:pPr marL="0" indent="0">
              <a:buNone/>
            </a:pPr>
            <a:r>
              <a:rPr lang="en-US" sz="1800" i="1" dirty="0"/>
              <a:t>The Result is as shown: </a:t>
            </a:r>
            <a:endParaRPr lang="en-US" sz="1800"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F9B843A-1CF1-49D1-BC21-71C03EB22AB7}"/>
              </a:ext>
            </a:extLst>
          </p:cNvPr>
          <p:cNvPicPr>
            <a:picLocks noChangeAspect="1"/>
          </p:cNvPicPr>
          <p:nvPr/>
        </p:nvPicPr>
        <p:blipFill>
          <a:blip r:embed="rId2"/>
          <a:stretch>
            <a:fillRect/>
          </a:stretch>
        </p:blipFill>
        <p:spPr>
          <a:xfrm>
            <a:off x="3989699" y="4128910"/>
            <a:ext cx="2962275" cy="1533525"/>
          </a:xfrm>
          <a:prstGeom prst="rect">
            <a:avLst/>
          </a:prstGeom>
        </p:spPr>
      </p:pic>
    </p:spTree>
    <p:extLst>
      <p:ext uri="{BB962C8B-B14F-4D97-AF65-F5344CB8AC3E}">
        <p14:creationId xmlns:p14="http://schemas.microsoft.com/office/powerpoint/2010/main" val="558268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D09F-470A-4040-A37D-54B48130B9A4}"/>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1D01A4BE-BEAC-43C1-9219-5E9606F19C6A}"/>
              </a:ext>
            </a:extLst>
          </p:cNvPr>
          <p:cNvSpPr>
            <a:spLocks noGrp="1"/>
          </p:cNvSpPr>
          <p:nvPr>
            <p:ph idx="1"/>
          </p:nvPr>
        </p:nvSpPr>
        <p:spPr>
          <a:xfrm>
            <a:off x="645130" y="1490134"/>
            <a:ext cx="9404723" cy="4758266"/>
          </a:xfrm>
        </p:spPr>
        <p:txBody>
          <a:bodyPr/>
          <a:lstStyle/>
          <a:p>
            <a:r>
              <a:rPr lang="en-US" dirty="0"/>
              <a:t>You do not need to configure two config elements – you may omit that step. Open the "Web Driver Sampler" and add the code as shown below:</a:t>
            </a:r>
          </a:p>
          <a:p>
            <a:endParaRPr lang="en-US" dirty="0"/>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029404AA-D402-40A0-AEA8-8CF7235B4DC0}"/>
              </a:ext>
            </a:extLst>
          </p:cNvPr>
          <p:cNvPicPr>
            <a:picLocks noChangeAspect="1"/>
          </p:cNvPicPr>
          <p:nvPr/>
        </p:nvPicPr>
        <p:blipFill>
          <a:blip r:embed="rId2"/>
          <a:stretch>
            <a:fillRect/>
          </a:stretch>
        </p:blipFill>
        <p:spPr>
          <a:xfrm>
            <a:off x="1056569" y="2546756"/>
            <a:ext cx="7143750" cy="3324225"/>
          </a:xfrm>
          <a:prstGeom prst="rect">
            <a:avLst/>
          </a:prstGeom>
        </p:spPr>
      </p:pic>
    </p:spTree>
    <p:extLst>
      <p:ext uri="{BB962C8B-B14F-4D97-AF65-F5344CB8AC3E}">
        <p14:creationId xmlns:p14="http://schemas.microsoft.com/office/powerpoint/2010/main" val="1834662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7B87-5386-4315-ADB7-4FB8141D0FF2}"/>
              </a:ext>
            </a:extLst>
          </p:cNvPr>
          <p:cNvSpPr>
            <a:spLocks noGrp="1"/>
          </p:cNvSpPr>
          <p:nvPr>
            <p:ph type="title"/>
          </p:nvPr>
        </p:nvSpPr>
        <p:spPr/>
        <p:txBody>
          <a:bodyPr/>
          <a:lstStyle/>
          <a:p>
            <a:r>
              <a:rPr lang="en-US" dirty="0"/>
              <a:t>Test Plan Execution in Non – GUI mode</a:t>
            </a:r>
          </a:p>
        </p:txBody>
      </p:sp>
      <p:sp>
        <p:nvSpPr>
          <p:cNvPr id="3" name="Content Placeholder 2">
            <a:extLst>
              <a:ext uri="{FF2B5EF4-FFF2-40B4-BE49-F238E27FC236}">
                <a16:creationId xmlns:a16="http://schemas.microsoft.com/office/drawing/2014/main" id="{C3CCDA51-4C43-4C03-9FF9-D884E0E50617}"/>
              </a:ext>
            </a:extLst>
          </p:cNvPr>
          <p:cNvSpPr>
            <a:spLocks noGrp="1"/>
          </p:cNvSpPr>
          <p:nvPr>
            <p:ph idx="1"/>
          </p:nvPr>
        </p:nvSpPr>
        <p:spPr>
          <a:xfrm>
            <a:off x="857956" y="1853248"/>
            <a:ext cx="9191897" cy="4395151"/>
          </a:xfrm>
        </p:spPr>
        <p:txBody>
          <a:bodyPr/>
          <a:lstStyle/>
          <a:p>
            <a:r>
              <a:rPr lang="en-US" dirty="0"/>
              <a:t>Open </a:t>
            </a:r>
            <a:r>
              <a:rPr lang="en-US" dirty="0" err="1"/>
              <a:t>cmd</a:t>
            </a:r>
            <a:r>
              <a:rPr lang="en-US" dirty="0"/>
              <a:t> Prompt</a:t>
            </a:r>
          </a:p>
          <a:p>
            <a:r>
              <a:rPr lang="en-US" dirty="0" err="1"/>
              <a:t>Goto</a:t>
            </a:r>
            <a:r>
              <a:rPr lang="en-US" dirty="0"/>
              <a:t> the local directory where Jmeter.bat is present</a:t>
            </a:r>
          </a:p>
          <a:p>
            <a:r>
              <a:rPr lang="en-US" dirty="0"/>
              <a:t>Cd C:\apache-jmeter-5.1.1\bin</a:t>
            </a:r>
          </a:p>
          <a:p>
            <a:r>
              <a:rPr lang="en-US" dirty="0"/>
              <a:t>Run below command:</a:t>
            </a:r>
          </a:p>
          <a:p>
            <a:r>
              <a:rPr lang="en-US" sz="1400" dirty="0"/>
              <a:t>C:\apache-jmeter-5.1.1\bin&gt;jmeter -n -t C:\JmeterTestScripts\OrangeHRM\OrangeHRMProject.jmx -l C:\JmeterTestScripts\OrangeHRM\CSVReport\OrangeHRM.csv -e o C:\JmeterTestScripts\OrangeHRM\HTMLReport</a:t>
            </a:r>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ADFADD8D-6E04-4718-AFF2-D196DD899EE1}"/>
              </a:ext>
            </a:extLst>
          </p:cNvPr>
          <p:cNvPicPr>
            <a:picLocks noChangeAspect="1"/>
          </p:cNvPicPr>
          <p:nvPr/>
        </p:nvPicPr>
        <p:blipFill>
          <a:blip r:embed="rId2"/>
          <a:stretch>
            <a:fillRect/>
          </a:stretch>
        </p:blipFill>
        <p:spPr>
          <a:xfrm>
            <a:off x="1117698" y="4437415"/>
            <a:ext cx="9144000" cy="1685925"/>
          </a:xfrm>
          <a:prstGeom prst="rect">
            <a:avLst/>
          </a:prstGeom>
        </p:spPr>
      </p:pic>
    </p:spTree>
    <p:extLst>
      <p:ext uri="{BB962C8B-B14F-4D97-AF65-F5344CB8AC3E}">
        <p14:creationId xmlns:p14="http://schemas.microsoft.com/office/powerpoint/2010/main" val="3399926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73B7-711D-4B7B-B088-B12995771A13}"/>
              </a:ext>
            </a:extLst>
          </p:cNvPr>
          <p:cNvSpPr>
            <a:spLocks noGrp="1"/>
          </p:cNvSpPr>
          <p:nvPr>
            <p:ph type="title"/>
          </p:nvPr>
        </p:nvSpPr>
        <p:spPr>
          <a:xfrm>
            <a:off x="646111" y="452718"/>
            <a:ext cx="9404723" cy="811638"/>
          </a:xfrm>
        </p:spPr>
        <p:txBody>
          <a:bodyPr/>
          <a:lstStyle/>
          <a:p>
            <a:r>
              <a:rPr lang="en-US" dirty="0"/>
              <a:t>Results:</a:t>
            </a:r>
          </a:p>
        </p:txBody>
      </p:sp>
      <p:sp>
        <p:nvSpPr>
          <p:cNvPr id="3" name="Content Placeholder 2">
            <a:extLst>
              <a:ext uri="{FF2B5EF4-FFF2-40B4-BE49-F238E27FC236}">
                <a16:creationId xmlns:a16="http://schemas.microsoft.com/office/drawing/2014/main" id="{5CEAAC45-681F-4246-847E-645BFCC6088B}"/>
              </a:ext>
            </a:extLst>
          </p:cNvPr>
          <p:cNvSpPr>
            <a:spLocks noGrp="1"/>
          </p:cNvSpPr>
          <p:nvPr>
            <p:ph idx="1"/>
          </p:nvPr>
        </p:nvSpPr>
        <p:spPr>
          <a:xfrm>
            <a:off x="1103312" y="1366806"/>
            <a:ext cx="8819621" cy="4881593"/>
          </a:xfrm>
        </p:spPr>
        <p:txBody>
          <a:bodyPr/>
          <a:lstStyle/>
          <a:p>
            <a:endParaRPr lang="en-US" dirty="0"/>
          </a:p>
          <a:p>
            <a:endParaRPr lang="en-US" dirty="0"/>
          </a:p>
        </p:txBody>
      </p:sp>
      <p:pic>
        <p:nvPicPr>
          <p:cNvPr id="4" name="Picture 3">
            <a:extLst>
              <a:ext uri="{FF2B5EF4-FFF2-40B4-BE49-F238E27FC236}">
                <a16:creationId xmlns:a16="http://schemas.microsoft.com/office/drawing/2014/main" id="{129CE73C-9749-4A95-96D7-61CA4A0E210B}"/>
              </a:ext>
            </a:extLst>
          </p:cNvPr>
          <p:cNvPicPr>
            <a:picLocks noChangeAspect="1"/>
          </p:cNvPicPr>
          <p:nvPr/>
        </p:nvPicPr>
        <p:blipFill>
          <a:blip r:embed="rId2"/>
          <a:stretch>
            <a:fillRect/>
          </a:stretch>
        </p:blipFill>
        <p:spPr>
          <a:xfrm>
            <a:off x="1103312" y="1443006"/>
            <a:ext cx="7667625" cy="1733550"/>
          </a:xfrm>
          <a:prstGeom prst="rect">
            <a:avLst/>
          </a:prstGeom>
        </p:spPr>
      </p:pic>
      <p:pic>
        <p:nvPicPr>
          <p:cNvPr id="5" name="Picture 4">
            <a:extLst>
              <a:ext uri="{FF2B5EF4-FFF2-40B4-BE49-F238E27FC236}">
                <a16:creationId xmlns:a16="http://schemas.microsoft.com/office/drawing/2014/main" id="{F9902FD2-134E-4D2B-96FE-F6D9A02B00AF}"/>
              </a:ext>
            </a:extLst>
          </p:cNvPr>
          <p:cNvPicPr>
            <a:picLocks noChangeAspect="1"/>
          </p:cNvPicPr>
          <p:nvPr/>
        </p:nvPicPr>
        <p:blipFill>
          <a:blip r:embed="rId3"/>
          <a:stretch>
            <a:fillRect/>
          </a:stretch>
        </p:blipFill>
        <p:spPr>
          <a:xfrm>
            <a:off x="1128720" y="3288489"/>
            <a:ext cx="7839075" cy="1038225"/>
          </a:xfrm>
          <a:prstGeom prst="rect">
            <a:avLst/>
          </a:prstGeom>
        </p:spPr>
      </p:pic>
      <p:pic>
        <p:nvPicPr>
          <p:cNvPr id="6" name="Picture 5">
            <a:extLst>
              <a:ext uri="{FF2B5EF4-FFF2-40B4-BE49-F238E27FC236}">
                <a16:creationId xmlns:a16="http://schemas.microsoft.com/office/drawing/2014/main" id="{74143047-5397-4BF0-9A84-5FC233642996}"/>
              </a:ext>
            </a:extLst>
          </p:cNvPr>
          <p:cNvPicPr>
            <a:picLocks noChangeAspect="1"/>
          </p:cNvPicPr>
          <p:nvPr/>
        </p:nvPicPr>
        <p:blipFill>
          <a:blip r:embed="rId4"/>
          <a:stretch>
            <a:fillRect/>
          </a:stretch>
        </p:blipFill>
        <p:spPr>
          <a:xfrm>
            <a:off x="1128720" y="4558894"/>
            <a:ext cx="7648575" cy="1457325"/>
          </a:xfrm>
          <a:prstGeom prst="rect">
            <a:avLst/>
          </a:prstGeom>
        </p:spPr>
      </p:pic>
    </p:spTree>
    <p:extLst>
      <p:ext uri="{BB962C8B-B14F-4D97-AF65-F5344CB8AC3E}">
        <p14:creationId xmlns:p14="http://schemas.microsoft.com/office/powerpoint/2010/main" val="2082768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00784-1C50-42EA-9D84-0149A128AC0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F89FEA3-CE17-4BAB-B3FE-6F8D29B849BD}"/>
              </a:ext>
            </a:extLst>
          </p:cNvPr>
          <p:cNvSpPr>
            <a:spLocks noGrp="1"/>
          </p:cNvSpPr>
          <p:nvPr>
            <p:ph idx="1"/>
          </p:nvPr>
        </p:nvSpPr>
        <p:spPr/>
        <p:txBody>
          <a:bodyPr/>
          <a:lstStyle/>
          <a:p>
            <a:pPr marL="0" indent="0">
              <a:buNone/>
            </a:pPr>
            <a:r>
              <a:rPr lang="en-US" dirty="0">
                <a:hlinkClick r:id="rId2"/>
              </a:rPr>
              <a:t>https://www.guru99.com/introduction-to-jmeter.html</a:t>
            </a:r>
            <a:endParaRPr lang="en-US" dirty="0"/>
          </a:p>
          <a:p>
            <a:pPr marL="0" indent="0">
              <a:buNone/>
            </a:pPr>
            <a:r>
              <a:rPr lang="en-US" dirty="0">
                <a:hlinkClick r:id="rId3"/>
              </a:rPr>
              <a:t>https://www.youtube.com/watch?v=tTgyrSWlj5s</a:t>
            </a:r>
            <a:endParaRPr lang="en-US" dirty="0"/>
          </a:p>
        </p:txBody>
      </p:sp>
    </p:spTree>
    <p:extLst>
      <p:ext uri="{BB962C8B-B14F-4D97-AF65-F5344CB8AC3E}">
        <p14:creationId xmlns:p14="http://schemas.microsoft.com/office/powerpoint/2010/main" val="2077895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C0A7-DA9A-41A9-982A-8EB4B820EFC4}"/>
              </a:ext>
            </a:extLst>
          </p:cNvPr>
          <p:cNvSpPr>
            <a:spLocks noGrp="1"/>
          </p:cNvSpPr>
          <p:nvPr>
            <p:ph type="title"/>
          </p:nvPr>
        </p:nvSpPr>
        <p:spPr/>
        <p:txBody>
          <a:bodyPr/>
          <a:lstStyle/>
          <a:p>
            <a:r>
              <a:rPr lang="en-US" dirty="0"/>
              <a:t>Why </a:t>
            </a:r>
            <a:r>
              <a:rPr lang="en-US" dirty="0" err="1"/>
              <a:t>Jmeter</a:t>
            </a:r>
            <a:r>
              <a:rPr lang="en-US" dirty="0"/>
              <a:t>?</a:t>
            </a:r>
          </a:p>
        </p:txBody>
      </p:sp>
      <p:sp>
        <p:nvSpPr>
          <p:cNvPr id="3" name="Content Placeholder 2">
            <a:extLst>
              <a:ext uri="{FF2B5EF4-FFF2-40B4-BE49-F238E27FC236}">
                <a16:creationId xmlns:a16="http://schemas.microsoft.com/office/drawing/2014/main" id="{01847D04-9A3E-46FC-9CF5-464CF72398A1}"/>
              </a:ext>
            </a:extLst>
          </p:cNvPr>
          <p:cNvSpPr>
            <a:spLocks noGrp="1"/>
          </p:cNvSpPr>
          <p:nvPr>
            <p:ph idx="1"/>
          </p:nvPr>
        </p:nvSpPr>
        <p:spPr>
          <a:xfrm>
            <a:off x="1103312" y="1580444"/>
            <a:ext cx="8947522" cy="4667956"/>
          </a:xfrm>
        </p:spPr>
        <p:txBody>
          <a:bodyPr>
            <a:normAutofit/>
          </a:bodyPr>
          <a:lstStyle/>
          <a:p>
            <a:r>
              <a:rPr lang="en-US" dirty="0"/>
              <a:t>The </a:t>
            </a:r>
            <a:r>
              <a:rPr lang="en-US" b="1" dirty="0"/>
              <a:t>Apache </a:t>
            </a:r>
            <a:r>
              <a:rPr lang="en-US" b="1" dirty="0" err="1"/>
              <a:t>JMeter</a:t>
            </a:r>
            <a:r>
              <a:rPr lang="en-US" b="1" baseline="30000" dirty="0" err="1"/>
              <a:t>TM</a:t>
            </a:r>
            <a:r>
              <a:rPr lang="en-US" b="1" dirty="0"/>
              <a:t> </a:t>
            </a:r>
            <a:r>
              <a:rPr lang="en-US" dirty="0"/>
              <a:t>is pure</a:t>
            </a:r>
            <a:r>
              <a:rPr lang="en-US" dirty="0">
                <a:hlinkClick r:id="rId2"/>
              </a:rPr>
              <a:t> Java </a:t>
            </a:r>
            <a:r>
              <a:rPr lang="en-US" b="1" dirty="0"/>
              <a:t>open source</a:t>
            </a:r>
            <a:r>
              <a:rPr lang="en-US" dirty="0"/>
              <a:t> software, which was first developed by Stefano </a:t>
            </a:r>
            <a:r>
              <a:rPr lang="en-US" dirty="0" err="1"/>
              <a:t>Mazzocchi</a:t>
            </a:r>
            <a:r>
              <a:rPr lang="en-US" dirty="0"/>
              <a:t> of </a:t>
            </a:r>
            <a:r>
              <a:rPr lang="en-US" dirty="0" err="1"/>
              <a:t>the</a:t>
            </a:r>
            <a:r>
              <a:rPr lang="en-US" dirty="0" err="1">
                <a:hlinkClick r:id="rId3"/>
              </a:rPr>
              <a:t>Apache</a:t>
            </a:r>
            <a:r>
              <a:rPr lang="en-US" dirty="0">
                <a:hlinkClick r:id="rId3"/>
              </a:rPr>
              <a:t> </a:t>
            </a:r>
            <a:r>
              <a:rPr lang="en-US" dirty="0"/>
              <a:t>Software Foundation, designed to load test functional behavior and measure performance.</a:t>
            </a:r>
          </a:p>
          <a:p>
            <a:r>
              <a:rPr lang="en-US" dirty="0"/>
              <a:t>JMeter to analyze and measure the performance of web application or a variety of services. </a:t>
            </a:r>
          </a:p>
          <a:p>
            <a:r>
              <a:rPr lang="en-US" dirty="0"/>
              <a:t>Performance </a:t>
            </a:r>
            <a:r>
              <a:rPr lang="en-US" dirty="0">
                <a:hlinkClick r:id="rId4"/>
              </a:rPr>
              <a:t>Testing </a:t>
            </a:r>
            <a:r>
              <a:rPr lang="en-US" dirty="0"/>
              <a:t>means testing a web application against heavy load, multiple and concurrent user traffic. </a:t>
            </a:r>
          </a:p>
          <a:p>
            <a:r>
              <a:rPr lang="en-US" dirty="0"/>
              <a:t>Let say you have to do </a:t>
            </a:r>
            <a:r>
              <a:rPr lang="en-US" b="1" dirty="0"/>
              <a:t>performance testing</a:t>
            </a:r>
            <a:r>
              <a:rPr lang="en-US" dirty="0"/>
              <a:t> of </a:t>
            </a:r>
            <a:r>
              <a:rPr lang="en-US" dirty="0">
                <a:hlinkClick r:id="rId5"/>
              </a:rPr>
              <a:t>www.google.com</a:t>
            </a:r>
            <a:r>
              <a:rPr lang="en-US" dirty="0"/>
              <a:t> for 100 users. What would you do?</a:t>
            </a:r>
          </a:p>
          <a:p>
            <a:r>
              <a:rPr lang="en-US" dirty="0"/>
              <a:t>Hence you need a software tool like JMeter that will simulate real-user behaviors and performance/load test your site.</a:t>
            </a:r>
          </a:p>
        </p:txBody>
      </p:sp>
    </p:spTree>
    <p:extLst>
      <p:ext uri="{BB962C8B-B14F-4D97-AF65-F5344CB8AC3E}">
        <p14:creationId xmlns:p14="http://schemas.microsoft.com/office/powerpoint/2010/main" val="199859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52CD1-29D6-460A-82C9-952607955541}"/>
              </a:ext>
            </a:extLst>
          </p:cNvPr>
          <p:cNvSpPr>
            <a:spLocks noGrp="1"/>
          </p:cNvSpPr>
          <p:nvPr>
            <p:ph type="title"/>
          </p:nvPr>
        </p:nvSpPr>
        <p:spPr/>
        <p:txBody>
          <a:bodyPr/>
          <a:lstStyle/>
          <a:p>
            <a:r>
              <a:rPr lang="en-US" dirty="0"/>
              <a:t>Advantages:</a:t>
            </a:r>
          </a:p>
        </p:txBody>
      </p:sp>
      <p:pic>
        <p:nvPicPr>
          <p:cNvPr id="4" name="Content Placeholder 3">
            <a:extLst>
              <a:ext uri="{FF2B5EF4-FFF2-40B4-BE49-F238E27FC236}">
                <a16:creationId xmlns:a16="http://schemas.microsoft.com/office/drawing/2014/main" id="{A1B8916E-9560-4374-8213-D8F475FAD8BA}"/>
              </a:ext>
            </a:extLst>
          </p:cNvPr>
          <p:cNvPicPr>
            <a:picLocks noGrp="1" noChangeAspect="1"/>
          </p:cNvPicPr>
          <p:nvPr>
            <p:ph idx="1"/>
          </p:nvPr>
        </p:nvPicPr>
        <p:blipFill>
          <a:blip r:embed="rId2"/>
          <a:stretch>
            <a:fillRect/>
          </a:stretch>
        </p:blipFill>
        <p:spPr>
          <a:xfrm>
            <a:off x="2025051" y="1261431"/>
            <a:ext cx="7191520" cy="5348569"/>
          </a:xfrm>
          <a:prstGeom prst="rect">
            <a:avLst/>
          </a:prstGeom>
        </p:spPr>
      </p:pic>
    </p:spTree>
    <p:extLst>
      <p:ext uri="{BB962C8B-B14F-4D97-AF65-F5344CB8AC3E}">
        <p14:creationId xmlns:p14="http://schemas.microsoft.com/office/powerpoint/2010/main" val="4134336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F9D0D-32FD-4A1F-858D-140F61337C40}"/>
              </a:ext>
            </a:extLst>
          </p:cNvPr>
          <p:cNvSpPr>
            <a:spLocks noGrp="1"/>
          </p:cNvSpPr>
          <p:nvPr>
            <p:ph type="title"/>
          </p:nvPr>
        </p:nvSpPr>
        <p:spPr/>
        <p:txBody>
          <a:bodyPr/>
          <a:lstStyle/>
          <a:p>
            <a:r>
              <a:rPr lang="en-US" b="1" dirty="0"/>
              <a:t>How does JMeter work?</a:t>
            </a:r>
            <a:br>
              <a:rPr lang="en-US" b="1" dirty="0"/>
            </a:br>
            <a:br>
              <a:rPr lang="en-US" dirty="0"/>
            </a:br>
            <a:endParaRPr lang="en-US" dirty="0"/>
          </a:p>
        </p:txBody>
      </p:sp>
      <p:pic>
        <p:nvPicPr>
          <p:cNvPr id="1026" name="Picture 2" descr="https://www.guru99.com/images/IMG6(2).png">
            <a:extLst>
              <a:ext uri="{FF2B5EF4-FFF2-40B4-BE49-F238E27FC236}">
                <a16:creationId xmlns:a16="http://schemas.microsoft.com/office/drawing/2014/main" id="{33FA854E-4BA0-4EEA-A4B3-67A313F623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1127" y="2052638"/>
            <a:ext cx="667152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981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A188-CADE-426C-A197-C6BFE1D3FD81}"/>
              </a:ext>
            </a:extLst>
          </p:cNvPr>
          <p:cNvSpPr>
            <a:spLocks noGrp="1"/>
          </p:cNvSpPr>
          <p:nvPr>
            <p:ph type="title"/>
          </p:nvPr>
        </p:nvSpPr>
        <p:spPr>
          <a:xfrm>
            <a:off x="648930" y="629266"/>
            <a:ext cx="9252154" cy="1223983"/>
          </a:xfrm>
        </p:spPr>
        <p:txBody>
          <a:bodyPr>
            <a:normAutofit/>
          </a:bodyPr>
          <a:lstStyle/>
          <a:p>
            <a:pPr>
              <a:lnSpc>
                <a:spcPct val="90000"/>
              </a:lnSpc>
            </a:pPr>
            <a:r>
              <a:rPr lang="en-US" sz="2600" b="1"/>
              <a:t>JMeter Elements: Thread Group, Samplers, Listeners, Configuration</a:t>
            </a:r>
            <a:br>
              <a:rPr lang="en-US" sz="2600" b="1"/>
            </a:br>
            <a:endParaRPr lang="en-US" sz="2600"/>
          </a:p>
        </p:txBody>
      </p:sp>
      <p:sp>
        <p:nvSpPr>
          <p:cNvPr id="3" name="Content Placeholder 2">
            <a:extLst>
              <a:ext uri="{FF2B5EF4-FFF2-40B4-BE49-F238E27FC236}">
                <a16:creationId xmlns:a16="http://schemas.microsoft.com/office/drawing/2014/main" id="{D6FFBDEF-3F0F-4680-80F8-F95EA9391740}"/>
              </a:ext>
            </a:extLst>
          </p:cNvPr>
          <p:cNvSpPr>
            <a:spLocks noGrp="1"/>
          </p:cNvSpPr>
          <p:nvPr>
            <p:ph idx="1"/>
          </p:nvPr>
        </p:nvSpPr>
        <p:spPr>
          <a:xfrm>
            <a:off x="1103311" y="2052214"/>
            <a:ext cx="4338409" cy="4196185"/>
          </a:xfrm>
        </p:spPr>
        <p:txBody>
          <a:bodyPr>
            <a:normAutofit/>
          </a:bodyPr>
          <a:lstStyle/>
          <a:p>
            <a:r>
              <a:rPr lang="en-US"/>
              <a:t>Thread :</a:t>
            </a:r>
          </a:p>
          <a:p>
            <a:pPr marL="0" indent="0">
              <a:buNone/>
            </a:pPr>
            <a:r>
              <a:rPr lang="en-US"/>
              <a:t>Thread Groups is a collection of Threads. Each thread represents one user using the application under test. For example, if you set the number of threads as 100; JMeter will create and simulate 100 user requests to the server under test</a:t>
            </a:r>
          </a:p>
          <a:p>
            <a:pPr marL="0" indent="0">
              <a:buNone/>
            </a:pPr>
            <a:endParaRPr lang="en-US" dirty="0"/>
          </a:p>
        </p:txBody>
      </p:sp>
      <p:pic>
        <p:nvPicPr>
          <p:cNvPr id="5" name="Picture 4">
            <a:extLst>
              <a:ext uri="{FF2B5EF4-FFF2-40B4-BE49-F238E27FC236}">
                <a16:creationId xmlns:a16="http://schemas.microsoft.com/office/drawing/2014/main" id="{0D8E09B4-564B-46B5-8043-9D68F9D92853}"/>
              </a:ext>
            </a:extLst>
          </p:cNvPr>
          <p:cNvPicPr>
            <a:picLocks noChangeAspect="1"/>
          </p:cNvPicPr>
          <p:nvPr/>
        </p:nvPicPr>
        <p:blipFill>
          <a:blip r:embed="rId3"/>
          <a:stretch>
            <a:fillRect/>
          </a:stretch>
        </p:blipFill>
        <p:spPr>
          <a:xfrm>
            <a:off x="6091916" y="2746512"/>
            <a:ext cx="5451627" cy="280758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95992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99EC-B295-47C4-AEFF-AA17A890F192}"/>
              </a:ext>
            </a:extLst>
          </p:cNvPr>
          <p:cNvSpPr>
            <a:spLocks noGrp="1"/>
          </p:cNvSpPr>
          <p:nvPr>
            <p:ph type="title"/>
          </p:nvPr>
        </p:nvSpPr>
        <p:spPr>
          <a:xfrm>
            <a:off x="648930" y="629266"/>
            <a:ext cx="9252154" cy="1223983"/>
          </a:xfrm>
        </p:spPr>
        <p:txBody>
          <a:bodyPr>
            <a:normAutofit/>
          </a:bodyPr>
          <a:lstStyle/>
          <a:p>
            <a:r>
              <a:rPr lang="en-US" dirty="0" err="1"/>
              <a:t>Jmeter</a:t>
            </a:r>
            <a:r>
              <a:rPr lang="en-US" dirty="0"/>
              <a:t> Elements: Sampler</a:t>
            </a:r>
          </a:p>
        </p:txBody>
      </p:sp>
      <p:sp>
        <p:nvSpPr>
          <p:cNvPr id="3" name="Content Placeholder 2">
            <a:extLst>
              <a:ext uri="{FF2B5EF4-FFF2-40B4-BE49-F238E27FC236}">
                <a16:creationId xmlns:a16="http://schemas.microsoft.com/office/drawing/2014/main" id="{159A0690-3FB0-440E-8410-12A3430A150C}"/>
              </a:ext>
            </a:extLst>
          </p:cNvPr>
          <p:cNvSpPr>
            <a:spLocks noGrp="1"/>
          </p:cNvSpPr>
          <p:nvPr>
            <p:ph idx="1"/>
          </p:nvPr>
        </p:nvSpPr>
        <p:spPr>
          <a:xfrm>
            <a:off x="1103311" y="2052214"/>
            <a:ext cx="4338409" cy="4196185"/>
          </a:xfrm>
        </p:spPr>
        <p:txBody>
          <a:bodyPr>
            <a:normAutofit/>
          </a:bodyPr>
          <a:lstStyle/>
          <a:p>
            <a:pPr>
              <a:lnSpc>
                <a:spcPct val="90000"/>
              </a:lnSpc>
            </a:pPr>
            <a:r>
              <a:rPr lang="en-US" dirty="0"/>
              <a:t>JMeter supports testing HTTP, FTP, JDBC and many other protocols.</a:t>
            </a:r>
          </a:p>
          <a:p>
            <a:pPr>
              <a:lnSpc>
                <a:spcPct val="90000"/>
              </a:lnSpc>
            </a:pPr>
            <a:r>
              <a:rPr lang="en-US" dirty="0"/>
              <a:t>How does a Thread Group know which type of requests (HTTP, FTP etc.) it needs to make?</a:t>
            </a:r>
          </a:p>
          <a:p>
            <a:pPr>
              <a:lnSpc>
                <a:spcPct val="90000"/>
              </a:lnSpc>
            </a:pPr>
            <a:r>
              <a:rPr lang="en-US" dirty="0"/>
              <a:t>The answer is Samplers</a:t>
            </a:r>
          </a:p>
          <a:p>
            <a:pPr>
              <a:lnSpc>
                <a:spcPct val="90000"/>
              </a:lnSpc>
            </a:pPr>
            <a:r>
              <a:rPr lang="en-US" dirty="0"/>
              <a:t>The user request could be FTP Request, HTTP Request, JDBC Request...Etc.</a:t>
            </a:r>
          </a:p>
          <a:p>
            <a:pPr marL="0" indent="0">
              <a:lnSpc>
                <a:spcPct val="90000"/>
              </a:lnSpc>
              <a:buNone/>
            </a:pPr>
            <a:endParaRPr lang="en-US" b="1" dirty="0"/>
          </a:p>
          <a:p>
            <a:pPr>
              <a:lnSpc>
                <a:spcPct val="90000"/>
              </a:lnSpc>
            </a:pPr>
            <a:endParaRPr lang="en-US" dirty="0"/>
          </a:p>
        </p:txBody>
      </p:sp>
      <p:pic>
        <p:nvPicPr>
          <p:cNvPr id="4" name="Picture 3">
            <a:extLst>
              <a:ext uri="{FF2B5EF4-FFF2-40B4-BE49-F238E27FC236}">
                <a16:creationId xmlns:a16="http://schemas.microsoft.com/office/drawing/2014/main" id="{C299634B-F9F6-44DE-A683-4AEDF3A3BECA}"/>
              </a:ext>
            </a:extLst>
          </p:cNvPr>
          <p:cNvPicPr>
            <a:picLocks noChangeAspect="1"/>
          </p:cNvPicPr>
          <p:nvPr/>
        </p:nvPicPr>
        <p:blipFill>
          <a:blip r:embed="rId3"/>
          <a:stretch>
            <a:fillRect/>
          </a:stretch>
        </p:blipFill>
        <p:spPr>
          <a:xfrm>
            <a:off x="6091916" y="3462038"/>
            <a:ext cx="5451627" cy="137653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517614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031FED-61D8-4CF9-BFEB-475BF47A0FCD}"/>
              </a:ext>
            </a:extLst>
          </p:cNvPr>
          <p:cNvSpPr>
            <a:spLocks noGrp="1"/>
          </p:cNvSpPr>
          <p:nvPr>
            <p:ph type="title"/>
          </p:nvPr>
        </p:nvSpPr>
        <p:spPr>
          <a:xfrm>
            <a:off x="648931" y="629266"/>
            <a:ext cx="4166510" cy="1622321"/>
          </a:xfrm>
        </p:spPr>
        <p:txBody>
          <a:bodyPr>
            <a:normAutofit/>
          </a:bodyPr>
          <a:lstStyle/>
          <a:p>
            <a:pPr>
              <a:lnSpc>
                <a:spcPct val="90000"/>
              </a:lnSpc>
            </a:pPr>
            <a:r>
              <a:rPr lang="en-US" sz="3600">
                <a:solidFill>
                  <a:srgbClr val="EBEBEB"/>
                </a:solidFill>
              </a:rPr>
              <a:t>Jmeter Elements: Listener</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3">
            <a:extLst>
              <a:ext uri="{FF2B5EF4-FFF2-40B4-BE49-F238E27FC236}">
                <a16:creationId xmlns:a16="http://schemas.microsoft.com/office/drawing/2014/main" id="{3284F68D-8023-4AB8-A990-3F992847FD0E}"/>
              </a:ext>
            </a:extLst>
          </p:cNvPr>
          <p:cNvPicPr>
            <a:picLocks noChangeAspect="1"/>
          </p:cNvPicPr>
          <p:nvPr/>
        </p:nvPicPr>
        <p:blipFill>
          <a:blip r:embed="rId2"/>
          <a:stretch>
            <a:fillRect/>
          </a:stretch>
        </p:blipFill>
        <p:spPr>
          <a:xfrm>
            <a:off x="6093992" y="2229935"/>
            <a:ext cx="5449889" cy="2411575"/>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4B0FE78-6BC7-46EF-8058-39BDEDD3F9FE}"/>
              </a:ext>
            </a:extLst>
          </p:cNvPr>
          <p:cNvSpPr>
            <a:spLocks noGrp="1"/>
          </p:cNvSpPr>
          <p:nvPr>
            <p:ph idx="1"/>
          </p:nvPr>
        </p:nvSpPr>
        <p:spPr>
          <a:xfrm>
            <a:off x="648931" y="2438400"/>
            <a:ext cx="4166509" cy="3785419"/>
          </a:xfrm>
        </p:spPr>
        <p:txBody>
          <a:bodyPr>
            <a:normAutofit/>
          </a:bodyPr>
          <a:lstStyle/>
          <a:p>
            <a:pPr marL="0" indent="0">
              <a:buNone/>
            </a:pPr>
            <a:endParaRPr lang="en-US" b="1">
              <a:solidFill>
                <a:srgbClr val="EBEBEB"/>
              </a:solidFill>
            </a:endParaRPr>
          </a:p>
          <a:p>
            <a:r>
              <a:rPr lang="en-US">
                <a:solidFill>
                  <a:srgbClr val="EBEBEB"/>
                </a:solidFill>
              </a:rPr>
              <a:t>Listeners: shows the results of the test execution. They can show results in a different format such as a tree, table, graph or log file</a:t>
            </a:r>
          </a:p>
          <a:p>
            <a:endParaRPr lang="en-US">
              <a:solidFill>
                <a:srgbClr val="EBEBEB"/>
              </a:solidFill>
            </a:endParaRPr>
          </a:p>
        </p:txBody>
      </p:sp>
    </p:spTree>
    <p:extLst>
      <p:ext uri="{BB962C8B-B14F-4D97-AF65-F5344CB8AC3E}">
        <p14:creationId xmlns:p14="http://schemas.microsoft.com/office/powerpoint/2010/main" val="26927310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3DFE-6023-402F-B700-3794E13C4DDF}"/>
              </a:ext>
            </a:extLst>
          </p:cNvPr>
          <p:cNvSpPr>
            <a:spLocks noGrp="1"/>
          </p:cNvSpPr>
          <p:nvPr>
            <p:ph type="title"/>
          </p:nvPr>
        </p:nvSpPr>
        <p:spPr>
          <a:xfrm>
            <a:off x="1103311" y="945355"/>
            <a:ext cx="9252154" cy="1223983"/>
          </a:xfrm>
        </p:spPr>
        <p:txBody>
          <a:bodyPr>
            <a:normAutofit/>
          </a:bodyPr>
          <a:lstStyle/>
          <a:p>
            <a:pPr>
              <a:lnSpc>
                <a:spcPct val="90000"/>
              </a:lnSpc>
            </a:pPr>
            <a:r>
              <a:rPr lang="en-US" sz="3600" b="1" dirty="0" err="1"/>
              <a:t>Jmeter</a:t>
            </a:r>
            <a:r>
              <a:rPr lang="en-US" sz="3600" b="1" dirty="0"/>
              <a:t> Elements: Configuration Elements</a:t>
            </a:r>
            <a:br>
              <a:rPr lang="en-US" sz="3600" b="1" dirty="0"/>
            </a:br>
            <a:endParaRPr lang="en-US" sz="3600" dirty="0"/>
          </a:p>
        </p:txBody>
      </p:sp>
      <p:sp>
        <p:nvSpPr>
          <p:cNvPr id="3" name="Content Placeholder 2">
            <a:extLst>
              <a:ext uri="{FF2B5EF4-FFF2-40B4-BE49-F238E27FC236}">
                <a16:creationId xmlns:a16="http://schemas.microsoft.com/office/drawing/2014/main" id="{91C0AFBC-88BB-4CBA-B20E-9D6304C8369C}"/>
              </a:ext>
            </a:extLst>
          </p:cNvPr>
          <p:cNvSpPr>
            <a:spLocks noGrp="1"/>
          </p:cNvSpPr>
          <p:nvPr>
            <p:ph idx="1"/>
          </p:nvPr>
        </p:nvSpPr>
        <p:spPr>
          <a:xfrm>
            <a:off x="1103311" y="2052214"/>
            <a:ext cx="4338409" cy="4196185"/>
          </a:xfrm>
        </p:spPr>
        <p:txBody>
          <a:bodyPr>
            <a:normAutofit/>
          </a:bodyPr>
          <a:lstStyle/>
          <a:p>
            <a:endParaRPr lang="en-US" dirty="0"/>
          </a:p>
          <a:p>
            <a:endParaRPr lang="en-US" dirty="0"/>
          </a:p>
          <a:p>
            <a:r>
              <a:rPr lang="en-US" dirty="0"/>
              <a:t>Setting up defaults and variables for later use by samplers.</a:t>
            </a:r>
          </a:p>
          <a:p>
            <a:r>
              <a:rPr lang="en-US" dirty="0"/>
              <a:t>The figure below shows some commonly used configuration elements in </a:t>
            </a:r>
            <a:r>
              <a:rPr lang="en-US" dirty="0" err="1"/>
              <a:t>Jmeter</a:t>
            </a:r>
            <a:endParaRPr lang="en-US" dirty="0"/>
          </a:p>
          <a:p>
            <a:endParaRPr lang="en-US" dirty="0"/>
          </a:p>
        </p:txBody>
      </p:sp>
      <p:pic>
        <p:nvPicPr>
          <p:cNvPr id="4" name="Picture 3">
            <a:extLst>
              <a:ext uri="{FF2B5EF4-FFF2-40B4-BE49-F238E27FC236}">
                <a16:creationId xmlns:a16="http://schemas.microsoft.com/office/drawing/2014/main" id="{BB68471D-1C0A-4F22-83BE-FA995880F611}"/>
              </a:ext>
            </a:extLst>
          </p:cNvPr>
          <p:cNvPicPr>
            <a:picLocks noChangeAspect="1"/>
          </p:cNvPicPr>
          <p:nvPr/>
        </p:nvPicPr>
        <p:blipFill>
          <a:blip r:embed="rId3"/>
          <a:stretch>
            <a:fillRect/>
          </a:stretch>
        </p:blipFill>
        <p:spPr>
          <a:xfrm>
            <a:off x="5441720" y="2931887"/>
            <a:ext cx="6338304" cy="207286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037338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29C19-2B7C-415B-B141-E6CFA3D659FD}"/>
              </a:ext>
            </a:extLst>
          </p:cNvPr>
          <p:cNvSpPr>
            <a:spLocks noGrp="1"/>
          </p:cNvSpPr>
          <p:nvPr>
            <p:ph type="title"/>
          </p:nvPr>
        </p:nvSpPr>
        <p:spPr>
          <a:xfrm>
            <a:off x="646111" y="452719"/>
            <a:ext cx="9404723" cy="1093860"/>
          </a:xfrm>
        </p:spPr>
        <p:txBody>
          <a:bodyPr/>
          <a:lstStyle/>
          <a:p>
            <a:r>
              <a:rPr lang="en-US" sz="3200" dirty="0"/>
              <a:t>Road Map of Performance Testing:</a:t>
            </a:r>
            <a:br>
              <a:rPr lang="en-US" sz="3200" dirty="0"/>
            </a:br>
            <a:r>
              <a:rPr lang="en-US" sz="3200" dirty="0"/>
              <a:t>Example</a:t>
            </a:r>
          </a:p>
        </p:txBody>
      </p:sp>
      <p:sp>
        <p:nvSpPr>
          <p:cNvPr id="3" name="Content Placeholder 2">
            <a:extLst>
              <a:ext uri="{FF2B5EF4-FFF2-40B4-BE49-F238E27FC236}">
                <a16:creationId xmlns:a16="http://schemas.microsoft.com/office/drawing/2014/main" id="{CA4704E1-909B-4CC3-98A0-49D6CC87C234}"/>
              </a:ext>
            </a:extLst>
          </p:cNvPr>
          <p:cNvSpPr>
            <a:spLocks noGrp="1"/>
          </p:cNvSpPr>
          <p:nvPr>
            <p:ph idx="1"/>
          </p:nvPr>
        </p:nvSpPr>
        <p:spPr>
          <a:xfrm>
            <a:off x="745068" y="1636890"/>
            <a:ext cx="10521244" cy="4611510"/>
          </a:xfrm>
        </p:spPr>
        <p:txBody>
          <a:bodyPr>
            <a:normAutofit fontScale="92500" lnSpcReduction="20000"/>
          </a:bodyPr>
          <a:lstStyle/>
          <a:p>
            <a:endParaRPr lang="en-US" dirty="0"/>
          </a:p>
          <a:p>
            <a:pPr marL="0" indent="0">
              <a:buNone/>
            </a:pPr>
            <a:r>
              <a:rPr lang="en-US" b="1" dirty="0"/>
              <a:t>Step 1)  Add Thread Group</a:t>
            </a:r>
          </a:p>
          <a:p>
            <a:r>
              <a:rPr lang="en-US" sz="1800" dirty="0"/>
              <a:t>Start </a:t>
            </a:r>
            <a:r>
              <a:rPr lang="en-US" sz="1800" b="1" dirty="0"/>
              <a:t>JMeter</a:t>
            </a:r>
            <a:endParaRPr lang="en-US" sz="1800" dirty="0"/>
          </a:p>
          <a:p>
            <a:r>
              <a:rPr lang="en-US" sz="1800" dirty="0"/>
              <a:t>Select </a:t>
            </a:r>
            <a:r>
              <a:rPr lang="en-US" sz="1800" b="1" dirty="0"/>
              <a:t>Test Plan</a:t>
            </a:r>
            <a:r>
              <a:rPr lang="en-US" sz="1800" dirty="0"/>
              <a:t> on the tree</a:t>
            </a:r>
          </a:p>
          <a:p>
            <a:r>
              <a:rPr lang="en-US" sz="1800" dirty="0"/>
              <a:t>Add </a:t>
            </a:r>
            <a:r>
              <a:rPr lang="en-US" sz="1800" b="1" dirty="0"/>
              <a:t>Thread Group</a:t>
            </a:r>
            <a:endParaRPr lang="en-US" sz="1800" dirty="0"/>
          </a:p>
          <a:p>
            <a:pPr marL="0" indent="0">
              <a:buNone/>
            </a:pPr>
            <a:r>
              <a:rPr lang="en-US" b="1" dirty="0"/>
              <a:t>Step 2) Adding JMeter elements</a:t>
            </a:r>
          </a:p>
          <a:p>
            <a:r>
              <a:rPr lang="en-US" b="1" dirty="0"/>
              <a:t>HTTP request Default </a:t>
            </a:r>
          </a:p>
          <a:p>
            <a:pPr marL="0" indent="0">
              <a:buNone/>
            </a:pPr>
            <a:r>
              <a:rPr lang="en-US" sz="1800" dirty="0"/>
              <a:t>Right Click </a:t>
            </a:r>
            <a:r>
              <a:rPr lang="en-US" sz="1800" dirty="0" err="1"/>
              <a:t>ThreadGroup</a:t>
            </a:r>
            <a:r>
              <a:rPr lang="en-US" sz="1800" dirty="0"/>
              <a:t> </a:t>
            </a:r>
            <a:r>
              <a:rPr lang="en-US" sz="1800" b="1" dirty="0"/>
              <a:t>-&gt; Add </a:t>
            </a:r>
            <a:r>
              <a:rPr lang="en-US" sz="1800" dirty="0"/>
              <a:t>-&gt;</a:t>
            </a:r>
            <a:r>
              <a:rPr lang="en-US" sz="1800" b="1" dirty="0"/>
              <a:t> Config Element </a:t>
            </a:r>
            <a:r>
              <a:rPr lang="en-US" sz="1800" dirty="0"/>
              <a:t>-&gt;</a:t>
            </a:r>
            <a:r>
              <a:rPr lang="en-US" sz="1800" b="1" dirty="0"/>
              <a:t> HTTP Request Defaults.</a:t>
            </a:r>
          </a:p>
          <a:p>
            <a:r>
              <a:rPr lang="en-US" b="1" dirty="0"/>
              <a:t>HTTP Request</a:t>
            </a:r>
          </a:p>
          <a:p>
            <a:pPr marL="0" indent="0">
              <a:buNone/>
            </a:pPr>
            <a:r>
              <a:rPr lang="en-US" sz="1600" dirty="0"/>
              <a:t>Right-click on Thread Group and select: </a:t>
            </a:r>
            <a:r>
              <a:rPr lang="en-US" sz="1600" b="1" dirty="0"/>
              <a:t>Add -&gt; Sampler -&gt; HTTP Request.</a:t>
            </a:r>
          </a:p>
          <a:p>
            <a:pPr marL="0" indent="0">
              <a:buNone/>
            </a:pPr>
            <a:r>
              <a:rPr lang="en-US" b="1" dirty="0"/>
              <a:t>Step 3) Adding Graph result</a:t>
            </a:r>
          </a:p>
          <a:p>
            <a:pPr marL="0" indent="0">
              <a:buNone/>
            </a:pPr>
            <a:r>
              <a:rPr lang="en-US" sz="1600" dirty="0"/>
              <a:t>Right click Test Plan, </a:t>
            </a:r>
            <a:r>
              <a:rPr lang="en-US" sz="1600" b="1" dirty="0"/>
              <a:t>Add -&gt; Listener -&gt; Graph Results</a:t>
            </a:r>
          </a:p>
          <a:p>
            <a:pPr marL="0" indent="0">
              <a:buNone/>
            </a:pPr>
            <a:r>
              <a:rPr lang="en-US" b="1" dirty="0"/>
              <a:t>Step 4) Run Test and get the test result</a:t>
            </a:r>
          </a:p>
          <a:p>
            <a:pPr marL="0" indent="0">
              <a:buNone/>
            </a:pPr>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12FADEC8-3EA3-4BBC-B7F1-AC8AE6225B12}"/>
              </a:ext>
            </a:extLst>
          </p:cNvPr>
          <p:cNvPicPr>
            <a:picLocks noChangeAspect="1"/>
          </p:cNvPicPr>
          <p:nvPr/>
        </p:nvPicPr>
        <p:blipFill>
          <a:blip r:embed="rId2"/>
          <a:stretch>
            <a:fillRect/>
          </a:stretch>
        </p:blipFill>
        <p:spPr>
          <a:xfrm>
            <a:off x="5087585" y="2104900"/>
            <a:ext cx="5876925" cy="1571625"/>
          </a:xfrm>
          <a:prstGeom prst="rect">
            <a:avLst/>
          </a:prstGeom>
        </p:spPr>
      </p:pic>
    </p:spTree>
    <p:extLst>
      <p:ext uri="{BB962C8B-B14F-4D97-AF65-F5344CB8AC3E}">
        <p14:creationId xmlns:p14="http://schemas.microsoft.com/office/powerpoint/2010/main" val="2600603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497</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vt:lpstr>
      <vt:lpstr>Jmeter</vt:lpstr>
      <vt:lpstr>Why Jmeter?</vt:lpstr>
      <vt:lpstr>Advantages:</vt:lpstr>
      <vt:lpstr>How does JMeter work?  </vt:lpstr>
      <vt:lpstr>JMeter Elements: Thread Group, Samplers, Listeners, Configuration </vt:lpstr>
      <vt:lpstr>Jmeter Elements: Sampler</vt:lpstr>
      <vt:lpstr>Jmeter Elements: Listener</vt:lpstr>
      <vt:lpstr>Jmeter Elements: Configuration Elements </vt:lpstr>
      <vt:lpstr>Road Map of Performance Testing: Example</vt:lpstr>
      <vt:lpstr>How to use Assertions in JMeter (Response Example) </vt:lpstr>
      <vt:lpstr>Jmeter – Plugin Manager</vt:lpstr>
      <vt:lpstr>Using Selenium with JMeter's WebDriver Sampler </vt:lpstr>
      <vt:lpstr>Continued…</vt:lpstr>
      <vt:lpstr>Test Plan Execution in Non – GUI mode</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Jmeter</dc:title>
  <dc:creator>Gupta, Kamna</dc:creator>
  <cp:lastModifiedBy>Gupta, Kamna</cp:lastModifiedBy>
  <cp:revision>11</cp:revision>
  <dcterms:created xsi:type="dcterms:W3CDTF">2019-06-05T05:23:07Z</dcterms:created>
  <dcterms:modified xsi:type="dcterms:W3CDTF">2019-06-05T11:32:24Z</dcterms:modified>
</cp:coreProperties>
</file>