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58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9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Towards Practical Smile Detection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Jacob </a:t>
            </a:r>
            <a:r>
              <a:rPr lang="en-US" sz="2200" dirty="0" err="1"/>
              <a:t>Whitehill</a:t>
            </a:r>
            <a:r>
              <a:rPr lang="en-US" sz="2200" dirty="0"/>
              <a:t>, Gwen </a:t>
            </a:r>
            <a:r>
              <a:rPr lang="en-US" sz="2200" dirty="0" err="1"/>
              <a:t>Littlewort</a:t>
            </a:r>
            <a:r>
              <a:rPr lang="en-US" sz="2200" dirty="0"/>
              <a:t>, Ian </a:t>
            </a:r>
            <a:r>
              <a:rPr lang="en-US" sz="2200" dirty="0" err="1"/>
              <a:t>Fasel</a:t>
            </a:r>
            <a:r>
              <a:rPr lang="en-US" sz="2200" dirty="0" smtClean="0"/>
              <a:t>, Marian </a:t>
            </a:r>
            <a:r>
              <a:rPr lang="en-US" sz="2200" dirty="0"/>
              <a:t>Bartlett  and</a:t>
            </a:r>
            <a:br>
              <a:rPr lang="en-US" sz="2200" dirty="0"/>
            </a:br>
            <a:r>
              <a:rPr lang="en-US" sz="2200" dirty="0"/>
              <a:t>Javier </a:t>
            </a:r>
            <a:r>
              <a:rPr lang="en-US" sz="2200" dirty="0" err="1"/>
              <a:t>Movellan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Kamna Yadav</a:t>
            </a:r>
          </a:p>
          <a:p>
            <a:pPr algn="r"/>
            <a:r>
              <a:rPr lang="en-US" dirty="0" smtClean="0"/>
              <a:t>A02048769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current approach is not illumination invariant. So there is a scope of improvement by making the face and feature extraction part more robust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9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46480"/>
            <a:ext cx="10407332" cy="486474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5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Smile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0" indent="0">
              <a:buNone/>
            </a:pPr>
            <a:r>
              <a:rPr lang="en-US" dirty="0" smtClean="0"/>
              <a:t>Smile detection in face images captured in unconstrained real-world scenarios is an interesting problem with many potential applications.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10" y="2578343"/>
            <a:ext cx="441474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Boosting pixel differences</a:t>
            </a:r>
          </a:p>
          <a:p>
            <a:r>
              <a:rPr lang="en-US" dirty="0" smtClean="0"/>
              <a:t>Feature </a:t>
            </a:r>
            <a:r>
              <a:rPr lang="en-US" dirty="0"/>
              <a:t>extraction + </a:t>
            </a:r>
            <a:r>
              <a:rPr lang="en-US" dirty="0" smtClean="0"/>
              <a:t>SVM</a:t>
            </a:r>
          </a:p>
          <a:p>
            <a:pPr lvl="1"/>
            <a:r>
              <a:rPr lang="en-US" b="1" dirty="0" smtClean="0"/>
              <a:t>HOG features</a:t>
            </a:r>
            <a:endParaRPr lang="en-US" b="1" dirty="0"/>
          </a:p>
          <a:p>
            <a:pPr lvl="1"/>
            <a:r>
              <a:rPr lang="en-US" dirty="0"/>
              <a:t>Gabor Energy </a:t>
            </a:r>
            <a:r>
              <a:rPr lang="en-US" dirty="0" smtClean="0"/>
              <a:t>Filters</a:t>
            </a:r>
            <a:endParaRPr lang="en-US" dirty="0"/>
          </a:p>
          <a:p>
            <a:pPr lvl="1"/>
            <a:r>
              <a:rPr lang="en-US" dirty="0"/>
              <a:t>Box </a:t>
            </a:r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Gradient of Self-Similarity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903079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detection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/>
              <a:t>vision.CascadeObjectDetector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FrontalFaceCART</a:t>
            </a:r>
            <a:r>
              <a:rPr lang="en-US" dirty="0" smtClean="0"/>
              <a:t>‘)</a:t>
            </a:r>
            <a:endParaRPr lang="en-US" dirty="0" smtClean="0"/>
          </a:p>
          <a:p>
            <a:r>
              <a:rPr lang="en-US" dirty="0" smtClean="0"/>
              <a:t>Eye </a:t>
            </a:r>
            <a:r>
              <a:rPr lang="en-US" dirty="0"/>
              <a:t>detection</a:t>
            </a:r>
          </a:p>
          <a:p>
            <a:pPr lvl="1"/>
            <a:r>
              <a:rPr lang="en-US" dirty="0"/>
              <a:t>Using </a:t>
            </a:r>
            <a:r>
              <a:rPr lang="en-US" dirty="0" err="1" smtClean="0"/>
              <a:t>vision.CascadeObjectDetector</a:t>
            </a:r>
            <a:r>
              <a:rPr lang="en-US" dirty="0" smtClean="0"/>
              <a:t>(</a:t>
            </a:r>
            <a:r>
              <a:rPr lang="en-US" dirty="0" err="1" smtClean="0"/>
              <a:t>EyePairBig</a:t>
            </a:r>
            <a:r>
              <a:rPr lang="en-US" dirty="0" smtClean="0"/>
              <a:t>‘)</a:t>
            </a:r>
            <a:endParaRPr lang="en-US" dirty="0"/>
          </a:p>
          <a:p>
            <a:r>
              <a:rPr lang="en-US" dirty="0" smtClean="0"/>
              <a:t>Image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Identify bounding boxes of both eyes</a:t>
            </a:r>
          </a:p>
          <a:p>
            <a:pPr lvl="1"/>
            <a:r>
              <a:rPr lang="en-US" dirty="0" smtClean="0"/>
              <a:t>Detecting the angle between the two bounding boxes</a:t>
            </a:r>
          </a:p>
          <a:p>
            <a:pPr lvl="1"/>
            <a:r>
              <a:rPr lang="en-US" dirty="0" smtClean="0"/>
              <a:t>Image rotation using the identified angle</a:t>
            </a:r>
          </a:p>
          <a:p>
            <a:pPr lvl="1"/>
            <a:r>
              <a:rPr lang="en-US" dirty="0" smtClean="0"/>
              <a:t>Cropping the area of interest from rotated image</a:t>
            </a:r>
          </a:p>
          <a:p>
            <a:pPr lvl="1"/>
            <a:r>
              <a:rPr lang="en-US" dirty="0" smtClean="0"/>
              <a:t>Resizing the image to 64 X 64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HOG Feature extraction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extractHOGFeatures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Training and Classification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fitcsvm</a:t>
            </a:r>
            <a:r>
              <a:rPr lang="en-US" dirty="0" smtClean="0"/>
              <a:t>() for training the classifier</a:t>
            </a:r>
          </a:p>
          <a:p>
            <a:pPr lvl="1"/>
            <a:r>
              <a:rPr lang="en-US" dirty="0" smtClean="0"/>
              <a:t>Predict() for prediction of </a:t>
            </a:r>
            <a:r>
              <a:rPr lang="en-US" dirty="0"/>
              <a:t>class </a:t>
            </a:r>
            <a:r>
              <a:rPr lang="en-US" dirty="0" smtClean="0"/>
              <a:t>for input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90" y="2500005"/>
            <a:ext cx="5784466" cy="33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order to improve the accuracy, Gradient of Self-similarity features approach was tried as per </a:t>
            </a:r>
            <a:r>
              <a:rPr lang="en-US" dirty="0" smtClean="0"/>
              <a:t>‘</a:t>
            </a:r>
            <a:r>
              <a:rPr lang="en-US" b="1" dirty="0" smtClean="0"/>
              <a:t>SMILE </a:t>
            </a:r>
            <a:r>
              <a:rPr lang="en-US" b="1" dirty="0"/>
              <a:t>DETECTION IN UNCONSTRAINED SCENARIOS USING SELF-SIMILARITY OF GRADIENTS FEATURES</a:t>
            </a:r>
            <a:r>
              <a:rPr lang="en-US" i="1" dirty="0"/>
              <a:t>’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this approach, instead of </a:t>
            </a:r>
            <a:r>
              <a:rPr lang="en-US" dirty="0"/>
              <a:t>getting HOG features for the whole face </a:t>
            </a:r>
            <a:r>
              <a:rPr lang="en-US" dirty="0" smtClean="0"/>
              <a:t>image, the image is divided into </a:t>
            </a:r>
            <a:r>
              <a:rPr lang="en-US" dirty="0"/>
              <a:t>16 cells </a:t>
            </a:r>
            <a:r>
              <a:rPr lang="en-US" dirty="0" smtClean="0"/>
              <a:t>before HOG extraction. 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accuracy details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680287"/>
              </p:ext>
            </p:extLst>
          </p:nvPr>
        </p:nvGraphicFramePr>
        <p:xfrm>
          <a:off x="1239384" y="4242526"/>
          <a:ext cx="553588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95">
                  <a:extLst>
                    <a:ext uri="{9D8B030D-6E8A-4147-A177-3AD203B41FA5}">
                      <a16:colId xmlns:a16="http://schemas.microsoft.com/office/drawing/2014/main" val="2598458009"/>
                    </a:ext>
                  </a:extLst>
                </a:gridCol>
                <a:gridCol w="1845295">
                  <a:extLst>
                    <a:ext uri="{9D8B030D-6E8A-4147-A177-3AD203B41FA5}">
                      <a16:colId xmlns:a16="http://schemas.microsoft.com/office/drawing/2014/main" val="2060512717"/>
                    </a:ext>
                  </a:extLst>
                </a:gridCol>
                <a:gridCol w="1845295">
                  <a:extLst>
                    <a:ext uri="{9D8B030D-6E8A-4147-A177-3AD203B41FA5}">
                      <a16:colId xmlns:a16="http://schemas.microsoft.com/office/drawing/2014/main" val="3998227201"/>
                    </a:ext>
                  </a:extLst>
                </a:gridCol>
              </a:tblGrid>
              <a:tr h="294869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2284"/>
                  </a:ext>
                </a:extLst>
              </a:tr>
              <a:tr h="5160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07803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Genki</a:t>
                      </a:r>
                      <a:r>
                        <a:rPr lang="en-US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90.9313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82182"/>
                  </a:ext>
                </a:extLst>
              </a:tr>
              <a:tr h="294869">
                <a:tc>
                  <a:txBody>
                    <a:bodyPr/>
                    <a:lstStyle/>
                    <a:p>
                      <a:r>
                        <a:rPr lang="en-US" dirty="0" smtClean="0"/>
                        <a:t>Smiles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61.4678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044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04351"/>
              </p:ext>
            </p:extLst>
          </p:nvPr>
        </p:nvGraphicFramePr>
        <p:xfrm>
          <a:off x="1239384" y="1973943"/>
          <a:ext cx="7303724" cy="2075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829">
                  <a:extLst>
                    <a:ext uri="{9D8B030D-6E8A-4147-A177-3AD203B41FA5}">
                      <a16:colId xmlns:a16="http://schemas.microsoft.com/office/drawing/2014/main" val="4000079166"/>
                    </a:ext>
                  </a:extLst>
                </a:gridCol>
                <a:gridCol w="948829">
                  <a:extLst>
                    <a:ext uri="{9D8B030D-6E8A-4147-A177-3AD203B41FA5}">
                      <a16:colId xmlns:a16="http://schemas.microsoft.com/office/drawing/2014/main" val="995572843"/>
                    </a:ext>
                  </a:extLst>
                </a:gridCol>
                <a:gridCol w="969976">
                  <a:extLst>
                    <a:ext uri="{9D8B030D-6E8A-4147-A177-3AD203B41FA5}">
                      <a16:colId xmlns:a16="http://schemas.microsoft.com/office/drawing/2014/main" val="3951485076"/>
                    </a:ext>
                  </a:extLst>
                </a:gridCol>
                <a:gridCol w="969976">
                  <a:extLst>
                    <a:ext uri="{9D8B030D-6E8A-4147-A177-3AD203B41FA5}">
                      <a16:colId xmlns:a16="http://schemas.microsoft.com/office/drawing/2014/main" val="29158532"/>
                    </a:ext>
                  </a:extLst>
                </a:gridCol>
                <a:gridCol w="1334422">
                  <a:extLst>
                    <a:ext uri="{9D8B030D-6E8A-4147-A177-3AD203B41FA5}">
                      <a16:colId xmlns:a16="http://schemas.microsoft.com/office/drawing/2014/main" val="1371650838"/>
                    </a:ext>
                  </a:extLst>
                </a:gridCol>
                <a:gridCol w="1334422">
                  <a:extLst>
                    <a:ext uri="{9D8B030D-6E8A-4147-A177-3AD203B41FA5}">
                      <a16:colId xmlns:a16="http://schemas.microsoft.com/office/drawing/2014/main" val="256827765"/>
                    </a:ext>
                  </a:extLst>
                </a:gridCol>
                <a:gridCol w="797270">
                  <a:extLst>
                    <a:ext uri="{9D8B030D-6E8A-4147-A177-3AD203B41FA5}">
                      <a16:colId xmlns:a16="http://schemas.microsoft.com/office/drawing/2014/main" val="3045803731"/>
                    </a:ext>
                  </a:extLst>
                </a:gridCol>
              </a:tblGrid>
              <a:tr h="29263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pre-processing and feature extraction (sec)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SVM training (sec)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SVM Prediction (sec)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657139"/>
                  </a:ext>
                </a:extLst>
              </a:tr>
              <a:tr h="612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 training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Negative training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88184"/>
                  </a:ext>
                </a:extLst>
              </a:tr>
              <a:tr h="29263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Genki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188.14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133.26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711144"/>
                  </a:ext>
                </a:extLst>
              </a:tr>
              <a:tr h="2926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914458"/>
                  </a:ext>
                </a:extLst>
              </a:tr>
              <a:tr h="29263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Genki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209.57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734044"/>
                  </a:ext>
                </a:extLst>
              </a:tr>
              <a:tr h="2926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52.66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03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Using HOG for feature extraction and SVM for the classification part has given us better accuracy than just focusing on the pixel </a:t>
            </a:r>
            <a:r>
              <a:rPr lang="en-US" dirty="0" smtClean="0"/>
              <a:t>differences by identifying teeth or specific features in face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</TotalTime>
  <Words>320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Retrospect</vt:lpstr>
      <vt:lpstr>Towards Practical Smile Detection Jacob Whitehill, Gwen Littlewort, Ian Fasel, Marian Bartlett  and Javier Movellan</vt:lpstr>
      <vt:lpstr>Why Smile detection?</vt:lpstr>
      <vt:lpstr>Current Technologies</vt:lpstr>
      <vt:lpstr>Proposed Approach</vt:lpstr>
      <vt:lpstr>Proposed Approach…</vt:lpstr>
      <vt:lpstr>Proposed Approach…</vt:lpstr>
      <vt:lpstr>Improvements</vt:lpstr>
      <vt:lpstr>Performance and accuracy details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Practical Smile Detection</dc:title>
  <dc:creator>kamna yadav</dc:creator>
  <cp:lastModifiedBy>kamna yadav</cp:lastModifiedBy>
  <cp:revision>18</cp:revision>
  <dcterms:created xsi:type="dcterms:W3CDTF">2016-12-12T00:37:27Z</dcterms:created>
  <dcterms:modified xsi:type="dcterms:W3CDTF">2016-12-12T07:38:31Z</dcterms:modified>
</cp:coreProperties>
</file>