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74" r:id="rId25"/>
    <p:sldId id="292" r:id="rId26"/>
    <p:sldId id="293" r:id="rId27"/>
    <p:sldId id="294" r:id="rId28"/>
    <p:sldId id="295" r:id="rId29"/>
    <p:sldId id="296" r:id="rId30"/>
    <p:sldId id="297" r:id="rId31"/>
    <p:sldId id="291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2" r:id="rId45"/>
    <p:sldId id="316" r:id="rId46"/>
    <p:sldId id="315" r:id="rId47"/>
    <p:sldId id="310" r:id="rId48"/>
    <p:sldId id="314" r:id="rId49"/>
    <p:sldId id="318" r:id="rId50"/>
    <p:sldId id="319" r:id="rId51"/>
    <p:sldId id="320" r:id="rId52"/>
    <p:sldId id="321" r:id="rId53"/>
    <p:sldId id="322" r:id="rId54"/>
    <p:sldId id="317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D31"/>
    <a:srgbClr val="2EA1DA"/>
    <a:srgbClr val="80B5DA"/>
    <a:srgbClr val="8ABADC"/>
    <a:srgbClr val="C9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8D113-9473-4012-9695-BCDD615A9E2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88999-575D-4414-997B-742D77D1E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5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88999-575D-4414-997B-742D77D1EC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8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88999-575D-4414-997B-742D77D1EC3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23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00A7D-7ECD-469A-8D5C-199A0B9E6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CEBCA7-1B5D-4EDD-8B9D-BD31A40B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0EF1B-2142-46F1-B70F-0659B3C6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44B7-561D-4A89-89AC-2DF790812AEE}" type="datetime1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12382-2E43-490F-910B-9F1C406E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53DB1-BD1D-406F-9B24-54E72DCD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FCDC4-B16D-4630-A1EC-63F52DAE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C0F1DB-0738-4DA0-A0C1-B99AB0486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C4DF4-FD09-4744-B904-6A9DC9ED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7F01-094A-4F0F-89CD-F937FB31B4DF}" type="datetime1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508A5A-F840-4008-9E63-745531F2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D03E38-26E1-4C73-B7D6-AEA2F537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0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0EABB6-2C69-436B-B508-34E225C78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E06ED-0A21-492D-8AF5-889FA8D9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1021FB-B8B8-42CC-8887-89B6519B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858-00F3-46E4-82CD-92F580DE42C5}" type="datetime1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7346E-114D-4037-AA5D-71A87BBB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64D20-AA8A-4460-B6E0-5F4FF6DC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45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FC0C0-3386-4A6D-87C1-71B121E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690B1-C0D2-4A79-8C98-09662125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0C761-4023-412B-9F86-4A6BB9A3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23E-743D-47A5-B37B-B41BCBFBC34B}" type="datetime1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9E034-D788-41C2-8C9B-BD4EEB0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EFCAE-38B1-4652-985C-03130382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3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2E0D1-6CCE-4FF3-82FB-D2E08C15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DE3C76-ECCF-4ADF-8AB3-99B65621C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6A7E7-3A3B-42CB-97E8-896BF890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46CB-504B-46F6-9A6F-008AC6DDD419}" type="datetime1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ABC75-4372-4521-9323-0F3AB9AD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4A732-A550-4146-94B8-D826C8B0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99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2741C-C257-4C91-8FD7-DB8CEEC5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747BD-C969-4004-83B9-EB01A937B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DCC66-E7B1-492D-9D8D-F00E94099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A39C20-55AF-4865-B45C-9BB35146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B03-155B-47C0-826C-60269708564A}" type="datetime1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9BFD9F-AB62-4788-8B13-972D7A7A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9E60D3-5B20-4AC6-A02F-4C3F29A8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6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9AAA6-3C6D-431D-AA79-DA023732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6E9D3-C9AE-4377-A7C2-C58079696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4CF334-856E-47C4-B255-FEA7B69A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27194B-CC7C-43FD-9D52-92C0D1875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AEF565-3A60-4840-89B8-2A92476C1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F4A34E-951C-4795-8DB1-17AA6F97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072A-BAE4-45BD-90C4-936C130C5CE3}" type="datetime1">
              <a:rPr lang="ru-RU" smtClean="0"/>
              <a:t>17.02.2022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4DF219-B9F9-4421-B520-56C4AFD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D115E0-E12B-421E-83DA-945C462E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6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D8096-41E4-4FD3-92B9-5DB5C9E9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822ABB-2F00-45F8-9820-637B4237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7A3-E10D-40D8-99D5-849BB0D77673}" type="datetime1">
              <a:rPr lang="ru-RU" smtClean="0"/>
              <a:t>17.02.2022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54F58-13B4-4C2D-BA13-8E69CD47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2DAD10-AEC0-47BA-BE00-2A42E6C7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4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A51037-50B4-45C9-9BCA-B872F1A0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10F1-1F50-4ED2-A8D0-472ECD63D63C}" type="datetime1">
              <a:rPr lang="ru-RU" smtClean="0"/>
              <a:t>17.02.2022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0FE60E-D2F9-454A-B3C5-190800ED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246D05-8C9B-4D40-BF98-A1B828A3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9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E623F-E40A-4E84-AD3C-22185294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E6E88-4429-4C7F-AAA2-2BEB9142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2560B-3467-40E5-8AD1-349E6A2C8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A3D631-7CD9-4B15-980B-087E2D08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D568-528F-43EF-B525-C5BB0E23B7CA}" type="datetime1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33DAF4-0821-4F8C-8D96-B8A49E08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71509B-CBE8-4E13-8B64-3FA5B353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6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2EDFC-E901-4403-9ECF-6B43EC8F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4FBF2C-EE1E-4DC4-A786-A3114BC6A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A5394B-7199-4B7F-B85E-655C7F79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09A34D-FD6E-4C4A-94DA-58821C49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1931-1AE9-425F-A6A9-D4A9DD817B88}" type="datetime1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449A64-060A-4B2A-AEAE-2E64B711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54E904-5A8A-4817-97D8-758E0F0A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9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718F2-6467-48BB-BB1D-BE3CCD57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FFA207-DAD4-40BF-AADE-E055469C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0D3EA-4234-4457-B207-83CA67999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088F-4C94-4751-886A-044AEAE83ECD}" type="datetime1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CD490-A5DC-4785-B59B-8D84986D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7F46CC-184C-4499-AB1F-38E95CEB0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fif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fif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1B76C0-C1A2-4D46-B02F-B101EF52FEFD}"/>
              </a:ext>
            </a:extLst>
          </p:cNvPr>
          <p:cNvSpPr txBox="1"/>
          <p:nvPr/>
        </p:nvSpPr>
        <p:spPr>
          <a:xfrm>
            <a:off x="1305652" y="1452841"/>
            <a:ext cx="9278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002060"/>
                </a:solidFill>
              </a:rPr>
              <a:t>Лекция 2.</a:t>
            </a:r>
            <a:endParaRPr lang="en-US" sz="4400" dirty="0">
              <a:solidFill>
                <a:srgbClr val="002060"/>
              </a:solidFill>
            </a:endParaRPr>
          </a:p>
          <a:p>
            <a:pPr algn="ctr"/>
            <a:endParaRPr lang="ru-RU" sz="4400" dirty="0">
              <a:solidFill>
                <a:srgbClr val="002060"/>
              </a:solidFill>
            </a:endParaRPr>
          </a:p>
          <a:p>
            <a:pPr algn="ctr"/>
            <a:r>
              <a:rPr lang="ru-RU" sz="4400" dirty="0">
                <a:solidFill>
                  <a:srgbClr val="002060"/>
                </a:solidFill>
              </a:rPr>
              <a:t>Основы объектно-ориентированного программирования.</a:t>
            </a:r>
          </a:p>
          <a:p>
            <a:pPr algn="ctr"/>
            <a:r>
              <a:rPr lang="ru-RU" sz="4400" dirty="0">
                <a:solidFill>
                  <a:srgbClr val="002060"/>
                </a:solidFill>
              </a:rPr>
              <a:t>Строки, массивы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6992C00-3125-411A-A8B1-D3C6B11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86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91991" y="1409784"/>
            <a:ext cx="3794926" cy="17931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6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60071" y="1624972"/>
            <a:ext cx="3794926" cy="17931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51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29600" y="5715927"/>
            <a:ext cx="3962400" cy="16610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8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19521" y="5923446"/>
            <a:ext cx="3962400" cy="16610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1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19521" y="6127203"/>
            <a:ext cx="3962400" cy="16610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11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34925" y="4481856"/>
            <a:ext cx="3962400" cy="26061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C1CFC-DBBA-4A75-943D-9796070758D4}"/>
              </a:ext>
            </a:extLst>
          </p:cNvPr>
          <p:cNvSpPr txBox="1"/>
          <p:nvPr/>
        </p:nvSpPr>
        <p:spPr>
          <a:xfrm>
            <a:off x="1881718" y="5006477"/>
            <a:ext cx="96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1247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19521" y="4700503"/>
            <a:ext cx="3962400" cy="432433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C1CFC-DBBA-4A75-943D-9796070758D4}"/>
              </a:ext>
            </a:extLst>
          </p:cNvPr>
          <p:cNvSpPr txBox="1"/>
          <p:nvPr/>
        </p:nvSpPr>
        <p:spPr>
          <a:xfrm>
            <a:off x="1881718" y="5006477"/>
            <a:ext cx="96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4685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35292" y="5068196"/>
            <a:ext cx="3962400" cy="29665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C1CFC-DBBA-4A75-943D-9796070758D4}"/>
              </a:ext>
            </a:extLst>
          </p:cNvPr>
          <p:cNvSpPr txBox="1"/>
          <p:nvPr/>
        </p:nvSpPr>
        <p:spPr>
          <a:xfrm>
            <a:off x="1881718" y="5006477"/>
            <a:ext cx="96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</a:t>
            </a:r>
            <a:endParaRPr lang="ru-RU" sz="16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D8529DE-CEDA-428D-A4C0-3492EB7F6527}"/>
              </a:ext>
            </a:extLst>
          </p:cNvPr>
          <p:cNvSpPr/>
          <p:nvPr/>
        </p:nvSpPr>
        <p:spPr>
          <a:xfrm>
            <a:off x="216229" y="406982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D29CC-827B-4BEA-9EA7-0C7EF8800BA2}"/>
              </a:ext>
            </a:extLst>
          </p:cNvPr>
          <p:cNvSpPr txBox="1"/>
          <p:nvPr/>
        </p:nvSpPr>
        <p:spPr>
          <a:xfrm>
            <a:off x="565248" y="4077604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bark()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39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02967" y="3280674"/>
            <a:ext cx="3962400" cy="29665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C1CFC-DBBA-4A75-943D-9796070758D4}"/>
              </a:ext>
            </a:extLst>
          </p:cNvPr>
          <p:cNvSpPr txBox="1"/>
          <p:nvPr/>
        </p:nvSpPr>
        <p:spPr>
          <a:xfrm>
            <a:off x="1881718" y="5006477"/>
            <a:ext cx="96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</a:t>
            </a:r>
            <a:endParaRPr lang="ru-RU" sz="16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D8529DE-CEDA-428D-A4C0-3492EB7F6527}"/>
              </a:ext>
            </a:extLst>
          </p:cNvPr>
          <p:cNvSpPr/>
          <p:nvPr/>
        </p:nvSpPr>
        <p:spPr>
          <a:xfrm>
            <a:off x="216229" y="406982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D29CC-827B-4BEA-9EA7-0C7EF8800BA2}"/>
              </a:ext>
            </a:extLst>
          </p:cNvPr>
          <p:cNvSpPr txBox="1"/>
          <p:nvPr/>
        </p:nvSpPr>
        <p:spPr>
          <a:xfrm>
            <a:off x="565248" y="4077604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bark()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3D8FE-F2F7-4DFC-97C2-199CCCA28344}"/>
              </a:ext>
            </a:extLst>
          </p:cNvPr>
          <p:cNvSpPr txBox="1"/>
          <p:nvPr/>
        </p:nvSpPr>
        <p:spPr>
          <a:xfrm>
            <a:off x="292963" y="4338317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5860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20722" y="3501199"/>
            <a:ext cx="39624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C1CFC-DBBA-4A75-943D-9796070758D4}"/>
              </a:ext>
            </a:extLst>
          </p:cNvPr>
          <p:cNvSpPr txBox="1"/>
          <p:nvPr/>
        </p:nvSpPr>
        <p:spPr>
          <a:xfrm>
            <a:off x="1881718" y="5006477"/>
            <a:ext cx="96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</a:t>
            </a:r>
            <a:endParaRPr lang="ru-RU" sz="16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D8529DE-CEDA-428D-A4C0-3492EB7F6527}"/>
              </a:ext>
            </a:extLst>
          </p:cNvPr>
          <p:cNvSpPr/>
          <p:nvPr/>
        </p:nvSpPr>
        <p:spPr>
          <a:xfrm>
            <a:off x="216229" y="406982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D29CC-827B-4BEA-9EA7-0C7EF8800BA2}"/>
              </a:ext>
            </a:extLst>
          </p:cNvPr>
          <p:cNvSpPr txBox="1"/>
          <p:nvPr/>
        </p:nvSpPr>
        <p:spPr>
          <a:xfrm>
            <a:off x="565248" y="4077604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bark()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3D8FE-F2F7-4DFC-97C2-199CCCA28344}"/>
              </a:ext>
            </a:extLst>
          </p:cNvPr>
          <p:cNvSpPr txBox="1"/>
          <p:nvPr/>
        </p:nvSpPr>
        <p:spPr>
          <a:xfrm>
            <a:off x="292963" y="4338317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</a:t>
            </a:r>
            <a:endParaRPr lang="ru-RU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475337-0864-4D32-B69E-F622309C9379}"/>
              </a:ext>
            </a:extLst>
          </p:cNvPr>
          <p:cNvSpPr txBox="1"/>
          <p:nvPr/>
        </p:nvSpPr>
        <p:spPr>
          <a:xfrm>
            <a:off x="1518684" y="4339408"/>
            <a:ext cx="27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5441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C7DE22E-334D-43D1-B5EC-E3B6C0F51352}"/>
              </a:ext>
            </a:extLst>
          </p:cNvPr>
          <p:cNvSpPr txBox="1">
            <a:spLocks/>
          </p:cNvSpPr>
          <p:nvPr/>
        </p:nvSpPr>
        <p:spPr>
          <a:xfrm>
            <a:off x="2198169" y="442443"/>
            <a:ext cx="7795661" cy="9727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лекции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CBD1B73-8B2F-4297-B89A-FB74555D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8AB32-A00F-4A9A-990D-B7026E973D94}"/>
              </a:ext>
            </a:extLst>
          </p:cNvPr>
          <p:cNvSpPr txBox="1"/>
          <p:nvPr/>
        </p:nvSpPr>
        <p:spPr>
          <a:xfrm>
            <a:off x="2006353" y="1634744"/>
            <a:ext cx="8502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Класс и объект класса.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Состояние и поведение объекта.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Виды переменных.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Конструкторы.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Особенности хранения переменных в памяти.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Сборщик мусора.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Примитивные и ссылочные аргументы методов.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Инкапсуляция.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Классы для работы со строками.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Массивы.</a:t>
            </a:r>
          </a:p>
        </p:txBody>
      </p:sp>
    </p:spTree>
    <p:extLst>
      <p:ext uri="{BB962C8B-B14F-4D97-AF65-F5344CB8AC3E}">
        <p14:creationId xmlns:p14="http://schemas.microsoft.com/office/powerpoint/2010/main" val="414275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39679" y="4077604"/>
            <a:ext cx="39624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0DE06B1-72C8-488F-9D9A-98F1466E0C9C}"/>
              </a:ext>
            </a:extLst>
          </p:cNvPr>
          <p:cNvSpPr/>
          <p:nvPr/>
        </p:nvSpPr>
        <p:spPr>
          <a:xfrm>
            <a:off x="216229" y="474247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AB2B2-6428-4AD3-85F7-D5F1BDC5F318}"/>
              </a:ext>
            </a:extLst>
          </p:cNvPr>
          <p:cNvSpPr txBox="1"/>
          <p:nvPr/>
        </p:nvSpPr>
        <p:spPr>
          <a:xfrm>
            <a:off x="600824" y="476360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 </a:t>
            </a:r>
            <a:r>
              <a:rPr lang="en-US" dirty="0"/>
              <a:t>run()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C1CFC-DBBA-4A75-943D-9796070758D4}"/>
              </a:ext>
            </a:extLst>
          </p:cNvPr>
          <p:cNvSpPr txBox="1"/>
          <p:nvPr/>
        </p:nvSpPr>
        <p:spPr>
          <a:xfrm>
            <a:off x="1881718" y="5006477"/>
            <a:ext cx="96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8174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20722" y="5301368"/>
            <a:ext cx="39624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2EA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0CDB37-383D-46B6-8F9C-3B65AF1C7E13}"/>
              </a:ext>
            </a:extLst>
          </p:cNvPr>
          <p:cNvSpPr/>
          <p:nvPr/>
        </p:nvSpPr>
        <p:spPr>
          <a:xfrm>
            <a:off x="216230" y="5419930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6F177-A060-4447-AB30-BE164E20210E}"/>
              </a:ext>
            </a:extLst>
          </p:cNvPr>
          <p:cNvSpPr txBox="1"/>
          <p:nvPr/>
        </p:nvSpPr>
        <p:spPr>
          <a:xfrm>
            <a:off x="565248" y="5436255"/>
            <a:ext cx="20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chaseACat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8825-83F1-40A9-998E-AD722CA1D702}"/>
              </a:ext>
            </a:extLst>
          </p:cNvPr>
          <p:cNvSpPr txBox="1"/>
          <p:nvPr/>
        </p:nvSpPr>
        <p:spPr>
          <a:xfrm>
            <a:off x="2020537" y="5650687"/>
            <a:ext cx="6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03F4EE4-4BD1-4585-B037-4A4F3550FC76}"/>
              </a:ext>
            </a:extLst>
          </p:cNvPr>
          <p:cNvCxnSpPr>
            <a:cxnSpLocks/>
          </p:cNvCxnSpPr>
          <p:nvPr/>
        </p:nvCxnSpPr>
        <p:spPr>
          <a:xfrm flipV="1">
            <a:off x="2459054" y="5454300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0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29600" y="6304731"/>
            <a:ext cx="39624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01132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29600" y="1769496"/>
            <a:ext cx="39624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979720" y="635635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3400148" y="5663954"/>
            <a:ext cx="1147379" cy="9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3455784" y="5686599"/>
            <a:ext cx="105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  <a:p>
            <a:r>
              <a:rPr lang="en-US" sz="1400" dirty="0"/>
              <a:t>breed = null</a:t>
            </a:r>
            <a:endParaRPr lang="ru-RU" sz="140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50660" y="6163653"/>
            <a:ext cx="949488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AF10EA8-81CB-41FF-8A6B-BAF5C410C748}"/>
              </a:ext>
            </a:extLst>
          </p:cNvPr>
          <p:cNvSpPr/>
          <p:nvPr/>
        </p:nvSpPr>
        <p:spPr>
          <a:xfrm>
            <a:off x="3400149" y="5069150"/>
            <a:ext cx="1130764" cy="464437"/>
          </a:xfrm>
          <a:prstGeom prst="rect">
            <a:avLst/>
          </a:prstGeom>
          <a:solidFill>
            <a:srgbClr val="EC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EB34F-9F0A-44C6-9508-07D2CAC2EEF5}"/>
              </a:ext>
            </a:extLst>
          </p:cNvPr>
          <p:cNvSpPr txBox="1"/>
          <p:nvPr/>
        </p:nvSpPr>
        <p:spPr>
          <a:xfrm>
            <a:off x="3639844" y="5195570"/>
            <a:ext cx="683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2281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896893" y="699428"/>
            <a:ext cx="6128922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Конструкторы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322772" y="1837678"/>
            <a:ext cx="9277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b="1" dirty="0">
                <a:solidFill>
                  <a:srgbClr val="002060"/>
                </a:solidFill>
              </a:rPr>
              <a:t>Конструктор </a:t>
            </a:r>
            <a:r>
              <a:rPr lang="ru-RU" sz="2000" b="1" dirty="0"/>
              <a:t>– </a:t>
            </a:r>
            <a:r>
              <a:rPr lang="ru-RU" sz="2000" dirty="0"/>
              <a:t>это метод, инициализирующий объект при его создании и задающий начальные значения переменным объекта.</a:t>
            </a:r>
          </a:p>
          <a:p>
            <a:pPr>
              <a:spcAft>
                <a:spcPts val="1200"/>
              </a:spcAft>
            </a:pPr>
            <a:r>
              <a:rPr lang="ru-RU" sz="2000" dirty="0"/>
              <a:t>Конструктор есть у всех классов по умолчанию. Если вы определите собственный конструктор, конструктор по умолчанию предоставлен не будет.</a:t>
            </a:r>
          </a:p>
          <a:p>
            <a:pPr>
              <a:spcAft>
                <a:spcPts val="1200"/>
              </a:spcAft>
            </a:pPr>
            <a:r>
              <a:rPr lang="ru-RU" sz="2000" dirty="0"/>
              <a:t>Конструкторы также могут быть перегруженными.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92FE95-04B0-4BC5-95F3-304BBC18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764" y="3850275"/>
            <a:ext cx="388674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1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Особенности</a:t>
            </a:r>
            <a:r>
              <a:rPr lang="ru-RU" b="1" i="1" dirty="0">
                <a:solidFill>
                  <a:srgbClr val="002060"/>
                </a:solidFill>
              </a:rPr>
              <a:t> работы со ссылочными переменными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C076C1-7ACB-476F-A7D3-ED317112D4BA}"/>
              </a:ext>
            </a:extLst>
          </p:cNvPr>
          <p:cNvSpPr/>
          <p:nvPr/>
        </p:nvSpPr>
        <p:spPr>
          <a:xfrm>
            <a:off x="4497503" y="5922433"/>
            <a:ext cx="1147379" cy="774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5394-DF73-4374-98B1-821622F721AB}"/>
              </a:ext>
            </a:extLst>
          </p:cNvPr>
          <p:cNvSpPr txBox="1"/>
          <p:nvPr/>
        </p:nvSpPr>
        <p:spPr>
          <a:xfrm>
            <a:off x="4538738" y="5957977"/>
            <a:ext cx="1053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dog1</a:t>
            </a:r>
          </a:p>
          <a:p>
            <a:r>
              <a:rPr lang="en-US" sz="1400" dirty="0"/>
              <a:t>name = null</a:t>
            </a:r>
          </a:p>
          <a:p>
            <a:r>
              <a:rPr lang="en-US" sz="1400" dirty="0"/>
              <a:t>age = 0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1517117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00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Особенности</a:t>
            </a:r>
            <a:r>
              <a:rPr lang="ru-RU" b="1" i="1" dirty="0">
                <a:solidFill>
                  <a:srgbClr val="002060"/>
                </a:solidFill>
              </a:rPr>
              <a:t> работы со ссылочными переменными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1711102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467961" y="5343507"/>
            <a:ext cx="730679" cy="85507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22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Особенности</a:t>
            </a:r>
            <a:r>
              <a:rPr lang="ru-RU" b="1" i="1" dirty="0">
                <a:solidFill>
                  <a:srgbClr val="002060"/>
                </a:solidFill>
              </a:rPr>
              <a:t> работы со ссылочными переменными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131600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467961" y="5343507"/>
            <a:ext cx="730679" cy="85507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9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Особенности</a:t>
            </a:r>
            <a:r>
              <a:rPr lang="ru-RU" b="1" i="1" dirty="0">
                <a:solidFill>
                  <a:srgbClr val="002060"/>
                </a:solidFill>
              </a:rPr>
              <a:t> работы со ссылочными переменными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307070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26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Особенности</a:t>
            </a:r>
            <a:r>
              <a:rPr lang="ru-RU" b="1" i="1" dirty="0">
                <a:solidFill>
                  <a:srgbClr val="002060"/>
                </a:solidFill>
              </a:rPr>
              <a:t> работы со ссылочными переменными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522757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5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CCD1F-60F4-4F0A-8B05-56E79B46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A368-C81A-48A3-B723-885554C263F9}"/>
              </a:ext>
            </a:extLst>
          </p:cNvPr>
          <p:cNvSpPr txBox="1"/>
          <p:nvPr/>
        </p:nvSpPr>
        <p:spPr>
          <a:xfrm>
            <a:off x="1882066" y="711922"/>
            <a:ext cx="862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Класс – это</a:t>
            </a:r>
            <a:r>
              <a:rPr lang="en-US" sz="2000" dirty="0"/>
              <a:t> </a:t>
            </a:r>
            <a:r>
              <a:rPr lang="ru-RU" sz="2000" dirty="0"/>
              <a:t>описание, в соответствии с которым будут собраны его объекты. </a:t>
            </a:r>
          </a:p>
        </p:txBody>
      </p:sp>
      <p:pic>
        <p:nvPicPr>
          <p:cNvPr id="7" name="Рисунок 6" descr="Изображение выглядит как текст, внутренний, печь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9A0769F2-6F94-427E-AF04-8A5851D3B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45" y="1753899"/>
            <a:ext cx="3564344" cy="2879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EADFB7-A8B5-4259-9355-186DA45D998D}"/>
              </a:ext>
            </a:extLst>
          </p:cNvPr>
          <p:cNvSpPr txBox="1"/>
          <p:nvPr/>
        </p:nvSpPr>
        <p:spPr>
          <a:xfrm>
            <a:off x="6617411" y="5596676"/>
            <a:ext cx="3691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002060"/>
                </a:solidFill>
              </a:rPr>
              <a:t>Объект класса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DF8DA9-5683-4039-9D47-ED8D1E434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21" y="1830314"/>
            <a:ext cx="3564345" cy="2803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806302-2F01-4973-9B71-42E36FDB3487}"/>
              </a:ext>
            </a:extLst>
          </p:cNvPr>
          <p:cNvSpPr txBox="1"/>
          <p:nvPr/>
        </p:nvSpPr>
        <p:spPr>
          <a:xfrm>
            <a:off x="1602508" y="5596676"/>
            <a:ext cx="3691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002060"/>
                </a:solidFill>
              </a:rPr>
              <a:t>Класс</a:t>
            </a:r>
          </a:p>
        </p:txBody>
      </p:sp>
    </p:spTree>
    <p:extLst>
      <p:ext uri="{BB962C8B-B14F-4D97-AF65-F5344CB8AC3E}">
        <p14:creationId xmlns:p14="http://schemas.microsoft.com/office/powerpoint/2010/main" val="28443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Особенности</a:t>
            </a:r>
            <a:r>
              <a:rPr lang="ru-RU" b="1" i="1" dirty="0">
                <a:solidFill>
                  <a:srgbClr val="002060"/>
                </a:solidFill>
              </a:rPr>
              <a:t> работы со ссылочными переменными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2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1732900" y="588400"/>
            <a:ext cx="866285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Сборщик мусора (</a:t>
            </a:r>
            <a:r>
              <a:rPr lang="en-US" b="1" i="1" dirty="0">
                <a:solidFill>
                  <a:srgbClr val="002060"/>
                </a:solidFill>
              </a:rPr>
              <a:t>Garbage Collector)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322772" y="1837678"/>
            <a:ext cx="9277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b="1" dirty="0">
                <a:solidFill>
                  <a:srgbClr val="002060"/>
                </a:solidFill>
              </a:rPr>
              <a:t>Сборщик мусора </a:t>
            </a:r>
            <a:r>
              <a:rPr lang="ru-RU" sz="2000" b="1" dirty="0"/>
              <a:t>– </a:t>
            </a:r>
            <a:r>
              <a:rPr lang="ru-RU" sz="2000" dirty="0"/>
              <a:t>это</a:t>
            </a:r>
            <a:r>
              <a:rPr lang="en-US" sz="2000" dirty="0"/>
              <a:t> </a:t>
            </a:r>
            <a:r>
              <a:rPr lang="ru-RU" sz="2000" dirty="0"/>
              <a:t>низкоприоритетный процесс, который запускается автоматически и удаляет из кучи объекты, которые не используются  и никогда не смогут быть использованы.</a:t>
            </a:r>
            <a:r>
              <a:rPr lang="en-US" sz="2000" dirty="0"/>
              <a:t> </a:t>
            </a:r>
            <a:r>
              <a:rPr lang="ru-RU" sz="2000" dirty="0"/>
              <a:t> </a:t>
            </a:r>
          </a:p>
          <a:p>
            <a:pPr>
              <a:spcAft>
                <a:spcPts val="1200"/>
              </a:spcAft>
            </a:pPr>
            <a:r>
              <a:rPr lang="ru-RU" sz="2000" u="sng" dirty="0"/>
              <a:t>Алгоритм сборки мусора</a:t>
            </a:r>
            <a:r>
              <a:rPr lang="ru-RU" sz="2000" dirty="0"/>
              <a:t>: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/>
              <a:t>Пройти граф объектов и маркировать живые объекты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/>
              <a:t>Удалить мертвые объекты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/>
              <a:t>Уплотнить живые объекты 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FC4F325-335A-46CB-9360-85AB5F8B4132}"/>
              </a:ext>
            </a:extLst>
          </p:cNvPr>
          <p:cNvGrpSpPr/>
          <p:nvPr/>
        </p:nvGrpSpPr>
        <p:grpSpPr>
          <a:xfrm>
            <a:off x="8825085" y="5296786"/>
            <a:ext cx="1156516" cy="1065259"/>
            <a:chOff x="4174924" y="5291091"/>
            <a:chExt cx="1156516" cy="1065259"/>
          </a:xfrm>
        </p:grpSpPr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A006B7BA-547F-466F-B411-F669A6A414D4}"/>
                </a:ext>
              </a:extLst>
            </p:cNvPr>
            <p:cNvSpPr/>
            <p:nvPr/>
          </p:nvSpPr>
          <p:spPr>
            <a:xfrm>
              <a:off x="4174924" y="5291091"/>
              <a:ext cx="1154097" cy="10652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9F65AC-4A33-4369-BC8E-B2DD2128A84E}"/>
                </a:ext>
              </a:extLst>
            </p:cNvPr>
            <p:cNvSpPr txBox="1"/>
            <p:nvPr/>
          </p:nvSpPr>
          <p:spPr>
            <a:xfrm>
              <a:off x="4177343" y="5471223"/>
              <a:ext cx="11540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Permanent</a:t>
              </a:r>
              <a:r>
                <a:rPr lang="en-US" dirty="0"/>
                <a:t> </a:t>
              </a:r>
              <a:r>
                <a:rPr lang="en-US" sz="1600" dirty="0"/>
                <a:t>Generation</a:t>
              </a:r>
              <a:endParaRPr lang="ru-RU" dirty="0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4947CD22-1BBC-4842-903D-559B998E420F}"/>
              </a:ext>
            </a:extLst>
          </p:cNvPr>
          <p:cNvGrpSpPr/>
          <p:nvPr/>
        </p:nvGrpSpPr>
        <p:grpSpPr>
          <a:xfrm>
            <a:off x="966085" y="5208009"/>
            <a:ext cx="1493452" cy="1200643"/>
            <a:chOff x="850256" y="5207420"/>
            <a:chExt cx="1493452" cy="1200643"/>
          </a:xfrm>
        </p:grpSpPr>
        <p:sp>
          <p:nvSpPr>
            <p:cNvPr id="23" name="Стрелка: вправо 22">
              <a:extLst>
                <a:ext uri="{FF2B5EF4-FFF2-40B4-BE49-F238E27FC236}">
                  <a16:creationId xmlns:a16="http://schemas.microsoft.com/office/drawing/2014/main" id="{89322ECD-CC2A-441A-84B9-604C7F31AC22}"/>
                </a:ext>
              </a:extLst>
            </p:cNvPr>
            <p:cNvSpPr/>
            <p:nvPr/>
          </p:nvSpPr>
          <p:spPr>
            <a:xfrm>
              <a:off x="850256" y="5207420"/>
              <a:ext cx="1493452" cy="120064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BBD28F-B364-4CEC-830E-6CA6D62B4CF8}"/>
                </a:ext>
              </a:extLst>
            </p:cNvPr>
            <p:cNvSpPr txBox="1"/>
            <p:nvPr/>
          </p:nvSpPr>
          <p:spPr>
            <a:xfrm>
              <a:off x="1003177" y="5639054"/>
              <a:ext cx="1160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New Dog()</a:t>
              </a:r>
              <a:endParaRPr lang="ru-RU" sz="1600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4255BB81-29DE-4C51-B7F7-E18D4EAD3FA3}"/>
              </a:ext>
            </a:extLst>
          </p:cNvPr>
          <p:cNvGrpSpPr/>
          <p:nvPr/>
        </p:nvGrpSpPr>
        <p:grpSpPr>
          <a:xfrm>
            <a:off x="2554113" y="5291091"/>
            <a:ext cx="1154097" cy="1065259"/>
            <a:chOff x="2805344" y="5291091"/>
            <a:chExt cx="1154097" cy="1065259"/>
          </a:xfrm>
          <a:solidFill>
            <a:srgbClr val="C9DEF0"/>
          </a:solidFill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93784385-40DB-4B39-9239-704C975B4D0F}"/>
                </a:ext>
              </a:extLst>
            </p:cNvPr>
            <p:cNvSpPr/>
            <p:nvPr/>
          </p:nvSpPr>
          <p:spPr>
            <a:xfrm>
              <a:off x="2805344" y="5291091"/>
              <a:ext cx="1154097" cy="1065259"/>
            </a:xfrm>
            <a:prstGeom prst="roundRect">
              <a:avLst/>
            </a:prstGeom>
            <a:grpFill/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F72CF5-E3F6-4476-86E0-C1F362697046}"/>
                </a:ext>
              </a:extLst>
            </p:cNvPr>
            <p:cNvSpPr txBox="1"/>
            <p:nvPr/>
          </p:nvSpPr>
          <p:spPr>
            <a:xfrm>
              <a:off x="3000652" y="5639054"/>
              <a:ext cx="763479" cy="338554"/>
            </a:xfrm>
            <a:prstGeom prst="rect">
              <a:avLst/>
            </a:prstGeom>
            <a:grpFill/>
            <a:ln>
              <a:solidFill>
                <a:srgbClr val="C9DE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Edem</a:t>
              </a:r>
              <a:endParaRPr lang="ru-RU" dirty="0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BB2B544-BDC9-44A5-86CC-8EEF46A3E377}"/>
              </a:ext>
            </a:extLst>
          </p:cNvPr>
          <p:cNvGrpSpPr/>
          <p:nvPr/>
        </p:nvGrpSpPr>
        <p:grpSpPr>
          <a:xfrm>
            <a:off x="7257257" y="5306689"/>
            <a:ext cx="1156516" cy="1065259"/>
            <a:chOff x="4174924" y="5291091"/>
            <a:chExt cx="1156516" cy="1065259"/>
          </a:xfrm>
        </p:grpSpPr>
        <p:sp>
          <p:nvSpPr>
            <p:cNvPr id="30" name="Прямоугольник: скругленные углы 29">
              <a:extLst>
                <a:ext uri="{FF2B5EF4-FFF2-40B4-BE49-F238E27FC236}">
                  <a16:creationId xmlns:a16="http://schemas.microsoft.com/office/drawing/2014/main" id="{654CF630-1BF2-4FC9-A3AD-17ACD4452B3D}"/>
                </a:ext>
              </a:extLst>
            </p:cNvPr>
            <p:cNvSpPr/>
            <p:nvPr/>
          </p:nvSpPr>
          <p:spPr>
            <a:xfrm>
              <a:off x="4174924" y="5291091"/>
              <a:ext cx="1154097" cy="1065259"/>
            </a:xfrm>
            <a:prstGeom prst="roundRect">
              <a:avLst/>
            </a:prstGeom>
            <a:solidFill>
              <a:srgbClr val="2EA1DA"/>
            </a:solidFill>
            <a:ln>
              <a:solidFill>
                <a:srgbClr val="2EA1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73934A-7B6B-449C-A152-3F26EF3293FA}"/>
                </a:ext>
              </a:extLst>
            </p:cNvPr>
            <p:cNvSpPr txBox="1"/>
            <p:nvPr/>
          </p:nvSpPr>
          <p:spPr>
            <a:xfrm>
              <a:off x="4177343" y="5471223"/>
              <a:ext cx="11540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Old</a:t>
              </a:r>
              <a:r>
                <a:rPr lang="en-US" dirty="0"/>
                <a:t> </a:t>
              </a:r>
              <a:r>
                <a:rPr lang="en-US" sz="1600" dirty="0"/>
                <a:t>Generation</a:t>
              </a:r>
              <a:endParaRPr lang="ru-RU" dirty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4EB877AE-9C3A-40BB-B34E-15E316DB31FC}"/>
              </a:ext>
            </a:extLst>
          </p:cNvPr>
          <p:cNvGrpSpPr/>
          <p:nvPr/>
        </p:nvGrpSpPr>
        <p:grpSpPr>
          <a:xfrm>
            <a:off x="5689428" y="5306689"/>
            <a:ext cx="1156516" cy="1065259"/>
            <a:chOff x="4174924" y="5291091"/>
            <a:chExt cx="1156516" cy="1065259"/>
          </a:xfrm>
          <a:solidFill>
            <a:srgbClr val="8ABADC"/>
          </a:solidFill>
        </p:grpSpPr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A3A27D8B-949E-47CA-BFFB-0BFB5003FB69}"/>
                </a:ext>
              </a:extLst>
            </p:cNvPr>
            <p:cNvSpPr/>
            <p:nvPr/>
          </p:nvSpPr>
          <p:spPr>
            <a:xfrm>
              <a:off x="4174924" y="5291091"/>
              <a:ext cx="1154097" cy="1065259"/>
            </a:xfrm>
            <a:prstGeom prst="roundRect">
              <a:avLst/>
            </a:prstGeom>
            <a:grpFill/>
            <a:ln>
              <a:solidFill>
                <a:srgbClr val="80B5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C5EB77-96DE-48DD-B691-66931C1C6669}"/>
                </a:ext>
              </a:extLst>
            </p:cNvPr>
            <p:cNvSpPr txBox="1"/>
            <p:nvPr/>
          </p:nvSpPr>
          <p:spPr>
            <a:xfrm>
              <a:off x="4177343" y="5471223"/>
              <a:ext cx="1154097" cy="615553"/>
            </a:xfrm>
            <a:prstGeom prst="rect">
              <a:avLst/>
            </a:prstGeom>
            <a:grpFill/>
            <a:ln>
              <a:solidFill>
                <a:srgbClr val="80B5D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Young</a:t>
              </a:r>
              <a:r>
                <a:rPr lang="en-US" dirty="0"/>
                <a:t> </a:t>
              </a:r>
              <a:r>
                <a:rPr lang="en-US" sz="1600" dirty="0"/>
                <a:t>Generation</a:t>
              </a:r>
              <a:endParaRPr lang="ru-RU" dirty="0"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F26A04D7-F471-49B9-8641-30B3200CDFAF}"/>
              </a:ext>
            </a:extLst>
          </p:cNvPr>
          <p:cNvGrpSpPr/>
          <p:nvPr/>
        </p:nvGrpSpPr>
        <p:grpSpPr>
          <a:xfrm>
            <a:off x="4121599" y="5297979"/>
            <a:ext cx="1156516" cy="1065259"/>
            <a:chOff x="4174924" y="5291091"/>
            <a:chExt cx="1156516" cy="1065259"/>
          </a:xfrm>
          <a:solidFill>
            <a:srgbClr val="C9DEF0"/>
          </a:solidFill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B5B02CB9-AA2E-4126-B2F2-6432F9FC113A}"/>
                </a:ext>
              </a:extLst>
            </p:cNvPr>
            <p:cNvSpPr/>
            <p:nvPr/>
          </p:nvSpPr>
          <p:spPr>
            <a:xfrm>
              <a:off x="4174924" y="5291091"/>
              <a:ext cx="1154097" cy="1065259"/>
            </a:xfrm>
            <a:prstGeom prst="roundRect">
              <a:avLst/>
            </a:prstGeom>
            <a:grpFill/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2BB81D-506C-434A-8B34-B6BCBA8769EF}"/>
                </a:ext>
              </a:extLst>
            </p:cNvPr>
            <p:cNvSpPr txBox="1"/>
            <p:nvPr/>
          </p:nvSpPr>
          <p:spPr>
            <a:xfrm>
              <a:off x="4177343" y="5471223"/>
              <a:ext cx="1154097" cy="615553"/>
            </a:xfrm>
            <a:prstGeom prst="rect">
              <a:avLst/>
            </a:prstGeom>
            <a:grpFill/>
            <a:ln>
              <a:solidFill>
                <a:srgbClr val="C9DE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From Space</a:t>
              </a:r>
              <a:r>
                <a:rPr lang="en-US" dirty="0"/>
                <a:t> </a:t>
              </a:r>
              <a:r>
                <a:rPr lang="en-US" sz="1600" dirty="0"/>
                <a:t>To Space</a:t>
              </a:r>
              <a:endParaRPr lang="ru-RU" dirty="0"/>
            </a:p>
          </p:txBody>
        </p:sp>
      </p:grp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1425AC5-FC25-4060-B90B-25C2CA055274}"/>
              </a:ext>
            </a:extLst>
          </p:cNvPr>
          <p:cNvCxnSpPr>
            <a:stCxn id="27" idx="3"/>
          </p:cNvCxnSpPr>
          <p:nvPr/>
        </p:nvCxnSpPr>
        <p:spPr>
          <a:xfrm>
            <a:off x="3708210" y="5823721"/>
            <a:ext cx="411313" cy="6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CC134A8-547F-4571-89DE-A090D1C54622}"/>
              </a:ext>
            </a:extLst>
          </p:cNvPr>
          <p:cNvCxnSpPr/>
          <p:nvPr/>
        </p:nvCxnSpPr>
        <p:spPr>
          <a:xfrm>
            <a:off x="5284524" y="5833544"/>
            <a:ext cx="411313" cy="6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DDE2141-122A-44B2-A1FF-D1E7E3274CF5}"/>
              </a:ext>
            </a:extLst>
          </p:cNvPr>
          <p:cNvCxnSpPr/>
          <p:nvPr/>
        </p:nvCxnSpPr>
        <p:spPr>
          <a:xfrm>
            <a:off x="6858762" y="5843367"/>
            <a:ext cx="411313" cy="6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DE7E9349-234D-4F53-9AEB-CFF0C536D565}"/>
              </a:ext>
            </a:extLst>
          </p:cNvPr>
          <p:cNvCxnSpPr/>
          <p:nvPr/>
        </p:nvCxnSpPr>
        <p:spPr>
          <a:xfrm>
            <a:off x="8433000" y="5853190"/>
            <a:ext cx="411313" cy="6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53B234EA-F7C1-49A3-A6B1-F6F60BCDFDD5}"/>
              </a:ext>
            </a:extLst>
          </p:cNvPr>
          <p:cNvSpPr/>
          <p:nvPr/>
        </p:nvSpPr>
        <p:spPr>
          <a:xfrm>
            <a:off x="2459537" y="4776186"/>
            <a:ext cx="7687640" cy="1828800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D67AA1-8BEB-46F5-BE1A-6A51D89EA204}"/>
              </a:ext>
            </a:extLst>
          </p:cNvPr>
          <p:cNvSpPr txBox="1"/>
          <p:nvPr/>
        </p:nvSpPr>
        <p:spPr>
          <a:xfrm>
            <a:off x="5275696" y="4759084"/>
            <a:ext cx="202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Пространство кучи</a:t>
            </a:r>
          </a:p>
        </p:txBody>
      </p:sp>
    </p:spTree>
    <p:extLst>
      <p:ext uri="{BB962C8B-B14F-4D97-AF65-F5344CB8AC3E}">
        <p14:creationId xmlns:p14="http://schemas.microsoft.com/office/powerpoint/2010/main" val="940803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Сборка мусора раньше…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75" y="1345300"/>
            <a:ext cx="6319993" cy="54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69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75" y="5217638"/>
            <a:ext cx="1788821" cy="15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3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11" y="5254873"/>
            <a:ext cx="1724105" cy="147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56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98" y="5220070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47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285" y="3303273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89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38" y="3303273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7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75" y="3303273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57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75" y="1714632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CCD1F-60F4-4F0A-8B05-56E79B46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 descr="Изображение выглядит как текст, внутренний, печь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9A0769F2-6F94-427E-AF04-8A5851D3B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12" y="899778"/>
            <a:ext cx="2251576" cy="18192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EADFB7-A8B5-4259-9355-186DA45D998D}"/>
              </a:ext>
            </a:extLst>
          </p:cNvPr>
          <p:cNvSpPr txBox="1"/>
          <p:nvPr/>
        </p:nvSpPr>
        <p:spPr>
          <a:xfrm>
            <a:off x="6622742" y="5596676"/>
            <a:ext cx="4057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002060"/>
                </a:solidFill>
              </a:rPr>
              <a:t>Объекты класса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DF8DA9-5683-4039-9D47-ED8D1E434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06" y="1823804"/>
            <a:ext cx="3248555" cy="2555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806302-2F01-4973-9B71-42E36FDB3487}"/>
              </a:ext>
            </a:extLst>
          </p:cNvPr>
          <p:cNvSpPr txBox="1"/>
          <p:nvPr/>
        </p:nvSpPr>
        <p:spPr>
          <a:xfrm>
            <a:off x="1602508" y="5596676"/>
            <a:ext cx="3691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002060"/>
                </a:solidFill>
              </a:rPr>
              <a:t>Класс</a:t>
            </a:r>
          </a:p>
        </p:txBody>
      </p:sp>
      <p:pic>
        <p:nvPicPr>
          <p:cNvPr id="10" name="Рисунок 9" descr="Изображение выглядит как старый, микроволновая печь, печь, деревянный&#10;&#10;Автоматически созданное описание">
            <a:extLst>
              <a:ext uri="{FF2B5EF4-FFF2-40B4-BE49-F238E27FC236}">
                <a16:creationId xmlns:a16="http://schemas.microsoft.com/office/drawing/2014/main" id="{D988A0A1-4E7A-4397-9A8C-78BED837D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96" y="3101398"/>
            <a:ext cx="2514600" cy="18192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441809-360B-4280-B449-87D945003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68" y="321093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36" y="1714632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87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908975" y="1345300"/>
            <a:ext cx="6490665" cy="5401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… и сейчас</a:t>
            </a:r>
            <a:endParaRPr lang="ru-RU" b="1" i="1" dirty="0">
              <a:solidFill>
                <a:srgbClr val="002060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266978" y="6184753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1881755" y="6347411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dog1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B50FBFF-16BD-4841-B821-A76A9CA0861D}"/>
              </a:ext>
            </a:extLst>
          </p:cNvPr>
          <p:cNvGrpSpPr/>
          <p:nvPr/>
        </p:nvGrpSpPr>
        <p:grpSpPr>
          <a:xfrm>
            <a:off x="4497503" y="5922433"/>
            <a:ext cx="1147379" cy="774208"/>
            <a:chOff x="4497503" y="5922433"/>
            <a:chExt cx="1147379" cy="77420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dog1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49524" y="6309537"/>
            <a:ext cx="2047979" cy="205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257FC4-2643-4189-9F23-3D9655C1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04" y="1345300"/>
            <a:ext cx="3400900" cy="202910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489004" y="2951063"/>
            <a:ext cx="3400900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E6F5C-8A66-44B8-B3D6-91125D564A71}"/>
              </a:ext>
            </a:extLst>
          </p:cNvPr>
          <p:cNvSpPr txBox="1"/>
          <p:nvPr/>
        </p:nvSpPr>
        <p:spPr>
          <a:xfrm>
            <a:off x="1881755" y="6038340"/>
            <a:ext cx="7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</a:t>
            </a:r>
            <a:endParaRPr lang="ru-RU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9E2C2A5-7FE2-4C72-AA8B-E7454855D2C7}"/>
              </a:ext>
            </a:extLst>
          </p:cNvPr>
          <p:cNvGrpSpPr/>
          <p:nvPr/>
        </p:nvGrpSpPr>
        <p:grpSpPr>
          <a:xfrm>
            <a:off x="3198640" y="4956403"/>
            <a:ext cx="1147379" cy="774208"/>
            <a:chOff x="4497503" y="5922433"/>
            <a:chExt cx="1147379" cy="774208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FCE547B-C8EC-4D11-ADCA-449EE8680EA5}"/>
                </a:ext>
              </a:extLst>
            </p:cNvPr>
            <p:cNvSpPr/>
            <p:nvPr/>
          </p:nvSpPr>
          <p:spPr>
            <a:xfrm>
              <a:off x="4497503" y="5922433"/>
              <a:ext cx="1147379" cy="774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76855B-C6DB-4553-A20D-6AB36123D9AB}"/>
                </a:ext>
              </a:extLst>
            </p:cNvPr>
            <p:cNvSpPr txBox="1"/>
            <p:nvPr/>
          </p:nvSpPr>
          <p:spPr>
            <a:xfrm>
              <a:off x="4538738" y="5957977"/>
              <a:ext cx="10530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dog2</a:t>
              </a:r>
            </a:p>
            <a:p>
              <a:r>
                <a:rPr lang="en-US" sz="1400" dirty="0"/>
                <a:t>name = Rex</a:t>
              </a:r>
            </a:p>
            <a:p>
              <a:r>
                <a:rPr lang="en-US" sz="1400" dirty="0"/>
                <a:t>age = 5</a:t>
              </a: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02DA8CF-D476-4F7A-B170-CCE91403941C}"/>
              </a:ext>
            </a:extLst>
          </p:cNvPr>
          <p:cNvCxnSpPr>
            <a:cxnSpLocks/>
          </p:cNvCxnSpPr>
          <p:nvPr/>
        </p:nvCxnSpPr>
        <p:spPr>
          <a:xfrm>
            <a:off x="2467961" y="6198586"/>
            <a:ext cx="2017701" cy="97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Должностные обязанности официанта - Helperia">
            <a:extLst>
              <a:ext uri="{FF2B5EF4-FFF2-40B4-BE49-F238E27FC236}">
                <a16:creationId xmlns:a16="http://schemas.microsoft.com/office/drawing/2014/main" id="{1F226452-FC1D-4367-8457-843B92B7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15" y="1714632"/>
            <a:ext cx="1737793" cy="1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94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349862" y="539338"/>
            <a:ext cx="11700769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Примитивные и ссылочные аргументы методов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A5FBFC-9C76-4840-A4AD-9B31F91C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25" y="2427012"/>
            <a:ext cx="3324689" cy="2181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FDDF32-8B9D-41DD-AB70-45F090DE772E}"/>
              </a:ext>
            </a:extLst>
          </p:cNvPr>
          <p:cNvSpPr txBox="1"/>
          <p:nvPr/>
        </p:nvSpPr>
        <p:spPr>
          <a:xfrm>
            <a:off x="2314110" y="1828801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Примитивы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58FB8-5073-4BFF-8BB3-5F7FAA798303}"/>
              </a:ext>
            </a:extLst>
          </p:cNvPr>
          <p:cNvSpPr txBox="1"/>
          <p:nvPr/>
        </p:nvSpPr>
        <p:spPr>
          <a:xfrm>
            <a:off x="7444667" y="1828801"/>
            <a:ext cx="104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E85CED-23DE-4FD6-8016-B4E7BB2A4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247" y="2427012"/>
            <a:ext cx="3781953" cy="2248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FE17D0-CD42-4388-A41F-4F24C53AEEB5}"/>
              </a:ext>
            </a:extLst>
          </p:cNvPr>
          <p:cNvSpPr txBox="1"/>
          <p:nvPr/>
        </p:nvSpPr>
        <p:spPr>
          <a:xfrm>
            <a:off x="1251751" y="5362113"/>
            <a:ext cx="8300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При передаче аргументов в метод в </a:t>
            </a:r>
            <a:r>
              <a:rPr lang="en-US" sz="2000" dirty="0"/>
              <a:t>Java</a:t>
            </a:r>
            <a:r>
              <a:rPr lang="ru-RU" sz="2000" dirty="0"/>
              <a:t> в любом случае передаются </a:t>
            </a:r>
            <a:r>
              <a:rPr lang="ru-RU" sz="2000" b="1" dirty="0"/>
              <a:t>биты, хранящиеся в переменной!</a:t>
            </a:r>
          </a:p>
        </p:txBody>
      </p:sp>
    </p:spTree>
    <p:extLst>
      <p:ext uri="{BB962C8B-B14F-4D97-AF65-F5344CB8AC3E}">
        <p14:creationId xmlns:p14="http://schemas.microsoft.com/office/powerpoint/2010/main" val="3367534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186680" y="1027901"/>
            <a:ext cx="7250284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Инкапсуляция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260629" y="2210541"/>
            <a:ext cx="998737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800" dirty="0"/>
              <a:t>	Инкапсуляция – механизм программирования, позволяющий объединить данные и методы, работающие с ними, в классе  и скрыть детали реализации от пользователя.</a:t>
            </a:r>
          </a:p>
          <a:p>
            <a:pPr>
              <a:spcAft>
                <a:spcPts val="1200"/>
              </a:spcAft>
            </a:pPr>
            <a:r>
              <a:rPr lang="ru-RU" sz="2800" dirty="0"/>
              <a:t>	</a:t>
            </a:r>
            <a:r>
              <a:rPr lang="ru-RU" sz="2800" dirty="0">
                <a:solidFill>
                  <a:srgbClr val="002060"/>
                </a:solidFill>
              </a:rPr>
              <a:t>Помечайте переменные экземпляра модификатором </a:t>
            </a:r>
            <a:r>
              <a:rPr lang="en-US" sz="2800" dirty="0">
                <a:solidFill>
                  <a:srgbClr val="002060"/>
                </a:solidFill>
              </a:rPr>
              <a:t>private</a:t>
            </a:r>
            <a:r>
              <a:rPr lang="ru-RU" sz="2800" dirty="0">
                <a:solidFill>
                  <a:srgbClr val="002060"/>
                </a:solidFill>
              </a:rPr>
              <a:t>, добавляйте публичные (</a:t>
            </a:r>
            <a:r>
              <a:rPr lang="en-US" sz="2800" dirty="0">
                <a:solidFill>
                  <a:srgbClr val="002060"/>
                </a:solidFill>
              </a:rPr>
              <a:t>public)</a:t>
            </a:r>
            <a:r>
              <a:rPr lang="ru-RU" sz="2800" dirty="0">
                <a:solidFill>
                  <a:srgbClr val="002060"/>
                </a:solidFill>
              </a:rPr>
              <a:t> геттеры и сеттеры для контроля за доступом.</a:t>
            </a:r>
          </a:p>
        </p:txBody>
      </p:sp>
    </p:spTree>
    <p:extLst>
      <p:ext uri="{BB962C8B-B14F-4D97-AF65-F5344CB8AC3E}">
        <p14:creationId xmlns:p14="http://schemas.microsoft.com/office/powerpoint/2010/main" val="4001796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284335" y="530752"/>
            <a:ext cx="7250284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Массивы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27BD4-0A00-4B36-8640-59AE72C21743}"/>
              </a:ext>
            </a:extLst>
          </p:cNvPr>
          <p:cNvSpPr txBox="1"/>
          <p:nvPr/>
        </p:nvSpPr>
        <p:spPr>
          <a:xfrm>
            <a:off x="1349406" y="1322773"/>
            <a:ext cx="51756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Объявление массива:</a:t>
            </a:r>
          </a:p>
          <a:p>
            <a:pPr marL="0" indent="0">
              <a:buNone/>
            </a:pPr>
            <a:r>
              <a:rPr lang="ru-RU" sz="1800" dirty="0"/>
              <a:t>Одномерный массив:</a:t>
            </a:r>
          </a:p>
          <a:p>
            <a:pPr>
              <a:buNone/>
            </a:pPr>
            <a:r>
              <a:rPr lang="ru-RU" sz="1800" i="1" dirty="0"/>
              <a:t>Тип</a:t>
            </a:r>
            <a:r>
              <a:rPr lang="en-US" sz="1800" dirty="0"/>
              <a:t>[] </a:t>
            </a:r>
            <a:r>
              <a:rPr lang="ru-RU" sz="1800" dirty="0"/>
              <a:t> </a:t>
            </a:r>
            <a:r>
              <a:rPr lang="ru-RU" sz="1800" dirty="0" err="1"/>
              <a:t>имя_массива</a:t>
            </a:r>
            <a:r>
              <a:rPr lang="en-US" sz="1800" dirty="0"/>
              <a:t> = new </a:t>
            </a:r>
            <a:r>
              <a:rPr lang="ru-RU" sz="1800" i="1" dirty="0"/>
              <a:t>тип</a:t>
            </a:r>
            <a:r>
              <a:rPr lang="ru-RU" sz="1800" dirty="0"/>
              <a:t> </a:t>
            </a:r>
            <a:r>
              <a:rPr lang="en-US" sz="1800" dirty="0"/>
              <a:t>[</a:t>
            </a:r>
            <a:r>
              <a:rPr lang="ru-RU" sz="1800" dirty="0"/>
              <a:t>размер</a:t>
            </a:r>
            <a:r>
              <a:rPr lang="en-US" sz="1800" dirty="0"/>
              <a:t>]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int[] </a:t>
            </a:r>
            <a:r>
              <a:rPr lang="en-US" sz="1800" dirty="0" err="1"/>
              <a:t>myArr</a:t>
            </a:r>
            <a:r>
              <a:rPr lang="en-US" sz="1800" dirty="0"/>
              <a:t> = new int[10];</a:t>
            </a: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Двумерный массив:</a:t>
            </a:r>
          </a:p>
          <a:p>
            <a:pPr>
              <a:buNone/>
            </a:pPr>
            <a:r>
              <a:rPr lang="ru-RU" sz="1800" i="1" dirty="0"/>
              <a:t>Тип</a:t>
            </a:r>
            <a:r>
              <a:rPr lang="en-US" sz="1800" dirty="0"/>
              <a:t>[][]</a:t>
            </a:r>
            <a:r>
              <a:rPr lang="ru-RU" sz="1800" dirty="0"/>
              <a:t> </a:t>
            </a:r>
            <a:r>
              <a:rPr lang="ru-RU" sz="1800" dirty="0" err="1"/>
              <a:t>имя_массива</a:t>
            </a:r>
            <a:r>
              <a:rPr lang="en-US" sz="1800" dirty="0"/>
              <a:t> = new </a:t>
            </a:r>
            <a:r>
              <a:rPr lang="ru-RU" sz="1800" i="1" dirty="0"/>
              <a:t>тип</a:t>
            </a:r>
            <a:r>
              <a:rPr lang="ru-RU" sz="1800" dirty="0"/>
              <a:t> </a:t>
            </a:r>
            <a:r>
              <a:rPr lang="en-US" sz="1800" dirty="0"/>
              <a:t>[</a:t>
            </a:r>
            <a:r>
              <a:rPr lang="ru-RU" sz="1800" dirty="0"/>
              <a:t>размер</a:t>
            </a:r>
            <a:r>
              <a:rPr lang="en-US" sz="1800" dirty="0"/>
              <a:t>][</a:t>
            </a:r>
            <a:r>
              <a:rPr lang="ru-RU" sz="1800" dirty="0"/>
              <a:t>размер</a:t>
            </a:r>
            <a:r>
              <a:rPr lang="en-US" sz="1800" dirty="0"/>
              <a:t>]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u="sng" dirty="0"/>
              <a:t>Нерегулярные массивы:</a:t>
            </a:r>
          </a:p>
          <a:p>
            <a:pPr>
              <a:buNone/>
            </a:pPr>
            <a:r>
              <a:rPr lang="ru-RU" sz="1800" i="1" dirty="0"/>
              <a:t>Тип</a:t>
            </a:r>
            <a:r>
              <a:rPr lang="en-US" sz="1800" dirty="0"/>
              <a:t>[][]</a:t>
            </a:r>
            <a:r>
              <a:rPr lang="ru-RU" sz="1800" dirty="0"/>
              <a:t> </a:t>
            </a:r>
            <a:r>
              <a:rPr lang="ru-RU" sz="1800" dirty="0" err="1"/>
              <a:t>имя_массива</a:t>
            </a:r>
            <a:r>
              <a:rPr lang="en-US" sz="1800" dirty="0"/>
              <a:t> = new </a:t>
            </a:r>
            <a:r>
              <a:rPr lang="ru-RU" sz="1800" i="1" dirty="0"/>
              <a:t>тип</a:t>
            </a:r>
            <a:r>
              <a:rPr lang="ru-RU" sz="1800" dirty="0"/>
              <a:t> </a:t>
            </a:r>
            <a:r>
              <a:rPr lang="en-US" sz="1800" dirty="0"/>
              <a:t>[</a:t>
            </a:r>
            <a:r>
              <a:rPr lang="ru-RU" sz="1800" dirty="0"/>
              <a:t>размер</a:t>
            </a:r>
            <a:r>
              <a:rPr lang="en-US" sz="1800" dirty="0"/>
              <a:t>][]</a:t>
            </a: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en-US" sz="1800" dirty="0"/>
              <a:t>Int[][] Table = new int [3][];</a:t>
            </a:r>
          </a:p>
          <a:p>
            <a:pPr>
              <a:buNone/>
            </a:pPr>
            <a:r>
              <a:rPr lang="en-US" sz="1800" dirty="0"/>
              <a:t>Table[0] = new int[4];</a:t>
            </a:r>
          </a:p>
          <a:p>
            <a:pPr>
              <a:buNone/>
            </a:pPr>
            <a:r>
              <a:rPr lang="en-US" sz="1800" dirty="0"/>
              <a:t>Table[1] = new int[3];</a:t>
            </a:r>
          </a:p>
          <a:p>
            <a:pPr>
              <a:buNone/>
            </a:pPr>
            <a:r>
              <a:rPr lang="en-US" sz="1800" dirty="0"/>
              <a:t>Table[2] = new int [3];</a:t>
            </a:r>
            <a:endParaRPr lang="ru-RU" sz="1800" dirty="0"/>
          </a:p>
          <a:p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DC2AC-861E-415D-95AD-F64A19616014}"/>
              </a:ext>
            </a:extLst>
          </p:cNvPr>
          <p:cNvSpPr txBox="1"/>
          <p:nvPr/>
        </p:nvSpPr>
        <p:spPr>
          <a:xfrm>
            <a:off x="7066625" y="1322772"/>
            <a:ext cx="34711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Инициализация многомерных массивов:</a:t>
            </a:r>
          </a:p>
          <a:p>
            <a:pPr>
              <a:buNone/>
            </a:pPr>
            <a:r>
              <a:rPr lang="ru-RU" sz="1800" dirty="0"/>
              <a:t>Тип</a:t>
            </a:r>
            <a:r>
              <a:rPr lang="en-US" sz="1800" dirty="0"/>
              <a:t>[][]</a:t>
            </a:r>
            <a:r>
              <a:rPr lang="ru-RU" sz="1800" dirty="0" err="1"/>
              <a:t>имя_массива</a:t>
            </a:r>
            <a:r>
              <a:rPr lang="ru-RU" sz="1800" dirty="0"/>
              <a:t> = </a:t>
            </a: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	{</a:t>
            </a:r>
            <a:r>
              <a:rPr lang="ru-RU" sz="1800" dirty="0" err="1"/>
              <a:t>знач</a:t>
            </a:r>
            <a:r>
              <a:rPr lang="ru-RU" sz="1800" dirty="0"/>
              <a:t>, </a:t>
            </a:r>
            <a:r>
              <a:rPr lang="ru-RU" sz="1800" dirty="0" err="1"/>
              <a:t>знач</a:t>
            </a:r>
            <a:r>
              <a:rPr lang="ru-RU" sz="1800" dirty="0"/>
              <a:t>, …, </a:t>
            </a:r>
            <a:r>
              <a:rPr lang="ru-RU" sz="1800" dirty="0" err="1"/>
              <a:t>знач</a:t>
            </a:r>
            <a:r>
              <a:rPr lang="en-US" sz="1800" dirty="0"/>
              <a:t>},</a:t>
            </a:r>
          </a:p>
          <a:p>
            <a:pPr>
              <a:buNone/>
            </a:pPr>
            <a:r>
              <a:rPr lang="en-US" sz="1800" dirty="0"/>
              <a:t>	{</a:t>
            </a:r>
            <a:r>
              <a:rPr lang="ru-RU" sz="1800" dirty="0" err="1"/>
              <a:t>знач</a:t>
            </a:r>
            <a:r>
              <a:rPr lang="ru-RU" sz="1800" dirty="0"/>
              <a:t>, </a:t>
            </a:r>
            <a:r>
              <a:rPr lang="ru-RU" sz="1800" dirty="0" err="1"/>
              <a:t>знач</a:t>
            </a:r>
            <a:r>
              <a:rPr lang="ru-RU" sz="1800" dirty="0"/>
              <a:t>, …, </a:t>
            </a:r>
            <a:r>
              <a:rPr lang="ru-RU" sz="1800" dirty="0" err="1"/>
              <a:t>знач</a:t>
            </a:r>
            <a:r>
              <a:rPr lang="en-US" sz="1800" dirty="0"/>
              <a:t>},</a:t>
            </a:r>
          </a:p>
          <a:p>
            <a:pPr>
              <a:buNone/>
            </a:pPr>
            <a:r>
              <a:rPr lang="en-US" sz="1800" dirty="0"/>
              <a:t>	…</a:t>
            </a:r>
          </a:p>
          <a:p>
            <a:pPr>
              <a:buNone/>
            </a:pPr>
            <a:r>
              <a:rPr lang="ru-RU" sz="1800" dirty="0"/>
              <a:t>	</a:t>
            </a:r>
            <a:r>
              <a:rPr lang="en-US" sz="1800" dirty="0"/>
              <a:t>{</a:t>
            </a:r>
            <a:r>
              <a:rPr lang="ru-RU" sz="1800" dirty="0" err="1"/>
              <a:t>знач</a:t>
            </a:r>
            <a:r>
              <a:rPr lang="ru-RU" sz="1800" dirty="0"/>
              <a:t>, </a:t>
            </a:r>
            <a:r>
              <a:rPr lang="ru-RU" sz="1800" dirty="0" err="1"/>
              <a:t>знач</a:t>
            </a:r>
            <a:r>
              <a:rPr lang="ru-RU" sz="1800" dirty="0"/>
              <a:t>, …, </a:t>
            </a:r>
            <a:r>
              <a:rPr lang="ru-RU" sz="1800" dirty="0" err="1"/>
              <a:t>знач</a:t>
            </a:r>
            <a:r>
              <a:rPr lang="en-US" sz="1800" dirty="0"/>
              <a:t>}</a:t>
            </a:r>
          </a:p>
          <a:p>
            <a:pPr>
              <a:buNone/>
            </a:pPr>
            <a:r>
              <a:rPr lang="en-US" sz="1800" dirty="0"/>
              <a:t>};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206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904373" y="473241"/>
            <a:ext cx="10590319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Организация цикла по элементам массива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27BD4-0A00-4B36-8640-59AE72C21743}"/>
              </a:ext>
            </a:extLst>
          </p:cNvPr>
          <p:cNvSpPr txBox="1"/>
          <p:nvPr/>
        </p:nvSpPr>
        <p:spPr>
          <a:xfrm>
            <a:off x="862837" y="1537628"/>
            <a:ext cx="51756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u="sng" dirty="0"/>
              <a:t>Обычный цикл:</a:t>
            </a:r>
          </a:p>
          <a:p>
            <a:r>
              <a:rPr lang="ru-RU" sz="1800" dirty="0"/>
              <a:t>	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Или</a:t>
            </a:r>
          </a:p>
          <a:p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1194DF-DDFB-4135-B1DC-DD4A4ACF5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91" y="3550750"/>
            <a:ext cx="4867954" cy="12479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CAC38B-F423-4436-B897-D7919B76C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91" y="1919624"/>
            <a:ext cx="5087060" cy="1333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9A12E4-159E-41FC-B761-55F1F056833D}"/>
              </a:ext>
            </a:extLst>
          </p:cNvPr>
          <p:cNvSpPr txBox="1"/>
          <p:nvPr/>
        </p:nvSpPr>
        <p:spPr>
          <a:xfrm>
            <a:off x="7439488" y="1537628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</a:t>
            </a:r>
            <a:r>
              <a:rPr lang="ru-RU" u="sng" dirty="0"/>
              <a:t>. Цикл </a:t>
            </a:r>
            <a:r>
              <a:rPr lang="en-US" u="sng" dirty="0"/>
              <a:t>foreach</a:t>
            </a:r>
            <a:endParaRPr lang="ru-RU" u="sng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19D5C11-5699-4B8B-94C0-D2BD0AAA0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466" y="1919624"/>
            <a:ext cx="441069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91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239946" y="663917"/>
            <a:ext cx="7250284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Классы для хранения строк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2343707" y="2040840"/>
            <a:ext cx="83450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</a:rPr>
              <a:t>String – </a:t>
            </a:r>
            <a:r>
              <a:rPr lang="ru-RU" sz="3200" dirty="0">
                <a:solidFill>
                  <a:srgbClr val="002060"/>
                </a:solidFill>
              </a:rPr>
              <a:t>строки неизменяемы</a:t>
            </a:r>
          </a:p>
          <a:p>
            <a:pPr>
              <a:spcAft>
                <a:spcPts val="1200"/>
              </a:spcAft>
            </a:pPr>
            <a:endParaRPr lang="en-US" sz="3200" dirty="0">
              <a:solidFill>
                <a:srgbClr val="002060"/>
              </a:solidFill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3200" u="sng" dirty="0">
                <a:solidFill>
                  <a:schemeClr val="accent6">
                    <a:lumMod val="75000"/>
                  </a:schemeClr>
                </a:solidFill>
              </a:rPr>
              <a:t>StringBuilder</a:t>
            </a:r>
            <a:r>
              <a:rPr lang="ru-RU" sz="3200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– строки изменяемы, обеспечивает </a:t>
            </a:r>
            <a:r>
              <a:rPr lang="ru-RU" sz="3200" dirty="0" err="1">
                <a:solidFill>
                  <a:schemeClr val="accent6">
                    <a:lumMod val="75000"/>
                  </a:schemeClr>
                </a:solidFill>
              </a:rPr>
              <a:t>потокобезопасность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StringBuffer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 – строки изменяемы,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не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 обеспечивает </a:t>
            </a:r>
            <a:r>
              <a:rPr lang="ru-RU" sz="3200" dirty="0" err="1">
                <a:solidFill>
                  <a:schemeClr val="accent6">
                    <a:lumMod val="75000"/>
                  </a:schemeClr>
                </a:solidFill>
              </a:rPr>
              <a:t>потокобезопасность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44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239946" y="663917"/>
            <a:ext cx="7250284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Класс</a:t>
            </a:r>
            <a:r>
              <a:rPr lang="en-US" b="1" i="1" dirty="0">
                <a:solidFill>
                  <a:srgbClr val="002060"/>
                </a:solidFill>
              </a:rPr>
              <a:t> String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251752" y="1826901"/>
            <a:ext cx="43145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u="sng" dirty="0"/>
              <a:t>Способы объявления строк</a:t>
            </a:r>
            <a:r>
              <a:rPr lang="ru-RU" sz="20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String str1 = new String (“I love Java”);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String str2 = “I love Java”;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String str3 = new String(str2);</a:t>
            </a:r>
          </a:p>
          <a:p>
            <a:endParaRPr lang="en-US" sz="2000" dirty="0"/>
          </a:p>
          <a:p>
            <a:r>
              <a:rPr lang="ru-RU" sz="2000" u="sng" dirty="0"/>
              <a:t>Сравнение строк</a:t>
            </a:r>
          </a:p>
          <a:p>
            <a:r>
              <a:rPr lang="en-US" sz="2000" b="1" dirty="0"/>
              <a:t>str1.equals(str2);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97456-2228-4295-8012-69A9256D4474}"/>
              </a:ext>
            </a:extLst>
          </p:cNvPr>
          <p:cNvSpPr txBox="1"/>
          <p:nvPr/>
        </p:nvSpPr>
        <p:spPr>
          <a:xfrm>
            <a:off x="6431872" y="1808236"/>
            <a:ext cx="450837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u="sng" dirty="0"/>
              <a:t>Операции над символьными строками: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equals(…)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 length(…)</a:t>
            </a:r>
            <a:endParaRPr lang="ru-RU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String substring(…)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String trim(…)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startsWith</a:t>
            </a:r>
            <a:r>
              <a:rPr lang="en-US" sz="2000" dirty="0"/>
              <a:t>(…)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String </a:t>
            </a:r>
            <a:r>
              <a:rPr lang="en-US" sz="2000" dirty="0" err="1"/>
              <a:t>toUpperCase</a:t>
            </a:r>
            <a:r>
              <a:rPr lang="en-US" sz="2000" dirty="0"/>
              <a:t>(…)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String </a:t>
            </a:r>
            <a:r>
              <a:rPr lang="en-US" sz="2000" dirty="0" err="1"/>
              <a:t>toLowerCase</a:t>
            </a:r>
            <a:r>
              <a:rPr lang="en-US" sz="2000" dirty="0"/>
              <a:t>(…)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 </a:t>
            </a:r>
            <a:r>
              <a:rPr lang="en-US" sz="2000" dirty="0" err="1"/>
              <a:t>indexOf</a:t>
            </a:r>
            <a:r>
              <a:rPr lang="en-US" sz="2000" dirty="0"/>
              <a:t>(str)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2389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306105" y="996272"/>
            <a:ext cx="4338407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Класс</a:t>
            </a:r>
            <a:r>
              <a:rPr lang="en-US" b="1" i="1" dirty="0">
                <a:solidFill>
                  <a:srgbClr val="002060"/>
                </a:solidFill>
              </a:rPr>
              <a:t> String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547488" y="996272"/>
            <a:ext cx="607232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u="sng" dirty="0"/>
              <a:t>Чтение строки из консоли:</a:t>
            </a:r>
          </a:p>
          <a:p>
            <a:pPr>
              <a:buNone/>
            </a:pPr>
            <a:r>
              <a:rPr lang="en-US" sz="2000" dirty="0"/>
              <a:t>Scanner s = new Scanner(System.in);</a:t>
            </a:r>
          </a:p>
          <a:p>
            <a:pPr>
              <a:buNone/>
            </a:pPr>
            <a:r>
              <a:rPr lang="en-US" sz="2000" dirty="0"/>
              <a:t>String str = </a:t>
            </a:r>
            <a:r>
              <a:rPr lang="en-US" sz="2000" dirty="0" err="1"/>
              <a:t>s.nextLine</a:t>
            </a:r>
            <a:r>
              <a:rPr lang="en-US" sz="2000" dirty="0"/>
              <a:t>();</a:t>
            </a: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ru-RU" sz="2000" u="sng" dirty="0" err="1"/>
              <a:t>Распарсить</a:t>
            </a:r>
            <a:r>
              <a:rPr lang="ru-RU" sz="2000" u="sng" dirty="0"/>
              <a:t> строку:</a:t>
            </a:r>
          </a:p>
          <a:p>
            <a:pPr>
              <a:buNone/>
            </a:pPr>
            <a:r>
              <a:rPr lang="en-US" sz="2000" dirty="0"/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Integer.parseInt</a:t>
            </a:r>
            <a:r>
              <a:rPr lang="en-US" sz="2000" dirty="0"/>
              <a:t>(str);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ru-RU" sz="2000" u="sng" dirty="0"/>
              <a:t>Преобразовать число в строку</a:t>
            </a:r>
            <a:r>
              <a:rPr lang="ru-RU" sz="2000" dirty="0"/>
              <a:t>:</a:t>
            </a:r>
          </a:p>
          <a:p>
            <a:pPr>
              <a:buNone/>
            </a:pPr>
            <a:r>
              <a:rPr lang="en-US" sz="2000" dirty="0"/>
              <a:t>String str = </a:t>
            </a:r>
            <a:r>
              <a:rPr lang="en-US" sz="2000" dirty="0" err="1"/>
              <a:t>Integer.toString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pPr>
              <a:buNone/>
            </a:pPr>
            <a:r>
              <a:rPr lang="ru-RU" sz="2000" dirty="0"/>
              <a:t>Или</a:t>
            </a:r>
          </a:p>
          <a:p>
            <a:pPr>
              <a:buNone/>
            </a:pPr>
            <a:r>
              <a:rPr lang="en-US" sz="2000" dirty="0"/>
              <a:t>String str = “” +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ru-RU" sz="2000" u="sng" dirty="0"/>
              <a:t>Разбиение строки по разделителю</a:t>
            </a:r>
            <a:r>
              <a:rPr lang="ru-RU" sz="2000" dirty="0"/>
              <a:t>:</a:t>
            </a:r>
          </a:p>
          <a:p>
            <a:pPr>
              <a:buNone/>
            </a:pPr>
            <a:r>
              <a:rPr lang="en-US" sz="2000" dirty="0"/>
              <a:t>String[] </a:t>
            </a:r>
            <a:r>
              <a:rPr lang="en-US" sz="2000" dirty="0" err="1"/>
              <a:t>strArray</a:t>
            </a:r>
            <a:r>
              <a:rPr lang="en-US" sz="2000" dirty="0"/>
              <a:t> = </a:t>
            </a:r>
            <a:r>
              <a:rPr lang="en-US" sz="2000" dirty="0" err="1"/>
              <a:t>str.split</a:t>
            </a:r>
            <a:r>
              <a:rPr lang="en-US" sz="2000" dirty="0"/>
              <a:t>(</a:t>
            </a:r>
            <a:r>
              <a:rPr lang="en-US" sz="2000" dirty="0" err="1"/>
              <a:t>delimeter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66355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Строки класса </a:t>
            </a:r>
            <a:r>
              <a:rPr lang="en-US" b="1" i="1" dirty="0">
                <a:solidFill>
                  <a:srgbClr val="002060"/>
                </a:solidFill>
              </a:rPr>
              <a:t>String </a:t>
            </a:r>
            <a:r>
              <a:rPr lang="ru-RU" b="1" i="1" u="sng" dirty="0">
                <a:solidFill>
                  <a:srgbClr val="002060"/>
                </a:solidFill>
              </a:rPr>
              <a:t>неизменяемы!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5421500"/>
            <a:ext cx="2615748" cy="124185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642742" y="5449296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2151124" y="6333064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str1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BE2B4AE-7702-4DFF-BCEB-4ED17B2E2E4D}"/>
              </a:ext>
            </a:extLst>
          </p:cNvPr>
          <p:cNvGrpSpPr/>
          <p:nvPr/>
        </p:nvGrpSpPr>
        <p:grpSpPr>
          <a:xfrm>
            <a:off x="3017187" y="5421499"/>
            <a:ext cx="2799942" cy="1281262"/>
            <a:chOff x="3017187" y="5421499"/>
            <a:chExt cx="2799942" cy="12812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3017187" y="5421499"/>
              <a:ext cx="2799942" cy="128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3168461" y="5481961"/>
              <a:ext cx="2476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u="sng" dirty="0"/>
                <a:t>Пул строковых констант</a:t>
              </a:r>
              <a:endParaRPr lang="en-US" sz="1400" u="sng" dirty="0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20029" y="6517730"/>
            <a:ext cx="9198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080DD6-FBF2-482C-B13B-89CE08B957A8}"/>
              </a:ext>
            </a:extLst>
          </p:cNvPr>
          <p:cNvSpPr txBox="1"/>
          <p:nvPr/>
        </p:nvSpPr>
        <p:spPr>
          <a:xfrm>
            <a:off x="3718081" y="6347411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“Java”</a:t>
            </a:r>
            <a:endParaRPr lang="ru-RU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C476C69-A344-420C-862F-087FD808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395" y="1376039"/>
            <a:ext cx="3486637" cy="129558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50395" y="1446578"/>
            <a:ext cx="3486636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6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0F8769-09CC-4EB7-875E-E81D82F0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4134859-7BFA-447D-A4B3-C717DF027BE3}"/>
              </a:ext>
            </a:extLst>
          </p:cNvPr>
          <p:cNvSpPr txBox="1">
            <a:spLocks/>
          </p:cNvSpPr>
          <p:nvPr/>
        </p:nvSpPr>
        <p:spPr>
          <a:xfrm>
            <a:off x="2011901" y="462579"/>
            <a:ext cx="8794072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i="1" dirty="0">
                <a:solidFill>
                  <a:srgbClr val="002060"/>
                </a:solidFill>
              </a:rPr>
              <a:t>Состояние и поведение объекта</a:t>
            </a:r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953677E0-20AB-4FF2-9635-4649943EBC4A}"/>
              </a:ext>
            </a:extLst>
          </p:cNvPr>
          <p:cNvSpPr txBox="1">
            <a:spLocks/>
          </p:cNvSpPr>
          <p:nvPr/>
        </p:nvSpPr>
        <p:spPr>
          <a:xfrm>
            <a:off x="2011901" y="4136647"/>
            <a:ext cx="2393272" cy="19708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u="sng"/>
              <a:t>Состояние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/>
              <a:t>Имя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/>
              <a:t>Возраст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/>
              <a:t>Окрас</a:t>
            </a:r>
            <a:endParaRPr lang="ru-RU" sz="2400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263691F-6707-4147-9D30-F2BB20B1CCA7}"/>
              </a:ext>
            </a:extLst>
          </p:cNvPr>
          <p:cNvSpPr txBox="1">
            <a:spLocks/>
          </p:cNvSpPr>
          <p:nvPr/>
        </p:nvSpPr>
        <p:spPr>
          <a:xfrm>
            <a:off x="7588928" y="4136648"/>
            <a:ext cx="2393272" cy="197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u="sng" dirty="0"/>
              <a:t>Поведение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/>
              <a:t>Бегает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/>
              <a:t>Ест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/>
              <a:t>Лает</a:t>
            </a:r>
          </a:p>
        </p:txBody>
      </p:sp>
      <p:pic>
        <p:nvPicPr>
          <p:cNvPr id="10" name="Рисунок 9" descr="Изображение выглядит как собака, внутренний, млекопитающее, коричневый&#10;&#10;Автоматически созданное описание">
            <a:extLst>
              <a:ext uri="{FF2B5EF4-FFF2-40B4-BE49-F238E27FC236}">
                <a16:creationId xmlns:a16="http://schemas.microsoft.com/office/drawing/2014/main" id="{23D5CE2C-360C-4CD5-90C9-EE0A3AB66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12" y="1610835"/>
            <a:ext cx="2238375" cy="2038350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5521C0-A28D-45BB-8A78-875015F08B7F}"/>
              </a:ext>
            </a:extLst>
          </p:cNvPr>
          <p:cNvCxnSpPr>
            <a:stCxn id="10" idx="2"/>
          </p:cNvCxnSpPr>
          <p:nvPr/>
        </p:nvCxnSpPr>
        <p:spPr>
          <a:xfrm flipH="1">
            <a:off x="2967135" y="3649185"/>
            <a:ext cx="2858465" cy="487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C55BB81-A2C5-4601-9F2D-3AC7B29B64E3}"/>
              </a:ext>
            </a:extLst>
          </p:cNvPr>
          <p:cNvCxnSpPr>
            <a:cxnSpLocks/>
          </p:cNvCxnSpPr>
          <p:nvPr/>
        </p:nvCxnSpPr>
        <p:spPr>
          <a:xfrm>
            <a:off x="5825599" y="3649185"/>
            <a:ext cx="2492778" cy="487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9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Строки класса </a:t>
            </a:r>
            <a:r>
              <a:rPr lang="en-US" b="1" i="1" dirty="0">
                <a:solidFill>
                  <a:srgbClr val="002060"/>
                </a:solidFill>
              </a:rPr>
              <a:t>String </a:t>
            </a:r>
            <a:r>
              <a:rPr lang="ru-RU" b="1" i="1" u="sng" dirty="0">
                <a:solidFill>
                  <a:srgbClr val="002060"/>
                </a:solidFill>
              </a:rPr>
              <a:t>неизменяемы!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5421500"/>
            <a:ext cx="2615748" cy="124185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642742" y="5449296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2151124" y="6333064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str1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BE2B4AE-7702-4DFF-BCEB-4ED17B2E2E4D}"/>
              </a:ext>
            </a:extLst>
          </p:cNvPr>
          <p:cNvGrpSpPr/>
          <p:nvPr/>
        </p:nvGrpSpPr>
        <p:grpSpPr>
          <a:xfrm>
            <a:off x="3017187" y="5421499"/>
            <a:ext cx="2799942" cy="1281262"/>
            <a:chOff x="3017187" y="5421499"/>
            <a:chExt cx="2799942" cy="12812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3017187" y="5421499"/>
              <a:ext cx="2799942" cy="128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3168461" y="5481961"/>
              <a:ext cx="2476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u="sng" dirty="0"/>
                <a:t>Пул строковых констант</a:t>
              </a:r>
              <a:endParaRPr lang="en-US" sz="1400" u="sng" dirty="0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20029" y="6517730"/>
            <a:ext cx="9198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080DD6-FBF2-482C-B13B-89CE08B957A8}"/>
              </a:ext>
            </a:extLst>
          </p:cNvPr>
          <p:cNvSpPr txBox="1"/>
          <p:nvPr/>
        </p:nvSpPr>
        <p:spPr>
          <a:xfrm>
            <a:off x="3718081" y="6347411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“Java”</a:t>
            </a:r>
            <a:endParaRPr lang="ru-RU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C476C69-A344-420C-862F-087FD808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395" y="1376039"/>
            <a:ext cx="3486637" cy="129558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50396" y="1642064"/>
            <a:ext cx="3486636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0B909-3092-43F7-A6A1-86F308003BA2}"/>
              </a:ext>
            </a:extLst>
          </p:cNvPr>
          <p:cNvSpPr txBox="1"/>
          <p:nvPr/>
        </p:nvSpPr>
        <p:spPr>
          <a:xfrm>
            <a:off x="2137229" y="6076958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str2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DA4A172-CF60-421E-92C1-0A95A6AD2A35}"/>
              </a:ext>
            </a:extLst>
          </p:cNvPr>
          <p:cNvCxnSpPr>
            <a:cxnSpLocks/>
          </p:cNvCxnSpPr>
          <p:nvPr/>
        </p:nvCxnSpPr>
        <p:spPr>
          <a:xfrm>
            <a:off x="2720029" y="6261624"/>
            <a:ext cx="919815" cy="2704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3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Строки класса </a:t>
            </a:r>
            <a:r>
              <a:rPr lang="en-US" b="1" i="1" dirty="0">
                <a:solidFill>
                  <a:srgbClr val="002060"/>
                </a:solidFill>
              </a:rPr>
              <a:t>String </a:t>
            </a:r>
            <a:r>
              <a:rPr lang="ru-RU" b="1" i="1" u="sng" dirty="0">
                <a:solidFill>
                  <a:srgbClr val="002060"/>
                </a:solidFill>
              </a:rPr>
              <a:t>неизменяемы!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5421500"/>
            <a:ext cx="2615748" cy="124185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642742" y="5449296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2151124" y="6333064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str1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BE2B4AE-7702-4DFF-BCEB-4ED17B2E2E4D}"/>
              </a:ext>
            </a:extLst>
          </p:cNvPr>
          <p:cNvGrpSpPr/>
          <p:nvPr/>
        </p:nvGrpSpPr>
        <p:grpSpPr>
          <a:xfrm>
            <a:off x="3017187" y="5421499"/>
            <a:ext cx="2799942" cy="1281262"/>
            <a:chOff x="3017187" y="5421499"/>
            <a:chExt cx="2799942" cy="12812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3017187" y="5421499"/>
              <a:ext cx="2799942" cy="128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3168461" y="5481961"/>
              <a:ext cx="2476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u="sng" dirty="0"/>
                <a:t>Пул строковых констант</a:t>
              </a:r>
              <a:endParaRPr lang="en-US" sz="1400" u="sng" dirty="0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20029" y="6517730"/>
            <a:ext cx="9198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080DD6-FBF2-482C-B13B-89CE08B957A8}"/>
              </a:ext>
            </a:extLst>
          </p:cNvPr>
          <p:cNvSpPr txBox="1"/>
          <p:nvPr/>
        </p:nvSpPr>
        <p:spPr>
          <a:xfrm>
            <a:off x="3718081" y="6347411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“Java”</a:t>
            </a:r>
            <a:endParaRPr lang="ru-RU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C476C69-A344-420C-862F-087FD808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395" y="1376039"/>
            <a:ext cx="3486637" cy="129558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50396" y="1909702"/>
            <a:ext cx="3486636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0B909-3092-43F7-A6A1-86F308003BA2}"/>
              </a:ext>
            </a:extLst>
          </p:cNvPr>
          <p:cNvSpPr txBox="1"/>
          <p:nvPr/>
        </p:nvSpPr>
        <p:spPr>
          <a:xfrm>
            <a:off x="2137229" y="6076958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str2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DA4A172-CF60-421E-92C1-0A95A6AD2A35}"/>
              </a:ext>
            </a:extLst>
          </p:cNvPr>
          <p:cNvCxnSpPr>
            <a:cxnSpLocks/>
          </p:cNvCxnSpPr>
          <p:nvPr/>
        </p:nvCxnSpPr>
        <p:spPr>
          <a:xfrm>
            <a:off x="2720029" y="6261624"/>
            <a:ext cx="919815" cy="2704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63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Строки класса </a:t>
            </a:r>
            <a:r>
              <a:rPr lang="en-US" b="1" i="1" dirty="0">
                <a:solidFill>
                  <a:srgbClr val="002060"/>
                </a:solidFill>
              </a:rPr>
              <a:t>String </a:t>
            </a:r>
            <a:r>
              <a:rPr lang="ru-RU" b="1" i="1" u="sng" dirty="0">
                <a:solidFill>
                  <a:srgbClr val="002060"/>
                </a:solidFill>
              </a:rPr>
              <a:t>неизменяемы!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5421500"/>
            <a:ext cx="2615748" cy="124185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642742" y="5449296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2151124" y="6333064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str1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BE2B4AE-7702-4DFF-BCEB-4ED17B2E2E4D}"/>
              </a:ext>
            </a:extLst>
          </p:cNvPr>
          <p:cNvGrpSpPr/>
          <p:nvPr/>
        </p:nvGrpSpPr>
        <p:grpSpPr>
          <a:xfrm>
            <a:off x="3017187" y="5421499"/>
            <a:ext cx="2799942" cy="1281262"/>
            <a:chOff x="3017187" y="5421499"/>
            <a:chExt cx="2799942" cy="12812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3017187" y="5421499"/>
              <a:ext cx="2799942" cy="128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3168461" y="5481961"/>
              <a:ext cx="2476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u="sng" dirty="0"/>
                <a:t>Пул строковых констант</a:t>
              </a:r>
              <a:endParaRPr lang="en-US" sz="1400" u="sng" dirty="0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20029" y="6517730"/>
            <a:ext cx="9198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080DD6-FBF2-482C-B13B-89CE08B957A8}"/>
              </a:ext>
            </a:extLst>
          </p:cNvPr>
          <p:cNvSpPr txBox="1"/>
          <p:nvPr/>
        </p:nvSpPr>
        <p:spPr>
          <a:xfrm>
            <a:off x="3718081" y="6347411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“Java”</a:t>
            </a:r>
            <a:endParaRPr lang="ru-RU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C476C69-A344-420C-862F-087FD808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395" y="1376039"/>
            <a:ext cx="3486637" cy="129558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50396" y="2126634"/>
            <a:ext cx="3486636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0B909-3092-43F7-A6A1-86F308003BA2}"/>
              </a:ext>
            </a:extLst>
          </p:cNvPr>
          <p:cNvSpPr txBox="1"/>
          <p:nvPr/>
        </p:nvSpPr>
        <p:spPr>
          <a:xfrm>
            <a:off x="2137229" y="6076958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str2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DA4A172-CF60-421E-92C1-0A95A6AD2A35}"/>
              </a:ext>
            </a:extLst>
          </p:cNvPr>
          <p:cNvCxnSpPr>
            <a:cxnSpLocks/>
          </p:cNvCxnSpPr>
          <p:nvPr/>
        </p:nvCxnSpPr>
        <p:spPr>
          <a:xfrm>
            <a:off x="2720029" y="6261624"/>
            <a:ext cx="919815" cy="2704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27B5A8-25F8-4261-98A0-EF45EFDC7F95}"/>
              </a:ext>
            </a:extLst>
          </p:cNvPr>
          <p:cNvSpPr txBox="1"/>
          <p:nvPr/>
        </p:nvSpPr>
        <p:spPr>
          <a:xfrm>
            <a:off x="2137229" y="5834155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str3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E0F223E-5D3B-4B00-8EE1-BE41D9C25328}"/>
              </a:ext>
            </a:extLst>
          </p:cNvPr>
          <p:cNvCxnSpPr>
            <a:cxnSpLocks/>
          </p:cNvCxnSpPr>
          <p:nvPr/>
        </p:nvCxnSpPr>
        <p:spPr>
          <a:xfrm>
            <a:off x="2706134" y="6015122"/>
            <a:ext cx="933710" cy="2465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2FED91-79F0-4AC1-93EB-8C97912C45ED}"/>
              </a:ext>
            </a:extLst>
          </p:cNvPr>
          <p:cNvSpPr txBox="1"/>
          <p:nvPr/>
        </p:nvSpPr>
        <p:spPr>
          <a:xfrm>
            <a:off x="3690770" y="6094432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love”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90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0" y="194649"/>
            <a:ext cx="12192000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Строки класса </a:t>
            </a:r>
            <a:r>
              <a:rPr lang="en-US" b="1" i="1" dirty="0">
                <a:solidFill>
                  <a:srgbClr val="002060"/>
                </a:solidFill>
              </a:rPr>
              <a:t>String </a:t>
            </a:r>
            <a:r>
              <a:rPr lang="ru-RU" b="1" i="1" u="sng" dirty="0">
                <a:solidFill>
                  <a:srgbClr val="002060"/>
                </a:solidFill>
              </a:rPr>
              <a:t>неизменяемы!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5421500"/>
            <a:ext cx="2615748" cy="124185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642742" y="5449296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08ED6-7BF1-4DC9-A56E-1689969B3D9A}"/>
              </a:ext>
            </a:extLst>
          </p:cNvPr>
          <p:cNvSpPr txBox="1"/>
          <p:nvPr/>
        </p:nvSpPr>
        <p:spPr>
          <a:xfrm>
            <a:off x="2151124" y="6333064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str1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BE2B4AE-7702-4DFF-BCEB-4ED17B2E2E4D}"/>
              </a:ext>
            </a:extLst>
          </p:cNvPr>
          <p:cNvGrpSpPr/>
          <p:nvPr/>
        </p:nvGrpSpPr>
        <p:grpSpPr>
          <a:xfrm>
            <a:off x="3017187" y="5421499"/>
            <a:ext cx="2799942" cy="1281262"/>
            <a:chOff x="3017187" y="5421499"/>
            <a:chExt cx="2799942" cy="12812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6C076C1-7ACB-476F-A7D3-ED317112D4BA}"/>
                </a:ext>
              </a:extLst>
            </p:cNvPr>
            <p:cNvSpPr/>
            <p:nvPr/>
          </p:nvSpPr>
          <p:spPr>
            <a:xfrm>
              <a:off x="3017187" y="5421499"/>
              <a:ext cx="2799942" cy="128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9D5394-DF73-4374-98B1-821622F721AB}"/>
                </a:ext>
              </a:extLst>
            </p:cNvPr>
            <p:cNvSpPr txBox="1"/>
            <p:nvPr/>
          </p:nvSpPr>
          <p:spPr>
            <a:xfrm>
              <a:off x="3168461" y="5481961"/>
              <a:ext cx="2476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u="sng" dirty="0"/>
                <a:t>Пул строковых констант</a:t>
              </a:r>
              <a:endParaRPr lang="en-US" sz="1400" u="sng" dirty="0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AB41CC-4219-4CDA-BA58-6C9EC9B8C0D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20029" y="6517730"/>
            <a:ext cx="9198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080DD6-FBF2-482C-B13B-89CE08B957A8}"/>
              </a:ext>
            </a:extLst>
          </p:cNvPr>
          <p:cNvSpPr txBox="1"/>
          <p:nvPr/>
        </p:nvSpPr>
        <p:spPr>
          <a:xfrm>
            <a:off x="3718081" y="6347411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“Java”</a:t>
            </a:r>
            <a:endParaRPr lang="ru-RU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C476C69-A344-420C-862F-087FD808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395" y="1376039"/>
            <a:ext cx="3486637" cy="129558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50396" y="2356450"/>
            <a:ext cx="3486636" cy="2282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0B909-3092-43F7-A6A1-86F308003BA2}"/>
              </a:ext>
            </a:extLst>
          </p:cNvPr>
          <p:cNvSpPr txBox="1"/>
          <p:nvPr/>
        </p:nvSpPr>
        <p:spPr>
          <a:xfrm>
            <a:off x="2137229" y="6076958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str2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DA4A172-CF60-421E-92C1-0A95A6AD2A35}"/>
              </a:ext>
            </a:extLst>
          </p:cNvPr>
          <p:cNvCxnSpPr>
            <a:cxnSpLocks/>
          </p:cNvCxnSpPr>
          <p:nvPr/>
        </p:nvCxnSpPr>
        <p:spPr>
          <a:xfrm>
            <a:off x="2720029" y="6261624"/>
            <a:ext cx="919815" cy="2704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27B5A8-25F8-4261-98A0-EF45EFDC7F95}"/>
              </a:ext>
            </a:extLst>
          </p:cNvPr>
          <p:cNvSpPr txBox="1"/>
          <p:nvPr/>
        </p:nvSpPr>
        <p:spPr>
          <a:xfrm>
            <a:off x="2137229" y="5834155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str3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E0F223E-5D3B-4B00-8EE1-BE41D9C25328}"/>
              </a:ext>
            </a:extLst>
          </p:cNvPr>
          <p:cNvCxnSpPr>
            <a:cxnSpLocks/>
          </p:cNvCxnSpPr>
          <p:nvPr/>
        </p:nvCxnSpPr>
        <p:spPr>
          <a:xfrm>
            <a:off x="2706134" y="6015122"/>
            <a:ext cx="933710" cy="2465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2FED91-79F0-4AC1-93EB-8C97912C45ED}"/>
              </a:ext>
            </a:extLst>
          </p:cNvPr>
          <p:cNvSpPr txBox="1"/>
          <p:nvPr/>
        </p:nvSpPr>
        <p:spPr>
          <a:xfrm>
            <a:off x="3690770" y="6094432"/>
            <a:ext cx="96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love”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1A5F9-2B71-42FE-8D2D-C4DC69515A3B}"/>
              </a:ext>
            </a:extLst>
          </p:cNvPr>
          <p:cNvSpPr txBox="1"/>
          <p:nvPr/>
        </p:nvSpPr>
        <p:spPr>
          <a:xfrm>
            <a:off x="2150758" y="5572745"/>
            <a:ext cx="5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</a:t>
            </a:r>
            <a:endParaRPr lang="ru-RU" dirty="0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D2E05CF-46DC-4640-BE09-02B113E3916D}"/>
              </a:ext>
            </a:extLst>
          </p:cNvPr>
          <p:cNvCxnSpPr>
            <a:cxnSpLocks/>
          </p:cNvCxnSpPr>
          <p:nvPr/>
        </p:nvCxnSpPr>
        <p:spPr>
          <a:xfrm>
            <a:off x="2701606" y="5737702"/>
            <a:ext cx="933710" cy="2465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775EC8-1B3A-4C94-B811-61548BC9F6B3}"/>
              </a:ext>
            </a:extLst>
          </p:cNvPr>
          <p:cNvSpPr txBox="1"/>
          <p:nvPr/>
        </p:nvSpPr>
        <p:spPr>
          <a:xfrm>
            <a:off x="3686241" y="5820477"/>
            <a:ext cx="14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love Java”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567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578224" y="136525"/>
            <a:ext cx="7403976" cy="11648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i="1" dirty="0">
                <a:solidFill>
                  <a:srgbClr val="002060"/>
                </a:solidFill>
              </a:rPr>
              <a:t>Основные методы классов </a:t>
            </a:r>
            <a:r>
              <a:rPr lang="en-US" sz="4000" b="1" i="1" dirty="0">
                <a:solidFill>
                  <a:srgbClr val="002060"/>
                </a:solidFill>
              </a:rPr>
              <a:t>String </a:t>
            </a:r>
            <a:r>
              <a:rPr lang="ru-RU" sz="4000" b="1" i="1" dirty="0">
                <a:solidFill>
                  <a:srgbClr val="002060"/>
                </a:solidFill>
              </a:rPr>
              <a:t>и</a:t>
            </a:r>
            <a:r>
              <a:rPr lang="en-US" sz="4000" b="1" i="1" dirty="0">
                <a:solidFill>
                  <a:srgbClr val="002060"/>
                </a:solidFill>
              </a:rPr>
              <a:t> StringBuilder</a:t>
            </a:r>
            <a:r>
              <a:rPr lang="ru-RU" sz="4000" b="1" i="1" dirty="0">
                <a:solidFill>
                  <a:srgbClr val="002060"/>
                </a:solidFill>
              </a:rPr>
              <a:t>/</a:t>
            </a:r>
            <a:r>
              <a:rPr lang="en-US" sz="4000" b="1" i="1" dirty="0" err="1">
                <a:solidFill>
                  <a:srgbClr val="002060"/>
                </a:solidFill>
              </a:rPr>
              <a:t>StringBuffer</a:t>
            </a:r>
            <a:endParaRPr lang="ru-RU" sz="4000" b="1" i="1" dirty="0">
              <a:solidFill>
                <a:srgbClr val="002060"/>
              </a:solidFill>
            </a:endParaRPr>
          </a:p>
        </p:txBody>
      </p:sp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4B640D45-9A14-456F-9F65-91907A5B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13159"/>
              </p:ext>
            </p:extLst>
          </p:nvPr>
        </p:nvGraphicFramePr>
        <p:xfrm>
          <a:off x="1854200" y="1536412"/>
          <a:ext cx="8128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946412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8260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StringBuilder/</a:t>
                      </a:r>
                      <a:r>
                        <a:rPr lang="en-US" sz="2000" dirty="0" err="1"/>
                        <a:t>StringBuffer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779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 </a:t>
                      </a:r>
                      <a:r>
                        <a:rPr lang="en-US" sz="2000" dirty="0" err="1"/>
                        <a:t>charAt</a:t>
                      </a:r>
                      <a:r>
                        <a:rPr lang="en-US" sz="2000" dirty="0"/>
                        <a:t>(int index)</a:t>
                      </a:r>
                    </a:p>
                    <a:p>
                      <a:pPr algn="ctr"/>
                      <a:r>
                        <a:rPr lang="en-US" sz="2000" dirty="0"/>
                        <a:t>int length()</a:t>
                      </a:r>
                    </a:p>
                    <a:p>
                      <a:pPr algn="ctr"/>
                      <a:r>
                        <a:rPr lang="en-US" sz="2000" dirty="0"/>
                        <a:t>String substring(int start, int end)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566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Для соединения строк: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7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 </a:t>
                      </a:r>
                      <a:r>
                        <a:rPr lang="en-US" sz="2000" dirty="0" err="1"/>
                        <a:t>concat</a:t>
                      </a:r>
                      <a:r>
                        <a:rPr lang="en-US" sz="2000" dirty="0"/>
                        <a:t>(String str) </a:t>
                      </a:r>
                      <a:r>
                        <a:rPr lang="ru-RU" sz="2000" dirty="0"/>
                        <a:t>или</a:t>
                      </a:r>
                      <a:r>
                        <a:rPr lang="en-US" sz="2000" dirty="0"/>
                        <a:t> +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 append(String str)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 replace(char old, char new)</a:t>
                      </a:r>
                    </a:p>
                    <a:p>
                      <a:pPr algn="ctr"/>
                      <a:r>
                        <a:rPr lang="en-US" sz="2000" dirty="0"/>
                        <a:t>char[] </a:t>
                      </a:r>
                      <a:r>
                        <a:rPr lang="en-US" sz="2000" dirty="0" err="1"/>
                        <a:t>toCharArray</a:t>
                      </a:r>
                      <a:r>
                        <a:rPr lang="en-US" sz="2000" dirty="0"/>
                        <a:t>()</a:t>
                      </a:r>
                    </a:p>
                    <a:p>
                      <a:pPr algn="ctr"/>
                      <a:r>
                        <a:rPr lang="en-US" sz="2000" dirty="0"/>
                        <a:t>String </a:t>
                      </a:r>
                      <a:r>
                        <a:rPr lang="en-US" sz="2000" dirty="0" err="1"/>
                        <a:t>valueOf</a:t>
                      </a:r>
                      <a:r>
                        <a:rPr lang="en-US" sz="2000" dirty="0"/>
                        <a:t>(char[])</a:t>
                      </a:r>
                    </a:p>
                    <a:p>
                      <a:pPr algn="ctr"/>
                      <a:r>
                        <a:rPr lang="en-US" sz="2000" dirty="0"/>
                        <a:t>String </a:t>
                      </a:r>
                      <a:r>
                        <a:rPr lang="en-US" sz="2000" dirty="0" err="1"/>
                        <a:t>toLowerCase</a:t>
                      </a:r>
                      <a:r>
                        <a:rPr lang="en-US" sz="2000" dirty="0"/>
                        <a:t>()</a:t>
                      </a:r>
                    </a:p>
                    <a:p>
                      <a:pPr algn="ctr"/>
                      <a:r>
                        <a:rPr lang="en-US" sz="2000" dirty="0"/>
                        <a:t>String </a:t>
                      </a:r>
                      <a:r>
                        <a:rPr lang="en-US" sz="2000" dirty="0" err="1"/>
                        <a:t>toUpperCase</a:t>
                      </a:r>
                      <a:r>
                        <a:rPr lang="en-US" sz="2000" dirty="0"/>
                        <a:t>()</a:t>
                      </a:r>
                    </a:p>
                    <a:p>
                      <a:pPr algn="ctr"/>
                      <a:r>
                        <a:rPr lang="en-US" sz="2000" dirty="0"/>
                        <a:t>String trim()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StringBxxx</a:t>
                      </a:r>
                      <a:r>
                        <a:rPr lang="en-US" sz="2000" dirty="0"/>
                        <a:t> delete(int start, int end)</a:t>
                      </a:r>
                    </a:p>
                    <a:p>
                      <a:pPr algn="ctr"/>
                      <a:r>
                        <a:rPr lang="en-US" sz="2000" dirty="0" err="1"/>
                        <a:t>StringBxxx</a:t>
                      </a:r>
                      <a:r>
                        <a:rPr lang="en-US" sz="2000" dirty="0"/>
                        <a:t> insert(int offset, any primitive or a char[])</a:t>
                      </a:r>
                    </a:p>
                    <a:p>
                      <a:pPr algn="ctr"/>
                      <a:r>
                        <a:rPr lang="en-US" sz="2000" dirty="0" err="1"/>
                        <a:t>StringBxxx</a:t>
                      </a:r>
                      <a:r>
                        <a:rPr lang="en-US" sz="2000" dirty="0"/>
                        <a:t> replace(int start, int end, String str)</a:t>
                      </a:r>
                    </a:p>
                    <a:p>
                      <a:pPr algn="ctr"/>
                      <a:r>
                        <a:rPr lang="en-US" sz="2000" dirty="0" err="1"/>
                        <a:t>StringBxxx</a:t>
                      </a:r>
                      <a:r>
                        <a:rPr lang="en-US" sz="2000" dirty="0"/>
                        <a:t> reverse()</a:t>
                      </a:r>
                    </a:p>
                    <a:p>
                      <a:pPr algn="ctr"/>
                      <a:r>
                        <a:rPr lang="en-US" sz="2000" dirty="0"/>
                        <a:t>void </a:t>
                      </a:r>
                      <a:r>
                        <a:rPr lang="en-US" sz="2000" dirty="0" err="1"/>
                        <a:t>setCharAt</a:t>
                      </a:r>
                      <a:r>
                        <a:rPr lang="en-US" sz="2000" dirty="0"/>
                        <a:t>(int index, char </a:t>
                      </a:r>
                      <a:r>
                        <a:rPr lang="en-US" sz="2000" dirty="0" err="1"/>
                        <a:t>ch</a:t>
                      </a:r>
                      <a:r>
                        <a:rPr lang="en-US" sz="2000" dirty="0"/>
                        <a:t>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739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AE93A4-929D-413D-B9E7-30AA3683A722}"/>
              </a:ext>
            </a:extLst>
          </p:cNvPr>
          <p:cNvSpPr txBox="1"/>
          <p:nvPr/>
        </p:nvSpPr>
        <p:spPr>
          <a:xfrm>
            <a:off x="838200" y="6187736"/>
            <a:ext cx="933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3"/>
              </a:rPr>
              <a:t>Документация </a:t>
            </a:r>
            <a:r>
              <a:rPr lang="en-US" dirty="0">
                <a:hlinkClick r:id="rId3"/>
              </a:rPr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56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0F8769-09CC-4EB7-875E-E81D82F0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4134859-7BFA-447D-A4B3-C717DF027BE3}"/>
              </a:ext>
            </a:extLst>
          </p:cNvPr>
          <p:cNvSpPr txBox="1">
            <a:spLocks/>
          </p:cNvSpPr>
          <p:nvPr/>
        </p:nvSpPr>
        <p:spPr>
          <a:xfrm>
            <a:off x="2011901" y="462579"/>
            <a:ext cx="8794072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i="1" dirty="0">
                <a:solidFill>
                  <a:srgbClr val="002060"/>
                </a:solidFill>
              </a:rPr>
              <a:t>Состояние и поведение объекта</a:t>
            </a:r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953677E0-20AB-4FF2-9635-4649943EBC4A}"/>
              </a:ext>
            </a:extLst>
          </p:cNvPr>
          <p:cNvSpPr txBox="1">
            <a:spLocks/>
          </p:cNvSpPr>
          <p:nvPr/>
        </p:nvSpPr>
        <p:spPr>
          <a:xfrm>
            <a:off x="2011901" y="4136647"/>
            <a:ext cx="2393272" cy="19708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u="sng"/>
              <a:t>Состояние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/>
              <a:t>Имя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/>
              <a:t>Возраст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/>
              <a:t>Окрас</a:t>
            </a:r>
            <a:endParaRPr lang="ru-RU" sz="2400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263691F-6707-4147-9D30-F2BB20B1CCA7}"/>
              </a:ext>
            </a:extLst>
          </p:cNvPr>
          <p:cNvSpPr txBox="1">
            <a:spLocks/>
          </p:cNvSpPr>
          <p:nvPr/>
        </p:nvSpPr>
        <p:spPr>
          <a:xfrm>
            <a:off x="7588928" y="4136648"/>
            <a:ext cx="2393272" cy="197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u="sng" dirty="0"/>
              <a:t>Поведение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/>
              <a:t>Бегает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/>
              <a:t>Ест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/>
              <a:t>Лает</a:t>
            </a:r>
          </a:p>
        </p:txBody>
      </p:sp>
      <p:pic>
        <p:nvPicPr>
          <p:cNvPr id="10" name="Рисунок 9" descr="Изображение выглядит как собака, внутренний, млекопитающее, коричневый&#10;&#10;Автоматически созданное описание">
            <a:extLst>
              <a:ext uri="{FF2B5EF4-FFF2-40B4-BE49-F238E27FC236}">
                <a16:creationId xmlns:a16="http://schemas.microsoft.com/office/drawing/2014/main" id="{23D5CE2C-360C-4CD5-90C9-EE0A3AB66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12" y="1610835"/>
            <a:ext cx="2238375" cy="2038350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5521C0-A28D-45BB-8A78-875015F08B7F}"/>
              </a:ext>
            </a:extLst>
          </p:cNvPr>
          <p:cNvCxnSpPr>
            <a:stCxn id="10" idx="2"/>
          </p:cNvCxnSpPr>
          <p:nvPr/>
        </p:nvCxnSpPr>
        <p:spPr>
          <a:xfrm flipH="1">
            <a:off x="2967135" y="3649185"/>
            <a:ext cx="2858465" cy="487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C55BB81-A2C5-4601-9F2D-3AC7B29B64E3}"/>
              </a:ext>
            </a:extLst>
          </p:cNvPr>
          <p:cNvCxnSpPr>
            <a:cxnSpLocks/>
          </p:cNvCxnSpPr>
          <p:nvPr/>
        </p:nvCxnSpPr>
        <p:spPr>
          <a:xfrm>
            <a:off x="5825599" y="3649185"/>
            <a:ext cx="2492778" cy="487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5DD3134-5B9F-405E-9AA7-C040EE626AE6}"/>
              </a:ext>
            </a:extLst>
          </p:cNvPr>
          <p:cNvGrpSpPr/>
          <p:nvPr/>
        </p:nvGrpSpPr>
        <p:grpSpPr>
          <a:xfrm>
            <a:off x="3604334" y="4634144"/>
            <a:ext cx="488272" cy="1189607"/>
            <a:chOff x="3604334" y="4634144"/>
            <a:chExt cx="488272" cy="1189607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A332153A-96F3-4166-AB53-56C6BF8B4E72}"/>
                </a:ext>
              </a:extLst>
            </p:cNvPr>
            <p:cNvCxnSpPr/>
            <p:nvPr/>
          </p:nvCxnSpPr>
          <p:spPr>
            <a:xfrm>
              <a:off x="3604334" y="4634144"/>
              <a:ext cx="488272" cy="5592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4612131F-C779-4EED-99DC-ABEA5084A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0866" y="5193437"/>
              <a:ext cx="381740" cy="6303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BB0C479-CC55-48DD-883D-E9B026A70C32}"/>
              </a:ext>
            </a:extLst>
          </p:cNvPr>
          <p:cNvGrpSpPr/>
          <p:nvPr/>
        </p:nvGrpSpPr>
        <p:grpSpPr>
          <a:xfrm rot="11056678">
            <a:off x="6700651" y="4598632"/>
            <a:ext cx="490262" cy="1287262"/>
            <a:chOff x="3604334" y="4634144"/>
            <a:chExt cx="488272" cy="1189607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A68ACAD-F719-4F66-AA70-A142303E3790}"/>
                </a:ext>
              </a:extLst>
            </p:cNvPr>
            <p:cNvCxnSpPr/>
            <p:nvPr/>
          </p:nvCxnSpPr>
          <p:spPr>
            <a:xfrm>
              <a:off x="3604334" y="4634144"/>
              <a:ext cx="488272" cy="5592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C36CB97-A506-4E4C-A523-8496048A8E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0866" y="5193437"/>
              <a:ext cx="381740" cy="6303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274194A-4BAD-4817-A9AF-BEFB53625386}"/>
              </a:ext>
            </a:extLst>
          </p:cNvPr>
          <p:cNvSpPr txBox="1"/>
          <p:nvPr/>
        </p:nvSpPr>
        <p:spPr>
          <a:xfrm>
            <a:off x="4092606" y="5008771"/>
            <a:ext cx="72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Поля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30AA44-8122-4FAE-9592-EFFBC98D90DA}"/>
              </a:ext>
            </a:extLst>
          </p:cNvPr>
          <p:cNvSpPr txBox="1"/>
          <p:nvPr/>
        </p:nvSpPr>
        <p:spPr>
          <a:xfrm>
            <a:off x="5691047" y="5047110"/>
            <a:ext cx="1112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Методы</a:t>
            </a:r>
          </a:p>
        </p:txBody>
      </p:sp>
    </p:spTree>
    <p:extLst>
      <p:ext uri="{BB962C8B-B14F-4D97-AF65-F5344CB8AC3E}">
        <p14:creationId xmlns:p14="http://schemas.microsoft.com/office/powerpoint/2010/main" val="191083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896893" y="699428"/>
            <a:ext cx="6128922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i="1" dirty="0">
                <a:solidFill>
                  <a:srgbClr val="002060"/>
                </a:solidFill>
              </a:rPr>
              <a:t>Виды переменных в </a:t>
            </a:r>
            <a:r>
              <a:rPr lang="en-US" b="1" i="1" dirty="0">
                <a:solidFill>
                  <a:srgbClr val="002060"/>
                </a:solidFill>
              </a:rPr>
              <a:t>Java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322772" y="1837678"/>
            <a:ext cx="92771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002060"/>
                </a:solidFill>
              </a:rPr>
              <a:t>Статические переменные </a:t>
            </a:r>
            <a:r>
              <a:rPr lang="ru-RU" sz="2000" dirty="0"/>
              <a:t>доступны до создания объектов класса, имеют одно и то же значение для всех объектов класса, в котором объявлены.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002060"/>
                </a:solidFill>
              </a:rPr>
              <a:t>Переменные экземпляра </a:t>
            </a:r>
            <a:r>
              <a:rPr lang="ru-RU" sz="2000" dirty="0"/>
              <a:t>(объекта класса) объявляются внутри класса, но за пределами метода. Будут инициализированы по умолчанию: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2000" dirty="0"/>
              <a:t>целые   0</a:t>
            </a:r>
            <a:endParaRPr lang="en-US" sz="2000" dirty="0"/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c</a:t>
            </a:r>
            <a:r>
              <a:rPr lang="ru-RU" sz="2000" dirty="0"/>
              <a:t> плавающей точкой  0.0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2000" dirty="0" err="1"/>
              <a:t>булевые</a:t>
            </a:r>
            <a:r>
              <a:rPr lang="ru-RU" sz="2000" dirty="0"/>
              <a:t> </a:t>
            </a:r>
            <a:r>
              <a:rPr lang="en-US" sz="2000" dirty="0"/>
              <a:t>false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2000" dirty="0"/>
              <a:t>ссылки  </a:t>
            </a:r>
            <a:r>
              <a:rPr lang="en-US" sz="2000" dirty="0"/>
              <a:t>null</a:t>
            </a:r>
            <a:endParaRPr lang="ru-RU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002060"/>
                </a:solidFill>
              </a:rPr>
              <a:t>Локальные переменные </a:t>
            </a:r>
            <a:r>
              <a:rPr lang="ru-RU" sz="2000" dirty="0"/>
              <a:t>объявляются внутри метода. Они </a:t>
            </a:r>
          </a:p>
          <a:p>
            <a:pPr>
              <a:spcAft>
                <a:spcPts val="1200"/>
              </a:spcAft>
            </a:pPr>
            <a:r>
              <a:rPr lang="ru-RU" sz="2000" u="sng" dirty="0"/>
              <a:t>не инициализируются по умолчанию!</a:t>
            </a:r>
          </a:p>
        </p:txBody>
      </p:sp>
    </p:spTree>
    <p:extLst>
      <p:ext uri="{BB962C8B-B14F-4D97-AF65-F5344CB8AC3E}">
        <p14:creationId xmlns:p14="http://schemas.microsoft.com/office/powerpoint/2010/main" val="289928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6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600722" y="194649"/>
            <a:ext cx="10990555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Особенности хранения переменных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C7B48-DEE1-4DF4-8561-9761CE1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766" y="975968"/>
            <a:ext cx="3439005" cy="12860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A98BA-C5C5-49FC-96F2-E309B4E5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21" y="2302887"/>
            <a:ext cx="3972479" cy="448690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623F85-C93B-4CEF-A35C-B86DAB53254A}"/>
              </a:ext>
            </a:extLst>
          </p:cNvPr>
          <p:cNvGrpSpPr/>
          <p:nvPr/>
        </p:nvGrpSpPr>
        <p:grpSpPr>
          <a:xfrm>
            <a:off x="97654" y="975968"/>
            <a:ext cx="8025414" cy="5813820"/>
            <a:chOff x="97654" y="975968"/>
            <a:chExt cx="8025414" cy="581382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5D64E8-2695-4011-B7FA-00983766BD11}"/>
                </a:ext>
              </a:extLst>
            </p:cNvPr>
            <p:cNvSpPr/>
            <p:nvPr/>
          </p:nvSpPr>
          <p:spPr>
            <a:xfrm>
              <a:off x="97654" y="975968"/>
              <a:ext cx="8025414" cy="58138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45352F-A2A6-4720-82CB-8108F313AD5F}"/>
                </a:ext>
              </a:extLst>
            </p:cNvPr>
            <p:cNvSpPr/>
            <p:nvPr/>
          </p:nvSpPr>
          <p:spPr>
            <a:xfrm>
              <a:off x="177553" y="1376039"/>
              <a:ext cx="2707690" cy="5345436"/>
            </a:xfrm>
            <a:prstGeom prst="rect">
              <a:avLst/>
            </a:prstGeom>
            <a:solidFill>
              <a:srgbClr val="8ABADC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AC7CAB-6FD0-4190-8516-8837AFA60659}"/>
                </a:ext>
              </a:extLst>
            </p:cNvPr>
            <p:cNvSpPr/>
            <p:nvPr/>
          </p:nvSpPr>
          <p:spPr>
            <a:xfrm>
              <a:off x="2991775" y="1376039"/>
              <a:ext cx="5011517" cy="5345436"/>
            </a:xfrm>
            <a:prstGeom prst="rect">
              <a:avLst/>
            </a:prstGeom>
            <a:solidFill>
              <a:srgbClr val="80B5DA"/>
            </a:solidFill>
            <a:ln>
              <a:solidFill>
                <a:srgbClr val="C9D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11C27-5C66-48D1-80A5-1F895A1937C3}"/>
                </a:ext>
              </a:extLst>
            </p:cNvPr>
            <p:cNvSpPr txBox="1"/>
            <p:nvPr/>
          </p:nvSpPr>
          <p:spPr>
            <a:xfrm>
              <a:off x="3639844" y="975968"/>
              <a:ext cx="68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JVM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BCE94E-890E-4B36-8B72-547EB69D03DE}"/>
                </a:ext>
              </a:extLst>
            </p:cNvPr>
            <p:cNvSpPr txBox="1"/>
            <p:nvPr/>
          </p:nvSpPr>
          <p:spPr>
            <a:xfrm>
              <a:off x="1207362" y="1376039"/>
              <a:ext cx="79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Стек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3E458-2C7A-4821-B2B6-1E1013CA99E6}"/>
                </a:ext>
              </a:extLst>
            </p:cNvPr>
            <p:cNvSpPr txBox="1"/>
            <p:nvPr/>
          </p:nvSpPr>
          <p:spPr>
            <a:xfrm>
              <a:off x="5177937" y="1345300"/>
              <a:ext cx="6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Куча</a:t>
              </a:r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C24892-43B7-4240-AAAF-8583AA9F5B04}"/>
              </a:ext>
            </a:extLst>
          </p:cNvPr>
          <p:cNvSpPr/>
          <p:nvPr/>
        </p:nvSpPr>
        <p:spPr>
          <a:xfrm>
            <a:off x="8219521" y="1225118"/>
            <a:ext cx="3794926" cy="15092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36F00-F903-4F38-8689-EA338F5776FD}"/>
              </a:ext>
            </a:extLst>
          </p:cNvPr>
          <p:cNvSpPr/>
          <p:nvPr/>
        </p:nvSpPr>
        <p:spPr>
          <a:xfrm>
            <a:off x="216229" y="6076782"/>
            <a:ext cx="2615748" cy="5865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2EB8-8DAE-46DE-861F-9C3011D4071F}"/>
              </a:ext>
            </a:extLst>
          </p:cNvPr>
          <p:cNvSpPr txBox="1"/>
          <p:nvPr/>
        </p:nvSpPr>
        <p:spPr>
          <a:xfrm>
            <a:off x="733294" y="6068830"/>
            <a:ext cx="14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main()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513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D3E3248D1849C4DBEAEBD1DEE2BFD54" ma:contentTypeVersion="5" ma:contentTypeDescription="Создание документа." ma:contentTypeScope="" ma:versionID="d1b19094b287ac276c2a8c34ebc66394">
  <xsd:schema xmlns:xsd="http://www.w3.org/2001/XMLSchema" xmlns:xs="http://www.w3.org/2001/XMLSchema" xmlns:p="http://schemas.microsoft.com/office/2006/metadata/properties" xmlns:ns2="4c052461-b7f3-442d-be6b-3df04d818a32" targetNamespace="http://schemas.microsoft.com/office/2006/metadata/properties" ma:root="true" ma:fieldsID="9d6bd46d368560b355d585a17b7029e3" ns2:_="">
    <xsd:import namespace="4c052461-b7f3-442d-be6b-3df04d818a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52461-b7f3-442d-be6b-3df04d818a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997F46-2F3A-4072-92D5-6E8BDDA2F6F3}"/>
</file>

<file path=customXml/itemProps2.xml><?xml version="1.0" encoding="utf-8"?>
<ds:datastoreItem xmlns:ds="http://schemas.openxmlformats.org/officeDocument/2006/customXml" ds:itemID="{5A6BEBB6-0124-4D95-8C9F-3DD34CB7B267}"/>
</file>

<file path=customXml/itemProps3.xml><?xml version="1.0" encoding="utf-8"?>
<ds:datastoreItem xmlns:ds="http://schemas.openxmlformats.org/officeDocument/2006/customXml" ds:itemID="{1397E767-3FC4-4E93-BEBF-8031FAA932BC}"/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1778</Words>
  <Application>Microsoft Office PowerPoint</Application>
  <PresentationFormat>Широкоэкранный</PresentationFormat>
  <Paragraphs>677</Paragraphs>
  <Slides>54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Скичко Евгения Абдулмуталиповна</dc:creator>
  <cp:lastModifiedBy>Скичко Евгения Абдулмуталиповна</cp:lastModifiedBy>
  <cp:revision>31</cp:revision>
  <dcterms:created xsi:type="dcterms:W3CDTF">2022-02-09T06:52:16Z</dcterms:created>
  <dcterms:modified xsi:type="dcterms:W3CDTF">2022-02-17T13:20:19Z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0x0101005D3E3248D1849C4DBEAEBD1DEE2BFD54</vt:lpwstr>
  </property>
</Properties>
</file>