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4" r:id="rId3"/>
    <p:sldId id="263" r:id="rId4"/>
    <p:sldId id="259" r:id="rId5"/>
    <p:sldId id="260" r:id="rId6"/>
    <p:sldId id="258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8" autoAdjust="0"/>
    <p:restoredTop sz="94660"/>
  </p:normalViewPr>
  <p:slideViewPr>
    <p:cSldViewPr snapToGrid="0">
      <p:cViewPr varScale="1">
        <p:scale>
          <a:sx n="80" d="100"/>
          <a:sy n="80" d="100"/>
        </p:scale>
        <p:origin x="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734EDB1-3042-429B-98B5-04466572F5B3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3498E9E-C3B7-4A31-A6BF-2744BB5509B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83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DB1-3042-429B-98B5-04466572F5B3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8E9E-C3B7-4A31-A6BF-2744BB5509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83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DB1-3042-429B-98B5-04466572F5B3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8E9E-C3B7-4A31-A6BF-2744BB5509B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242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DB1-3042-429B-98B5-04466572F5B3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8E9E-C3B7-4A31-A6BF-2744BB5509B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803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DB1-3042-429B-98B5-04466572F5B3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8E9E-C3B7-4A31-A6BF-2744BB5509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777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DB1-3042-429B-98B5-04466572F5B3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8E9E-C3B7-4A31-A6BF-2744BB5509B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843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DB1-3042-429B-98B5-04466572F5B3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8E9E-C3B7-4A31-A6BF-2744BB5509B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436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DB1-3042-429B-98B5-04466572F5B3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8E9E-C3B7-4A31-A6BF-2744BB5509B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460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DB1-3042-429B-98B5-04466572F5B3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8E9E-C3B7-4A31-A6BF-2744BB5509B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16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DB1-3042-429B-98B5-04466572F5B3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8E9E-C3B7-4A31-A6BF-2744BB5509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93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DB1-3042-429B-98B5-04466572F5B3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8E9E-C3B7-4A31-A6BF-2744BB5509B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10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DB1-3042-429B-98B5-04466572F5B3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8E9E-C3B7-4A31-A6BF-2744BB5509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96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DB1-3042-429B-98B5-04466572F5B3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8E9E-C3B7-4A31-A6BF-2744BB5509B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06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DB1-3042-429B-98B5-04466572F5B3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8E9E-C3B7-4A31-A6BF-2744BB5509B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71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DB1-3042-429B-98B5-04466572F5B3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8E9E-C3B7-4A31-A6BF-2744BB5509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53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DB1-3042-429B-98B5-04466572F5B3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8E9E-C3B7-4A31-A6BF-2744BB5509B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18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EDB1-3042-429B-98B5-04466572F5B3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8E9E-C3B7-4A31-A6BF-2744BB5509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07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34EDB1-3042-429B-98B5-04466572F5B3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498E9E-C3B7-4A31-A6BF-2744BB5509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40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1616261-6A53-7122-CB3A-92B33B697672}"/>
              </a:ext>
            </a:extLst>
          </p:cNvPr>
          <p:cNvSpPr txBox="1"/>
          <p:nvPr/>
        </p:nvSpPr>
        <p:spPr>
          <a:xfrm>
            <a:off x="3200400" y="276718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/>
              <a:t>要件定義書</a:t>
            </a:r>
            <a:endParaRPr lang="en-US" altLang="ja-JP" sz="2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E6EDBEF-16D0-19E9-B528-F3C1B9B6D832}"/>
              </a:ext>
            </a:extLst>
          </p:cNvPr>
          <p:cNvSpPr txBox="1"/>
          <p:nvPr/>
        </p:nvSpPr>
        <p:spPr>
          <a:xfrm>
            <a:off x="3200400" y="382920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/>
              <a:t>商品登録システム　</a:t>
            </a:r>
          </a:p>
        </p:txBody>
      </p:sp>
    </p:spTree>
    <p:extLst>
      <p:ext uri="{BB962C8B-B14F-4D97-AF65-F5344CB8AC3E}">
        <p14:creationId xmlns:p14="http://schemas.microsoft.com/office/powerpoint/2010/main" val="19329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09CE39-4849-9F2E-16DA-6026FD0F56E7}"/>
              </a:ext>
            </a:extLst>
          </p:cNvPr>
          <p:cNvSpPr txBox="1"/>
          <p:nvPr/>
        </p:nvSpPr>
        <p:spPr>
          <a:xfrm>
            <a:off x="1339516" y="148705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/>
              <a:t>改訂履歴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7D25D9-F7CD-DE4D-0363-E3228A696285}"/>
              </a:ext>
            </a:extLst>
          </p:cNvPr>
          <p:cNvSpPr txBox="1"/>
          <p:nvPr/>
        </p:nvSpPr>
        <p:spPr>
          <a:xfrm>
            <a:off x="1339516" y="290578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/>
              <a:t>2024/04/02  </a:t>
            </a:r>
            <a:r>
              <a:rPr lang="ja-JP" altLang="en-US" sz="2800" dirty="0"/>
              <a:t>初版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52704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411340-83AA-12C2-983E-EDE102D81BD0}"/>
              </a:ext>
            </a:extLst>
          </p:cNvPr>
          <p:cNvSpPr txBox="1"/>
          <p:nvPr/>
        </p:nvSpPr>
        <p:spPr>
          <a:xfrm>
            <a:off x="1194526" y="131987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b="1" i="0" dirty="0">
                <a:solidFill>
                  <a:srgbClr val="000000"/>
                </a:solidFill>
                <a:effectLst/>
                <a:latin typeface="Noto Sans JP"/>
              </a:rPr>
              <a:t>目次</a:t>
            </a:r>
            <a:endParaRPr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105A956-A8D4-6F89-5E10-EA38EDA45443}"/>
              </a:ext>
            </a:extLst>
          </p:cNvPr>
          <p:cNvSpPr txBox="1"/>
          <p:nvPr/>
        </p:nvSpPr>
        <p:spPr>
          <a:xfrm>
            <a:off x="1194526" y="31278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 dirty="0">
                <a:solidFill>
                  <a:srgbClr val="000000"/>
                </a:solidFill>
                <a:effectLst/>
                <a:latin typeface="Noto Sans JP"/>
              </a:rPr>
              <a:t>システム化の目的</a:t>
            </a:r>
            <a:endParaRPr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D0E3B3-B2DA-7256-091C-8AB299C266A7}"/>
              </a:ext>
            </a:extLst>
          </p:cNvPr>
          <p:cNvSpPr txBox="1"/>
          <p:nvPr/>
        </p:nvSpPr>
        <p:spPr>
          <a:xfrm>
            <a:off x="1194526" y="37673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i="0" dirty="0">
                <a:solidFill>
                  <a:srgbClr val="000000"/>
                </a:solidFill>
                <a:effectLst/>
                <a:latin typeface="Noto Sans JP"/>
              </a:rPr>
              <a:t>機能要件</a:t>
            </a:r>
            <a:endParaRPr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8DB2DBF-6DDC-FBDF-20C2-BA9C3B149E04}"/>
              </a:ext>
            </a:extLst>
          </p:cNvPr>
          <p:cNvSpPr txBox="1"/>
          <p:nvPr/>
        </p:nvSpPr>
        <p:spPr>
          <a:xfrm>
            <a:off x="1194526" y="43075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 dirty="0">
                <a:solidFill>
                  <a:srgbClr val="000000"/>
                </a:solidFill>
                <a:effectLst/>
                <a:latin typeface="Noto Sans JP"/>
              </a:rPr>
              <a:t>システム全体像</a:t>
            </a:r>
            <a:endParaRPr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851E4AC-C9BC-80AF-4895-6D6BBD48F9CB}"/>
              </a:ext>
            </a:extLst>
          </p:cNvPr>
          <p:cNvSpPr txBox="1"/>
          <p:nvPr/>
        </p:nvSpPr>
        <p:spPr>
          <a:xfrm>
            <a:off x="1194526" y="46631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 dirty="0">
                <a:solidFill>
                  <a:srgbClr val="000000"/>
                </a:solidFill>
                <a:effectLst/>
                <a:latin typeface="Noto Sans JP"/>
              </a:rPr>
              <a:t>外部連携の有無・方式</a:t>
            </a:r>
            <a:endParaRPr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328B2D7-FD70-C3F3-58B6-58EFA8751E5D}"/>
              </a:ext>
            </a:extLst>
          </p:cNvPr>
          <p:cNvSpPr txBox="1"/>
          <p:nvPr/>
        </p:nvSpPr>
        <p:spPr>
          <a:xfrm>
            <a:off x="1194526" y="50325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0" i="0" dirty="0">
                <a:solidFill>
                  <a:srgbClr val="000000"/>
                </a:solidFill>
                <a:effectLst/>
                <a:latin typeface="Noto Sans JP"/>
              </a:rPr>
              <a:t>画面一覧</a:t>
            </a:r>
            <a:endParaRPr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038DAF1-AC6B-0017-AA55-B9F14A48C267}"/>
              </a:ext>
            </a:extLst>
          </p:cNvPr>
          <p:cNvSpPr txBox="1"/>
          <p:nvPr/>
        </p:nvSpPr>
        <p:spPr>
          <a:xfrm>
            <a:off x="1194526" y="54018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0" i="0" dirty="0">
                <a:solidFill>
                  <a:srgbClr val="000000"/>
                </a:solidFill>
                <a:effectLst/>
                <a:latin typeface="Noto Sans JP"/>
              </a:rPr>
              <a:t>テーブル一覧</a:t>
            </a:r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2D55F63-185A-1B37-D377-7A6F19BA34CD}"/>
              </a:ext>
            </a:extLst>
          </p:cNvPr>
          <p:cNvSpPr txBox="1"/>
          <p:nvPr/>
        </p:nvSpPr>
        <p:spPr>
          <a:xfrm>
            <a:off x="1194526" y="27585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i="0" dirty="0">
                <a:solidFill>
                  <a:srgbClr val="000000"/>
                </a:solidFill>
                <a:effectLst/>
                <a:latin typeface="Noto Sans JP"/>
              </a:rPr>
              <a:t>業務要件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854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480795-1B3A-F299-7E2E-76C5D49ACEC0}"/>
              </a:ext>
            </a:extLst>
          </p:cNvPr>
          <p:cNvSpPr txBox="1"/>
          <p:nvPr/>
        </p:nvSpPr>
        <p:spPr>
          <a:xfrm>
            <a:off x="1306285" y="108195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i="0" dirty="0">
                <a:solidFill>
                  <a:srgbClr val="000000"/>
                </a:solidFill>
                <a:effectLst/>
                <a:latin typeface="Noto Sans JP"/>
              </a:rPr>
              <a:t>業務要件</a:t>
            </a:r>
            <a:endParaRPr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0F0A43-4AC0-76E9-7E17-76951DF05A21}"/>
              </a:ext>
            </a:extLst>
          </p:cNvPr>
          <p:cNvSpPr txBox="1"/>
          <p:nvPr/>
        </p:nvSpPr>
        <p:spPr>
          <a:xfrm>
            <a:off x="1306285" y="162791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b="0" i="0" dirty="0">
                <a:solidFill>
                  <a:srgbClr val="000000"/>
                </a:solidFill>
                <a:effectLst/>
                <a:latin typeface="Noto Sans JP"/>
              </a:rPr>
              <a:t>システム化の目的</a:t>
            </a:r>
            <a:endParaRPr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7D266D0-1007-5321-0AB8-4337B9D089B1}"/>
              </a:ext>
            </a:extLst>
          </p:cNvPr>
          <p:cNvSpPr txBox="1"/>
          <p:nvPr/>
        </p:nvSpPr>
        <p:spPr>
          <a:xfrm>
            <a:off x="1306285" y="2921761"/>
            <a:ext cx="10038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0" i="0" dirty="0">
                <a:solidFill>
                  <a:srgbClr val="0D0D0D"/>
                </a:solidFill>
                <a:effectLst/>
                <a:latin typeface="Söhne"/>
              </a:rPr>
              <a:t>本アプリケーションは、商品情報の管理効率を向上させることを</a:t>
            </a:r>
            <a:endParaRPr lang="en-US" altLang="ja-JP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ja-JP" altLang="en-US" sz="2400" b="0" i="0" dirty="0">
                <a:solidFill>
                  <a:srgbClr val="0D0D0D"/>
                </a:solidFill>
                <a:effectLst/>
                <a:latin typeface="Söhne"/>
              </a:rPr>
              <a:t>目的としています。具体的には、データベースを活用して</a:t>
            </a:r>
            <a:endParaRPr lang="en-US" altLang="ja-JP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ja-JP" altLang="en-US" sz="2400" b="0" i="0" dirty="0">
                <a:solidFill>
                  <a:srgbClr val="0D0D0D"/>
                </a:solidFill>
                <a:effectLst/>
                <a:latin typeface="Söhne"/>
              </a:rPr>
              <a:t>商品情報の登録、更新、削除を迅速かつ正確に行うことで</a:t>
            </a:r>
            <a:endParaRPr lang="en-US" altLang="ja-JP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ja-JP" altLang="en-US" sz="2400" b="0" i="0" dirty="0">
                <a:solidFill>
                  <a:srgbClr val="0D0D0D"/>
                </a:solidFill>
                <a:effectLst/>
                <a:latin typeface="Söhne"/>
              </a:rPr>
              <a:t>在庫管理の自動化と精度の向上、および作業プロセスの簡素化を実現します。</a:t>
            </a:r>
            <a:endParaRPr lang="en-US" altLang="ja-JP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ja-JP" altLang="en-US" sz="2400" b="0" i="0" dirty="0">
                <a:solidFill>
                  <a:srgbClr val="0D0D0D"/>
                </a:solidFill>
                <a:effectLst/>
                <a:latin typeface="Söhne"/>
              </a:rPr>
              <a:t>これにより時間とコストの削減、およびユーザーエクスペリエンスの向上を図り、</a:t>
            </a:r>
            <a:endParaRPr lang="en-US" altLang="ja-JP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ja-JP" altLang="en-US" sz="2400" b="0" i="0" dirty="0">
                <a:solidFill>
                  <a:srgbClr val="0D0D0D"/>
                </a:solidFill>
                <a:effectLst/>
                <a:latin typeface="Söhne"/>
              </a:rPr>
              <a:t>全体としてビジネスの効率化と競争力の強化を目指す。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604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A2F65FF-D3C4-B070-E45D-2345423CEF50}"/>
              </a:ext>
            </a:extLst>
          </p:cNvPr>
          <p:cNvSpPr txBox="1"/>
          <p:nvPr/>
        </p:nvSpPr>
        <p:spPr>
          <a:xfrm>
            <a:off x="1366391" y="178024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0" i="0" dirty="0">
                <a:solidFill>
                  <a:srgbClr val="000000"/>
                </a:solidFill>
                <a:effectLst/>
                <a:latin typeface="Noto Sans JP"/>
              </a:rPr>
              <a:t>画面一覧</a:t>
            </a:r>
            <a:endParaRPr lang="ja-JP" altLang="en-US" sz="2400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0EF6634-6F89-0D80-CED7-60AF8A35B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28034"/>
              </p:ext>
            </p:extLst>
          </p:nvPr>
        </p:nvGraphicFramePr>
        <p:xfrm>
          <a:off x="2019719" y="2733151"/>
          <a:ext cx="7918101" cy="2874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07">
                  <a:extLst>
                    <a:ext uri="{9D8B030D-6E8A-4147-A177-3AD203B41FA5}">
                      <a16:colId xmlns:a16="http://schemas.microsoft.com/office/drawing/2014/main" val="2958012062"/>
                    </a:ext>
                  </a:extLst>
                </a:gridCol>
                <a:gridCol w="1688567">
                  <a:extLst>
                    <a:ext uri="{9D8B030D-6E8A-4147-A177-3AD203B41FA5}">
                      <a16:colId xmlns:a16="http://schemas.microsoft.com/office/drawing/2014/main" val="1711849032"/>
                    </a:ext>
                  </a:extLst>
                </a:gridCol>
                <a:gridCol w="740010">
                  <a:extLst>
                    <a:ext uri="{9D8B030D-6E8A-4147-A177-3AD203B41FA5}">
                      <a16:colId xmlns:a16="http://schemas.microsoft.com/office/drawing/2014/main" val="385856632"/>
                    </a:ext>
                  </a:extLst>
                </a:gridCol>
                <a:gridCol w="4897517">
                  <a:extLst>
                    <a:ext uri="{9D8B030D-6E8A-4147-A177-3AD203B41FA5}">
                      <a16:colId xmlns:a16="http://schemas.microsoft.com/office/drawing/2014/main" val="1925059356"/>
                    </a:ext>
                  </a:extLst>
                </a:gridCol>
              </a:tblGrid>
              <a:tr h="37239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版数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概要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777406"/>
                  </a:ext>
                </a:extLst>
              </a:tr>
              <a:tr h="37239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ログイン画面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ユーザーのログイン画面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199192"/>
                  </a:ext>
                </a:extLst>
              </a:tr>
              <a:tr h="37239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メインメニュー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各機能へのアクセスを提供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36127"/>
                  </a:ext>
                </a:extLst>
              </a:tr>
              <a:tr h="37239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商品登録画面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商品を</a:t>
                      </a:r>
                      <a:r>
                        <a:rPr kumimoji="1" lang="en-US" altLang="ja-JP" dirty="0"/>
                        <a:t>DB</a:t>
                      </a:r>
                      <a:r>
                        <a:rPr kumimoji="1" lang="ja-JP" altLang="en-US" dirty="0"/>
                        <a:t>へ登録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36616"/>
                  </a:ext>
                </a:extLst>
              </a:tr>
              <a:tr h="37239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４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商品更新画面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商品情報を修正する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93100"/>
                  </a:ext>
                </a:extLst>
              </a:tr>
              <a:tr h="37239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商品削除画面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商品を</a:t>
                      </a:r>
                      <a:r>
                        <a:rPr kumimoji="1" lang="en-US" altLang="ja-JP" dirty="0"/>
                        <a:t>DB</a:t>
                      </a:r>
                      <a:r>
                        <a:rPr kumimoji="1" lang="ja-JP" altLang="en-US" dirty="0"/>
                        <a:t>から削除する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087889"/>
                  </a:ext>
                </a:extLst>
              </a:tr>
              <a:tr h="37239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アカウント管理画面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アカウントの権限を確認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323198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A4AC510-6283-03F8-ED96-B3391F6C40AE}"/>
              </a:ext>
            </a:extLst>
          </p:cNvPr>
          <p:cNvSpPr txBox="1"/>
          <p:nvPr/>
        </p:nvSpPr>
        <p:spPr>
          <a:xfrm>
            <a:off x="1366391" y="115998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i="0" dirty="0">
                <a:solidFill>
                  <a:srgbClr val="000000"/>
                </a:solidFill>
                <a:effectLst/>
                <a:latin typeface="Noto Sans JP"/>
              </a:rPr>
              <a:t>業務要件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8171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3180F0-9187-0A16-0C50-DF00435AD6C4}"/>
              </a:ext>
            </a:extLst>
          </p:cNvPr>
          <p:cNvSpPr txBox="1"/>
          <p:nvPr/>
        </p:nvSpPr>
        <p:spPr>
          <a:xfrm>
            <a:off x="1363784" y="108682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i="0" dirty="0">
                <a:solidFill>
                  <a:srgbClr val="000000"/>
                </a:solidFill>
                <a:effectLst/>
                <a:latin typeface="Noto Sans JP"/>
              </a:rPr>
              <a:t>機能要件</a:t>
            </a:r>
            <a:endParaRPr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F79F07-D5B6-4D39-F777-B7654F98D62B}"/>
              </a:ext>
            </a:extLst>
          </p:cNvPr>
          <p:cNvSpPr txBox="1"/>
          <p:nvPr/>
        </p:nvSpPr>
        <p:spPr>
          <a:xfrm>
            <a:off x="1363784" y="175302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0" i="0" dirty="0">
                <a:solidFill>
                  <a:srgbClr val="000000"/>
                </a:solidFill>
                <a:effectLst/>
                <a:latin typeface="Noto Sans JP"/>
              </a:rPr>
              <a:t>外部連携の有無・方式</a:t>
            </a:r>
            <a:endParaRPr lang="ja-JP" altLang="en-US" sz="2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638FB68-BE49-6989-C440-0197BBD8F93C}"/>
              </a:ext>
            </a:extLst>
          </p:cNvPr>
          <p:cNvSpPr txBox="1"/>
          <p:nvPr/>
        </p:nvSpPr>
        <p:spPr>
          <a:xfrm>
            <a:off x="1363784" y="2743311"/>
            <a:ext cx="6630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データ連携方法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データベース　</a:t>
            </a:r>
            <a:r>
              <a:rPr kumimoji="1" lang="en-US" altLang="ja-JP" dirty="0"/>
              <a:t>POSTGRESQL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2585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235E8BE-90CA-E05B-09D0-5050EF7624C3}"/>
              </a:ext>
            </a:extLst>
          </p:cNvPr>
          <p:cNvSpPr txBox="1"/>
          <p:nvPr/>
        </p:nvSpPr>
        <p:spPr>
          <a:xfrm>
            <a:off x="1351503" y="11450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 dirty="0">
                <a:solidFill>
                  <a:srgbClr val="000000"/>
                </a:solidFill>
                <a:effectLst/>
                <a:latin typeface="Noto Sans JP"/>
              </a:rPr>
              <a:t>システム化後の業務フロー</a:t>
            </a:r>
            <a:endParaRPr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3FE622A-8AD0-0438-EAF2-8FB9FE9808C3}"/>
              </a:ext>
            </a:extLst>
          </p:cNvPr>
          <p:cNvSpPr txBox="1"/>
          <p:nvPr/>
        </p:nvSpPr>
        <p:spPr>
          <a:xfrm>
            <a:off x="1351503" y="1729545"/>
            <a:ext cx="6119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テーブル一覧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B0D5A54-CA28-3303-A8CD-78E491F535EC}"/>
              </a:ext>
            </a:extLst>
          </p:cNvPr>
          <p:cNvSpPr txBox="1"/>
          <p:nvPr/>
        </p:nvSpPr>
        <p:spPr>
          <a:xfrm>
            <a:off x="1351503" y="2621391"/>
            <a:ext cx="66306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テーブル名</a:t>
            </a:r>
            <a:endParaRPr kumimoji="1" lang="en-US" altLang="ja-JP" dirty="0"/>
          </a:p>
          <a:p>
            <a:r>
              <a:rPr kumimoji="1" lang="en-US" altLang="ja-JP" dirty="0"/>
              <a:t>Items </a:t>
            </a:r>
          </a:p>
          <a:p>
            <a:r>
              <a:rPr kumimoji="1" lang="ja-JP" altLang="en-US" dirty="0"/>
              <a:t>列名</a:t>
            </a:r>
            <a:endParaRPr kumimoji="1" lang="en-US" altLang="ja-JP" dirty="0"/>
          </a:p>
          <a:p>
            <a:r>
              <a:rPr kumimoji="1" lang="en-US" altLang="ja-JP" dirty="0"/>
              <a:t>Code[PK] (Text) , Name(Text),Color(Text)</a:t>
            </a:r>
          </a:p>
          <a:p>
            <a:r>
              <a:rPr kumimoji="1" lang="en-US" altLang="ja-JP" dirty="0"/>
              <a:t>,Size(</a:t>
            </a:r>
            <a:r>
              <a:rPr kumimoji="1" lang="en-US" altLang="ja-JP" dirty="0" err="1"/>
              <a:t>BigInt</a:t>
            </a:r>
            <a:r>
              <a:rPr kumimoji="1" lang="en-US" altLang="ja-JP" dirty="0"/>
              <a:t>),STAUS(Text)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テーブル名</a:t>
            </a:r>
            <a:endParaRPr kumimoji="1" lang="en-US" altLang="ja-JP" dirty="0"/>
          </a:p>
          <a:p>
            <a:r>
              <a:rPr kumimoji="1" lang="en-US" altLang="ja-JP" dirty="0"/>
              <a:t>Items </a:t>
            </a:r>
          </a:p>
          <a:p>
            <a:r>
              <a:rPr kumimoji="1" lang="ja-JP" altLang="en-US" dirty="0"/>
              <a:t>列名</a:t>
            </a:r>
            <a:endParaRPr kumimoji="1" lang="en-US" altLang="ja-JP" dirty="0"/>
          </a:p>
          <a:p>
            <a:r>
              <a:rPr kumimoji="1" lang="en-US" altLang="ja-JP" dirty="0"/>
              <a:t>ID [PK](Text) , </a:t>
            </a:r>
            <a:r>
              <a:rPr kumimoji="1" lang="en-US" altLang="ja-JP" dirty="0" err="1"/>
              <a:t>UserName</a:t>
            </a:r>
            <a:r>
              <a:rPr kumimoji="1" lang="en-US" altLang="ja-JP" dirty="0"/>
              <a:t>(Text),Password(Text),Text(Text)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775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235E8BE-90CA-E05B-09D0-5050EF7624C3}"/>
              </a:ext>
            </a:extLst>
          </p:cNvPr>
          <p:cNvSpPr txBox="1"/>
          <p:nvPr/>
        </p:nvSpPr>
        <p:spPr>
          <a:xfrm>
            <a:off x="950135" y="11024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 dirty="0">
                <a:solidFill>
                  <a:srgbClr val="000000"/>
                </a:solidFill>
                <a:effectLst/>
                <a:latin typeface="Noto Sans JP"/>
              </a:rPr>
              <a:t>システム化後の業務フロー</a:t>
            </a:r>
            <a:endParaRPr lang="ja-JP" altLang="en-US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AEFF283-DD99-D086-D2EC-CB56DEE219E2}"/>
              </a:ext>
            </a:extLst>
          </p:cNvPr>
          <p:cNvSpPr/>
          <p:nvPr/>
        </p:nvSpPr>
        <p:spPr>
          <a:xfrm>
            <a:off x="6500810" y="2947849"/>
            <a:ext cx="1358537" cy="26822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更新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C470D47-EBCE-2A62-93F0-D15A7EB6EDA1}"/>
              </a:ext>
            </a:extLst>
          </p:cNvPr>
          <p:cNvSpPr/>
          <p:nvPr/>
        </p:nvSpPr>
        <p:spPr>
          <a:xfrm>
            <a:off x="8793616" y="2943496"/>
            <a:ext cx="1358537" cy="26822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削除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6123260-1CDE-A970-5AF6-91EECE99B7D5}"/>
              </a:ext>
            </a:extLst>
          </p:cNvPr>
          <p:cNvSpPr/>
          <p:nvPr/>
        </p:nvSpPr>
        <p:spPr>
          <a:xfrm>
            <a:off x="4208004" y="2943496"/>
            <a:ext cx="1358537" cy="26822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登録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D7E7D64-75D7-0C2D-4642-2E853E53D8DF}"/>
              </a:ext>
            </a:extLst>
          </p:cNvPr>
          <p:cNvSpPr/>
          <p:nvPr/>
        </p:nvSpPr>
        <p:spPr>
          <a:xfrm>
            <a:off x="1813644" y="2943498"/>
            <a:ext cx="1358537" cy="26822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8384A3AD-80EE-960A-3A08-A0A95555F096}"/>
              </a:ext>
            </a:extLst>
          </p:cNvPr>
          <p:cNvSpPr/>
          <p:nvPr/>
        </p:nvSpPr>
        <p:spPr>
          <a:xfrm>
            <a:off x="3483604" y="3931919"/>
            <a:ext cx="514531" cy="7053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2D8CCDE8-80A3-03B0-7A62-3F3B2239686D}"/>
              </a:ext>
            </a:extLst>
          </p:cNvPr>
          <p:cNvSpPr/>
          <p:nvPr/>
        </p:nvSpPr>
        <p:spPr>
          <a:xfrm>
            <a:off x="5776410" y="3931920"/>
            <a:ext cx="514531" cy="7053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C2C5F3C7-8F1C-448E-29CB-12425CB11625}"/>
              </a:ext>
            </a:extLst>
          </p:cNvPr>
          <p:cNvSpPr/>
          <p:nvPr/>
        </p:nvSpPr>
        <p:spPr>
          <a:xfrm>
            <a:off x="8069216" y="3931918"/>
            <a:ext cx="514531" cy="7053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0E82735-0400-CE41-A2C1-D2FC1544747E}"/>
              </a:ext>
            </a:extLst>
          </p:cNvPr>
          <p:cNvSpPr txBox="1"/>
          <p:nvPr/>
        </p:nvSpPr>
        <p:spPr>
          <a:xfrm>
            <a:off x="1436914" y="2020782"/>
            <a:ext cx="931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ログインを行った後、下記の流れにて商品登録、更新、登録を行う。</a:t>
            </a:r>
          </a:p>
        </p:txBody>
      </p:sp>
    </p:spTree>
    <p:extLst>
      <p:ext uri="{BB962C8B-B14F-4D97-AF65-F5344CB8AC3E}">
        <p14:creationId xmlns:p14="http://schemas.microsoft.com/office/powerpoint/2010/main" val="3562208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881</TotalTime>
  <Words>284</Words>
  <Application>Microsoft Office PowerPoint</Application>
  <PresentationFormat>ワイド画面</PresentationFormat>
  <Paragraphs>74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Noto Sans JP</vt:lpstr>
      <vt:lpstr>Söhne</vt:lpstr>
      <vt:lpstr>Arial</vt:lpstr>
      <vt:lpstr>Garamond</vt:lpstr>
      <vt:lpstr>オーガニック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雄太 伊藤</dc:creator>
  <cp:lastModifiedBy>雄太 伊藤</cp:lastModifiedBy>
  <cp:revision>14</cp:revision>
  <dcterms:created xsi:type="dcterms:W3CDTF">2024-03-24T22:25:07Z</dcterms:created>
  <dcterms:modified xsi:type="dcterms:W3CDTF">2024-04-02T10:22:13Z</dcterms:modified>
</cp:coreProperties>
</file>