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6"/>
  </p:notesMasterIdLst>
  <p:handoutMasterIdLst>
    <p:handoutMasterId r:id="rId27"/>
  </p:handoutMasterIdLst>
  <p:sldIdLst>
    <p:sldId id="256" r:id="rId4"/>
    <p:sldId id="292" r:id="rId5"/>
    <p:sldId id="261" r:id="rId6"/>
    <p:sldId id="274" r:id="rId7"/>
    <p:sldId id="273" r:id="rId8"/>
    <p:sldId id="305" r:id="rId9"/>
    <p:sldId id="308" r:id="rId10"/>
    <p:sldId id="297" r:id="rId11"/>
    <p:sldId id="309" r:id="rId12"/>
    <p:sldId id="310" r:id="rId13"/>
    <p:sldId id="269" r:id="rId14"/>
    <p:sldId id="311" r:id="rId15"/>
    <p:sldId id="300" r:id="rId16"/>
    <p:sldId id="302" r:id="rId17"/>
    <p:sldId id="289" r:id="rId18"/>
    <p:sldId id="295" r:id="rId19"/>
    <p:sldId id="303" r:id="rId20"/>
    <p:sldId id="279" r:id="rId21"/>
    <p:sldId id="276" r:id="rId22"/>
    <p:sldId id="301" r:id="rId23"/>
    <p:sldId id="294" r:id="rId24"/>
    <p:sldId id="258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2" autoAdjust="0"/>
    <p:restoredTop sz="94660"/>
  </p:normalViewPr>
  <p:slideViewPr>
    <p:cSldViewPr>
      <p:cViewPr varScale="1">
        <p:scale>
          <a:sx n="81" d="100"/>
          <a:sy n="81" d="100"/>
        </p:scale>
        <p:origin x="64" y="120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B2-4BCF-8AE9-32DD3D98E4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B2-4BCF-8AE9-32DD3D98E4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1068672"/>
        <c:axId val="151070208"/>
      </c:barChart>
      <c:catAx>
        <c:axId val="15106867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51070208"/>
        <c:crosses val="autoZero"/>
        <c:auto val="1"/>
        <c:lblAlgn val="ctr"/>
        <c:lblOffset val="100"/>
        <c:noMultiLvlLbl val="0"/>
      </c:catAx>
      <c:valAx>
        <c:axId val="151070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510686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1698-49C1-B45D-78573DCF0288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1698-49C1-B45D-78573DCF028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98-49C1-B45D-78573DCF02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E945-4BE6-9EEE-33EB5271D6A0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E945-4BE6-9EEE-33EB5271D6A0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45-4BE6-9EEE-33EB5271D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6DCC-4B3A-8CE6-6ACAC8A5714B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6DCC-4B3A-8CE6-6ACAC8A5714B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DCC-4B3A-8CE6-6ACAC8A57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0AE8-4DCF-ACA3-072C030A954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0AE8-4DCF-ACA3-072C030A954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AE8-4DCF-ACA3-072C030A95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FEF09C3-5432-4DA0-9890-3050357C5E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27E202-B8C5-4411-9AB9-001230F36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C0FA2-A713-4856-8F75-7FAFAF357361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5FDCCD-9920-4087-A8EF-840D6BF96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30773E-42C5-4B13-84D2-DE05FB0C34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52E6A-8C14-4F5B-B0CB-3A4FCBC8D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95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866FF-EA9A-44BA-8DB2-FB8E70490571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89A33-A361-4541-B6A7-456994CC0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6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https://blog.quandl.com/stock-sentiment-data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04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818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49293" y="1563638"/>
            <a:ext cx="3845416" cy="108012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Bigjohn" panose="02000000000000000000" pitchFamily="50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Project 1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49145" y="2634232"/>
            <a:ext cx="3845416" cy="7999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Slimjoe" panose="02000000000000000000" pitchFamily="50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STOCK PRICES &amp; </a:t>
            </a:r>
          </a:p>
          <a:p>
            <a:pPr lvl="0"/>
            <a:r>
              <a:rPr lang="en-US" altLang="ko-KR" dirty="0"/>
              <a:t>TWITTER SENTIMENT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152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3116" y="843558"/>
            <a:ext cx="8077768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031416" y="2475359"/>
            <a:ext cx="1062118" cy="10621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012160" y="0"/>
            <a:ext cx="313184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131840" y="0"/>
            <a:ext cx="288032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221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244000" y="0"/>
            <a:ext cx="900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811908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77595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916268" y="0"/>
            <a:ext cx="900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30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29444" y="2912740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644464" y="2912740"/>
            <a:ext cx="4104000" cy="18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76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83048" y="0"/>
            <a:ext cx="2286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83048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98953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159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23528" y="24844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671560" y="183262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105640" y="341679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528" y="183262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105640" y="183204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671560" y="24844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14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191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154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966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4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0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48616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86924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116357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23301"/>
            <a:ext cx="3024336" cy="366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87664" y="1164297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96830" y="1426241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92235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0579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68185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2253238"/>
            <a:ext cx="5148064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2726814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2" y="1244876"/>
            <a:ext cx="2693964" cy="2636602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2754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1065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0381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9814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700934" y="32249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700934" y="189860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00934" y="347471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58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71"/>
                    </a14:imgEffect>
                    <a14:imgEffect>
                      <a14:saturation sat="7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colorTemperature colorTemp="8871"/>
                    </a14:imgEffect>
                    <a14:imgEffect>
                      <a14:saturation sat="7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3" r:id="rId3"/>
    <p:sldLayoutId id="2147483660" r:id="rId4"/>
    <p:sldLayoutId id="2147483661" r:id="rId5"/>
    <p:sldLayoutId id="2147483662" r:id="rId6"/>
    <p:sldLayoutId id="2147483664" r:id="rId7"/>
    <p:sldLayoutId id="2147483655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3" r:id="rId14"/>
    <p:sldLayoutId id="2147483672" r:id="rId15"/>
    <p:sldLayoutId id="2147483671" r:id="rId16"/>
    <p:sldLayoutId id="2147483656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71"/>
                    </a14:imgEffect>
                    <a14:imgEffect>
                      <a14:saturation sat="7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gjohn" panose="02000000000000000000" pitchFamily="50" charset="0"/>
                <a:ea typeface="맑은 고딕" pitchFamily="50" charset="-127"/>
              </a:rPr>
              <a:t>PROJECT 1: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gjohn" panose="02000000000000000000" pitchFamily="50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49292" y="2427734"/>
            <a:ext cx="3845416" cy="799934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>
                <a:latin typeface="Slimjoe" panose="02000000000000000000" pitchFamily="50" charset="0"/>
              </a:rPr>
              <a:t>AN ANALYSIS OF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dirty="0">
                <a:latin typeface="Slimjoe" panose="02000000000000000000" pitchFamily="50" charset="0"/>
              </a:rPr>
              <a:t>5 NASDAQ </a:t>
            </a:r>
            <a:r>
              <a:rPr lang="en-US" altLang="ko-KR" dirty="0" err="1">
                <a:latin typeface="Slimjoe" panose="02000000000000000000" pitchFamily="50" charset="0"/>
              </a:rPr>
              <a:t>STOCks</a:t>
            </a:r>
            <a:endParaRPr lang="en-US" altLang="ko-KR" dirty="0">
              <a:latin typeface="Slimjoe" panose="02000000000000000000" pitchFamily="50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dirty="0">
                <a:latin typeface="Slimjoe" panose="02000000000000000000" pitchFamily="50" charset="0"/>
              </a:rPr>
              <a:t> And media sentiment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7884" y="3239871"/>
            <a:ext cx="2088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gjohn" panose="02000000000000000000" pitchFamily="50" charset="0"/>
                <a:cs typeface="Arial" pitchFamily="34" charset="0"/>
              </a:rPr>
              <a:t>Team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gjohn" panose="02000000000000000000" pitchFamily="50" charset="0"/>
                <a:cs typeface="Arial" pitchFamily="34" charset="0"/>
              </a:rPr>
              <a:t>calabar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gjohn" panose="02000000000000000000" pitchFamily="50" charset="0"/>
              <a:cs typeface="Arial" pitchFamily="34" charset="0"/>
            </a:endParaRPr>
          </a:p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gjohn" panose="02000000000000000000" pitchFamily="50" charset="0"/>
                <a:cs typeface="Arial" pitchFamily="34" charset="0"/>
              </a:rPr>
              <a:t>April 10, 2018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gjohn" panose="02000000000000000000" pitchFamily="5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1122339"/>
            <a:ext cx="1015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4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82988" y="1220396"/>
            <a:ext cx="64733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News buzz:</a:t>
            </a: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A measure of the rate of change in</a:t>
            </a: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News coverage of a given stock</a:t>
            </a: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On a given day</a:t>
            </a:r>
          </a:p>
          <a:p>
            <a:endParaRPr lang="en-US" b="1" dirty="0">
              <a:ln>
                <a:solidFill>
                  <a:sysClr val="windowText" lastClr="000000"/>
                </a:solidFill>
              </a:ln>
            </a:endParaRP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Normalized on a scale of 1 to 10</a:t>
            </a:r>
            <a:endParaRPr lang="en-US" dirty="0">
              <a:ln>
                <a:solidFill>
                  <a:sysClr val="windowText" lastClr="000000"/>
                </a:solidFill>
              </a:ln>
            </a:endParaRPr>
          </a:p>
          <a:p>
            <a:endParaRPr lang="en-US" b="1" dirty="0">
              <a:ln>
                <a:solidFill>
                  <a:sysClr val="windowText" lastClr="000000"/>
                </a:solidFill>
              </a:ln>
            </a:endParaRP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measures the change in the standard </a:t>
            </a: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deviation of periodic news Volume</a:t>
            </a:r>
          </a:p>
          <a:p>
            <a:endParaRPr lang="en-US" b="1" dirty="0">
              <a:ln>
                <a:solidFill>
                  <a:sysClr val="windowText" lastClr="000000"/>
                </a:solidFill>
              </a:ln>
            </a:endParaRP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Calculated by </a:t>
            </a:r>
            <a:r>
              <a:rPr lang="en-US" b="1" dirty="0" err="1">
                <a:ln>
                  <a:solidFill>
                    <a:sysClr val="windowText" lastClr="000000"/>
                  </a:solidFill>
                </a:ln>
              </a:rPr>
              <a:t>finsents</a:t>
            </a:r>
            <a:endParaRPr lang="en-US" b="1" dirty="0">
              <a:ln>
                <a:solidFill>
                  <a:sysClr val="windowText" lastClr="000000"/>
                </a:solidFill>
              </a:ln>
            </a:endParaRPr>
          </a:p>
          <a:p>
            <a:endParaRPr lang="en-US" b="1" dirty="0">
              <a:ln>
                <a:solidFill>
                  <a:sysClr val="windowText" lastClr="000000"/>
                </a:solidFill>
              </a:ln>
            </a:endParaRP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serves as a ‘risk alert’ indicator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5885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96DF7C0-FB5E-4B2A-A990-B17E35E956B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9" r="7879"/>
          <a:stretch>
            <a:fillRect/>
          </a:stretch>
        </p:blipFill>
        <p:spPr>
          <a:xfrm>
            <a:off x="608013" y="915988"/>
            <a:ext cx="7927975" cy="3887787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JUPYTER</a:t>
            </a:r>
            <a:r>
              <a:rPr lang="en-US" altLang="ko-KR" b="1" dirty="0">
                <a:solidFill>
                  <a:srgbClr val="D15A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NOTEBOOK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A2343-B59E-4150-B228-741374ACEEE5}"/>
              </a:ext>
            </a:extLst>
          </p:cNvPr>
          <p:cNvSpPr txBox="1"/>
          <p:nvPr/>
        </p:nvSpPr>
        <p:spPr>
          <a:xfrm>
            <a:off x="4139952" y="422751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XxxxxxXXXXXX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74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JUPYTER</a:t>
            </a:r>
            <a:r>
              <a:rPr lang="en-US" altLang="ko-KR" b="1" dirty="0">
                <a:solidFill>
                  <a:srgbClr val="D15A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NOTEBOOK i1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3135DAE-7B2E-4DB7-880B-319D9A3B5D5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115178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altLang="ko-KR" b="1" dirty="0">
                <a:solidFill>
                  <a:srgbClr val="D15A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CLEANUP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0031" y="3259842"/>
            <a:ext cx="28083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highlight>
                  <a:srgbClr val="FFFF00"/>
                </a:highlight>
                <a:cs typeface="Arial" pitchFamily="34" charset="0"/>
              </a:rPr>
              <a:t>Text captions</a:t>
            </a:r>
            <a:endParaRPr lang="ko-KR" altLang="en-US" b="1" dirty="0">
              <a:solidFill>
                <a:schemeClr val="bg1"/>
              </a:solidFill>
              <a:highlight>
                <a:srgbClr val="FFFF00"/>
              </a:highlight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0032" y="4044673"/>
            <a:ext cx="374441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FFFF00"/>
                </a:highlight>
                <a:cs typeface="Arial" pitchFamily="34" charset="0"/>
              </a:rPr>
              <a:t>Some text explanations here</a:t>
            </a: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2D1B40F-9D71-4EFD-A974-41212228BF4A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4A6C935D-8BB5-4A48-BBE9-DB5BE1E0789C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94DD5557-9C4B-45DC-A55F-8E6A4459696E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2798045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/>
          <p:cNvSpPr txBox="1">
            <a:spLocks/>
          </p:cNvSpPr>
          <p:nvPr/>
        </p:nvSpPr>
        <p:spPr>
          <a:xfrm>
            <a:off x="5436095" y="463658"/>
            <a:ext cx="3384376" cy="155107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More CODE</a:t>
            </a:r>
            <a:endParaRPr lang="en-US" altLang="ko-KR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5703518" y="2878832"/>
            <a:ext cx="3116954" cy="180020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dirty="0">
                <a:solidFill>
                  <a:schemeClr val="bg1"/>
                </a:solidFill>
                <a:highlight>
                  <a:srgbClr val="FFFF00"/>
                </a:highlight>
                <a:cs typeface="Arial" pitchFamily="34" charset="0"/>
              </a:rPr>
              <a:t>Some things go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792125-5826-4811-8BD4-AC4D4FFA6C3A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3CD4D24A-22CC-4968-B15A-D8F746938E12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A813523A-5125-411F-A909-B603E1503C0D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1F21EE7F-4B9C-4344-8FE3-32196EBBFFF3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2AF038C1-5210-4DB9-A394-9401A0E4F6DC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F69ACD89-16D1-45C4-9EDE-A7B0F8EE90BC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1617939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Charts go here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901269877"/>
              </p:ext>
            </p:extLst>
          </p:nvPr>
        </p:nvGraphicFramePr>
        <p:xfrm>
          <a:off x="827584" y="1306463"/>
          <a:ext cx="4248472" cy="2319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6228184" y="1491630"/>
            <a:ext cx="216024" cy="216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28184" y="1923678"/>
            <a:ext cx="216024" cy="2160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88224" y="1461142"/>
            <a:ext cx="18575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88224" y="1894358"/>
            <a:ext cx="18575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08734" y="4417889"/>
            <a:ext cx="392653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Chart explanations.</a:t>
            </a:r>
          </a:p>
        </p:txBody>
      </p:sp>
    </p:spTree>
    <p:extLst>
      <p:ext uri="{BB962C8B-B14F-4D97-AF65-F5344CB8AC3E}">
        <p14:creationId xmlns:p14="http://schemas.microsoft.com/office/powerpoint/2010/main" val="1913651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7"/>
          <p:cNvGraphicFramePr/>
          <p:nvPr>
            <p:extLst>
              <p:ext uri="{D42A27DB-BD31-4B8C-83A1-F6EECF244321}">
                <p14:modId xmlns:p14="http://schemas.microsoft.com/office/powerpoint/2010/main" val="2407807920"/>
              </p:ext>
            </p:extLst>
          </p:nvPr>
        </p:nvGraphicFramePr>
        <p:xfrm>
          <a:off x="4794888" y="3169924"/>
          <a:ext cx="1298376" cy="1345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7" name="Chart 7">
            <a:extLst>
              <a:ext uri="{FF2B5EF4-FFF2-40B4-BE49-F238E27FC236}">
                <a16:creationId xmlns:a16="http://schemas.microsoft.com/office/drawing/2014/main" id="{1AA8FAD0-5315-4C1A-8085-AE378AD41E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8081183"/>
              </p:ext>
            </p:extLst>
          </p:nvPr>
        </p:nvGraphicFramePr>
        <p:xfrm>
          <a:off x="3021694" y="3169924"/>
          <a:ext cx="1298376" cy="1345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8" name="Chart 7">
            <a:extLst>
              <a:ext uri="{FF2B5EF4-FFF2-40B4-BE49-F238E27FC236}">
                <a16:creationId xmlns:a16="http://schemas.microsoft.com/office/drawing/2014/main" id="{B83B27F1-7412-4BD5-AD18-417A688613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5856345"/>
              </p:ext>
            </p:extLst>
          </p:nvPr>
        </p:nvGraphicFramePr>
        <p:xfrm>
          <a:off x="4794888" y="1517029"/>
          <a:ext cx="1298376" cy="1345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0" name="Chart 7">
            <a:extLst>
              <a:ext uri="{FF2B5EF4-FFF2-40B4-BE49-F238E27FC236}">
                <a16:creationId xmlns:a16="http://schemas.microsoft.com/office/drawing/2014/main" id="{795F1F48-807F-432D-AA98-D3D48B2DD5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662449"/>
              </p:ext>
            </p:extLst>
          </p:nvPr>
        </p:nvGraphicFramePr>
        <p:xfrm>
          <a:off x="3021694" y="1517029"/>
          <a:ext cx="1298376" cy="1345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Charts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5082287" y="1806768"/>
            <a:ext cx="714923" cy="71492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3322849" y="1806768"/>
            <a:ext cx="714923" cy="71492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368758" y="1992996"/>
            <a:ext cx="646229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28196" y="1992996"/>
            <a:ext cx="646229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13421" y="3463745"/>
            <a:ext cx="714923" cy="71492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5082287" y="3463745"/>
            <a:ext cx="714923" cy="71492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128196" y="3649973"/>
            <a:ext cx="646229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68757" y="3649973"/>
            <a:ext cx="646229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375808" y="2011400"/>
            <a:ext cx="468000" cy="46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6228184" y="2011400"/>
            <a:ext cx="468000" cy="46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2375808" y="3674569"/>
            <a:ext cx="468000" cy="46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6228184" y="3674569"/>
            <a:ext cx="468000" cy="46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385034" y="2068367"/>
            <a:ext cx="423664" cy="338554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46935" y="2068367"/>
            <a:ext cx="423664" cy="338554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85034" y="3745400"/>
            <a:ext cx="423664" cy="338554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46935" y="3745400"/>
            <a:ext cx="423664" cy="338554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36593" y="2115325"/>
            <a:ext cx="2016224" cy="461665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Chart explanations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99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Limitations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7544" y="699542"/>
            <a:ext cx="4320480" cy="3744416"/>
          </a:xfrm>
        </p:spPr>
        <p:txBody>
          <a:bodyPr/>
          <a:lstStyle/>
          <a:p>
            <a:pPr marL="285750" lvl="0" indent="-285750">
              <a:buSzPct val="120000"/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j-lt"/>
              </a:rPr>
              <a:t>TIME: overall project time too short</a:t>
            </a:r>
          </a:p>
          <a:p>
            <a:pPr marL="285750" lvl="0" indent="-285750">
              <a:buSzPct val="120000"/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j-lt"/>
              </a:rPr>
              <a:t>SCOPE creep: project grew before final focus was agreed upon</a:t>
            </a:r>
          </a:p>
          <a:p>
            <a:pPr marL="285750" lvl="0" indent="-285750">
              <a:buSzPct val="120000"/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j-lt"/>
              </a:rPr>
              <a:t>Group work: difficult to divide work efficiently; some work duplicated needlessly</a:t>
            </a:r>
          </a:p>
          <a:p>
            <a:pPr marL="285750" lvl="0" indent="-285750">
              <a:buSzPct val="120000"/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j-lt"/>
              </a:rPr>
              <a:t>Sample data: set too small</a:t>
            </a:r>
          </a:p>
          <a:p>
            <a:pPr marL="285750" lvl="0" indent="-285750">
              <a:buSzPct val="120000"/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j-lt"/>
              </a:rPr>
              <a:t>Statistics: understanding was insufficient to confidently use statistical tools </a:t>
            </a:r>
          </a:p>
        </p:txBody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31C350E5-9060-4C8A-A7F2-02FB9247D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92080" y="1465651"/>
            <a:ext cx="2834003" cy="2114211"/>
          </a:xfrm>
        </p:spPr>
      </p:sp>
    </p:spTree>
    <p:extLst>
      <p:ext uri="{BB962C8B-B14F-4D97-AF65-F5344CB8AC3E}">
        <p14:creationId xmlns:p14="http://schemas.microsoft.com/office/powerpoint/2010/main" val="1067726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SCOPE CREEP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highlight>
                  <a:srgbClr val="FFFF00"/>
                </a:highlight>
              </a:rPr>
              <a:t>If we feel like we don’t have enough to say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132806" y="1419622"/>
            <a:ext cx="3746276" cy="2579265"/>
            <a:chOff x="1132806" y="1419622"/>
            <a:chExt cx="3746276" cy="2579265"/>
          </a:xfrm>
        </p:grpSpPr>
        <p:cxnSp>
          <p:nvCxnSpPr>
            <p:cNvPr id="11" name="Straight Connector 10"/>
            <p:cNvCxnSpPr>
              <a:endCxn id="6" idx="6"/>
            </p:cNvCxnSpPr>
            <p:nvPr/>
          </p:nvCxnSpPr>
          <p:spPr>
            <a:xfrm flipH="1" flipV="1">
              <a:off x="1854746" y="1779662"/>
              <a:ext cx="1256159" cy="491033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854746" y="2270695"/>
              <a:ext cx="1256160" cy="36004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8" idx="7"/>
            </p:cNvCxnSpPr>
            <p:nvPr/>
          </p:nvCxnSpPr>
          <p:spPr>
            <a:xfrm flipH="1">
              <a:off x="2310549" y="2270695"/>
              <a:ext cx="800356" cy="1113565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9" idx="2"/>
            </p:cNvCxnSpPr>
            <p:nvPr/>
          </p:nvCxnSpPr>
          <p:spPr>
            <a:xfrm flipH="1">
              <a:off x="3110906" y="1921135"/>
              <a:ext cx="1048096" cy="300533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2390825" y="1550615"/>
              <a:ext cx="1440160" cy="1440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34666" y="1419622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132806" y="2414711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695922" y="3278807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159002" y="1561095"/>
              <a:ext cx="720080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Group 25"/>
          <p:cNvGrpSpPr/>
          <p:nvPr/>
        </p:nvGrpSpPr>
        <p:grpSpPr>
          <a:xfrm flipH="1">
            <a:off x="4151924" y="2349214"/>
            <a:ext cx="3746276" cy="2579265"/>
            <a:chOff x="1132806" y="1419622"/>
            <a:chExt cx="3746276" cy="2579265"/>
          </a:xfrm>
        </p:grpSpPr>
        <p:cxnSp>
          <p:nvCxnSpPr>
            <p:cNvPr id="27" name="Straight Connector 26"/>
            <p:cNvCxnSpPr>
              <a:endCxn id="32" idx="6"/>
            </p:cNvCxnSpPr>
            <p:nvPr/>
          </p:nvCxnSpPr>
          <p:spPr>
            <a:xfrm flipH="1" flipV="1">
              <a:off x="1854746" y="1779662"/>
              <a:ext cx="1256159" cy="491033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854746" y="2270695"/>
              <a:ext cx="1256160" cy="360040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34" idx="7"/>
            </p:cNvCxnSpPr>
            <p:nvPr/>
          </p:nvCxnSpPr>
          <p:spPr>
            <a:xfrm flipH="1">
              <a:off x="2310549" y="2270695"/>
              <a:ext cx="800356" cy="1113565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35" idx="2"/>
            </p:cNvCxnSpPr>
            <p:nvPr/>
          </p:nvCxnSpPr>
          <p:spPr>
            <a:xfrm flipH="1">
              <a:off x="3110906" y="1970162"/>
              <a:ext cx="1048096" cy="300533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2390825" y="1550615"/>
              <a:ext cx="1440160" cy="1440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134666" y="1419622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132806" y="2414711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695922" y="3278807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159002" y="1610122"/>
              <a:ext cx="720080" cy="7200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Rounded Rectangle 7"/>
          <p:cNvSpPr>
            <a:spLocks noChangeAspect="1"/>
          </p:cNvSpPr>
          <p:nvPr/>
        </p:nvSpPr>
        <p:spPr>
          <a:xfrm>
            <a:off x="4367515" y="2653058"/>
            <a:ext cx="303053" cy="26153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Rounded Rectangle 27"/>
          <p:cNvSpPr>
            <a:spLocks noChangeAspect="1"/>
          </p:cNvSpPr>
          <p:nvPr/>
        </p:nvSpPr>
        <p:spPr>
          <a:xfrm>
            <a:off x="4389254" y="1779662"/>
            <a:ext cx="309544" cy="23777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Rectangle 41"/>
          <p:cNvSpPr/>
          <p:nvPr/>
        </p:nvSpPr>
        <p:spPr>
          <a:xfrm>
            <a:off x="5219645" y="2754614"/>
            <a:ext cx="1394698" cy="101566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We can talk about the 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Stuff that took all of our time</a:t>
            </a:r>
          </a:p>
        </p:txBody>
      </p:sp>
      <p:sp>
        <p:nvSpPr>
          <p:cNvPr id="44" name="Rectangle 30"/>
          <p:cNvSpPr>
            <a:spLocks noChangeAspect="1"/>
          </p:cNvSpPr>
          <p:nvPr/>
        </p:nvSpPr>
        <p:spPr>
          <a:xfrm>
            <a:off x="7403402" y="2486781"/>
            <a:ext cx="279951" cy="279133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Oval 7"/>
          <p:cNvSpPr>
            <a:spLocks noChangeAspect="1"/>
          </p:cNvSpPr>
          <p:nvPr/>
        </p:nvSpPr>
        <p:spPr>
          <a:xfrm>
            <a:off x="1895712" y="3489725"/>
            <a:ext cx="320500" cy="32049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Oval 21"/>
          <p:cNvSpPr>
            <a:spLocks noChangeAspect="1"/>
          </p:cNvSpPr>
          <p:nvPr/>
        </p:nvSpPr>
        <p:spPr>
          <a:xfrm>
            <a:off x="1330748" y="1643260"/>
            <a:ext cx="324195" cy="3269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Rectangle 36"/>
          <p:cNvSpPr>
            <a:spLocks noChangeAspect="1"/>
          </p:cNvSpPr>
          <p:nvPr/>
        </p:nvSpPr>
        <p:spPr>
          <a:xfrm>
            <a:off x="1347184" y="2670595"/>
            <a:ext cx="310971" cy="25994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Oval 7"/>
          <p:cNvSpPr/>
          <p:nvPr/>
        </p:nvSpPr>
        <p:spPr>
          <a:xfrm>
            <a:off x="7353650" y="3431237"/>
            <a:ext cx="388512" cy="3885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Rectangle 30"/>
          <p:cNvSpPr>
            <a:spLocks noChangeAspect="1"/>
          </p:cNvSpPr>
          <p:nvPr/>
        </p:nvSpPr>
        <p:spPr>
          <a:xfrm>
            <a:off x="6849294" y="4357508"/>
            <a:ext cx="284706" cy="283874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422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4929" y="98616"/>
            <a:ext cx="9144000" cy="850841"/>
          </a:xfrm>
        </p:spPr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SUGGESTIONS FOR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24226" y="1592687"/>
            <a:ext cx="19276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What would we 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Do if we had more time?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0152" y="1524205"/>
            <a:ext cx="19276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cs typeface="Arial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 rot="5400000">
            <a:off x="649480" y="2780648"/>
            <a:ext cx="576000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Oval 37"/>
          <p:cNvSpPr/>
          <p:nvPr/>
        </p:nvSpPr>
        <p:spPr>
          <a:xfrm rot="5400000">
            <a:off x="649480" y="1664453"/>
            <a:ext cx="576000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Oval 38"/>
          <p:cNvSpPr/>
          <p:nvPr/>
        </p:nvSpPr>
        <p:spPr>
          <a:xfrm rot="5400000">
            <a:off x="649480" y="3909447"/>
            <a:ext cx="576000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Rounded Rectangle 27"/>
          <p:cNvSpPr>
            <a:spLocks noChangeAspect="1"/>
          </p:cNvSpPr>
          <p:nvPr/>
        </p:nvSpPr>
        <p:spPr>
          <a:xfrm>
            <a:off x="799338" y="2959313"/>
            <a:ext cx="276284" cy="21222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Rectangle 36"/>
          <p:cNvSpPr>
            <a:spLocks noChangeAspect="1"/>
          </p:cNvSpPr>
          <p:nvPr/>
        </p:nvSpPr>
        <p:spPr>
          <a:xfrm>
            <a:off x="798701" y="4086643"/>
            <a:ext cx="277558" cy="23201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Oval 42"/>
          <p:cNvSpPr/>
          <p:nvPr/>
        </p:nvSpPr>
        <p:spPr>
          <a:xfrm rot="5400000">
            <a:off x="7956408" y="1651849"/>
            <a:ext cx="576000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43"/>
          <p:cNvSpPr/>
          <p:nvPr/>
        </p:nvSpPr>
        <p:spPr>
          <a:xfrm rot="5400000">
            <a:off x="7956408" y="3909447"/>
            <a:ext cx="576000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Oval 44"/>
          <p:cNvSpPr/>
          <p:nvPr/>
        </p:nvSpPr>
        <p:spPr>
          <a:xfrm rot="5400000">
            <a:off x="7956408" y="2780648"/>
            <a:ext cx="576000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Rectangle 30"/>
          <p:cNvSpPr>
            <a:spLocks noChangeAspect="1"/>
          </p:cNvSpPr>
          <p:nvPr/>
        </p:nvSpPr>
        <p:spPr>
          <a:xfrm>
            <a:off x="8127388" y="1819947"/>
            <a:ext cx="234040" cy="233356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Oval 7"/>
          <p:cNvSpPr>
            <a:spLocks noChangeAspect="1"/>
          </p:cNvSpPr>
          <p:nvPr/>
        </p:nvSpPr>
        <p:spPr>
          <a:xfrm>
            <a:off x="8124294" y="4085260"/>
            <a:ext cx="240228" cy="24022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Rounded Rectangle 7"/>
          <p:cNvSpPr>
            <a:spLocks noChangeAspect="1"/>
          </p:cNvSpPr>
          <p:nvPr/>
        </p:nvSpPr>
        <p:spPr>
          <a:xfrm>
            <a:off x="8130833" y="2974178"/>
            <a:ext cx="227151" cy="1960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Text Placeholder 1">
            <a:extLst>
              <a:ext uri="{FF2B5EF4-FFF2-40B4-BE49-F238E27FC236}">
                <a16:creationId xmlns:a16="http://schemas.microsoft.com/office/drawing/2014/main" id="{64A4EC51-5AD4-42BA-AFED-06B6C91C1125}"/>
              </a:ext>
            </a:extLst>
          </p:cNvPr>
          <p:cNvSpPr txBox="1">
            <a:spLocks/>
          </p:cNvSpPr>
          <p:nvPr/>
        </p:nvSpPr>
        <p:spPr>
          <a:xfrm>
            <a:off x="0" y="538207"/>
            <a:ext cx="9144000" cy="85084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RESEARCH</a:t>
            </a:r>
          </a:p>
        </p:txBody>
      </p:sp>
      <p:sp>
        <p:nvSpPr>
          <p:cNvPr id="52" name="Block Arc 11">
            <a:extLst>
              <a:ext uri="{FF2B5EF4-FFF2-40B4-BE49-F238E27FC236}">
                <a16:creationId xmlns:a16="http://schemas.microsoft.com/office/drawing/2014/main" id="{84567DC1-4B12-4AED-BDC4-745A2DCDF6A1}"/>
              </a:ext>
            </a:extLst>
          </p:cNvPr>
          <p:cNvSpPr/>
          <p:nvPr/>
        </p:nvSpPr>
        <p:spPr>
          <a:xfrm rot="10800000">
            <a:off x="831867" y="1775529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98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TEAM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1"/>
            <a:ext cx="9144000" cy="393685"/>
          </a:xfrm>
        </p:spPr>
        <p:txBody>
          <a:bodyPr/>
          <a:lstStyle/>
          <a:p>
            <a:pPr lvl="0"/>
            <a:r>
              <a:rPr lang="en-US" altLang="ko-KR" sz="1800" b="1" dirty="0"/>
              <a:t>CALABAR PYTHON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48928" y="1939204"/>
            <a:ext cx="631153" cy="1662297"/>
            <a:chOff x="798294" y="1135284"/>
            <a:chExt cx="1366873" cy="3600000"/>
          </a:xfrm>
          <a:solidFill>
            <a:schemeClr val="tx2"/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7" name="Round Same Side Corner Rectangle 8"/>
            <p:cNvSpPr>
              <a:spLocks noChangeAspect="1"/>
            </p:cNvSpPr>
            <p:nvPr/>
          </p:nvSpPr>
          <p:spPr>
            <a:xfrm>
              <a:off x="1172247" y="1135284"/>
              <a:ext cx="618968" cy="360000"/>
            </a:xfrm>
            <a:custGeom>
              <a:avLst/>
              <a:gdLst/>
              <a:ahLst/>
              <a:cxnLst/>
              <a:rect l="l" t="t" r="r" b="b"/>
              <a:pathLst>
                <a:path w="618968" h="360000">
                  <a:moveTo>
                    <a:pt x="309484" y="0"/>
                  </a:moveTo>
                  <a:cubicBezTo>
                    <a:pt x="480408" y="0"/>
                    <a:pt x="618968" y="138560"/>
                    <a:pt x="618968" y="309483"/>
                  </a:cubicBezTo>
                  <a:lnTo>
                    <a:pt x="613875" y="360000"/>
                  </a:lnTo>
                  <a:lnTo>
                    <a:pt x="5093" y="360000"/>
                  </a:lnTo>
                  <a:cubicBezTo>
                    <a:pt x="1413" y="343670"/>
                    <a:pt x="0" y="326742"/>
                    <a:pt x="0" y="309483"/>
                  </a:cubicBezTo>
                  <a:cubicBezTo>
                    <a:pt x="0" y="138560"/>
                    <a:pt x="138561" y="0"/>
                    <a:pt x="30948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ound Same Side Corner Rectangle 8"/>
            <p:cNvSpPr>
              <a:spLocks noChangeAspect="1"/>
            </p:cNvSpPr>
            <p:nvPr/>
          </p:nvSpPr>
          <p:spPr>
            <a:xfrm>
              <a:off x="935085" y="1495284"/>
              <a:ext cx="1093290" cy="360000"/>
            </a:xfrm>
            <a:custGeom>
              <a:avLst/>
              <a:gdLst/>
              <a:ahLst/>
              <a:cxnLst/>
              <a:rect l="l" t="t" r="r" b="b"/>
              <a:pathLst>
                <a:path w="1093290" h="360000">
                  <a:moveTo>
                    <a:pt x="120297" y="328818"/>
                  </a:moveTo>
                  <a:lnTo>
                    <a:pt x="972993" y="328818"/>
                  </a:lnTo>
                  <a:cubicBezTo>
                    <a:pt x="1016682" y="328818"/>
                    <a:pt x="1057826" y="339716"/>
                    <a:pt x="1093290" y="360000"/>
                  </a:cubicBezTo>
                  <a:lnTo>
                    <a:pt x="0" y="360000"/>
                  </a:lnTo>
                  <a:cubicBezTo>
                    <a:pt x="35464" y="339716"/>
                    <a:pt x="76608" y="328818"/>
                    <a:pt x="120297" y="328818"/>
                  </a:cubicBezTo>
                  <a:close/>
                  <a:moveTo>
                    <a:pt x="242255" y="0"/>
                  </a:moveTo>
                  <a:lnTo>
                    <a:pt x="851037" y="0"/>
                  </a:lnTo>
                  <a:cubicBezTo>
                    <a:pt x="827819" y="146975"/>
                    <a:pt x="700311" y="258967"/>
                    <a:pt x="546646" y="258967"/>
                  </a:cubicBezTo>
                  <a:cubicBezTo>
                    <a:pt x="392981" y="258967"/>
                    <a:pt x="265473" y="146975"/>
                    <a:pt x="24225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Round Same Side Corner Rectangle 8"/>
            <p:cNvSpPr>
              <a:spLocks noChangeAspect="1"/>
            </p:cNvSpPr>
            <p:nvPr/>
          </p:nvSpPr>
          <p:spPr>
            <a:xfrm>
              <a:off x="798294" y="185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36791" y="0"/>
                  </a:moveTo>
                  <a:lnTo>
                    <a:pt x="1230081" y="0"/>
                  </a:lnTo>
                  <a:cubicBezTo>
                    <a:pt x="1311706" y="42198"/>
                    <a:pt x="1366872" y="127610"/>
                    <a:pt x="1366872" y="225906"/>
                  </a:cubicBezTo>
                  <a:lnTo>
                    <a:pt x="1366872" y="360000"/>
                  </a:lnTo>
                  <a:lnTo>
                    <a:pt x="0" y="360000"/>
                  </a:lnTo>
                  <a:lnTo>
                    <a:pt x="0" y="225906"/>
                  </a:lnTo>
                  <a:cubicBezTo>
                    <a:pt x="0" y="127610"/>
                    <a:pt x="55166" y="42198"/>
                    <a:pt x="1367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Round Same Side Corner Rectangle 8"/>
            <p:cNvSpPr>
              <a:spLocks noChangeAspect="1"/>
            </p:cNvSpPr>
            <p:nvPr/>
          </p:nvSpPr>
          <p:spPr>
            <a:xfrm>
              <a:off x="798294" y="2215284"/>
              <a:ext cx="1366873" cy="360000"/>
            </a:xfrm>
            <a:custGeom>
              <a:avLst/>
              <a:gdLst/>
              <a:ahLst/>
              <a:cxnLst/>
              <a:rect l="l" t="t" r="r" b="b"/>
              <a:pathLst>
                <a:path w="1366873" h="360000">
                  <a:moveTo>
                    <a:pt x="0" y="0"/>
                  </a:moveTo>
                  <a:lnTo>
                    <a:pt x="1366872" y="0"/>
                  </a:lnTo>
                  <a:lnTo>
                    <a:pt x="1366872" y="106805"/>
                  </a:lnTo>
                  <a:lnTo>
                    <a:pt x="1366873" y="106805"/>
                  </a:lnTo>
                  <a:lnTo>
                    <a:pt x="1366873" y="360000"/>
                  </a:lnTo>
                  <a:lnTo>
                    <a:pt x="1102603" y="360000"/>
                  </a:lnTo>
                  <a:lnTo>
                    <a:pt x="1102603" y="195949"/>
                  </a:lnTo>
                  <a:lnTo>
                    <a:pt x="1063282" y="195949"/>
                  </a:lnTo>
                  <a:lnTo>
                    <a:pt x="1062792" y="360000"/>
                  </a:lnTo>
                  <a:lnTo>
                    <a:pt x="303100" y="360000"/>
                  </a:lnTo>
                  <a:cubicBezTo>
                    <a:pt x="303263" y="305317"/>
                    <a:pt x="303426" y="250633"/>
                    <a:pt x="303590" y="195949"/>
                  </a:cubicBezTo>
                  <a:lnTo>
                    <a:pt x="264271" y="195949"/>
                  </a:lnTo>
                  <a:lnTo>
                    <a:pt x="264271" y="360000"/>
                  </a:lnTo>
                  <a:lnTo>
                    <a:pt x="1" y="360000"/>
                  </a:lnTo>
                  <a:lnTo>
                    <a:pt x="1" y="195949"/>
                  </a:lnTo>
                  <a:lnTo>
                    <a:pt x="0" y="1959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Round Same Side Corner Rectangle 8"/>
            <p:cNvSpPr>
              <a:spLocks noChangeAspect="1"/>
            </p:cNvSpPr>
            <p:nvPr/>
          </p:nvSpPr>
          <p:spPr>
            <a:xfrm>
              <a:off x="798295" y="257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360000"/>
                  </a:lnTo>
                  <a:lnTo>
                    <a:pt x="1102602" y="360000"/>
                  </a:lnTo>
                  <a:close/>
                  <a:moveTo>
                    <a:pt x="303099" y="0"/>
                  </a:moveTo>
                  <a:lnTo>
                    <a:pt x="1062791" y="0"/>
                  </a:lnTo>
                  <a:lnTo>
                    <a:pt x="1061715" y="360000"/>
                  </a:lnTo>
                  <a:lnTo>
                    <a:pt x="302023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 Same Side Corner Rectangle 8"/>
            <p:cNvSpPr>
              <a:spLocks noChangeAspect="1"/>
            </p:cNvSpPr>
            <p:nvPr/>
          </p:nvSpPr>
          <p:spPr>
            <a:xfrm>
              <a:off x="798295" y="293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93634"/>
                  </a:lnTo>
                  <a:cubicBezTo>
                    <a:pt x="1366872" y="166610"/>
                    <a:pt x="1307713" y="225768"/>
                    <a:pt x="1234737" y="225768"/>
                  </a:cubicBezTo>
                  <a:cubicBezTo>
                    <a:pt x="1161761" y="225768"/>
                    <a:pt x="1102602" y="166610"/>
                    <a:pt x="1102602" y="93634"/>
                  </a:cubicBezTo>
                  <a:close/>
                  <a:moveTo>
                    <a:pt x="302023" y="0"/>
                  </a:moveTo>
                  <a:lnTo>
                    <a:pt x="1061715" y="0"/>
                  </a:lnTo>
                  <a:lnTo>
                    <a:pt x="1060639" y="360000"/>
                  </a:lnTo>
                  <a:lnTo>
                    <a:pt x="726527" y="360000"/>
                  </a:lnTo>
                  <a:lnTo>
                    <a:pt x="726527" y="314913"/>
                  </a:lnTo>
                  <a:lnTo>
                    <a:pt x="627437" y="314913"/>
                  </a:lnTo>
                  <a:lnTo>
                    <a:pt x="627437" y="360000"/>
                  </a:lnTo>
                  <a:lnTo>
                    <a:pt x="300947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93634"/>
                  </a:lnTo>
                  <a:cubicBezTo>
                    <a:pt x="264270" y="166610"/>
                    <a:pt x="205112" y="225768"/>
                    <a:pt x="132135" y="225768"/>
                  </a:cubicBezTo>
                  <a:cubicBezTo>
                    <a:pt x="59159" y="225768"/>
                    <a:pt x="0" y="166610"/>
                    <a:pt x="0" y="9363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Round Same Side Corner Rectangle 8"/>
            <p:cNvSpPr>
              <a:spLocks noChangeAspect="1"/>
            </p:cNvSpPr>
            <p:nvPr/>
          </p:nvSpPr>
          <p:spPr>
            <a:xfrm>
              <a:off x="1098166" y="329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6656" y="0"/>
                  </a:moveTo>
                  <a:lnTo>
                    <a:pt x="760768" y="0"/>
                  </a:lnTo>
                  <a:lnTo>
                    <a:pt x="759691" y="360000"/>
                  </a:lnTo>
                  <a:lnTo>
                    <a:pt x="426656" y="360000"/>
                  </a:lnTo>
                  <a:close/>
                  <a:moveTo>
                    <a:pt x="1076" y="0"/>
                  </a:moveTo>
                  <a:lnTo>
                    <a:pt x="327566" y="0"/>
                  </a:lnTo>
                  <a:lnTo>
                    <a:pt x="327566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Round Same Side Corner Rectangle 8"/>
            <p:cNvSpPr>
              <a:spLocks noChangeAspect="1"/>
            </p:cNvSpPr>
            <p:nvPr/>
          </p:nvSpPr>
          <p:spPr>
            <a:xfrm>
              <a:off x="1097090" y="3655284"/>
              <a:ext cx="760767" cy="360000"/>
            </a:xfrm>
            <a:custGeom>
              <a:avLst/>
              <a:gdLst/>
              <a:ahLst/>
              <a:cxnLst/>
              <a:rect l="l" t="t" r="r" b="b"/>
              <a:pathLst>
                <a:path w="760767" h="360000">
                  <a:moveTo>
                    <a:pt x="427732" y="0"/>
                  </a:moveTo>
                  <a:lnTo>
                    <a:pt x="760767" y="0"/>
                  </a:lnTo>
                  <a:lnTo>
                    <a:pt x="759691" y="360000"/>
                  </a:lnTo>
                  <a:lnTo>
                    <a:pt x="427732" y="360000"/>
                  </a:lnTo>
                  <a:close/>
                  <a:moveTo>
                    <a:pt x="1076" y="0"/>
                  </a:moveTo>
                  <a:lnTo>
                    <a:pt x="328642" y="0"/>
                  </a:lnTo>
                  <a:lnTo>
                    <a:pt x="328642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ound Same Side Corner Rectangle 8"/>
            <p:cNvSpPr>
              <a:spLocks noChangeAspect="1"/>
            </p:cNvSpPr>
            <p:nvPr/>
          </p:nvSpPr>
          <p:spPr>
            <a:xfrm>
              <a:off x="1096013" y="401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8809" y="0"/>
                  </a:moveTo>
                  <a:lnTo>
                    <a:pt x="760768" y="0"/>
                  </a:lnTo>
                  <a:lnTo>
                    <a:pt x="759692" y="360000"/>
                  </a:lnTo>
                  <a:lnTo>
                    <a:pt x="428809" y="360000"/>
                  </a:lnTo>
                  <a:close/>
                  <a:moveTo>
                    <a:pt x="1077" y="0"/>
                  </a:moveTo>
                  <a:lnTo>
                    <a:pt x="329719" y="0"/>
                  </a:lnTo>
                  <a:lnTo>
                    <a:pt x="329719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ound Same Side Corner Rectangle 8"/>
            <p:cNvSpPr>
              <a:spLocks noChangeAspect="1"/>
            </p:cNvSpPr>
            <p:nvPr/>
          </p:nvSpPr>
          <p:spPr>
            <a:xfrm>
              <a:off x="1095431" y="4375284"/>
              <a:ext cx="760274" cy="360000"/>
            </a:xfrm>
            <a:custGeom>
              <a:avLst/>
              <a:gdLst/>
              <a:ahLst/>
              <a:cxnLst/>
              <a:rect l="l" t="t" r="r" b="b"/>
              <a:pathLst>
                <a:path w="760274" h="360000">
                  <a:moveTo>
                    <a:pt x="429391" y="0"/>
                  </a:moveTo>
                  <a:lnTo>
                    <a:pt x="760274" y="0"/>
                  </a:lnTo>
                  <a:cubicBezTo>
                    <a:pt x="760080" y="64950"/>
                    <a:pt x="759886" y="129900"/>
                    <a:pt x="759692" y="194850"/>
                  </a:cubicBezTo>
                  <a:cubicBezTo>
                    <a:pt x="759692" y="286060"/>
                    <a:pt x="685751" y="360000"/>
                    <a:pt x="594541" y="360000"/>
                  </a:cubicBezTo>
                  <a:cubicBezTo>
                    <a:pt x="503331" y="360000"/>
                    <a:pt x="429391" y="286060"/>
                    <a:pt x="429391" y="194850"/>
                  </a:cubicBezTo>
                  <a:close/>
                  <a:moveTo>
                    <a:pt x="583" y="0"/>
                  </a:moveTo>
                  <a:lnTo>
                    <a:pt x="330301" y="0"/>
                  </a:lnTo>
                  <a:lnTo>
                    <a:pt x="330301" y="194849"/>
                  </a:lnTo>
                  <a:cubicBezTo>
                    <a:pt x="330301" y="286059"/>
                    <a:pt x="256361" y="359999"/>
                    <a:pt x="165151" y="359999"/>
                  </a:cubicBezTo>
                  <a:cubicBezTo>
                    <a:pt x="73941" y="359999"/>
                    <a:pt x="0" y="286059"/>
                    <a:pt x="0" y="19484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50197" y="1939204"/>
            <a:ext cx="631153" cy="1662297"/>
            <a:chOff x="798294" y="1135284"/>
            <a:chExt cx="1366873" cy="3600000"/>
          </a:xfrm>
          <a:solidFill>
            <a:schemeClr val="tx2"/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18" name="Round Same Side Corner Rectangle 8"/>
            <p:cNvSpPr>
              <a:spLocks noChangeAspect="1"/>
            </p:cNvSpPr>
            <p:nvPr/>
          </p:nvSpPr>
          <p:spPr>
            <a:xfrm>
              <a:off x="1172247" y="1135284"/>
              <a:ext cx="618968" cy="360000"/>
            </a:xfrm>
            <a:custGeom>
              <a:avLst/>
              <a:gdLst/>
              <a:ahLst/>
              <a:cxnLst/>
              <a:rect l="l" t="t" r="r" b="b"/>
              <a:pathLst>
                <a:path w="618968" h="360000">
                  <a:moveTo>
                    <a:pt x="309484" y="0"/>
                  </a:moveTo>
                  <a:cubicBezTo>
                    <a:pt x="480408" y="0"/>
                    <a:pt x="618968" y="138560"/>
                    <a:pt x="618968" y="309483"/>
                  </a:cubicBezTo>
                  <a:lnTo>
                    <a:pt x="613875" y="360000"/>
                  </a:lnTo>
                  <a:lnTo>
                    <a:pt x="5093" y="360000"/>
                  </a:lnTo>
                  <a:cubicBezTo>
                    <a:pt x="1413" y="343670"/>
                    <a:pt x="0" y="326742"/>
                    <a:pt x="0" y="309483"/>
                  </a:cubicBezTo>
                  <a:cubicBezTo>
                    <a:pt x="0" y="138560"/>
                    <a:pt x="138561" y="0"/>
                    <a:pt x="30948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Round Same Side Corner Rectangle 8"/>
            <p:cNvSpPr>
              <a:spLocks noChangeAspect="1"/>
            </p:cNvSpPr>
            <p:nvPr/>
          </p:nvSpPr>
          <p:spPr>
            <a:xfrm>
              <a:off x="935085" y="1495284"/>
              <a:ext cx="1093290" cy="360000"/>
            </a:xfrm>
            <a:custGeom>
              <a:avLst/>
              <a:gdLst/>
              <a:ahLst/>
              <a:cxnLst/>
              <a:rect l="l" t="t" r="r" b="b"/>
              <a:pathLst>
                <a:path w="1093290" h="360000">
                  <a:moveTo>
                    <a:pt x="120297" y="328818"/>
                  </a:moveTo>
                  <a:lnTo>
                    <a:pt x="972993" y="328818"/>
                  </a:lnTo>
                  <a:cubicBezTo>
                    <a:pt x="1016682" y="328818"/>
                    <a:pt x="1057826" y="339716"/>
                    <a:pt x="1093290" y="360000"/>
                  </a:cubicBezTo>
                  <a:lnTo>
                    <a:pt x="0" y="360000"/>
                  </a:lnTo>
                  <a:cubicBezTo>
                    <a:pt x="35464" y="339716"/>
                    <a:pt x="76608" y="328818"/>
                    <a:pt x="120297" y="328818"/>
                  </a:cubicBezTo>
                  <a:close/>
                  <a:moveTo>
                    <a:pt x="242255" y="0"/>
                  </a:moveTo>
                  <a:lnTo>
                    <a:pt x="851037" y="0"/>
                  </a:lnTo>
                  <a:cubicBezTo>
                    <a:pt x="827819" y="146975"/>
                    <a:pt x="700311" y="258967"/>
                    <a:pt x="546646" y="258967"/>
                  </a:cubicBezTo>
                  <a:cubicBezTo>
                    <a:pt x="392981" y="258967"/>
                    <a:pt x="265473" y="146975"/>
                    <a:pt x="24225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ound Same Side Corner Rectangle 8"/>
            <p:cNvSpPr>
              <a:spLocks noChangeAspect="1"/>
            </p:cNvSpPr>
            <p:nvPr/>
          </p:nvSpPr>
          <p:spPr>
            <a:xfrm>
              <a:off x="798294" y="185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36791" y="0"/>
                  </a:moveTo>
                  <a:lnTo>
                    <a:pt x="1230081" y="0"/>
                  </a:lnTo>
                  <a:cubicBezTo>
                    <a:pt x="1311706" y="42198"/>
                    <a:pt x="1366872" y="127610"/>
                    <a:pt x="1366872" y="225906"/>
                  </a:cubicBezTo>
                  <a:lnTo>
                    <a:pt x="1366872" y="360000"/>
                  </a:lnTo>
                  <a:lnTo>
                    <a:pt x="0" y="360000"/>
                  </a:lnTo>
                  <a:lnTo>
                    <a:pt x="0" y="225906"/>
                  </a:lnTo>
                  <a:cubicBezTo>
                    <a:pt x="0" y="127610"/>
                    <a:pt x="55166" y="42198"/>
                    <a:pt x="1367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Round Same Side Corner Rectangle 8"/>
            <p:cNvSpPr>
              <a:spLocks noChangeAspect="1"/>
            </p:cNvSpPr>
            <p:nvPr/>
          </p:nvSpPr>
          <p:spPr>
            <a:xfrm>
              <a:off x="798294" y="2215284"/>
              <a:ext cx="1366873" cy="360000"/>
            </a:xfrm>
            <a:custGeom>
              <a:avLst/>
              <a:gdLst/>
              <a:ahLst/>
              <a:cxnLst/>
              <a:rect l="l" t="t" r="r" b="b"/>
              <a:pathLst>
                <a:path w="1366873" h="360000">
                  <a:moveTo>
                    <a:pt x="0" y="0"/>
                  </a:moveTo>
                  <a:lnTo>
                    <a:pt x="1366872" y="0"/>
                  </a:lnTo>
                  <a:lnTo>
                    <a:pt x="1366872" y="106805"/>
                  </a:lnTo>
                  <a:lnTo>
                    <a:pt x="1366873" y="106805"/>
                  </a:lnTo>
                  <a:lnTo>
                    <a:pt x="1366873" y="360000"/>
                  </a:lnTo>
                  <a:lnTo>
                    <a:pt x="1102603" y="360000"/>
                  </a:lnTo>
                  <a:lnTo>
                    <a:pt x="1102603" y="195949"/>
                  </a:lnTo>
                  <a:lnTo>
                    <a:pt x="1063282" y="195949"/>
                  </a:lnTo>
                  <a:lnTo>
                    <a:pt x="1062792" y="360000"/>
                  </a:lnTo>
                  <a:lnTo>
                    <a:pt x="303100" y="360000"/>
                  </a:lnTo>
                  <a:cubicBezTo>
                    <a:pt x="303263" y="305317"/>
                    <a:pt x="303426" y="250633"/>
                    <a:pt x="303590" y="195949"/>
                  </a:cubicBezTo>
                  <a:lnTo>
                    <a:pt x="264271" y="195949"/>
                  </a:lnTo>
                  <a:lnTo>
                    <a:pt x="264271" y="360000"/>
                  </a:lnTo>
                  <a:lnTo>
                    <a:pt x="1" y="360000"/>
                  </a:lnTo>
                  <a:lnTo>
                    <a:pt x="1" y="195949"/>
                  </a:lnTo>
                  <a:lnTo>
                    <a:pt x="0" y="1959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Round Same Side Corner Rectangle 8"/>
            <p:cNvSpPr>
              <a:spLocks noChangeAspect="1"/>
            </p:cNvSpPr>
            <p:nvPr/>
          </p:nvSpPr>
          <p:spPr>
            <a:xfrm>
              <a:off x="798295" y="257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360000"/>
                  </a:lnTo>
                  <a:lnTo>
                    <a:pt x="1102602" y="360000"/>
                  </a:lnTo>
                  <a:close/>
                  <a:moveTo>
                    <a:pt x="303099" y="0"/>
                  </a:moveTo>
                  <a:lnTo>
                    <a:pt x="1062791" y="0"/>
                  </a:lnTo>
                  <a:lnTo>
                    <a:pt x="1061715" y="360000"/>
                  </a:lnTo>
                  <a:lnTo>
                    <a:pt x="302023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Round Same Side Corner Rectangle 8"/>
            <p:cNvSpPr>
              <a:spLocks noChangeAspect="1"/>
            </p:cNvSpPr>
            <p:nvPr/>
          </p:nvSpPr>
          <p:spPr>
            <a:xfrm>
              <a:off x="798295" y="293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93634"/>
                  </a:lnTo>
                  <a:cubicBezTo>
                    <a:pt x="1366872" y="166610"/>
                    <a:pt x="1307713" y="225768"/>
                    <a:pt x="1234737" y="225768"/>
                  </a:cubicBezTo>
                  <a:cubicBezTo>
                    <a:pt x="1161761" y="225768"/>
                    <a:pt x="1102602" y="166610"/>
                    <a:pt x="1102602" y="93634"/>
                  </a:cubicBezTo>
                  <a:close/>
                  <a:moveTo>
                    <a:pt x="302023" y="0"/>
                  </a:moveTo>
                  <a:lnTo>
                    <a:pt x="1061715" y="0"/>
                  </a:lnTo>
                  <a:lnTo>
                    <a:pt x="1060639" y="360000"/>
                  </a:lnTo>
                  <a:lnTo>
                    <a:pt x="726527" y="360000"/>
                  </a:lnTo>
                  <a:lnTo>
                    <a:pt x="726527" y="314913"/>
                  </a:lnTo>
                  <a:lnTo>
                    <a:pt x="627437" y="314913"/>
                  </a:lnTo>
                  <a:lnTo>
                    <a:pt x="627437" y="360000"/>
                  </a:lnTo>
                  <a:lnTo>
                    <a:pt x="300947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93634"/>
                  </a:lnTo>
                  <a:cubicBezTo>
                    <a:pt x="264270" y="166610"/>
                    <a:pt x="205112" y="225768"/>
                    <a:pt x="132135" y="225768"/>
                  </a:cubicBezTo>
                  <a:cubicBezTo>
                    <a:pt x="59159" y="225768"/>
                    <a:pt x="0" y="166610"/>
                    <a:pt x="0" y="9363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Round Same Side Corner Rectangle 8"/>
            <p:cNvSpPr>
              <a:spLocks noChangeAspect="1"/>
            </p:cNvSpPr>
            <p:nvPr/>
          </p:nvSpPr>
          <p:spPr>
            <a:xfrm>
              <a:off x="1098166" y="329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6656" y="0"/>
                  </a:moveTo>
                  <a:lnTo>
                    <a:pt x="760768" y="0"/>
                  </a:lnTo>
                  <a:lnTo>
                    <a:pt x="759691" y="360000"/>
                  </a:lnTo>
                  <a:lnTo>
                    <a:pt x="426656" y="360000"/>
                  </a:lnTo>
                  <a:close/>
                  <a:moveTo>
                    <a:pt x="1076" y="0"/>
                  </a:moveTo>
                  <a:lnTo>
                    <a:pt x="327566" y="0"/>
                  </a:lnTo>
                  <a:lnTo>
                    <a:pt x="327566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Round Same Side Corner Rectangle 8"/>
            <p:cNvSpPr>
              <a:spLocks noChangeAspect="1"/>
            </p:cNvSpPr>
            <p:nvPr/>
          </p:nvSpPr>
          <p:spPr>
            <a:xfrm>
              <a:off x="1097090" y="3655284"/>
              <a:ext cx="760767" cy="360000"/>
            </a:xfrm>
            <a:custGeom>
              <a:avLst/>
              <a:gdLst/>
              <a:ahLst/>
              <a:cxnLst/>
              <a:rect l="l" t="t" r="r" b="b"/>
              <a:pathLst>
                <a:path w="760767" h="360000">
                  <a:moveTo>
                    <a:pt x="427732" y="0"/>
                  </a:moveTo>
                  <a:lnTo>
                    <a:pt x="760767" y="0"/>
                  </a:lnTo>
                  <a:lnTo>
                    <a:pt x="759691" y="360000"/>
                  </a:lnTo>
                  <a:lnTo>
                    <a:pt x="427732" y="360000"/>
                  </a:lnTo>
                  <a:close/>
                  <a:moveTo>
                    <a:pt x="1076" y="0"/>
                  </a:moveTo>
                  <a:lnTo>
                    <a:pt x="328642" y="0"/>
                  </a:lnTo>
                  <a:lnTo>
                    <a:pt x="328642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Round Same Side Corner Rectangle 8"/>
            <p:cNvSpPr>
              <a:spLocks noChangeAspect="1"/>
            </p:cNvSpPr>
            <p:nvPr/>
          </p:nvSpPr>
          <p:spPr>
            <a:xfrm>
              <a:off x="1096014" y="4015285"/>
              <a:ext cx="760767" cy="360001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8809" y="0"/>
                  </a:moveTo>
                  <a:lnTo>
                    <a:pt x="760768" y="0"/>
                  </a:lnTo>
                  <a:lnTo>
                    <a:pt x="759692" y="360000"/>
                  </a:lnTo>
                  <a:lnTo>
                    <a:pt x="428809" y="360000"/>
                  </a:lnTo>
                  <a:close/>
                  <a:moveTo>
                    <a:pt x="1077" y="0"/>
                  </a:moveTo>
                  <a:lnTo>
                    <a:pt x="329719" y="0"/>
                  </a:lnTo>
                  <a:lnTo>
                    <a:pt x="329719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Round Same Side Corner Rectangle 8"/>
            <p:cNvSpPr>
              <a:spLocks noChangeAspect="1"/>
            </p:cNvSpPr>
            <p:nvPr/>
          </p:nvSpPr>
          <p:spPr>
            <a:xfrm>
              <a:off x="1095431" y="4375283"/>
              <a:ext cx="760274" cy="360001"/>
            </a:xfrm>
            <a:custGeom>
              <a:avLst/>
              <a:gdLst/>
              <a:ahLst/>
              <a:cxnLst/>
              <a:rect l="l" t="t" r="r" b="b"/>
              <a:pathLst>
                <a:path w="760274" h="360000">
                  <a:moveTo>
                    <a:pt x="429391" y="0"/>
                  </a:moveTo>
                  <a:lnTo>
                    <a:pt x="760274" y="0"/>
                  </a:lnTo>
                  <a:cubicBezTo>
                    <a:pt x="760080" y="64950"/>
                    <a:pt x="759886" y="129900"/>
                    <a:pt x="759692" y="194850"/>
                  </a:cubicBezTo>
                  <a:cubicBezTo>
                    <a:pt x="759692" y="286060"/>
                    <a:pt x="685751" y="360000"/>
                    <a:pt x="594541" y="360000"/>
                  </a:cubicBezTo>
                  <a:cubicBezTo>
                    <a:pt x="503331" y="360000"/>
                    <a:pt x="429391" y="286060"/>
                    <a:pt x="429391" y="194850"/>
                  </a:cubicBezTo>
                  <a:close/>
                  <a:moveTo>
                    <a:pt x="583" y="0"/>
                  </a:moveTo>
                  <a:lnTo>
                    <a:pt x="330301" y="0"/>
                  </a:lnTo>
                  <a:lnTo>
                    <a:pt x="330301" y="194849"/>
                  </a:lnTo>
                  <a:cubicBezTo>
                    <a:pt x="330301" y="286059"/>
                    <a:pt x="256361" y="359999"/>
                    <a:pt x="165151" y="359999"/>
                  </a:cubicBezTo>
                  <a:cubicBezTo>
                    <a:pt x="73941" y="359999"/>
                    <a:pt x="0" y="286059"/>
                    <a:pt x="0" y="19484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658723" y="1939204"/>
            <a:ext cx="631153" cy="1662297"/>
            <a:chOff x="798294" y="1135284"/>
            <a:chExt cx="1366873" cy="3600000"/>
          </a:xfrm>
          <a:solidFill>
            <a:schemeClr val="tx2"/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29" name="Round Same Side Corner Rectangle 8"/>
            <p:cNvSpPr>
              <a:spLocks noChangeAspect="1"/>
            </p:cNvSpPr>
            <p:nvPr/>
          </p:nvSpPr>
          <p:spPr>
            <a:xfrm>
              <a:off x="1172247" y="1135284"/>
              <a:ext cx="618968" cy="360000"/>
            </a:xfrm>
            <a:custGeom>
              <a:avLst/>
              <a:gdLst/>
              <a:ahLst/>
              <a:cxnLst/>
              <a:rect l="l" t="t" r="r" b="b"/>
              <a:pathLst>
                <a:path w="618968" h="360000">
                  <a:moveTo>
                    <a:pt x="309484" y="0"/>
                  </a:moveTo>
                  <a:cubicBezTo>
                    <a:pt x="480408" y="0"/>
                    <a:pt x="618968" y="138560"/>
                    <a:pt x="618968" y="309483"/>
                  </a:cubicBezTo>
                  <a:lnTo>
                    <a:pt x="613875" y="360000"/>
                  </a:lnTo>
                  <a:lnTo>
                    <a:pt x="5093" y="360000"/>
                  </a:lnTo>
                  <a:cubicBezTo>
                    <a:pt x="1413" y="343670"/>
                    <a:pt x="0" y="326742"/>
                    <a:pt x="0" y="309483"/>
                  </a:cubicBezTo>
                  <a:cubicBezTo>
                    <a:pt x="0" y="138560"/>
                    <a:pt x="138561" y="0"/>
                    <a:pt x="30948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Round Same Side Corner Rectangle 8"/>
            <p:cNvSpPr>
              <a:spLocks noChangeAspect="1"/>
            </p:cNvSpPr>
            <p:nvPr/>
          </p:nvSpPr>
          <p:spPr>
            <a:xfrm>
              <a:off x="935085" y="1495284"/>
              <a:ext cx="1093290" cy="360000"/>
            </a:xfrm>
            <a:custGeom>
              <a:avLst/>
              <a:gdLst/>
              <a:ahLst/>
              <a:cxnLst/>
              <a:rect l="l" t="t" r="r" b="b"/>
              <a:pathLst>
                <a:path w="1093290" h="360000">
                  <a:moveTo>
                    <a:pt x="120297" y="328818"/>
                  </a:moveTo>
                  <a:lnTo>
                    <a:pt x="972993" y="328818"/>
                  </a:lnTo>
                  <a:cubicBezTo>
                    <a:pt x="1016682" y="328818"/>
                    <a:pt x="1057826" y="339716"/>
                    <a:pt x="1093290" y="360000"/>
                  </a:cubicBezTo>
                  <a:lnTo>
                    <a:pt x="0" y="360000"/>
                  </a:lnTo>
                  <a:cubicBezTo>
                    <a:pt x="35464" y="339716"/>
                    <a:pt x="76608" y="328818"/>
                    <a:pt x="120297" y="328818"/>
                  </a:cubicBezTo>
                  <a:close/>
                  <a:moveTo>
                    <a:pt x="242255" y="0"/>
                  </a:moveTo>
                  <a:lnTo>
                    <a:pt x="851037" y="0"/>
                  </a:lnTo>
                  <a:cubicBezTo>
                    <a:pt x="827819" y="146975"/>
                    <a:pt x="700311" y="258967"/>
                    <a:pt x="546646" y="258967"/>
                  </a:cubicBezTo>
                  <a:cubicBezTo>
                    <a:pt x="392981" y="258967"/>
                    <a:pt x="265473" y="146975"/>
                    <a:pt x="24225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Round Same Side Corner Rectangle 8"/>
            <p:cNvSpPr>
              <a:spLocks noChangeAspect="1"/>
            </p:cNvSpPr>
            <p:nvPr/>
          </p:nvSpPr>
          <p:spPr>
            <a:xfrm>
              <a:off x="798294" y="185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36791" y="0"/>
                  </a:moveTo>
                  <a:lnTo>
                    <a:pt x="1230081" y="0"/>
                  </a:lnTo>
                  <a:cubicBezTo>
                    <a:pt x="1311706" y="42198"/>
                    <a:pt x="1366872" y="127610"/>
                    <a:pt x="1366872" y="225906"/>
                  </a:cubicBezTo>
                  <a:lnTo>
                    <a:pt x="1366872" y="360000"/>
                  </a:lnTo>
                  <a:lnTo>
                    <a:pt x="0" y="360000"/>
                  </a:lnTo>
                  <a:lnTo>
                    <a:pt x="0" y="225906"/>
                  </a:lnTo>
                  <a:cubicBezTo>
                    <a:pt x="0" y="127610"/>
                    <a:pt x="55166" y="42198"/>
                    <a:pt x="1367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Round Same Side Corner Rectangle 8"/>
            <p:cNvSpPr>
              <a:spLocks noChangeAspect="1"/>
            </p:cNvSpPr>
            <p:nvPr/>
          </p:nvSpPr>
          <p:spPr>
            <a:xfrm>
              <a:off x="798294" y="2215284"/>
              <a:ext cx="1366873" cy="360000"/>
            </a:xfrm>
            <a:custGeom>
              <a:avLst/>
              <a:gdLst/>
              <a:ahLst/>
              <a:cxnLst/>
              <a:rect l="l" t="t" r="r" b="b"/>
              <a:pathLst>
                <a:path w="1366873" h="360000">
                  <a:moveTo>
                    <a:pt x="0" y="0"/>
                  </a:moveTo>
                  <a:lnTo>
                    <a:pt x="1366872" y="0"/>
                  </a:lnTo>
                  <a:lnTo>
                    <a:pt x="1366872" y="106805"/>
                  </a:lnTo>
                  <a:lnTo>
                    <a:pt x="1366873" y="106805"/>
                  </a:lnTo>
                  <a:lnTo>
                    <a:pt x="1366873" y="360000"/>
                  </a:lnTo>
                  <a:lnTo>
                    <a:pt x="1102603" y="360000"/>
                  </a:lnTo>
                  <a:lnTo>
                    <a:pt x="1102603" y="195949"/>
                  </a:lnTo>
                  <a:lnTo>
                    <a:pt x="1063282" y="195949"/>
                  </a:lnTo>
                  <a:lnTo>
                    <a:pt x="1062792" y="360000"/>
                  </a:lnTo>
                  <a:lnTo>
                    <a:pt x="303100" y="360000"/>
                  </a:lnTo>
                  <a:cubicBezTo>
                    <a:pt x="303263" y="305317"/>
                    <a:pt x="303426" y="250633"/>
                    <a:pt x="303590" y="195949"/>
                  </a:cubicBezTo>
                  <a:lnTo>
                    <a:pt x="264271" y="195949"/>
                  </a:lnTo>
                  <a:lnTo>
                    <a:pt x="264271" y="360000"/>
                  </a:lnTo>
                  <a:lnTo>
                    <a:pt x="1" y="360000"/>
                  </a:lnTo>
                  <a:lnTo>
                    <a:pt x="1" y="195949"/>
                  </a:lnTo>
                  <a:lnTo>
                    <a:pt x="0" y="1959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Round Same Side Corner Rectangle 8"/>
            <p:cNvSpPr>
              <a:spLocks noChangeAspect="1"/>
            </p:cNvSpPr>
            <p:nvPr/>
          </p:nvSpPr>
          <p:spPr>
            <a:xfrm>
              <a:off x="798295" y="257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360000"/>
                  </a:lnTo>
                  <a:lnTo>
                    <a:pt x="1102602" y="360000"/>
                  </a:lnTo>
                  <a:close/>
                  <a:moveTo>
                    <a:pt x="303099" y="0"/>
                  </a:moveTo>
                  <a:lnTo>
                    <a:pt x="1062791" y="0"/>
                  </a:lnTo>
                  <a:lnTo>
                    <a:pt x="1061715" y="360000"/>
                  </a:lnTo>
                  <a:lnTo>
                    <a:pt x="302023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Round Same Side Corner Rectangle 8"/>
            <p:cNvSpPr>
              <a:spLocks noChangeAspect="1"/>
            </p:cNvSpPr>
            <p:nvPr/>
          </p:nvSpPr>
          <p:spPr>
            <a:xfrm>
              <a:off x="798295" y="293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93634"/>
                  </a:lnTo>
                  <a:cubicBezTo>
                    <a:pt x="1366872" y="166610"/>
                    <a:pt x="1307713" y="225768"/>
                    <a:pt x="1234737" y="225768"/>
                  </a:cubicBezTo>
                  <a:cubicBezTo>
                    <a:pt x="1161761" y="225768"/>
                    <a:pt x="1102602" y="166610"/>
                    <a:pt x="1102602" y="93634"/>
                  </a:cubicBezTo>
                  <a:close/>
                  <a:moveTo>
                    <a:pt x="302023" y="0"/>
                  </a:moveTo>
                  <a:lnTo>
                    <a:pt x="1061715" y="0"/>
                  </a:lnTo>
                  <a:lnTo>
                    <a:pt x="1060639" y="360000"/>
                  </a:lnTo>
                  <a:lnTo>
                    <a:pt x="726527" y="360000"/>
                  </a:lnTo>
                  <a:lnTo>
                    <a:pt x="726527" y="314913"/>
                  </a:lnTo>
                  <a:lnTo>
                    <a:pt x="627437" y="314913"/>
                  </a:lnTo>
                  <a:lnTo>
                    <a:pt x="627437" y="360000"/>
                  </a:lnTo>
                  <a:lnTo>
                    <a:pt x="300947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93634"/>
                  </a:lnTo>
                  <a:cubicBezTo>
                    <a:pt x="264270" y="166610"/>
                    <a:pt x="205112" y="225768"/>
                    <a:pt x="132135" y="225768"/>
                  </a:cubicBezTo>
                  <a:cubicBezTo>
                    <a:pt x="59159" y="225768"/>
                    <a:pt x="0" y="166610"/>
                    <a:pt x="0" y="9363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Round Same Side Corner Rectangle 8"/>
            <p:cNvSpPr>
              <a:spLocks noChangeAspect="1"/>
            </p:cNvSpPr>
            <p:nvPr/>
          </p:nvSpPr>
          <p:spPr>
            <a:xfrm>
              <a:off x="1098166" y="329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6656" y="0"/>
                  </a:moveTo>
                  <a:lnTo>
                    <a:pt x="760768" y="0"/>
                  </a:lnTo>
                  <a:lnTo>
                    <a:pt x="759691" y="360000"/>
                  </a:lnTo>
                  <a:lnTo>
                    <a:pt x="426656" y="360000"/>
                  </a:lnTo>
                  <a:close/>
                  <a:moveTo>
                    <a:pt x="1076" y="0"/>
                  </a:moveTo>
                  <a:lnTo>
                    <a:pt x="327566" y="0"/>
                  </a:lnTo>
                  <a:lnTo>
                    <a:pt x="327566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Round Same Side Corner Rectangle 8"/>
            <p:cNvSpPr>
              <a:spLocks noChangeAspect="1"/>
            </p:cNvSpPr>
            <p:nvPr/>
          </p:nvSpPr>
          <p:spPr>
            <a:xfrm>
              <a:off x="1097090" y="3655284"/>
              <a:ext cx="760767" cy="360000"/>
            </a:xfrm>
            <a:custGeom>
              <a:avLst/>
              <a:gdLst/>
              <a:ahLst/>
              <a:cxnLst/>
              <a:rect l="l" t="t" r="r" b="b"/>
              <a:pathLst>
                <a:path w="760767" h="360000">
                  <a:moveTo>
                    <a:pt x="427732" y="0"/>
                  </a:moveTo>
                  <a:lnTo>
                    <a:pt x="760767" y="0"/>
                  </a:lnTo>
                  <a:lnTo>
                    <a:pt x="759691" y="360000"/>
                  </a:lnTo>
                  <a:lnTo>
                    <a:pt x="427732" y="360000"/>
                  </a:lnTo>
                  <a:close/>
                  <a:moveTo>
                    <a:pt x="1076" y="0"/>
                  </a:moveTo>
                  <a:lnTo>
                    <a:pt x="328642" y="0"/>
                  </a:lnTo>
                  <a:lnTo>
                    <a:pt x="328642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Round Same Side Corner Rectangle 8"/>
            <p:cNvSpPr>
              <a:spLocks noChangeAspect="1"/>
            </p:cNvSpPr>
            <p:nvPr/>
          </p:nvSpPr>
          <p:spPr>
            <a:xfrm>
              <a:off x="1096013" y="401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8809" y="0"/>
                  </a:moveTo>
                  <a:lnTo>
                    <a:pt x="760768" y="0"/>
                  </a:lnTo>
                  <a:lnTo>
                    <a:pt x="759692" y="360000"/>
                  </a:lnTo>
                  <a:lnTo>
                    <a:pt x="428809" y="360000"/>
                  </a:lnTo>
                  <a:close/>
                  <a:moveTo>
                    <a:pt x="1077" y="0"/>
                  </a:moveTo>
                  <a:lnTo>
                    <a:pt x="329719" y="0"/>
                  </a:lnTo>
                  <a:lnTo>
                    <a:pt x="329719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Round Same Side Corner Rectangle 8"/>
            <p:cNvSpPr>
              <a:spLocks noChangeAspect="1"/>
            </p:cNvSpPr>
            <p:nvPr/>
          </p:nvSpPr>
          <p:spPr>
            <a:xfrm>
              <a:off x="1095431" y="4375284"/>
              <a:ext cx="760274" cy="360000"/>
            </a:xfrm>
            <a:custGeom>
              <a:avLst/>
              <a:gdLst/>
              <a:ahLst/>
              <a:cxnLst/>
              <a:rect l="l" t="t" r="r" b="b"/>
              <a:pathLst>
                <a:path w="760274" h="360000">
                  <a:moveTo>
                    <a:pt x="429391" y="0"/>
                  </a:moveTo>
                  <a:lnTo>
                    <a:pt x="760274" y="0"/>
                  </a:lnTo>
                  <a:cubicBezTo>
                    <a:pt x="760080" y="64950"/>
                    <a:pt x="759886" y="129900"/>
                    <a:pt x="759692" y="194850"/>
                  </a:cubicBezTo>
                  <a:cubicBezTo>
                    <a:pt x="759692" y="286060"/>
                    <a:pt x="685751" y="360000"/>
                    <a:pt x="594541" y="360000"/>
                  </a:cubicBezTo>
                  <a:cubicBezTo>
                    <a:pt x="503331" y="360000"/>
                    <a:pt x="429391" y="286060"/>
                    <a:pt x="429391" y="194850"/>
                  </a:cubicBezTo>
                  <a:close/>
                  <a:moveTo>
                    <a:pt x="583" y="0"/>
                  </a:moveTo>
                  <a:lnTo>
                    <a:pt x="330301" y="0"/>
                  </a:lnTo>
                  <a:lnTo>
                    <a:pt x="330301" y="194849"/>
                  </a:lnTo>
                  <a:cubicBezTo>
                    <a:pt x="330301" y="286059"/>
                    <a:pt x="256361" y="359999"/>
                    <a:pt x="165151" y="359999"/>
                  </a:cubicBezTo>
                  <a:cubicBezTo>
                    <a:pt x="73941" y="359999"/>
                    <a:pt x="0" y="286059"/>
                    <a:pt x="0" y="19484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736007" y="1939204"/>
            <a:ext cx="631153" cy="1662297"/>
            <a:chOff x="798294" y="1135284"/>
            <a:chExt cx="1366873" cy="3600000"/>
          </a:xfrm>
          <a:solidFill>
            <a:schemeClr val="tx2"/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40" name="Round Same Side Corner Rectangle 8"/>
            <p:cNvSpPr>
              <a:spLocks noChangeAspect="1"/>
            </p:cNvSpPr>
            <p:nvPr/>
          </p:nvSpPr>
          <p:spPr>
            <a:xfrm>
              <a:off x="1172247" y="1135284"/>
              <a:ext cx="618968" cy="360000"/>
            </a:xfrm>
            <a:custGeom>
              <a:avLst/>
              <a:gdLst/>
              <a:ahLst/>
              <a:cxnLst/>
              <a:rect l="l" t="t" r="r" b="b"/>
              <a:pathLst>
                <a:path w="618968" h="360000">
                  <a:moveTo>
                    <a:pt x="309484" y="0"/>
                  </a:moveTo>
                  <a:cubicBezTo>
                    <a:pt x="480408" y="0"/>
                    <a:pt x="618968" y="138560"/>
                    <a:pt x="618968" y="309483"/>
                  </a:cubicBezTo>
                  <a:lnTo>
                    <a:pt x="613875" y="360000"/>
                  </a:lnTo>
                  <a:lnTo>
                    <a:pt x="5093" y="360000"/>
                  </a:lnTo>
                  <a:cubicBezTo>
                    <a:pt x="1413" y="343670"/>
                    <a:pt x="0" y="326742"/>
                    <a:pt x="0" y="309483"/>
                  </a:cubicBezTo>
                  <a:cubicBezTo>
                    <a:pt x="0" y="138560"/>
                    <a:pt x="138561" y="0"/>
                    <a:pt x="30948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Round Same Side Corner Rectangle 8"/>
            <p:cNvSpPr>
              <a:spLocks noChangeAspect="1"/>
            </p:cNvSpPr>
            <p:nvPr/>
          </p:nvSpPr>
          <p:spPr>
            <a:xfrm>
              <a:off x="935085" y="1495284"/>
              <a:ext cx="1093290" cy="360000"/>
            </a:xfrm>
            <a:custGeom>
              <a:avLst/>
              <a:gdLst/>
              <a:ahLst/>
              <a:cxnLst/>
              <a:rect l="l" t="t" r="r" b="b"/>
              <a:pathLst>
                <a:path w="1093290" h="360000">
                  <a:moveTo>
                    <a:pt x="120297" y="328818"/>
                  </a:moveTo>
                  <a:lnTo>
                    <a:pt x="972993" y="328818"/>
                  </a:lnTo>
                  <a:cubicBezTo>
                    <a:pt x="1016682" y="328818"/>
                    <a:pt x="1057826" y="339716"/>
                    <a:pt x="1093290" y="360000"/>
                  </a:cubicBezTo>
                  <a:lnTo>
                    <a:pt x="0" y="360000"/>
                  </a:lnTo>
                  <a:cubicBezTo>
                    <a:pt x="35464" y="339716"/>
                    <a:pt x="76608" y="328818"/>
                    <a:pt x="120297" y="328818"/>
                  </a:cubicBezTo>
                  <a:close/>
                  <a:moveTo>
                    <a:pt x="242255" y="0"/>
                  </a:moveTo>
                  <a:lnTo>
                    <a:pt x="851037" y="0"/>
                  </a:lnTo>
                  <a:cubicBezTo>
                    <a:pt x="827819" y="146975"/>
                    <a:pt x="700311" y="258967"/>
                    <a:pt x="546646" y="258967"/>
                  </a:cubicBezTo>
                  <a:cubicBezTo>
                    <a:pt x="392981" y="258967"/>
                    <a:pt x="265473" y="146975"/>
                    <a:pt x="24225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Round Same Side Corner Rectangle 8"/>
            <p:cNvSpPr>
              <a:spLocks noChangeAspect="1"/>
            </p:cNvSpPr>
            <p:nvPr/>
          </p:nvSpPr>
          <p:spPr>
            <a:xfrm>
              <a:off x="798294" y="185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36791" y="0"/>
                  </a:moveTo>
                  <a:lnTo>
                    <a:pt x="1230081" y="0"/>
                  </a:lnTo>
                  <a:cubicBezTo>
                    <a:pt x="1311706" y="42198"/>
                    <a:pt x="1366872" y="127610"/>
                    <a:pt x="1366872" y="225906"/>
                  </a:cubicBezTo>
                  <a:lnTo>
                    <a:pt x="1366872" y="360000"/>
                  </a:lnTo>
                  <a:lnTo>
                    <a:pt x="0" y="360000"/>
                  </a:lnTo>
                  <a:lnTo>
                    <a:pt x="0" y="225906"/>
                  </a:lnTo>
                  <a:cubicBezTo>
                    <a:pt x="0" y="127610"/>
                    <a:pt x="55166" y="42198"/>
                    <a:pt x="1367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Round Same Side Corner Rectangle 8"/>
            <p:cNvSpPr>
              <a:spLocks noChangeAspect="1"/>
            </p:cNvSpPr>
            <p:nvPr/>
          </p:nvSpPr>
          <p:spPr>
            <a:xfrm>
              <a:off x="798294" y="2215284"/>
              <a:ext cx="1366873" cy="360000"/>
            </a:xfrm>
            <a:custGeom>
              <a:avLst/>
              <a:gdLst/>
              <a:ahLst/>
              <a:cxnLst/>
              <a:rect l="l" t="t" r="r" b="b"/>
              <a:pathLst>
                <a:path w="1366873" h="360000">
                  <a:moveTo>
                    <a:pt x="0" y="0"/>
                  </a:moveTo>
                  <a:lnTo>
                    <a:pt x="1366872" y="0"/>
                  </a:lnTo>
                  <a:lnTo>
                    <a:pt x="1366872" y="106805"/>
                  </a:lnTo>
                  <a:lnTo>
                    <a:pt x="1366873" y="106805"/>
                  </a:lnTo>
                  <a:lnTo>
                    <a:pt x="1366873" y="360000"/>
                  </a:lnTo>
                  <a:lnTo>
                    <a:pt x="1102603" y="360000"/>
                  </a:lnTo>
                  <a:lnTo>
                    <a:pt x="1102603" y="195949"/>
                  </a:lnTo>
                  <a:lnTo>
                    <a:pt x="1063282" y="195949"/>
                  </a:lnTo>
                  <a:lnTo>
                    <a:pt x="1062792" y="360000"/>
                  </a:lnTo>
                  <a:lnTo>
                    <a:pt x="303100" y="360000"/>
                  </a:lnTo>
                  <a:cubicBezTo>
                    <a:pt x="303263" y="305317"/>
                    <a:pt x="303426" y="250633"/>
                    <a:pt x="303590" y="195949"/>
                  </a:cubicBezTo>
                  <a:lnTo>
                    <a:pt x="264271" y="195949"/>
                  </a:lnTo>
                  <a:lnTo>
                    <a:pt x="264271" y="360000"/>
                  </a:lnTo>
                  <a:lnTo>
                    <a:pt x="1" y="360000"/>
                  </a:lnTo>
                  <a:lnTo>
                    <a:pt x="1" y="195949"/>
                  </a:lnTo>
                  <a:lnTo>
                    <a:pt x="0" y="1959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Round Same Side Corner Rectangle 8"/>
            <p:cNvSpPr>
              <a:spLocks noChangeAspect="1"/>
            </p:cNvSpPr>
            <p:nvPr/>
          </p:nvSpPr>
          <p:spPr>
            <a:xfrm>
              <a:off x="798295" y="257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360000"/>
                  </a:lnTo>
                  <a:lnTo>
                    <a:pt x="1102602" y="360000"/>
                  </a:lnTo>
                  <a:close/>
                  <a:moveTo>
                    <a:pt x="303099" y="0"/>
                  </a:moveTo>
                  <a:lnTo>
                    <a:pt x="1062791" y="0"/>
                  </a:lnTo>
                  <a:lnTo>
                    <a:pt x="1061715" y="360000"/>
                  </a:lnTo>
                  <a:lnTo>
                    <a:pt x="302023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Round Same Side Corner Rectangle 8"/>
            <p:cNvSpPr>
              <a:spLocks noChangeAspect="1"/>
            </p:cNvSpPr>
            <p:nvPr/>
          </p:nvSpPr>
          <p:spPr>
            <a:xfrm>
              <a:off x="798295" y="293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93634"/>
                  </a:lnTo>
                  <a:cubicBezTo>
                    <a:pt x="1366872" y="166610"/>
                    <a:pt x="1307713" y="225768"/>
                    <a:pt x="1234737" y="225768"/>
                  </a:cubicBezTo>
                  <a:cubicBezTo>
                    <a:pt x="1161761" y="225768"/>
                    <a:pt x="1102602" y="166610"/>
                    <a:pt x="1102602" y="93634"/>
                  </a:cubicBezTo>
                  <a:close/>
                  <a:moveTo>
                    <a:pt x="302023" y="0"/>
                  </a:moveTo>
                  <a:lnTo>
                    <a:pt x="1061715" y="0"/>
                  </a:lnTo>
                  <a:lnTo>
                    <a:pt x="1060639" y="360000"/>
                  </a:lnTo>
                  <a:lnTo>
                    <a:pt x="726527" y="360000"/>
                  </a:lnTo>
                  <a:lnTo>
                    <a:pt x="726527" y="314913"/>
                  </a:lnTo>
                  <a:lnTo>
                    <a:pt x="627437" y="314913"/>
                  </a:lnTo>
                  <a:lnTo>
                    <a:pt x="627437" y="360000"/>
                  </a:lnTo>
                  <a:lnTo>
                    <a:pt x="300947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93634"/>
                  </a:lnTo>
                  <a:cubicBezTo>
                    <a:pt x="264270" y="166610"/>
                    <a:pt x="205112" y="225768"/>
                    <a:pt x="132135" y="225768"/>
                  </a:cubicBezTo>
                  <a:cubicBezTo>
                    <a:pt x="59159" y="225768"/>
                    <a:pt x="0" y="166610"/>
                    <a:pt x="0" y="9363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Round Same Side Corner Rectangle 8"/>
            <p:cNvSpPr>
              <a:spLocks noChangeAspect="1"/>
            </p:cNvSpPr>
            <p:nvPr/>
          </p:nvSpPr>
          <p:spPr>
            <a:xfrm>
              <a:off x="1098166" y="329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6656" y="0"/>
                  </a:moveTo>
                  <a:lnTo>
                    <a:pt x="760768" y="0"/>
                  </a:lnTo>
                  <a:lnTo>
                    <a:pt x="759691" y="360000"/>
                  </a:lnTo>
                  <a:lnTo>
                    <a:pt x="426656" y="360000"/>
                  </a:lnTo>
                  <a:close/>
                  <a:moveTo>
                    <a:pt x="1076" y="0"/>
                  </a:moveTo>
                  <a:lnTo>
                    <a:pt x="327566" y="0"/>
                  </a:lnTo>
                  <a:lnTo>
                    <a:pt x="327566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Round Same Side Corner Rectangle 8"/>
            <p:cNvSpPr>
              <a:spLocks noChangeAspect="1"/>
            </p:cNvSpPr>
            <p:nvPr/>
          </p:nvSpPr>
          <p:spPr>
            <a:xfrm>
              <a:off x="1097090" y="3655284"/>
              <a:ext cx="760767" cy="360000"/>
            </a:xfrm>
            <a:custGeom>
              <a:avLst/>
              <a:gdLst/>
              <a:ahLst/>
              <a:cxnLst/>
              <a:rect l="l" t="t" r="r" b="b"/>
              <a:pathLst>
                <a:path w="760767" h="360000">
                  <a:moveTo>
                    <a:pt x="427732" y="0"/>
                  </a:moveTo>
                  <a:lnTo>
                    <a:pt x="760767" y="0"/>
                  </a:lnTo>
                  <a:lnTo>
                    <a:pt x="759691" y="360000"/>
                  </a:lnTo>
                  <a:lnTo>
                    <a:pt x="427732" y="360000"/>
                  </a:lnTo>
                  <a:close/>
                  <a:moveTo>
                    <a:pt x="1076" y="0"/>
                  </a:moveTo>
                  <a:lnTo>
                    <a:pt x="328642" y="0"/>
                  </a:lnTo>
                  <a:lnTo>
                    <a:pt x="328642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Round Same Side Corner Rectangle 8"/>
            <p:cNvSpPr>
              <a:spLocks noChangeAspect="1"/>
            </p:cNvSpPr>
            <p:nvPr/>
          </p:nvSpPr>
          <p:spPr>
            <a:xfrm>
              <a:off x="1096013" y="401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8809" y="0"/>
                  </a:moveTo>
                  <a:lnTo>
                    <a:pt x="760768" y="0"/>
                  </a:lnTo>
                  <a:lnTo>
                    <a:pt x="759692" y="360000"/>
                  </a:lnTo>
                  <a:lnTo>
                    <a:pt x="428809" y="360000"/>
                  </a:lnTo>
                  <a:close/>
                  <a:moveTo>
                    <a:pt x="1077" y="0"/>
                  </a:moveTo>
                  <a:lnTo>
                    <a:pt x="329719" y="0"/>
                  </a:lnTo>
                  <a:lnTo>
                    <a:pt x="329719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Round Same Side Corner Rectangle 8"/>
            <p:cNvSpPr>
              <a:spLocks noChangeAspect="1"/>
            </p:cNvSpPr>
            <p:nvPr/>
          </p:nvSpPr>
          <p:spPr>
            <a:xfrm>
              <a:off x="1095431" y="4375284"/>
              <a:ext cx="760274" cy="360000"/>
            </a:xfrm>
            <a:custGeom>
              <a:avLst/>
              <a:gdLst/>
              <a:ahLst/>
              <a:cxnLst/>
              <a:rect l="l" t="t" r="r" b="b"/>
              <a:pathLst>
                <a:path w="760274" h="360000">
                  <a:moveTo>
                    <a:pt x="429391" y="0"/>
                  </a:moveTo>
                  <a:lnTo>
                    <a:pt x="760274" y="0"/>
                  </a:lnTo>
                  <a:cubicBezTo>
                    <a:pt x="760080" y="64950"/>
                    <a:pt x="759886" y="129900"/>
                    <a:pt x="759692" y="194850"/>
                  </a:cubicBezTo>
                  <a:cubicBezTo>
                    <a:pt x="759692" y="286060"/>
                    <a:pt x="685751" y="360000"/>
                    <a:pt x="594541" y="360000"/>
                  </a:cubicBezTo>
                  <a:cubicBezTo>
                    <a:pt x="503331" y="360000"/>
                    <a:pt x="429391" y="286060"/>
                    <a:pt x="429391" y="194850"/>
                  </a:cubicBezTo>
                  <a:close/>
                  <a:moveTo>
                    <a:pt x="583" y="0"/>
                  </a:moveTo>
                  <a:lnTo>
                    <a:pt x="330301" y="0"/>
                  </a:lnTo>
                  <a:lnTo>
                    <a:pt x="330301" y="194849"/>
                  </a:lnTo>
                  <a:cubicBezTo>
                    <a:pt x="330301" y="286059"/>
                    <a:pt x="256361" y="359999"/>
                    <a:pt x="165151" y="359999"/>
                  </a:cubicBezTo>
                  <a:cubicBezTo>
                    <a:pt x="73941" y="359999"/>
                    <a:pt x="0" y="286059"/>
                    <a:pt x="0" y="19484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308304" y="1939204"/>
            <a:ext cx="631153" cy="1662297"/>
            <a:chOff x="798294" y="1135284"/>
            <a:chExt cx="1366873" cy="3600000"/>
          </a:xfrm>
          <a:solidFill>
            <a:schemeClr val="tx2"/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51" name="Round Same Side Corner Rectangle 8"/>
            <p:cNvSpPr>
              <a:spLocks noChangeAspect="1"/>
            </p:cNvSpPr>
            <p:nvPr/>
          </p:nvSpPr>
          <p:spPr>
            <a:xfrm>
              <a:off x="1172247" y="1135284"/>
              <a:ext cx="618968" cy="360000"/>
            </a:xfrm>
            <a:custGeom>
              <a:avLst/>
              <a:gdLst/>
              <a:ahLst/>
              <a:cxnLst/>
              <a:rect l="l" t="t" r="r" b="b"/>
              <a:pathLst>
                <a:path w="618968" h="360000">
                  <a:moveTo>
                    <a:pt x="309484" y="0"/>
                  </a:moveTo>
                  <a:cubicBezTo>
                    <a:pt x="480408" y="0"/>
                    <a:pt x="618968" y="138560"/>
                    <a:pt x="618968" y="309483"/>
                  </a:cubicBezTo>
                  <a:lnTo>
                    <a:pt x="613875" y="360000"/>
                  </a:lnTo>
                  <a:lnTo>
                    <a:pt x="5093" y="360000"/>
                  </a:lnTo>
                  <a:cubicBezTo>
                    <a:pt x="1413" y="343670"/>
                    <a:pt x="0" y="326742"/>
                    <a:pt x="0" y="309483"/>
                  </a:cubicBezTo>
                  <a:cubicBezTo>
                    <a:pt x="0" y="138560"/>
                    <a:pt x="138561" y="0"/>
                    <a:pt x="30948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Round Same Side Corner Rectangle 8"/>
            <p:cNvSpPr>
              <a:spLocks noChangeAspect="1"/>
            </p:cNvSpPr>
            <p:nvPr/>
          </p:nvSpPr>
          <p:spPr>
            <a:xfrm>
              <a:off x="935085" y="1495284"/>
              <a:ext cx="1093290" cy="360000"/>
            </a:xfrm>
            <a:custGeom>
              <a:avLst/>
              <a:gdLst/>
              <a:ahLst/>
              <a:cxnLst/>
              <a:rect l="l" t="t" r="r" b="b"/>
              <a:pathLst>
                <a:path w="1093290" h="360000">
                  <a:moveTo>
                    <a:pt x="120297" y="328818"/>
                  </a:moveTo>
                  <a:lnTo>
                    <a:pt x="972993" y="328818"/>
                  </a:lnTo>
                  <a:cubicBezTo>
                    <a:pt x="1016682" y="328818"/>
                    <a:pt x="1057826" y="339716"/>
                    <a:pt x="1093290" y="360000"/>
                  </a:cubicBezTo>
                  <a:lnTo>
                    <a:pt x="0" y="360000"/>
                  </a:lnTo>
                  <a:cubicBezTo>
                    <a:pt x="35464" y="339716"/>
                    <a:pt x="76608" y="328818"/>
                    <a:pt x="120297" y="328818"/>
                  </a:cubicBezTo>
                  <a:close/>
                  <a:moveTo>
                    <a:pt x="242255" y="0"/>
                  </a:moveTo>
                  <a:lnTo>
                    <a:pt x="851037" y="0"/>
                  </a:lnTo>
                  <a:cubicBezTo>
                    <a:pt x="827819" y="146975"/>
                    <a:pt x="700311" y="258967"/>
                    <a:pt x="546646" y="258967"/>
                  </a:cubicBezTo>
                  <a:cubicBezTo>
                    <a:pt x="392981" y="258967"/>
                    <a:pt x="265473" y="146975"/>
                    <a:pt x="24225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Round Same Side Corner Rectangle 8"/>
            <p:cNvSpPr>
              <a:spLocks noChangeAspect="1"/>
            </p:cNvSpPr>
            <p:nvPr/>
          </p:nvSpPr>
          <p:spPr>
            <a:xfrm>
              <a:off x="798294" y="185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36791" y="0"/>
                  </a:moveTo>
                  <a:lnTo>
                    <a:pt x="1230081" y="0"/>
                  </a:lnTo>
                  <a:cubicBezTo>
                    <a:pt x="1311706" y="42198"/>
                    <a:pt x="1366872" y="127610"/>
                    <a:pt x="1366872" y="225906"/>
                  </a:cubicBezTo>
                  <a:lnTo>
                    <a:pt x="1366872" y="360000"/>
                  </a:lnTo>
                  <a:lnTo>
                    <a:pt x="0" y="360000"/>
                  </a:lnTo>
                  <a:lnTo>
                    <a:pt x="0" y="225906"/>
                  </a:lnTo>
                  <a:cubicBezTo>
                    <a:pt x="0" y="127610"/>
                    <a:pt x="55166" y="42198"/>
                    <a:pt x="1367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Round Same Side Corner Rectangle 8"/>
            <p:cNvSpPr>
              <a:spLocks noChangeAspect="1"/>
            </p:cNvSpPr>
            <p:nvPr/>
          </p:nvSpPr>
          <p:spPr>
            <a:xfrm>
              <a:off x="798294" y="2215284"/>
              <a:ext cx="1366873" cy="360000"/>
            </a:xfrm>
            <a:custGeom>
              <a:avLst/>
              <a:gdLst/>
              <a:ahLst/>
              <a:cxnLst/>
              <a:rect l="l" t="t" r="r" b="b"/>
              <a:pathLst>
                <a:path w="1366873" h="360000">
                  <a:moveTo>
                    <a:pt x="0" y="0"/>
                  </a:moveTo>
                  <a:lnTo>
                    <a:pt x="1366872" y="0"/>
                  </a:lnTo>
                  <a:lnTo>
                    <a:pt x="1366872" y="106805"/>
                  </a:lnTo>
                  <a:lnTo>
                    <a:pt x="1366873" y="106805"/>
                  </a:lnTo>
                  <a:lnTo>
                    <a:pt x="1366873" y="360000"/>
                  </a:lnTo>
                  <a:lnTo>
                    <a:pt x="1102603" y="360000"/>
                  </a:lnTo>
                  <a:lnTo>
                    <a:pt x="1102603" y="195949"/>
                  </a:lnTo>
                  <a:lnTo>
                    <a:pt x="1063282" y="195949"/>
                  </a:lnTo>
                  <a:lnTo>
                    <a:pt x="1062792" y="360000"/>
                  </a:lnTo>
                  <a:lnTo>
                    <a:pt x="303100" y="360000"/>
                  </a:lnTo>
                  <a:cubicBezTo>
                    <a:pt x="303263" y="305317"/>
                    <a:pt x="303426" y="250633"/>
                    <a:pt x="303590" y="195949"/>
                  </a:cubicBezTo>
                  <a:lnTo>
                    <a:pt x="264271" y="195949"/>
                  </a:lnTo>
                  <a:lnTo>
                    <a:pt x="264271" y="360000"/>
                  </a:lnTo>
                  <a:lnTo>
                    <a:pt x="1" y="360000"/>
                  </a:lnTo>
                  <a:lnTo>
                    <a:pt x="1" y="195949"/>
                  </a:lnTo>
                  <a:lnTo>
                    <a:pt x="0" y="1959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Round Same Side Corner Rectangle 8"/>
            <p:cNvSpPr>
              <a:spLocks noChangeAspect="1"/>
            </p:cNvSpPr>
            <p:nvPr/>
          </p:nvSpPr>
          <p:spPr>
            <a:xfrm>
              <a:off x="798295" y="257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360000"/>
                  </a:lnTo>
                  <a:lnTo>
                    <a:pt x="1102602" y="360000"/>
                  </a:lnTo>
                  <a:close/>
                  <a:moveTo>
                    <a:pt x="303099" y="0"/>
                  </a:moveTo>
                  <a:lnTo>
                    <a:pt x="1062791" y="0"/>
                  </a:lnTo>
                  <a:lnTo>
                    <a:pt x="1061715" y="360000"/>
                  </a:lnTo>
                  <a:lnTo>
                    <a:pt x="302023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Round Same Side Corner Rectangle 8"/>
            <p:cNvSpPr>
              <a:spLocks noChangeAspect="1"/>
            </p:cNvSpPr>
            <p:nvPr/>
          </p:nvSpPr>
          <p:spPr>
            <a:xfrm>
              <a:off x="798295" y="293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93634"/>
                  </a:lnTo>
                  <a:cubicBezTo>
                    <a:pt x="1366872" y="166610"/>
                    <a:pt x="1307713" y="225768"/>
                    <a:pt x="1234737" y="225768"/>
                  </a:cubicBezTo>
                  <a:cubicBezTo>
                    <a:pt x="1161761" y="225768"/>
                    <a:pt x="1102602" y="166610"/>
                    <a:pt x="1102602" y="93634"/>
                  </a:cubicBezTo>
                  <a:close/>
                  <a:moveTo>
                    <a:pt x="302023" y="0"/>
                  </a:moveTo>
                  <a:lnTo>
                    <a:pt x="1061715" y="0"/>
                  </a:lnTo>
                  <a:lnTo>
                    <a:pt x="1060639" y="360000"/>
                  </a:lnTo>
                  <a:lnTo>
                    <a:pt x="726527" y="360000"/>
                  </a:lnTo>
                  <a:lnTo>
                    <a:pt x="726527" y="314913"/>
                  </a:lnTo>
                  <a:lnTo>
                    <a:pt x="627437" y="314913"/>
                  </a:lnTo>
                  <a:lnTo>
                    <a:pt x="627437" y="360000"/>
                  </a:lnTo>
                  <a:lnTo>
                    <a:pt x="300947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93634"/>
                  </a:lnTo>
                  <a:cubicBezTo>
                    <a:pt x="264270" y="166610"/>
                    <a:pt x="205112" y="225768"/>
                    <a:pt x="132135" y="225768"/>
                  </a:cubicBezTo>
                  <a:cubicBezTo>
                    <a:pt x="59159" y="225768"/>
                    <a:pt x="0" y="166610"/>
                    <a:pt x="0" y="9363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Round Same Side Corner Rectangle 8"/>
            <p:cNvSpPr>
              <a:spLocks noChangeAspect="1"/>
            </p:cNvSpPr>
            <p:nvPr/>
          </p:nvSpPr>
          <p:spPr>
            <a:xfrm>
              <a:off x="1098166" y="329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6656" y="0"/>
                  </a:moveTo>
                  <a:lnTo>
                    <a:pt x="760768" y="0"/>
                  </a:lnTo>
                  <a:lnTo>
                    <a:pt x="759691" y="360000"/>
                  </a:lnTo>
                  <a:lnTo>
                    <a:pt x="426656" y="360000"/>
                  </a:lnTo>
                  <a:close/>
                  <a:moveTo>
                    <a:pt x="1076" y="0"/>
                  </a:moveTo>
                  <a:lnTo>
                    <a:pt x="327566" y="0"/>
                  </a:lnTo>
                  <a:lnTo>
                    <a:pt x="327566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Round Same Side Corner Rectangle 8"/>
            <p:cNvSpPr>
              <a:spLocks noChangeAspect="1"/>
            </p:cNvSpPr>
            <p:nvPr/>
          </p:nvSpPr>
          <p:spPr>
            <a:xfrm>
              <a:off x="1097090" y="3655284"/>
              <a:ext cx="760767" cy="360000"/>
            </a:xfrm>
            <a:custGeom>
              <a:avLst/>
              <a:gdLst/>
              <a:ahLst/>
              <a:cxnLst/>
              <a:rect l="l" t="t" r="r" b="b"/>
              <a:pathLst>
                <a:path w="760767" h="360000">
                  <a:moveTo>
                    <a:pt x="427732" y="0"/>
                  </a:moveTo>
                  <a:lnTo>
                    <a:pt x="760767" y="0"/>
                  </a:lnTo>
                  <a:lnTo>
                    <a:pt x="759691" y="360000"/>
                  </a:lnTo>
                  <a:lnTo>
                    <a:pt x="427732" y="360000"/>
                  </a:lnTo>
                  <a:close/>
                  <a:moveTo>
                    <a:pt x="1076" y="0"/>
                  </a:moveTo>
                  <a:lnTo>
                    <a:pt x="328642" y="0"/>
                  </a:lnTo>
                  <a:lnTo>
                    <a:pt x="328642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Round Same Side Corner Rectangle 8"/>
            <p:cNvSpPr>
              <a:spLocks noChangeAspect="1"/>
            </p:cNvSpPr>
            <p:nvPr/>
          </p:nvSpPr>
          <p:spPr>
            <a:xfrm>
              <a:off x="1096013" y="401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8809" y="0"/>
                  </a:moveTo>
                  <a:lnTo>
                    <a:pt x="760768" y="0"/>
                  </a:lnTo>
                  <a:lnTo>
                    <a:pt x="759692" y="360000"/>
                  </a:lnTo>
                  <a:lnTo>
                    <a:pt x="428809" y="360000"/>
                  </a:lnTo>
                  <a:close/>
                  <a:moveTo>
                    <a:pt x="1077" y="0"/>
                  </a:moveTo>
                  <a:lnTo>
                    <a:pt x="329719" y="0"/>
                  </a:lnTo>
                  <a:lnTo>
                    <a:pt x="329719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Round Same Side Corner Rectangle 8"/>
            <p:cNvSpPr>
              <a:spLocks noChangeAspect="1"/>
            </p:cNvSpPr>
            <p:nvPr/>
          </p:nvSpPr>
          <p:spPr>
            <a:xfrm>
              <a:off x="1095431" y="4375284"/>
              <a:ext cx="760274" cy="360000"/>
            </a:xfrm>
            <a:custGeom>
              <a:avLst/>
              <a:gdLst/>
              <a:ahLst/>
              <a:cxnLst/>
              <a:rect l="l" t="t" r="r" b="b"/>
              <a:pathLst>
                <a:path w="760274" h="360000">
                  <a:moveTo>
                    <a:pt x="429391" y="0"/>
                  </a:moveTo>
                  <a:lnTo>
                    <a:pt x="760274" y="0"/>
                  </a:lnTo>
                  <a:cubicBezTo>
                    <a:pt x="760080" y="64950"/>
                    <a:pt x="759886" y="129900"/>
                    <a:pt x="759692" y="194850"/>
                  </a:cubicBezTo>
                  <a:cubicBezTo>
                    <a:pt x="759692" y="286060"/>
                    <a:pt x="685751" y="360000"/>
                    <a:pt x="594541" y="360000"/>
                  </a:cubicBezTo>
                  <a:cubicBezTo>
                    <a:pt x="503331" y="360000"/>
                    <a:pt x="429391" y="286060"/>
                    <a:pt x="429391" y="194850"/>
                  </a:cubicBezTo>
                  <a:close/>
                  <a:moveTo>
                    <a:pt x="583" y="0"/>
                  </a:moveTo>
                  <a:lnTo>
                    <a:pt x="330301" y="0"/>
                  </a:lnTo>
                  <a:lnTo>
                    <a:pt x="330301" y="194849"/>
                  </a:lnTo>
                  <a:cubicBezTo>
                    <a:pt x="330301" y="286059"/>
                    <a:pt x="256361" y="359999"/>
                    <a:pt x="165151" y="359999"/>
                  </a:cubicBezTo>
                  <a:cubicBezTo>
                    <a:pt x="73941" y="359999"/>
                    <a:pt x="0" y="286059"/>
                    <a:pt x="0" y="19484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1" name="TextBox 4"/>
          <p:cNvSpPr txBox="1"/>
          <p:nvPr/>
        </p:nvSpPr>
        <p:spPr>
          <a:xfrm>
            <a:off x="397563" y="1153803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KettYL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pPr algn="ctr"/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amakoan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0" name="TextBox 4">
            <a:extLst>
              <a:ext uri="{FF2B5EF4-FFF2-40B4-BE49-F238E27FC236}">
                <a16:creationId xmlns:a16="http://schemas.microsoft.com/office/drawing/2014/main" id="{13D236BF-9DF1-442B-99F1-0A3AE9FCCE7B}"/>
              </a:ext>
            </a:extLst>
          </p:cNvPr>
          <p:cNvSpPr txBox="1"/>
          <p:nvPr/>
        </p:nvSpPr>
        <p:spPr>
          <a:xfrm>
            <a:off x="6756939" y="1152821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BETH 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YODER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TextBox 4">
            <a:extLst>
              <a:ext uri="{FF2B5EF4-FFF2-40B4-BE49-F238E27FC236}">
                <a16:creationId xmlns:a16="http://schemas.microsoft.com/office/drawing/2014/main" id="{ABBA70B8-EB63-41FE-B6BD-C2AFE65DC9B1}"/>
              </a:ext>
            </a:extLst>
          </p:cNvPr>
          <p:cNvSpPr txBox="1"/>
          <p:nvPr/>
        </p:nvSpPr>
        <p:spPr>
          <a:xfrm>
            <a:off x="5184642" y="1152820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ROBIN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j-lt"/>
                <a:cs typeface="Arial" pitchFamily="34" charset="0"/>
              </a:rPr>
              <a:t>v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+mj-lt"/>
              <a:cs typeface="Arial" pitchFamily="34" charset="0"/>
            </a:endParaRPr>
          </a:p>
        </p:txBody>
      </p:sp>
      <p:sp>
        <p:nvSpPr>
          <p:cNvPr id="72" name="TextBox 4">
            <a:extLst>
              <a:ext uri="{FF2B5EF4-FFF2-40B4-BE49-F238E27FC236}">
                <a16:creationId xmlns:a16="http://schemas.microsoft.com/office/drawing/2014/main" id="{88216096-ADD5-4E2D-9F5F-B0267105B4EA}"/>
              </a:ext>
            </a:extLst>
          </p:cNvPr>
          <p:cNvSpPr txBox="1"/>
          <p:nvPr/>
        </p:nvSpPr>
        <p:spPr>
          <a:xfrm>
            <a:off x="3698052" y="1152819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AURA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+mj-lt"/>
                <a:cs typeface="Arial" pitchFamily="34" charset="0"/>
              </a:rPr>
              <a:t>j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+mj-lt"/>
              <a:cs typeface="Arial" pitchFamily="34" charset="0"/>
            </a:endParaRPr>
          </a:p>
        </p:txBody>
      </p:sp>
      <p:sp>
        <p:nvSpPr>
          <p:cNvPr id="73" name="TextBox 4">
            <a:extLst>
              <a:ext uri="{FF2B5EF4-FFF2-40B4-BE49-F238E27FC236}">
                <a16:creationId xmlns:a16="http://schemas.microsoft.com/office/drawing/2014/main" id="{04CC78D1-88C1-41D1-B700-5B60AA862191}"/>
              </a:ext>
            </a:extLst>
          </p:cNvPr>
          <p:cNvSpPr txBox="1"/>
          <p:nvPr/>
        </p:nvSpPr>
        <p:spPr>
          <a:xfrm>
            <a:off x="2107358" y="1188529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ALEXA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CAVENAS</a:t>
            </a:r>
          </a:p>
        </p:txBody>
      </p:sp>
    </p:spTree>
    <p:extLst>
      <p:ext uri="{BB962C8B-B14F-4D97-AF65-F5344CB8AC3E}">
        <p14:creationId xmlns:p14="http://schemas.microsoft.com/office/powerpoint/2010/main" val="89328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60032" y="1163756"/>
            <a:ext cx="17461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HERE ARE SOME CHARTS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92280" y="3269203"/>
            <a:ext cx="180751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Similar charts (for each stock) with same explanation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8D9CCD-9D7B-44C5-B079-89B486A02AD6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AB1DA4E2-D916-4E8A-A9D8-E053C7F68E06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181F0D67-B452-4631-B345-26CE64BF17D5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643AFD7D-7E86-4012-8936-522F29FBE518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004162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highlight>
                  <a:srgbClr val="FFFF00"/>
                </a:highlight>
              </a:rPr>
              <a:t>Stuff we read about during our project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2258219" y="1209551"/>
            <a:ext cx="2817837" cy="353050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5633070" y="1209551"/>
            <a:ext cx="2817837" cy="353050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678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18322A-3F6E-4B67-9F90-AC51BA357993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 </a:t>
            </a:r>
          </a:p>
          <a:p>
            <a:r>
              <a:rPr lang="en-US" altLang="ko-KR" sz="2400" b="1" dirty="0">
                <a:solidFill>
                  <a:schemeClr val="bg1"/>
                </a:solidFill>
                <a:highlight>
                  <a:srgbClr val="FFFF00"/>
                </a:highlight>
                <a:latin typeface="+mn-lt"/>
                <a:ea typeface="+mn-ea"/>
                <a:cs typeface="Arial" pitchFamily="34" charset="0"/>
              </a:rPr>
              <a:t>Hopefully not</a:t>
            </a:r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314B9AF5-DE88-4459-A5D9-15E743D636D5}"/>
              </a:ext>
            </a:extLst>
          </p:cNvPr>
          <p:cNvSpPr/>
          <p:nvPr/>
        </p:nvSpPr>
        <p:spPr>
          <a:xfrm rot="18900000">
            <a:off x="1661413" y="4107230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755576" y="339502"/>
            <a:ext cx="83884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Guiding questions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7754" y="1426511"/>
            <a:ext cx="6570630" cy="61592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12"/>
          <p:cNvSpPr txBox="1"/>
          <p:nvPr/>
        </p:nvSpPr>
        <p:spPr bwMode="auto">
          <a:xfrm>
            <a:off x="2073782" y="1588202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 it possible to predict stock market behavior?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15576" y="1392293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43454" y="1482387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57754" y="2263268"/>
            <a:ext cx="6570630" cy="61592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12"/>
          <p:cNvSpPr txBox="1"/>
          <p:nvPr/>
        </p:nvSpPr>
        <p:spPr bwMode="auto">
          <a:xfrm>
            <a:off x="2073782" y="2424959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What factors influence share cost fluctuations?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15576" y="2229050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243454" y="2319144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57754" y="3100025"/>
            <a:ext cx="6570630" cy="615921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2073782" y="3261716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Something else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cs typeface="Arial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115576" y="3065807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43454" y="3155901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3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457754" y="3936782"/>
            <a:ext cx="6570630" cy="61592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12"/>
          <p:cNvSpPr txBox="1"/>
          <p:nvPr/>
        </p:nvSpPr>
        <p:spPr bwMode="auto">
          <a:xfrm>
            <a:off x="2073782" y="4089312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Another idea we had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cs typeface="Arial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115576" y="3902564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243454" y="3992658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4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HYPOTHESIS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641171" y="1131977"/>
            <a:ext cx="1080000" cy="1080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30"/>
          <p:cNvSpPr/>
          <p:nvPr/>
        </p:nvSpPr>
        <p:spPr>
          <a:xfrm>
            <a:off x="990634" y="1477560"/>
            <a:ext cx="381073" cy="37995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905319" y="1061672"/>
            <a:ext cx="6569245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There exists a relationship </a:t>
            </a: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between stock prices and media sentiment about that stock 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This slide needs more stuff on it </a:t>
            </a:r>
          </a:p>
        </p:txBody>
      </p:sp>
    </p:spTree>
    <p:extLst>
      <p:ext uri="{BB962C8B-B14F-4D97-AF65-F5344CB8AC3E}">
        <p14:creationId xmlns:p14="http://schemas.microsoft.com/office/powerpoint/2010/main" val="380303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PROGRESSION of project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462904" y="1635646"/>
            <a:ext cx="7115213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7376178" y="1149806"/>
            <a:ext cx="971680" cy="971680"/>
            <a:chOff x="7092280" y="2517710"/>
            <a:chExt cx="971680" cy="971680"/>
          </a:xfrm>
        </p:grpSpPr>
        <p:sp>
          <p:nvSpPr>
            <p:cNvPr id="6" name="Oval 5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201684" y="2627114"/>
              <a:ext cx="752872" cy="75287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80120" y="1491630"/>
            <a:ext cx="288032" cy="288032"/>
            <a:chOff x="611560" y="2851238"/>
            <a:chExt cx="288032" cy="288032"/>
          </a:xfrm>
        </p:grpSpPr>
        <p:sp>
          <p:nvSpPr>
            <p:cNvPr id="9" name="Oval 8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43094" y="1496547"/>
            <a:ext cx="288032" cy="288032"/>
            <a:chOff x="611560" y="2851238"/>
            <a:chExt cx="288032" cy="288032"/>
          </a:xfrm>
        </p:grpSpPr>
        <p:sp>
          <p:nvSpPr>
            <p:cNvPr id="12" name="Oval 11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27983" y="1500609"/>
            <a:ext cx="288032" cy="288032"/>
            <a:chOff x="611560" y="2851238"/>
            <a:chExt cx="288032" cy="288032"/>
          </a:xfrm>
        </p:grpSpPr>
        <p:sp>
          <p:nvSpPr>
            <p:cNvPr id="15" name="Oval 14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122819" y="1500609"/>
            <a:ext cx="288032" cy="288032"/>
            <a:chOff x="611560" y="2851238"/>
            <a:chExt cx="288032" cy="288032"/>
          </a:xfrm>
        </p:grpSpPr>
        <p:sp>
          <p:nvSpPr>
            <p:cNvPr id="18" name="Oval 17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752598" y="973636"/>
            <a:ext cx="16761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thursday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31026" y="973636"/>
            <a:ext cx="151216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tuesday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8821" y="973636"/>
            <a:ext cx="157063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Saturday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0776" y="1913954"/>
            <a:ext cx="14867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Began to research first hypothesis using Instagram and geolocation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65431" y="1860649"/>
            <a:ext cx="1402807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DECIDED TO USE FIRST QUARTER 2018 data</a:t>
            </a:r>
          </a:p>
          <a:p>
            <a:pPr algn="ctr"/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More things</a:t>
            </a:r>
          </a:p>
          <a:p>
            <a:pPr algn="ctr"/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cs typeface="Arial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Things</a:t>
            </a:r>
          </a:p>
          <a:p>
            <a:pPr algn="ctr"/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cs typeface="Arial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rPr>
              <a:t>Other stuff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33930F-EAE3-44ED-BFDB-C672CF77C073}"/>
              </a:ext>
            </a:extLst>
          </p:cNvPr>
          <p:cNvSpPr txBox="1"/>
          <p:nvPr/>
        </p:nvSpPr>
        <p:spPr>
          <a:xfrm>
            <a:off x="3820889" y="1695804"/>
            <a:ext cx="1512167" cy="2492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Dissatisfied with results of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tweepy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Researched new data sources</a:t>
            </a:r>
          </a:p>
          <a:p>
            <a:pPr algn="ctr"/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Obtained institutional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License for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sets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243CDB-3C5F-44D1-86C5-13FFF82FB10A}"/>
              </a:ext>
            </a:extLst>
          </p:cNvPr>
          <p:cNvSpPr txBox="1"/>
          <p:nvPr/>
        </p:nvSpPr>
        <p:spPr>
          <a:xfrm>
            <a:off x="5428756" y="973636"/>
            <a:ext cx="16761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saturday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Parallelogram 15">
            <a:extLst>
              <a:ext uri="{FF2B5EF4-FFF2-40B4-BE49-F238E27FC236}">
                <a16:creationId xmlns:a16="http://schemas.microsoft.com/office/drawing/2014/main" id="{FFEE5B80-82B4-49DA-9D3A-D713432D6D10}"/>
              </a:ext>
            </a:extLst>
          </p:cNvPr>
          <p:cNvSpPr/>
          <p:nvPr/>
        </p:nvSpPr>
        <p:spPr>
          <a:xfrm flipH="1">
            <a:off x="7699873" y="1462453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73DE73-38EA-479E-8E28-CB6CC981860D}"/>
              </a:ext>
            </a:extLst>
          </p:cNvPr>
          <p:cNvSpPr txBox="1"/>
          <p:nvPr/>
        </p:nvSpPr>
        <p:spPr>
          <a:xfrm>
            <a:off x="2142085" y="1857865"/>
            <a:ext cx="14867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New hypothesis</a:t>
            </a:r>
          </a:p>
          <a:p>
            <a:pPr algn="ctr"/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Decided to use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tweepy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for sentiment analysis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23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USED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323E264-144B-4B93-AC76-0CEF60C0DCB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5" name="그림 개체 틀 24">
            <a:extLst>
              <a:ext uri="{FF2B5EF4-FFF2-40B4-BE49-F238E27FC236}">
                <a16:creationId xmlns:a16="http://schemas.microsoft.com/office/drawing/2014/main" id="{3D339A17-2BC6-46EB-9693-0C52A04A0219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D265853-1F9A-472D-A43A-78B1394F90EE}"/>
              </a:ext>
            </a:extLst>
          </p:cNvPr>
          <p:cNvGrpSpPr/>
          <p:nvPr/>
        </p:nvGrpSpPr>
        <p:grpSpPr>
          <a:xfrm>
            <a:off x="964171" y="3899990"/>
            <a:ext cx="3715841" cy="771025"/>
            <a:chOff x="803640" y="3362835"/>
            <a:chExt cx="2059657" cy="77102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1167DA-3735-4EF3-8C93-36D9B1CBA266}"/>
                </a:ext>
              </a:extLst>
            </p:cNvPr>
            <p:cNvSpPr txBox="1"/>
            <p:nvPr/>
          </p:nvSpPr>
          <p:spPr>
            <a:xfrm>
              <a:off x="803640" y="3856861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  <a:cs typeface="Arial" pitchFamily="34" charset="0"/>
                </a:rPr>
                <a:t>text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EB86AB8-B880-44E8-887F-E01D6FBB699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QUANDL API (PYTHON MODULE)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47219D3-3DC8-4108-B987-4148FA5584B8}"/>
              </a:ext>
            </a:extLst>
          </p:cNvPr>
          <p:cNvGrpSpPr/>
          <p:nvPr/>
        </p:nvGrpSpPr>
        <p:grpSpPr>
          <a:xfrm>
            <a:off x="4288667" y="3899990"/>
            <a:ext cx="3715841" cy="771025"/>
            <a:chOff x="803640" y="3362835"/>
            <a:chExt cx="2059657" cy="77102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2FDCAC2-092A-46E5-BEE1-84239779302D}"/>
                </a:ext>
              </a:extLst>
            </p:cNvPr>
            <p:cNvSpPr txBox="1"/>
            <p:nvPr/>
          </p:nvSpPr>
          <p:spPr>
            <a:xfrm>
              <a:off x="803640" y="3856861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  <a:cs typeface="Arial" pitchFamily="34" charset="0"/>
                </a:rPr>
                <a:t>Text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DC2465-D7B0-4548-A788-60E5668C240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FINSENTS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856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1122339"/>
            <a:ext cx="1015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4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82988" y="1220396"/>
            <a:ext cx="64733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Closing price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: </a:t>
            </a: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  <a:highlight>
                  <a:srgbClr val="FFFF00"/>
                </a:highlight>
              </a:rPr>
              <a:t>Definition goes here</a:t>
            </a:r>
          </a:p>
          <a:p>
            <a:endParaRPr lang="en-US" dirty="0">
              <a:ln>
                <a:solidFill>
                  <a:sysClr val="windowText" lastClr="000000"/>
                </a:solidFill>
              </a:ln>
            </a:endParaRPr>
          </a:p>
          <a:p>
            <a:r>
              <a:rPr lang="en-US" dirty="0" err="1">
                <a:ln>
                  <a:solidFill>
                    <a:sysClr val="windowText" lastClr="000000"/>
                  </a:solidFill>
                </a:ln>
              </a:rPr>
              <a:t>Quandl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 module (</a:t>
            </a:r>
            <a:r>
              <a:rPr lang="en-US" dirty="0" err="1">
                <a:ln>
                  <a:solidFill>
                    <a:sysClr val="windowText" lastClr="000000"/>
                  </a:solidFill>
                </a:ln>
              </a:rPr>
              <a:t>quandl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dirty="0" err="1">
                <a:ln>
                  <a:solidFill>
                    <a:sysClr val="windowText" lastClr="000000"/>
                  </a:solidFill>
                </a:ln>
              </a:rPr>
              <a:t>api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 for python) </a:t>
            </a: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Compiles this data daily</a:t>
            </a:r>
          </a:p>
          <a:p>
            <a:endParaRPr lang="en-US" dirty="0">
              <a:ln>
                <a:solidFill>
                  <a:sysClr val="windowText" lastClr="000000"/>
                </a:solidFill>
              </a:ln>
            </a:endParaRP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  <a:highlight>
                  <a:srgbClr val="FFFF00"/>
                </a:highlight>
              </a:rPr>
              <a:t>Used because?</a:t>
            </a:r>
          </a:p>
          <a:p>
            <a:endParaRPr lang="en-US" altLang="ko-KR" sz="120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ko-KR" altLang="en-US" sz="120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676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1122339"/>
            <a:ext cx="1015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82988" y="1220396"/>
            <a:ext cx="64733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Sentiment Score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: </a:t>
            </a: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A measure of the bullishness / bearishness of the language used in media coverage </a:t>
            </a: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of a given stock on a given day</a:t>
            </a:r>
          </a:p>
          <a:p>
            <a:endParaRPr lang="en-US" dirty="0">
              <a:ln>
                <a:solidFill>
                  <a:sysClr val="windowText" lastClr="000000"/>
                </a:solidFill>
              </a:ln>
            </a:endParaRP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Ranges from -5 (extremely negative coverage) to +5 (extremely positive coverage); </a:t>
            </a: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a score of 0 indicates an absence of </a:t>
            </a: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articles for that day</a:t>
            </a:r>
          </a:p>
          <a:p>
            <a:endParaRPr lang="en-US" dirty="0">
              <a:ln>
                <a:solidFill>
                  <a:sysClr val="windowText" lastClr="000000"/>
                </a:solidFill>
              </a:ln>
            </a:endParaRPr>
          </a:p>
          <a:p>
            <a:r>
              <a:rPr lang="en-US" dirty="0" err="1">
                <a:ln>
                  <a:solidFill>
                    <a:sysClr val="windowText" lastClr="000000"/>
                  </a:solidFill>
                </a:ln>
              </a:rPr>
              <a:t>Finsents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 algorithm determines this number</a:t>
            </a:r>
          </a:p>
        </p:txBody>
      </p:sp>
    </p:spTree>
    <p:extLst>
      <p:ext uri="{BB962C8B-B14F-4D97-AF65-F5344CB8AC3E}">
        <p14:creationId xmlns:p14="http://schemas.microsoft.com/office/powerpoint/2010/main" val="1934058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1122339"/>
            <a:ext cx="1015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82988" y="1220396"/>
            <a:ext cx="6473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News volume:</a:t>
            </a: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The number of news articles </a:t>
            </a:r>
            <a:r>
              <a:rPr lang="en-US" b="1" i="1" dirty="0">
                <a:ln>
                  <a:solidFill>
                    <a:sysClr val="windowText" lastClr="000000"/>
                  </a:solidFill>
                </a:ln>
              </a:rPr>
              <a:t>about this </a:t>
            </a:r>
          </a:p>
          <a:p>
            <a:r>
              <a:rPr lang="en-US" b="1" i="1" dirty="0">
                <a:ln>
                  <a:solidFill>
                    <a:sysClr val="windowText" lastClr="000000"/>
                  </a:solidFill>
                </a:ln>
              </a:rPr>
              <a:t>Stock</a:t>
            </a:r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 published on a given day</a:t>
            </a:r>
          </a:p>
          <a:p>
            <a:endParaRPr lang="en-US" b="1" dirty="0">
              <a:ln>
                <a:solidFill>
                  <a:sysClr val="windowText" lastClr="000000"/>
                </a:solidFill>
              </a:ln>
            </a:endParaRPr>
          </a:p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Company news excluded</a:t>
            </a:r>
          </a:p>
          <a:p>
            <a:endParaRPr lang="en-US" b="1" dirty="0">
              <a:ln>
                <a:solidFill>
                  <a:sysClr val="windowText" lastClr="000000"/>
                </a:solidFill>
              </a:ln>
            </a:endParaRPr>
          </a:p>
          <a:p>
            <a:r>
              <a:rPr lang="en-US" b="1" dirty="0" err="1">
                <a:ln>
                  <a:solidFill>
                    <a:sysClr val="windowText" lastClr="000000"/>
                  </a:solidFill>
                </a:ln>
              </a:rPr>
              <a:t>Finsents</a:t>
            </a:r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 metric</a:t>
            </a:r>
          </a:p>
          <a:p>
            <a:endParaRPr lang="en-US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4374879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ustom 1">
      <a:majorFont>
        <a:latin typeface="Bigjohn"/>
        <a:ea typeface="Arial Unicode MS"/>
        <a:cs typeface=""/>
      </a:majorFont>
      <a:minorFont>
        <a:latin typeface="Slimjoe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Custom 1">
      <a:majorFont>
        <a:latin typeface="Bigjohn"/>
        <a:ea typeface="Arial Unicode MS"/>
        <a:cs typeface=""/>
      </a:majorFont>
      <a:minorFont>
        <a:latin typeface="Slimjoe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4378</TotalTime>
  <Words>483</Words>
  <Application>Microsoft Office PowerPoint</Application>
  <PresentationFormat>On-screen Show (16:9)</PresentationFormat>
  <Paragraphs>152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맑은 고딕</vt:lpstr>
      <vt:lpstr>Arial</vt:lpstr>
      <vt:lpstr>Arial Unicode MS</vt:lpstr>
      <vt:lpstr>Bigjohn</vt:lpstr>
      <vt:lpstr>Slimjoe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yod</cp:lastModifiedBy>
  <cp:revision>104</cp:revision>
  <dcterms:created xsi:type="dcterms:W3CDTF">2016-12-05T23:26:54Z</dcterms:created>
  <dcterms:modified xsi:type="dcterms:W3CDTF">2018-04-09T18:35:03Z</dcterms:modified>
</cp:coreProperties>
</file>