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handoutMasterIdLst>
    <p:handoutMasterId r:id="rId28"/>
  </p:handoutMasterIdLst>
  <p:sldIdLst>
    <p:sldId id="256" r:id="rId4"/>
    <p:sldId id="292" r:id="rId5"/>
    <p:sldId id="261" r:id="rId6"/>
    <p:sldId id="274" r:id="rId7"/>
    <p:sldId id="273" r:id="rId8"/>
    <p:sldId id="305" r:id="rId9"/>
    <p:sldId id="308" r:id="rId10"/>
    <p:sldId id="297" r:id="rId11"/>
    <p:sldId id="304" r:id="rId12"/>
    <p:sldId id="309" r:id="rId13"/>
    <p:sldId id="310" r:id="rId14"/>
    <p:sldId id="269" r:id="rId15"/>
    <p:sldId id="311" r:id="rId16"/>
    <p:sldId id="300" r:id="rId17"/>
    <p:sldId id="302" r:id="rId18"/>
    <p:sldId id="289" r:id="rId19"/>
    <p:sldId id="295" r:id="rId20"/>
    <p:sldId id="301" r:id="rId21"/>
    <p:sldId id="303" r:id="rId22"/>
    <p:sldId id="279" r:id="rId23"/>
    <p:sldId id="276" r:id="rId24"/>
    <p:sldId id="294" r:id="rId25"/>
    <p:sldId id="258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FD1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2" autoAdjust="0"/>
    <p:restoredTop sz="94660"/>
  </p:normalViewPr>
  <p:slideViewPr>
    <p:cSldViewPr>
      <p:cViewPr varScale="1">
        <p:scale>
          <a:sx n="81" d="100"/>
          <a:sy n="81" d="100"/>
        </p:scale>
        <p:origin x="64" y="120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698-49C1-B45D-78573DCF028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698-49C1-B45D-78573DCF028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98-49C1-B45D-78573DCF0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E945-4BE6-9EEE-33EB5271D6A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945-4BE6-9EEE-33EB5271D6A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45-4BE6-9EEE-33EB5271D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DCC-4B3A-8CE6-6ACAC8A5714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DCC-4B3A-8CE6-6ACAC8A5714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CC-4B3A-8CE6-6ACAC8A57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AE8-4DCF-ACA3-072C030A954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AE8-4DCF-ACA3-072C030A954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E8-4DCF-ACA3-072C030A9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https://blog.quandl.com/stock-sentiment-data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4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1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Bigjohn" panose="02000000000000000000" pitchFamily="50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Project 1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Slimjoe" panose="02000000000000000000" pitchFamily="50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STOCK PRICES &amp; </a:t>
            </a:r>
          </a:p>
          <a:p>
            <a:pPr lvl="0"/>
            <a:r>
              <a:rPr lang="en-US" altLang="ko-KR" dirty="0"/>
              <a:t>TWITTER SENTIMENT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152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uandl.com/docs/python" TargetMode="External"/><Relationship Id="rId2" Type="http://schemas.openxmlformats.org/officeDocument/2006/relationships/hyperlink" Target="http://finsents.com/NewsHome/Help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ea typeface="맑은 고딕" pitchFamily="50" charset="-127"/>
              </a:rPr>
              <a:t>PROJECT 1: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gjohn" panose="02000000000000000000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49292" y="2427734"/>
            <a:ext cx="3845416" cy="79993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AN ANALYSIS OF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5 NASDAQ </a:t>
            </a:r>
            <a:r>
              <a:rPr lang="en-US" altLang="ko-KR" dirty="0" err="1">
                <a:latin typeface="Slimjoe" panose="02000000000000000000" pitchFamily="50" charset="0"/>
              </a:rPr>
              <a:t>STOCks</a:t>
            </a:r>
            <a:endParaRPr lang="en-US" altLang="ko-KR" dirty="0">
              <a:latin typeface="Slimjoe" panose="02000000000000000000" pitchFamily="50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 And media sentiment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7884" y="3239871"/>
            <a:ext cx="208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Team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calabar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gjohn" panose="02000000000000000000" pitchFamily="50" charset="0"/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April 10, 2018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gjohn" panose="02000000000000000000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volume: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The number of news articles </a:t>
            </a:r>
            <a:r>
              <a:rPr lang="en-US" b="1" i="1" dirty="0">
                <a:ln>
                  <a:solidFill>
                    <a:sysClr val="windowText" lastClr="000000"/>
                  </a:solidFill>
                </a:ln>
              </a:rPr>
              <a:t>about this </a:t>
            </a:r>
          </a:p>
          <a:p>
            <a:r>
              <a:rPr lang="en-US" b="1" i="1" dirty="0">
                <a:ln>
                  <a:solidFill>
                    <a:sysClr val="windowText" lastClr="000000"/>
                  </a:solidFill>
                </a:ln>
              </a:rPr>
              <a:t>Stock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published on a given day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Company news excluded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metric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374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buzz: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A measure of the rate of change in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coverage of a given stock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On a given day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Normalized on a scale of 1 to 10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measures the change in the standard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deviation of periodic news Volume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Calculated by </a:t>
            </a: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serves as a ‘risk alert’ indicator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588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96DF7C0-FB5E-4B2A-A990-B17E35E956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r="7879"/>
          <a:stretch>
            <a:fillRect/>
          </a:stretch>
        </p:blipFill>
        <p:spPr>
          <a:xfrm>
            <a:off x="608013" y="915988"/>
            <a:ext cx="7927975" cy="388778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NOTEBOOK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A2343-B59E-4150-B228-741374ACEEE5}"/>
              </a:ext>
            </a:extLst>
          </p:cNvPr>
          <p:cNvSpPr txBox="1"/>
          <p:nvPr/>
        </p:nvSpPr>
        <p:spPr>
          <a:xfrm>
            <a:off x="4139952" y="42275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XxxxxxXXXXXX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NOTEBOOK i1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3135DAE-7B2E-4DB7-880B-319D9A3B5D5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1517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1" y="3259842"/>
            <a:ext cx="28083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FFFF00"/>
                </a:highlight>
                <a:cs typeface="Arial" pitchFamily="34" charset="0"/>
              </a:rPr>
              <a:t>Text captions</a:t>
            </a:r>
            <a:endParaRPr lang="ko-KR" altLang="en-US" b="1" dirty="0">
              <a:solidFill>
                <a:schemeClr val="bg1"/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4044673"/>
            <a:ext cx="37444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FFFF00"/>
                </a:highlight>
                <a:cs typeface="Arial" pitchFamily="34" charset="0"/>
              </a:rPr>
              <a:t>Some text explanations here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2D1B40F-9D71-4EFD-A974-41212228BF4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A6C935D-8BB5-4A48-BBE9-DB5BE1E0789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4DD5557-9C4B-45DC-A55F-8E6A4459696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79804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5436095" y="463658"/>
            <a:ext cx="3384376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More CODE</a:t>
            </a:r>
            <a:endParaRPr lang="en-US" altLang="ko-KR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703518" y="2878832"/>
            <a:ext cx="3116954" cy="18002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highlight>
                  <a:srgbClr val="FFFF00"/>
                </a:highlight>
                <a:cs typeface="Arial" pitchFamily="34" charset="0"/>
              </a:rPr>
              <a:t>Some things go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792125-5826-4811-8BD4-AC4D4FFA6C3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CD4D24A-22CC-4968-B15A-D8F746938E12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813523A-5125-411F-A909-B603E1503C0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1F21EE7F-4B9C-4344-8FE3-32196EBBFFF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2AF038C1-5210-4DB9-A394-9401A0E4F6DC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F69ACD89-16D1-45C4-9EDE-A7B0F8EE90BC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61793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Charts go here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8184" y="1491630"/>
            <a:ext cx="216024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8184" y="1923678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461142"/>
            <a:ext cx="18575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1894358"/>
            <a:ext cx="18575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7468" y="2665911"/>
            <a:ext cx="39265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Chart explanations.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19F554-C12D-4DEA-85C0-A954EC35D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8" y="913934"/>
            <a:ext cx="3780954" cy="37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5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7"/>
          <p:cNvGraphicFramePr/>
          <p:nvPr>
            <p:extLst>
              <p:ext uri="{D42A27DB-BD31-4B8C-83A1-F6EECF244321}">
                <p14:modId xmlns:p14="http://schemas.microsoft.com/office/powerpoint/2010/main" val="2407807920"/>
              </p:ext>
            </p:extLst>
          </p:nvPr>
        </p:nvGraphicFramePr>
        <p:xfrm>
          <a:off x="4794888" y="316992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7">
            <a:extLst>
              <a:ext uri="{FF2B5EF4-FFF2-40B4-BE49-F238E27FC236}">
                <a16:creationId xmlns:a16="http://schemas.microsoft.com/office/drawing/2014/main" id="{1AA8FAD0-5315-4C1A-8085-AE378AD41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081183"/>
              </p:ext>
            </p:extLst>
          </p:nvPr>
        </p:nvGraphicFramePr>
        <p:xfrm>
          <a:off x="3021694" y="316992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7">
            <a:extLst>
              <a:ext uri="{FF2B5EF4-FFF2-40B4-BE49-F238E27FC236}">
                <a16:creationId xmlns:a16="http://schemas.microsoft.com/office/drawing/2014/main" id="{B83B27F1-7412-4BD5-AD18-417A68861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856345"/>
              </p:ext>
            </p:extLst>
          </p:nvPr>
        </p:nvGraphicFramePr>
        <p:xfrm>
          <a:off x="4794888" y="1517029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Chart 7">
            <a:extLst>
              <a:ext uri="{FF2B5EF4-FFF2-40B4-BE49-F238E27FC236}">
                <a16:creationId xmlns:a16="http://schemas.microsoft.com/office/drawing/2014/main" id="{795F1F48-807F-432D-AA98-D3D48B2DD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62449"/>
              </p:ext>
            </p:extLst>
          </p:nvPr>
        </p:nvGraphicFramePr>
        <p:xfrm>
          <a:off x="3021694" y="1517029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082287" y="1806768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3322849" y="1806768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68758" y="1992996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8196" y="1992996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13421" y="3463745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082287" y="3463745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28196" y="3649973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757" y="3649973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375808" y="2011400"/>
            <a:ext cx="468000" cy="4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228184" y="2011400"/>
            <a:ext cx="468000" cy="4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2375808" y="3674569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228184" y="3674569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85034" y="2068367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6935" y="2068367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5034" y="3745400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46935" y="3745400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6593" y="2115325"/>
            <a:ext cx="2016224" cy="46166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Chart explanations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60032" y="1163756"/>
            <a:ext cx="1746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HERE ARE SOME CHARTS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2280" y="3269203"/>
            <a:ext cx="180751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Similar charts (for each stock) with same explanation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8D9CCD-9D7B-44C5-B079-89B486A02AD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181F0D67-B452-4631-B345-26CE64BF17D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643AFD7D-7E86-4012-8936-522F29FBE51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6A6025-970D-41F5-B3E0-D207F263713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004162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699542"/>
            <a:ext cx="4320480" cy="3744416"/>
          </a:xfrm>
        </p:spPr>
        <p:txBody>
          <a:bodyPr/>
          <a:lstStyle/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TIME: overall project time too short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SCOPE creep: project grew before final focus was agreed upon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Group work: difficult to divide work efficiently; some work duplicated needlessly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Sample data: set too small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Statistics: understanding was insufficient to confidently use statistical tools 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1C350E5-9060-4C8A-A7F2-02FB9247D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2080" y="1465651"/>
            <a:ext cx="2834003" cy="2114211"/>
          </a:xfrm>
        </p:spPr>
      </p:sp>
    </p:spTree>
    <p:extLst>
      <p:ext uri="{BB962C8B-B14F-4D97-AF65-F5344CB8AC3E}">
        <p14:creationId xmlns:p14="http://schemas.microsoft.com/office/powerpoint/2010/main" val="106772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1"/>
            <a:ext cx="9144000" cy="393685"/>
          </a:xfrm>
        </p:spPr>
        <p:txBody>
          <a:bodyPr/>
          <a:lstStyle/>
          <a:p>
            <a:pPr lvl="0"/>
            <a:r>
              <a:rPr lang="en-US" altLang="ko-KR" sz="1800" b="1" dirty="0"/>
              <a:t>CALABAR PYTHON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48928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7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50197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8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ound Same Side Corner Rectangle 8"/>
            <p:cNvSpPr>
              <a:spLocks noChangeAspect="1"/>
            </p:cNvSpPr>
            <p:nvPr/>
          </p:nvSpPr>
          <p:spPr>
            <a:xfrm>
              <a:off x="1096014" y="4015285"/>
              <a:ext cx="760767" cy="360001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ound Same Side Corner Rectangle 8"/>
            <p:cNvSpPr>
              <a:spLocks noChangeAspect="1"/>
            </p:cNvSpPr>
            <p:nvPr/>
          </p:nvSpPr>
          <p:spPr>
            <a:xfrm>
              <a:off x="1095431" y="4375283"/>
              <a:ext cx="760274" cy="360001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8723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29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36007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40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08304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51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1" name="TextBox 4"/>
          <p:cNvSpPr txBox="1"/>
          <p:nvPr/>
        </p:nvSpPr>
        <p:spPr>
          <a:xfrm>
            <a:off x="397563" y="1153803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KettYL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amakoan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13D236BF-9DF1-442B-99F1-0A3AE9FCCE7B}"/>
              </a:ext>
            </a:extLst>
          </p:cNvPr>
          <p:cNvSpPr txBox="1"/>
          <p:nvPr/>
        </p:nvSpPr>
        <p:spPr>
          <a:xfrm>
            <a:off x="6756939" y="1152821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BETH 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YODER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ABBA70B8-EB63-41FE-B6BD-C2AFE65DC9B1}"/>
              </a:ext>
            </a:extLst>
          </p:cNvPr>
          <p:cNvSpPr txBox="1"/>
          <p:nvPr/>
        </p:nvSpPr>
        <p:spPr>
          <a:xfrm>
            <a:off x="5184642" y="115282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ROBIN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lt"/>
                <a:cs typeface="Arial" pitchFamily="34" charset="0"/>
              </a:rPr>
              <a:t>v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  <a:cs typeface="Arial" pitchFamily="34" charset="0"/>
            </a:endParaRPr>
          </a:p>
        </p:txBody>
      </p:sp>
      <p:sp>
        <p:nvSpPr>
          <p:cNvPr id="72" name="TextBox 4">
            <a:extLst>
              <a:ext uri="{FF2B5EF4-FFF2-40B4-BE49-F238E27FC236}">
                <a16:creationId xmlns:a16="http://schemas.microsoft.com/office/drawing/2014/main" id="{88216096-ADD5-4E2D-9F5F-B0267105B4EA}"/>
              </a:ext>
            </a:extLst>
          </p:cNvPr>
          <p:cNvSpPr txBox="1"/>
          <p:nvPr/>
        </p:nvSpPr>
        <p:spPr>
          <a:xfrm>
            <a:off x="3698052" y="1152819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AURA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lt"/>
                <a:cs typeface="Arial" pitchFamily="34" charset="0"/>
              </a:rPr>
              <a:t>j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  <a:cs typeface="Arial" pitchFamily="34" charset="0"/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04CC78D1-88C1-41D1-B700-5B60AA862191}"/>
              </a:ext>
            </a:extLst>
          </p:cNvPr>
          <p:cNvSpPr txBox="1"/>
          <p:nvPr/>
        </p:nvSpPr>
        <p:spPr>
          <a:xfrm>
            <a:off x="2107358" y="1188529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ALEXA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CAVENAS</a:t>
            </a:r>
          </a:p>
        </p:txBody>
      </p:sp>
    </p:spTree>
    <p:extLst>
      <p:ext uri="{BB962C8B-B14F-4D97-AF65-F5344CB8AC3E}">
        <p14:creationId xmlns:p14="http://schemas.microsoft.com/office/powerpoint/2010/main" val="89328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SCOPE CREEP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highlight>
                  <a:srgbClr val="FFFF00"/>
                </a:highlight>
              </a:rPr>
              <a:t>If we feel like we don’t have enough to say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32806" y="1419622"/>
            <a:ext cx="3746276" cy="2579265"/>
            <a:chOff x="1132806" y="1419622"/>
            <a:chExt cx="3746276" cy="2579265"/>
          </a:xfrm>
        </p:grpSpPr>
        <p:cxnSp>
          <p:nvCxnSpPr>
            <p:cNvPr id="11" name="Straight Connector 10"/>
            <p:cNvCxnSpPr>
              <a:endCxn id="6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854746" y="2270695"/>
              <a:ext cx="1256160" cy="36004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8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2"/>
            </p:cNvCxnSpPr>
            <p:nvPr/>
          </p:nvCxnSpPr>
          <p:spPr>
            <a:xfrm flipH="1">
              <a:off x="3110906" y="1921135"/>
              <a:ext cx="1048096" cy="3005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32806" y="2414711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59002" y="1561095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4151924" y="2349214"/>
            <a:ext cx="3746276" cy="2579265"/>
            <a:chOff x="1132806" y="1419622"/>
            <a:chExt cx="3746276" cy="2579265"/>
          </a:xfrm>
        </p:grpSpPr>
        <p:cxnSp>
          <p:nvCxnSpPr>
            <p:cNvPr id="27" name="Straight Connector 26"/>
            <p:cNvCxnSpPr>
              <a:endCxn id="32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54746" y="2270695"/>
              <a:ext cx="1256160" cy="36004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34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5" idx="2"/>
            </p:cNvCxnSpPr>
            <p:nvPr/>
          </p:nvCxnSpPr>
          <p:spPr>
            <a:xfrm flipH="1">
              <a:off x="3110906" y="1970162"/>
              <a:ext cx="1048096" cy="300533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2806" y="2414711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59002" y="1610122"/>
              <a:ext cx="720080" cy="7200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Rounded Rectangle 7"/>
          <p:cNvSpPr>
            <a:spLocks noChangeAspect="1"/>
          </p:cNvSpPr>
          <p:nvPr/>
        </p:nvSpPr>
        <p:spPr>
          <a:xfrm>
            <a:off x="4367515" y="2653058"/>
            <a:ext cx="303053" cy="2615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>
            <a:spLocks noChangeAspect="1"/>
          </p:cNvSpPr>
          <p:nvPr/>
        </p:nvSpPr>
        <p:spPr>
          <a:xfrm>
            <a:off x="4389254" y="1779662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5219645" y="2754614"/>
            <a:ext cx="1394698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We can talk about the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Stuff that took all of our time</a:t>
            </a:r>
          </a:p>
        </p:txBody>
      </p:sp>
      <p:sp>
        <p:nvSpPr>
          <p:cNvPr id="44" name="Rectangle 30"/>
          <p:cNvSpPr>
            <a:spLocks noChangeAspect="1"/>
          </p:cNvSpPr>
          <p:nvPr/>
        </p:nvSpPr>
        <p:spPr>
          <a:xfrm>
            <a:off x="7403402" y="2486781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Oval 7"/>
          <p:cNvSpPr>
            <a:spLocks noChangeAspect="1"/>
          </p:cNvSpPr>
          <p:nvPr/>
        </p:nvSpPr>
        <p:spPr>
          <a:xfrm>
            <a:off x="1895712" y="3489725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Oval 21"/>
          <p:cNvSpPr>
            <a:spLocks noChangeAspect="1"/>
          </p:cNvSpPr>
          <p:nvPr/>
        </p:nvSpPr>
        <p:spPr>
          <a:xfrm>
            <a:off x="1330748" y="1643260"/>
            <a:ext cx="324195" cy="3269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36"/>
          <p:cNvSpPr>
            <a:spLocks noChangeAspect="1"/>
          </p:cNvSpPr>
          <p:nvPr/>
        </p:nvSpPr>
        <p:spPr>
          <a:xfrm>
            <a:off x="1347184" y="2670595"/>
            <a:ext cx="310971" cy="2599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Oval 7"/>
          <p:cNvSpPr/>
          <p:nvPr/>
        </p:nvSpPr>
        <p:spPr>
          <a:xfrm>
            <a:off x="7353650" y="3431237"/>
            <a:ext cx="388512" cy="3885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ectangle 30"/>
          <p:cNvSpPr>
            <a:spLocks noChangeAspect="1"/>
          </p:cNvSpPr>
          <p:nvPr/>
        </p:nvSpPr>
        <p:spPr>
          <a:xfrm>
            <a:off x="6849294" y="4357508"/>
            <a:ext cx="284706" cy="28387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2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4929" y="98616"/>
            <a:ext cx="9144000" cy="850841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SUGGESTIONS FOR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24226" y="1592687"/>
            <a:ext cx="19276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What would we 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Do if we had more time?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0152" y="1524205"/>
            <a:ext cx="19276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 rot="5400000">
            <a:off x="649480" y="2780648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7"/>
          <p:cNvSpPr/>
          <p:nvPr/>
        </p:nvSpPr>
        <p:spPr>
          <a:xfrm rot="5400000">
            <a:off x="649480" y="1664453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Oval 38"/>
          <p:cNvSpPr/>
          <p:nvPr/>
        </p:nvSpPr>
        <p:spPr>
          <a:xfrm rot="5400000">
            <a:off x="649480" y="3909447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ounded Rectangle 27"/>
          <p:cNvSpPr>
            <a:spLocks noChangeAspect="1"/>
          </p:cNvSpPr>
          <p:nvPr/>
        </p:nvSpPr>
        <p:spPr>
          <a:xfrm>
            <a:off x="799338" y="2959313"/>
            <a:ext cx="276284" cy="21222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36"/>
          <p:cNvSpPr>
            <a:spLocks noChangeAspect="1"/>
          </p:cNvSpPr>
          <p:nvPr/>
        </p:nvSpPr>
        <p:spPr>
          <a:xfrm>
            <a:off x="798701" y="4086643"/>
            <a:ext cx="277558" cy="23201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 rot="5400000">
            <a:off x="7956408" y="1651849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 rot="5400000">
            <a:off x="7956408" y="3909447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/>
          <p:cNvSpPr/>
          <p:nvPr/>
        </p:nvSpPr>
        <p:spPr>
          <a:xfrm rot="5400000">
            <a:off x="7956408" y="2780648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Rectangle 30"/>
          <p:cNvSpPr>
            <a:spLocks noChangeAspect="1"/>
          </p:cNvSpPr>
          <p:nvPr/>
        </p:nvSpPr>
        <p:spPr>
          <a:xfrm>
            <a:off x="8127388" y="1819947"/>
            <a:ext cx="234040" cy="23335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Oval 7"/>
          <p:cNvSpPr>
            <a:spLocks noChangeAspect="1"/>
          </p:cNvSpPr>
          <p:nvPr/>
        </p:nvSpPr>
        <p:spPr>
          <a:xfrm>
            <a:off x="8124294" y="4085260"/>
            <a:ext cx="240228" cy="240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ounded Rectangle 7"/>
          <p:cNvSpPr>
            <a:spLocks noChangeAspect="1"/>
          </p:cNvSpPr>
          <p:nvPr/>
        </p:nvSpPr>
        <p:spPr>
          <a:xfrm>
            <a:off x="8130833" y="2974178"/>
            <a:ext cx="227151" cy="1960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 Placeholder 1">
            <a:extLst>
              <a:ext uri="{FF2B5EF4-FFF2-40B4-BE49-F238E27FC236}">
                <a16:creationId xmlns:a16="http://schemas.microsoft.com/office/drawing/2014/main" id="{64A4EC51-5AD4-42BA-AFED-06B6C91C1125}"/>
              </a:ext>
            </a:extLst>
          </p:cNvPr>
          <p:cNvSpPr txBox="1">
            <a:spLocks/>
          </p:cNvSpPr>
          <p:nvPr/>
        </p:nvSpPr>
        <p:spPr>
          <a:xfrm>
            <a:off x="0" y="538207"/>
            <a:ext cx="9144000" cy="8508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RESEARCH</a:t>
            </a:r>
          </a:p>
        </p:txBody>
      </p:sp>
      <p:sp>
        <p:nvSpPr>
          <p:cNvPr id="52" name="Block Arc 11">
            <a:extLst>
              <a:ext uri="{FF2B5EF4-FFF2-40B4-BE49-F238E27FC236}">
                <a16:creationId xmlns:a16="http://schemas.microsoft.com/office/drawing/2014/main" id="{84567DC1-4B12-4AED-BDC4-745A2DCDF6A1}"/>
              </a:ext>
            </a:extLst>
          </p:cNvPr>
          <p:cNvSpPr/>
          <p:nvPr/>
        </p:nvSpPr>
        <p:spPr>
          <a:xfrm rot="10800000">
            <a:off x="831867" y="1775529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8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highlight>
                  <a:srgbClr val="FFFF00"/>
                </a:highlight>
              </a:rPr>
              <a:t>Stuff we read about during our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8219" y="1209551"/>
            <a:ext cx="2817837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5633070" y="1209551"/>
            <a:ext cx="2817837" cy="353050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4EDC2-49AF-4A6D-B919-066D08508801}"/>
              </a:ext>
            </a:extLst>
          </p:cNvPr>
          <p:cNvSpPr/>
          <p:nvPr/>
        </p:nvSpPr>
        <p:spPr>
          <a:xfrm>
            <a:off x="2286000" y="224858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http://finsents.com/NewsHome/Help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https://docs.quandl.com/docs/python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7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18322A-3F6E-4B67-9F90-AC51BA357993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 </a:t>
            </a:r>
          </a:p>
          <a:p>
            <a:r>
              <a:rPr lang="en-US" altLang="ko-KR" sz="2400" b="1" dirty="0">
                <a:solidFill>
                  <a:schemeClr val="bg1"/>
                </a:solidFill>
                <a:highlight>
                  <a:srgbClr val="FFFF00"/>
                </a:highlight>
                <a:latin typeface="+mn-lt"/>
                <a:ea typeface="+mn-ea"/>
                <a:cs typeface="Arial" pitchFamily="34" charset="0"/>
              </a:rPr>
              <a:t>Hopefully not</a:t>
            </a:r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314B9AF5-DE88-4459-A5D9-15E743D636D5}"/>
              </a:ext>
            </a:extLst>
          </p:cNvPr>
          <p:cNvSpPr/>
          <p:nvPr/>
        </p:nvSpPr>
        <p:spPr>
          <a:xfrm rot="18900000">
            <a:off x="1661413" y="4107230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Guiding 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it possible to predict stock market behavior?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factors influence share cost fluctuations?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Something else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8931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Another idea we had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641171" y="1131977"/>
            <a:ext cx="1080000" cy="108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990634" y="1477560"/>
            <a:ext cx="381073" cy="37995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319" y="1061672"/>
            <a:ext cx="656924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 exists a relationship 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between stock prices and media sentiment about that stock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This slide needs more stuff on it </a:t>
            </a:r>
          </a:p>
        </p:txBody>
      </p:sp>
    </p:spTree>
    <p:extLst>
      <p:ext uri="{BB962C8B-B14F-4D97-AF65-F5344CB8AC3E}">
        <p14:creationId xmlns:p14="http://schemas.microsoft.com/office/powerpoint/2010/main" val="380303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PROGRESSION of project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462904" y="1635646"/>
            <a:ext cx="7115213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376178" y="1149806"/>
            <a:ext cx="971680" cy="971680"/>
            <a:chOff x="7092280" y="2517710"/>
            <a:chExt cx="971680" cy="971680"/>
          </a:xfrm>
        </p:grpSpPr>
        <p:sp>
          <p:nvSpPr>
            <p:cNvPr id="6" name="Oval 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80120" y="1491630"/>
            <a:ext cx="288032" cy="288032"/>
            <a:chOff x="611560" y="2851238"/>
            <a:chExt cx="288032" cy="288032"/>
          </a:xfrm>
        </p:grpSpPr>
        <p:sp>
          <p:nvSpPr>
            <p:cNvPr id="9" name="Oval 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43094" y="1496547"/>
            <a:ext cx="288032" cy="288032"/>
            <a:chOff x="611560" y="2851238"/>
            <a:chExt cx="288032" cy="288032"/>
          </a:xfrm>
        </p:grpSpPr>
        <p:sp>
          <p:nvSpPr>
            <p:cNvPr id="12" name="Oval 1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27983" y="1500609"/>
            <a:ext cx="288032" cy="288032"/>
            <a:chOff x="611560" y="2851238"/>
            <a:chExt cx="288032" cy="288032"/>
          </a:xfrm>
        </p:grpSpPr>
        <p:sp>
          <p:nvSpPr>
            <p:cNvPr id="15" name="Oval 14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22819" y="1500609"/>
            <a:ext cx="288032" cy="288032"/>
            <a:chOff x="611560" y="2851238"/>
            <a:chExt cx="288032" cy="288032"/>
          </a:xfrm>
        </p:grpSpPr>
        <p:sp>
          <p:nvSpPr>
            <p:cNvPr id="18" name="Oval 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52598" y="973636"/>
            <a:ext cx="16761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thursday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1026" y="973636"/>
            <a:ext cx="1512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tuesday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821" y="973636"/>
            <a:ext cx="15706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Saturday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776" y="1913954"/>
            <a:ext cx="14867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Began to research first hypothesis using Instagram and geolocation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5431" y="1860649"/>
            <a:ext cx="140280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DECIDED TO USE FIRST QUARTER 2018 data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More things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Things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Other stuff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33930F-EAE3-44ED-BFDB-C672CF77C073}"/>
              </a:ext>
            </a:extLst>
          </p:cNvPr>
          <p:cNvSpPr txBox="1"/>
          <p:nvPr/>
        </p:nvSpPr>
        <p:spPr>
          <a:xfrm>
            <a:off x="3820889" y="1695804"/>
            <a:ext cx="1512167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Dissatisfied with results of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tweepy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Researched new data sources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Obtained institutional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License for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sets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243CDB-3C5F-44D1-86C5-13FFF82FB10A}"/>
              </a:ext>
            </a:extLst>
          </p:cNvPr>
          <p:cNvSpPr txBox="1"/>
          <p:nvPr/>
        </p:nvSpPr>
        <p:spPr>
          <a:xfrm>
            <a:off x="5428756" y="973636"/>
            <a:ext cx="16761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saturday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FFEE5B80-82B4-49DA-9D3A-D713432D6D10}"/>
              </a:ext>
            </a:extLst>
          </p:cNvPr>
          <p:cNvSpPr/>
          <p:nvPr/>
        </p:nvSpPr>
        <p:spPr>
          <a:xfrm flipH="1">
            <a:off x="7699873" y="1462453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73DE73-38EA-479E-8E28-CB6CC981860D}"/>
              </a:ext>
            </a:extLst>
          </p:cNvPr>
          <p:cNvSpPr txBox="1"/>
          <p:nvPr/>
        </p:nvSpPr>
        <p:spPr>
          <a:xfrm>
            <a:off x="2142085" y="1857865"/>
            <a:ext cx="14867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hypothesis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Decided to use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tweepy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 sentiment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USED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930AAF7-6EF5-425F-A0AF-D789FB9597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" t="-143" r="26606" b="143"/>
          <a:stretch/>
        </p:blipFill>
        <p:spPr>
          <a:xfrm>
            <a:off x="1748616" y="1374406"/>
            <a:ext cx="2319328" cy="1584833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6E1127CB-F3A1-4505-8329-F1E6E2D9A4D6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" r="25352"/>
          <a:stretch/>
        </p:blipFill>
        <p:spPr>
          <a:xfrm>
            <a:off x="4986924" y="1374406"/>
            <a:ext cx="2319328" cy="1584833"/>
          </a:xfr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D265853-1F9A-472D-A43A-78B1394F90EE}"/>
              </a:ext>
            </a:extLst>
          </p:cNvPr>
          <p:cNvGrpSpPr/>
          <p:nvPr/>
        </p:nvGrpSpPr>
        <p:grpSpPr>
          <a:xfrm>
            <a:off x="964171" y="3899990"/>
            <a:ext cx="3715841" cy="771025"/>
            <a:chOff x="803640" y="3362835"/>
            <a:chExt cx="2059657" cy="7710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1167DA-3735-4EF3-8C93-36D9B1CBA266}"/>
                </a:ext>
              </a:extLst>
            </p:cNvPr>
            <p:cNvSpPr txBox="1"/>
            <p:nvPr/>
          </p:nvSpPr>
          <p:spPr>
            <a:xfrm>
              <a:off x="803640" y="3856861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cs typeface="Arial" pitchFamily="34" charset="0"/>
                </a:rPr>
                <a:t>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B86AB8-B880-44E8-887F-E01D6FBB699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QUANDL API (PYTHON MODULE)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219D3-3DC8-4108-B987-4148FA5584B8}"/>
              </a:ext>
            </a:extLst>
          </p:cNvPr>
          <p:cNvGrpSpPr/>
          <p:nvPr/>
        </p:nvGrpSpPr>
        <p:grpSpPr>
          <a:xfrm>
            <a:off x="4288667" y="3899990"/>
            <a:ext cx="3715841" cy="771025"/>
            <a:chOff x="803640" y="3362835"/>
            <a:chExt cx="2059657" cy="7710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FDCAC2-092A-46E5-BEE1-84239779302D}"/>
                </a:ext>
              </a:extLst>
            </p:cNvPr>
            <p:cNvSpPr txBox="1"/>
            <p:nvPr/>
          </p:nvSpPr>
          <p:spPr>
            <a:xfrm>
              <a:off x="803640" y="3856861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cs typeface="Arial" pitchFamily="34" charset="0"/>
                </a:rPr>
                <a:t>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DC2465-D7B0-4548-A788-60E5668C240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FINSENTS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5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Closing price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: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highlight>
                  <a:srgbClr val="FFFF00"/>
                </a:highlight>
              </a:rPr>
              <a:t>Definition goes here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Quandl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module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quandl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api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for python)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Compiles this data daily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highlight>
                  <a:srgbClr val="FFFF00"/>
                </a:highlight>
              </a:rPr>
              <a:t>Used because?</a:t>
            </a:r>
          </a:p>
          <a:p>
            <a:endParaRPr lang="en-US" altLang="ko-KR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Sentiment Score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: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 measure of the bullishness / bearishness of the language used in media coverage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of a given stock on a given day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Ranges from -5 (extremely negative coverage) to +5 (extremely positive coverage);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 score of 0 indicates an absence of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articles for that day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algorithm determines this number</a:t>
            </a:r>
          </a:p>
        </p:txBody>
      </p:sp>
    </p:spTree>
    <p:extLst>
      <p:ext uri="{BB962C8B-B14F-4D97-AF65-F5344CB8AC3E}">
        <p14:creationId xmlns:p14="http://schemas.microsoft.com/office/powerpoint/2010/main" val="193405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 vs. bear market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9349802-F3BE-450D-BE60-A7C2EF3A2E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r="17668"/>
          <a:stretch>
            <a:fillRect/>
          </a:stretch>
        </p:blipFill>
        <p:spPr/>
      </p:pic>
      <p:pic>
        <p:nvPicPr>
          <p:cNvPr id="17" name="Picture 2" descr="D:\Fullppt\PNG이미지\핸드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08069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997D0DC-2D60-4C82-A3A9-0A963FFEB612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7" t="-14916" r="13895" b="-508"/>
          <a:stretch/>
        </p:blipFill>
        <p:spPr>
          <a:xfrm>
            <a:off x="4943470" y="1491630"/>
            <a:ext cx="1744194" cy="2694244"/>
          </a:xfrm>
          <a:solidFill>
            <a:srgbClr val="B7CFD1"/>
          </a:solidFill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E8E9F2-9F72-4B50-87B9-2DE100235EB7}"/>
              </a:ext>
            </a:extLst>
          </p:cNvPr>
          <p:cNvSpPr/>
          <p:nvPr/>
        </p:nvSpPr>
        <p:spPr>
          <a:xfrm>
            <a:off x="467544" y="1164297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highlight>
                  <a:srgbClr val="FFFF00"/>
                </a:highlight>
              </a:rPr>
              <a:t>Short description</a:t>
            </a:r>
            <a:endParaRPr lang="en-US" dirty="0">
              <a:ln>
                <a:solidFill>
                  <a:sysClr val="windowText" lastClr="000000"/>
                </a:solidFill>
              </a:ln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16319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Bigjohn"/>
        <a:ea typeface="Arial Unicode MS"/>
        <a:cs typeface=""/>
      </a:majorFont>
      <a:minorFont>
        <a:latin typeface="Slimjoe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Custom 1">
      <a:majorFont>
        <a:latin typeface="Bigjohn"/>
        <a:ea typeface="Arial Unicode MS"/>
        <a:cs typeface=""/>
      </a:majorFont>
      <a:minorFont>
        <a:latin typeface="Slimjoe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510</Words>
  <Application>Microsoft Office PowerPoint</Application>
  <PresentationFormat>On-screen Show (16:9)</PresentationFormat>
  <Paragraphs>157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맑은 고딕</vt:lpstr>
      <vt:lpstr>Arial</vt:lpstr>
      <vt:lpstr>Arial Unicode MS</vt:lpstr>
      <vt:lpstr>Bigjohn</vt:lpstr>
      <vt:lpstr>Slimjoe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yod</cp:lastModifiedBy>
  <cp:revision>114</cp:revision>
  <dcterms:created xsi:type="dcterms:W3CDTF">2016-12-05T23:26:54Z</dcterms:created>
  <dcterms:modified xsi:type="dcterms:W3CDTF">2018-04-10T00:26:49Z</dcterms:modified>
</cp:coreProperties>
</file>