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0"/>
  </p:notesMasterIdLst>
  <p:handoutMasterIdLst>
    <p:handoutMasterId r:id="rId31"/>
  </p:handoutMasterIdLst>
  <p:sldIdLst>
    <p:sldId id="256" r:id="rId4"/>
    <p:sldId id="292" r:id="rId5"/>
    <p:sldId id="261" r:id="rId6"/>
    <p:sldId id="274" r:id="rId7"/>
    <p:sldId id="273" r:id="rId8"/>
    <p:sldId id="305" r:id="rId9"/>
    <p:sldId id="308" r:id="rId10"/>
    <p:sldId id="297" r:id="rId11"/>
    <p:sldId id="304" r:id="rId12"/>
    <p:sldId id="309" r:id="rId13"/>
    <p:sldId id="310" r:id="rId14"/>
    <p:sldId id="269" r:id="rId15"/>
    <p:sldId id="300" r:id="rId16"/>
    <p:sldId id="319" r:id="rId17"/>
    <p:sldId id="318" r:id="rId18"/>
    <p:sldId id="315" r:id="rId19"/>
    <p:sldId id="317" r:id="rId20"/>
    <p:sldId id="312" r:id="rId21"/>
    <p:sldId id="289" r:id="rId22"/>
    <p:sldId id="313" r:id="rId23"/>
    <p:sldId id="314" r:id="rId24"/>
    <p:sldId id="320" r:id="rId25"/>
    <p:sldId id="303" r:id="rId26"/>
    <p:sldId id="276" r:id="rId27"/>
    <p:sldId id="294" r:id="rId28"/>
    <p:sldId id="258" r:id="rId29"/>
  </p:sldIdLst>
  <p:sldSz cx="9144000" cy="5143500" type="screen16x9"/>
  <p:notesSz cx="9388475" cy="71024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  <a:srgbClr val="B7C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2" autoAdjust="0"/>
    <p:restoredTop sz="94660"/>
  </p:normalViewPr>
  <p:slideViewPr>
    <p:cSldViewPr>
      <p:cViewPr varScale="1">
        <p:scale>
          <a:sx n="85" d="100"/>
          <a:sy n="85" d="100"/>
        </p:scale>
        <p:origin x="104" y="56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317964" y="0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317964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4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533400"/>
            <a:ext cx="4733925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4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Kettyl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45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06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49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69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63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955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929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89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184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Kettyl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7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Kettyl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Say own name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18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Kettyl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292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Kettyl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5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alexa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415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40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Kettyl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73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05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9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Alexa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49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77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90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34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Kettyl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210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9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1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Bigjohn" panose="02000000000000000000" pitchFamily="50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Project 1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Slimjoe" panose="02000000000000000000" pitchFamily="50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STOCK PRICES &amp; </a:t>
            </a:r>
          </a:p>
          <a:p>
            <a:pPr lvl="0"/>
            <a:r>
              <a:rPr lang="en-US" altLang="ko-KR" dirty="0"/>
              <a:t>TWITTER SENTIMENT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152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71"/>
                    </a14:imgEffect>
                    <a14:imgEffect>
                      <a14:saturation sat="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8871"/>
                    </a14:imgEffect>
                    <a14:imgEffect>
                      <a14:saturation sat="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71"/>
                    </a14:imgEffect>
                    <a14:imgEffect>
                      <a14:saturation sat="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finsents.com/NewsHome/Hel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blogs.lse.ac.uk/usappblog/2017/10/14/can-twitter-sentiment-predict-stock-market-behaviour/" TargetMode="External"/><Relationship Id="rId5" Type="http://schemas.openxmlformats.org/officeDocument/2006/relationships/hyperlink" Target="https://www.investopedia.com/terms/m/marketsentiment.asp" TargetMode="External"/><Relationship Id="rId4" Type="http://schemas.openxmlformats.org/officeDocument/2006/relationships/hyperlink" Target="https://docs.quandl.com/docs/pytho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john" panose="02000000000000000000" pitchFamily="50" charset="0"/>
                <a:ea typeface="맑은 고딕" pitchFamily="50" charset="-127"/>
              </a:rPr>
              <a:t>PROJECT 1: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gjohn" panose="02000000000000000000" pitchFamily="50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49292" y="2427734"/>
            <a:ext cx="3845416" cy="79993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Slimjoe" panose="02000000000000000000" pitchFamily="50" charset="0"/>
              </a:rPr>
              <a:t>AN ANALYSIS OF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Slimjoe" panose="02000000000000000000" pitchFamily="50" charset="0"/>
              </a:rPr>
              <a:t>5 NASDAQ </a:t>
            </a:r>
            <a:r>
              <a:rPr lang="en-US" altLang="ko-KR" dirty="0" err="1">
                <a:latin typeface="Slimjoe" panose="02000000000000000000" pitchFamily="50" charset="0"/>
              </a:rPr>
              <a:t>STOCks</a:t>
            </a:r>
            <a:endParaRPr lang="en-US" altLang="ko-KR" dirty="0">
              <a:latin typeface="Slimjoe" panose="02000000000000000000" pitchFamily="50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Slimjoe" panose="02000000000000000000" pitchFamily="50" charset="0"/>
              </a:rPr>
              <a:t> And media sentiment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7884" y="3239871"/>
            <a:ext cx="208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john" panose="02000000000000000000" pitchFamily="50" charset="0"/>
                <a:cs typeface="Arial" pitchFamily="34" charset="0"/>
              </a:rPr>
              <a:t>Team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john" panose="02000000000000000000" pitchFamily="50" charset="0"/>
                <a:cs typeface="Arial" pitchFamily="34" charset="0"/>
              </a:rPr>
              <a:t>calabar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gjohn" panose="02000000000000000000" pitchFamily="50" charset="0"/>
              <a:cs typeface="Arial" pitchFamily="34" charset="0"/>
            </a:endParaRP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john" panose="02000000000000000000" pitchFamily="50" charset="0"/>
                <a:cs typeface="Arial" pitchFamily="34" charset="0"/>
              </a:rPr>
              <a:t>April 10, 2018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gjohn" panose="02000000000000000000" pitchFamily="5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122339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2988" y="1220396"/>
            <a:ext cx="6473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News volume: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The number of news articles </a:t>
            </a:r>
            <a:r>
              <a:rPr lang="en-US" b="1" i="1" dirty="0">
                <a:ln>
                  <a:solidFill>
                    <a:sysClr val="windowText" lastClr="000000"/>
                  </a:solidFill>
                </a:ln>
              </a:rPr>
              <a:t>about this </a:t>
            </a:r>
          </a:p>
          <a:p>
            <a:r>
              <a:rPr lang="en-US" b="1" i="1" dirty="0">
                <a:ln>
                  <a:solidFill>
                    <a:sysClr val="windowText" lastClr="000000"/>
                  </a:solidFill>
                </a:ln>
              </a:rPr>
              <a:t>Stock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 published on a given day</a:t>
            </a: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Company news excluded</a:t>
            </a: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 err="1">
                <a:ln>
                  <a:solidFill>
                    <a:sysClr val="windowText" lastClr="000000"/>
                  </a:solidFill>
                </a:ln>
              </a:rPr>
              <a:t>Finsents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 metric</a:t>
            </a: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4374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122339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2988" y="1220396"/>
            <a:ext cx="64733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News buzz: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A measure of the rate of change in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News coverage of a given stock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On a given day</a:t>
            </a: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Normalized on a scale of 1 to 10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measures the change in the standard 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deviation of periodic news Volume</a:t>
            </a: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Calculated by </a:t>
            </a:r>
            <a:r>
              <a:rPr lang="en-US" b="1" dirty="0" err="1">
                <a:ln>
                  <a:solidFill>
                    <a:sysClr val="windowText" lastClr="000000"/>
                  </a:solidFill>
                </a:ln>
              </a:rPr>
              <a:t>finsents</a:t>
            </a:r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serves as a ‘risk alert’ indicator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588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96DF7C0-FB5E-4B2A-A990-B17E35E956B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" t="3846" r="5784"/>
          <a:stretch/>
        </p:blipFill>
        <p:spPr>
          <a:xfrm>
            <a:off x="0" y="1059582"/>
            <a:ext cx="9144000" cy="2700300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JUPYTER</a:t>
            </a:r>
            <a:r>
              <a:rPr lang="en-US" altLang="ko-KR" b="1" dirty="0">
                <a:solidFill>
                  <a:srgbClr val="D15A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NOTEBOOK 1</a:t>
            </a:r>
          </a:p>
        </p:txBody>
      </p:sp>
    </p:spTree>
    <p:extLst>
      <p:ext uri="{BB962C8B-B14F-4D97-AF65-F5344CB8AC3E}">
        <p14:creationId xmlns:p14="http://schemas.microsoft.com/office/powerpoint/2010/main" val="3307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altLang="ko-KR" b="1" dirty="0">
                <a:solidFill>
                  <a:srgbClr val="D15A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4009" y="2946440"/>
            <a:ext cx="410445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Initial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dataframes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were created from calls to each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api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/module</a:t>
            </a:r>
          </a:p>
          <a:p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Data was organized and cleaned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9F4291A-CE5A-4995-8FD2-0EC84E9142A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6" t="-578" r="17154" b="578"/>
          <a:stretch/>
        </p:blipFill>
        <p:spPr>
          <a:xfrm>
            <a:off x="429444" y="915566"/>
            <a:ext cx="4104456" cy="1872000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4E62466-620B-450F-B539-9D12F8A5FE7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1" t="-559" r="3757" b="559"/>
          <a:stretch/>
        </p:blipFill>
        <p:spPr>
          <a:xfrm>
            <a:off x="4644008" y="915566"/>
            <a:ext cx="4104456" cy="1872000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725855E-F16A-4ADC-84E6-F68B909D5248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4" y="2961326"/>
            <a:ext cx="4104456" cy="1774827"/>
          </a:xfrm>
        </p:spPr>
      </p:pic>
    </p:spTree>
    <p:extLst>
      <p:ext uri="{BB962C8B-B14F-4D97-AF65-F5344CB8AC3E}">
        <p14:creationId xmlns:p14="http://schemas.microsoft.com/office/powerpoint/2010/main" val="279804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BBBFD4B-DAAC-4042-854C-E5DA6A9AF6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" t="6668" r="11385" b="3332"/>
          <a:stretch/>
        </p:blipFill>
        <p:spPr>
          <a:xfrm>
            <a:off x="0" y="952492"/>
            <a:ext cx="9144000" cy="1907290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altLang="ko-KR" b="1" dirty="0">
                <a:solidFill>
                  <a:srgbClr val="D15A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C60B3F-4570-48E7-B734-E5CAC3DE0F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62"/>
          <a:stretch/>
        </p:blipFill>
        <p:spPr>
          <a:xfrm>
            <a:off x="3377716" y="1419622"/>
            <a:ext cx="5314564" cy="355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2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altLang="ko-KR" b="1" dirty="0">
                <a:solidFill>
                  <a:srgbClr val="D15A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ii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445CA2E-58AE-4782-A7CC-7B2C362C00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9607"/>
          <a:stretch/>
        </p:blipFill>
        <p:spPr>
          <a:xfrm>
            <a:off x="-14677" y="941388"/>
            <a:ext cx="9036496" cy="1611438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556F71E-D5F9-4EC2-AD90-7743F9878B7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" r="7057"/>
          <a:stretch/>
        </p:blipFill>
        <p:spPr>
          <a:xfrm>
            <a:off x="2123728" y="2139702"/>
            <a:ext cx="6659562" cy="26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9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F8DDC56-BD1A-4097-9B47-5674B4DCD4F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3" t="8787" r="7212" b="7201"/>
          <a:stretch/>
        </p:blipFill>
        <p:spPr>
          <a:xfrm>
            <a:off x="0" y="-92545"/>
            <a:ext cx="9144000" cy="523604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B3109E-0165-424B-B421-F31F01D70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 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B3B0FB-2D5E-4B65-A4D1-24237A305EF1}"/>
              </a:ext>
            </a:extLst>
          </p:cNvPr>
          <p:cNvSpPr txBox="1"/>
          <p:nvPr/>
        </p:nvSpPr>
        <p:spPr>
          <a:xfrm>
            <a:off x="0" y="4739286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quarter 2018 news buzz</a:t>
            </a:r>
          </a:p>
        </p:txBody>
      </p:sp>
    </p:spTree>
    <p:extLst>
      <p:ext uri="{BB962C8B-B14F-4D97-AF65-F5344CB8AC3E}">
        <p14:creationId xmlns:p14="http://schemas.microsoft.com/office/powerpoint/2010/main" val="118890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F8DDC56-BD1A-4097-9B47-5674B4DCD4F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4" t="7608" r="6057" b="7375"/>
          <a:stretch/>
        </p:blipFill>
        <p:spPr>
          <a:xfrm>
            <a:off x="-161758" y="-92546"/>
            <a:ext cx="9367824" cy="523604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B3109E-0165-424B-B421-F31F01D70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 1i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B3B0FB-2D5E-4B65-A4D1-24237A305EF1}"/>
              </a:ext>
            </a:extLst>
          </p:cNvPr>
          <p:cNvSpPr txBox="1"/>
          <p:nvPr/>
        </p:nvSpPr>
        <p:spPr>
          <a:xfrm>
            <a:off x="0" y="4739286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quarter 2018 news volume</a:t>
            </a:r>
          </a:p>
        </p:txBody>
      </p:sp>
    </p:spTree>
    <p:extLst>
      <p:ext uri="{BB962C8B-B14F-4D97-AF65-F5344CB8AC3E}">
        <p14:creationId xmlns:p14="http://schemas.microsoft.com/office/powerpoint/2010/main" val="3867773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E6B1990-7739-4CF5-B4DB-7A52385DE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11" y="891526"/>
            <a:ext cx="3726681" cy="37266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50D3467-E62F-4D29-A8FA-0DD13ABF4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15" y="1189952"/>
            <a:ext cx="1224136" cy="4247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2667" y="4463097"/>
            <a:ext cx="87129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DD2D9"/>
                </a:highlight>
              </a:rPr>
              <a:t>First quarter 2018: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DD2D9"/>
                </a:highlight>
              </a:rPr>
              <a:t>FACEbook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DD2D9"/>
                </a:highlight>
              </a:rPr>
              <a:t> closing price vs stock sentiment, as a function of news volume</a:t>
            </a:r>
          </a:p>
        </p:txBody>
      </p:sp>
    </p:spTree>
    <p:extLst>
      <p:ext uri="{BB962C8B-B14F-4D97-AF65-F5344CB8AC3E}">
        <p14:creationId xmlns:p14="http://schemas.microsoft.com/office/powerpoint/2010/main" val="1149021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Visualizations continued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E6B1990-7739-4CF5-B4DB-7A52385DE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11" y="891526"/>
            <a:ext cx="3726681" cy="37266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50D3467-E62F-4D29-A8FA-0DD13ABF4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15" y="1059582"/>
            <a:ext cx="1224136" cy="68551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2667" y="4463097"/>
            <a:ext cx="87129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DD2D9"/>
                </a:highlight>
              </a:rPr>
              <a:t>First quarter 2018: apple closing price vs stock sentiment, as a function of news volume</a:t>
            </a:r>
          </a:p>
        </p:txBody>
      </p:sp>
    </p:spTree>
    <p:extLst>
      <p:ext uri="{BB962C8B-B14F-4D97-AF65-F5344CB8AC3E}">
        <p14:creationId xmlns:p14="http://schemas.microsoft.com/office/powerpoint/2010/main" val="191365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TEAM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9852" y="676020"/>
            <a:ext cx="9144000" cy="393685"/>
          </a:xfrm>
        </p:spPr>
        <p:txBody>
          <a:bodyPr/>
          <a:lstStyle/>
          <a:p>
            <a:pPr lvl="0"/>
            <a:r>
              <a:rPr lang="en-US" altLang="ko-KR" sz="1800" b="1" dirty="0"/>
              <a:t>CALABAR PYTHON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48928" y="1939204"/>
            <a:ext cx="631153" cy="1662297"/>
            <a:chOff x="798294" y="1135284"/>
            <a:chExt cx="1366873" cy="3600000"/>
          </a:xfrm>
          <a:solidFill>
            <a:schemeClr val="tx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7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50197" y="1939204"/>
            <a:ext cx="631153" cy="1662297"/>
            <a:chOff x="798294" y="1135284"/>
            <a:chExt cx="1366873" cy="3600000"/>
          </a:xfrm>
          <a:solidFill>
            <a:schemeClr val="tx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18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Round Same Side Corner Rectangle 8"/>
            <p:cNvSpPr>
              <a:spLocks noChangeAspect="1"/>
            </p:cNvSpPr>
            <p:nvPr/>
          </p:nvSpPr>
          <p:spPr>
            <a:xfrm>
              <a:off x="1096014" y="4015285"/>
              <a:ext cx="760767" cy="360001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ound Same Side Corner Rectangle 8"/>
            <p:cNvSpPr>
              <a:spLocks noChangeAspect="1"/>
            </p:cNvSpPr>
            <p:nvPr/>
          </p:nvSpPr>
          <p:spPr>
            <a:xfrm>
              <a:off x="1095431" y="4375283"/>
              <a:ext cx="760274" cy="360001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8723" y="1939204"/>
            <a:ext cx="631153" cy="1662297"/>
            <a:chOff x="798294" y="1135284"/>
            <a:chExt cx="1366873" cy="3600000"/>
          </a:xfrm>
          <a:solidFill>
            <a:schemeClr val="tx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29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36007" y="1939204"/>
            <a:ext cx="631153" cy="1662297"/>
            <a:chOff x="798294" y="1135284"/>
            <a:chExt cx="1366873" cy="3600000"/>
          </a:xfrm>
          <a:solidFill>
            <a:schemeClr val="tx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40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308304" y="1939204"/>
            <a:ext cx="631153" cy="1662297"/>
            <a:chOff x="798294" y="1135284"/>
            <a:chExt cx="1366873" cy="3600000"/>
          </a:xfrm>
          <a:solidFill>
            <a:schemeClr val="tx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51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1" name="TextBox 4"/>
          <p:cNvSpPr txBox="1"/>
          <p:nvPr/>
        </p:nvSpPr>
        <p:spPr>
          <a:xfrm>
            <a:off x="397563" y="1153803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kettyl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amoakon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TextBox 4">
            <a:extLst>
              <a:ext uri="{FF2B5EF4-FFF2-40B4-BE49-F238E27FC236}">
                <a16:creationId xmlns:a16="http://schemas.microsoft.com/office/drawing/2014/main" id="{13D236BF-9DF1-442B-99F1-0A3AE9FCCE7B}"/>
              </a:ext>
            </a:extLst>
          </p:cNvPr>
          <p:cNvSpPr txBox="1"/>
          <p:nvPr/>
        </p:nvSpPr>
        <p:spPr>
          <a:xfrm>
            <a:off x="6756939" y="1152821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BETH 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YODER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TextBox 4">
            <a:extLst>
              <a:ext uri="{FF2B5EF4-FFF2-40B4-BE49-F238E27FC236}">
                <a16:creationId xmlns:a16="http://schemas.microsoft.com/office/drawing/2014/main" id="{ABBA70B8-EB63-41FE-B6BD-C2AFE65DC9B1}"/>
              </a:ext>
            </a:extLst>
          </p:cNvPr>
          <p:cNvSpPr txBox="1"/>
          <p:nvPr/>
        </p:nvSpPr>
        <p:spPr>
          <a:xfrm>
            <a:off x="5184642" y="115282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ROBIN</a:t>
            </a:r>
          </a:p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vasudevan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TextBox 4">
            <a:extLst>
              <a:ext uri="{FF2B5EF4-FFF2-40B4-BE49-F238E27FC236}">
                <a16:creationId xmlns:a16="http://schemas.microsoft.com/office/drawing/2014/main" id="{88216096-ADD5-4E2D-9F5F-B0267105B4EA}"/>
              </a:ext>
            </a:extLst>
          </p:cNvPr>
          <p:cNvSpPr txBox="1"/>
          <p:nvPr/>
        </p:nvSpPr>
        <p:spPr>
          <a:xfrm>
            <a:off x="3698052" y="1152819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AURA</a:t>
            </a:r>
          </a:p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johnson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04CC78D1-88C1-41D1-B700-5B60AA862191}"/>
              </a:ext>
            </a:extLst>
          </p:cNvPr>
          <p:cNvSpPr txBox="1"/>
          <p:nvPr/>
        </p:nvSpPr>
        <p:spPr>
          <a:xfrm>
            <a:off x="2107358" y="1188529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ALEXA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CAVENAS</a:t>
            </a:r>
          </a:p>
        </p:txBody>
      </p:sp>
    </p:spTree>
    <p:extLst>
      <p:ext uri="{BB962C8B-B14F-4D97-AF65-F5344CB8AC3E}">
        <p14:creationId xmlns:p14="http://schemas.microsoft.com/office/powerpoint/2010/main" val="8932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Visualizations continued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E6B1990-7739-4CF5-B4DB-7A52385DE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11" y="891526"/>
            <a:ext cx="3726681" cy="37266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50D3467-E62F-4D29-A8FA-0DD13ABF4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15" y="1165104"/>
            <a:ext cx="1224136" cy="4744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2667" y="4463097"/>
            <a:ext cx="87129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DD2D9"/>
                </a:highlight>
              </a:rPr>
              <a:t>First quarter 2018: STARBUCKS closing price vs stock sentiment, as a function of news volume</a:t>
            </a:r>
          </a:p>
        </p:txBody>
      </p:sp>
    </p:spTree>
    <p:extLst>
      <p:ext uri="{BB962C8B-B14F-4D97-AF65-F5344CB8AC3E}">
        <p14:creationId xmlns:p14="http://schemas.microsoft.com/office/powerpoint/2010/main" val="2418805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Visualizations continued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E6B1990-7739-4CF5-B4DB-7A52385DE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11" y="891526"/>
            <a:ext cx="3726681" cy="37266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50D3467-E62F-4D29-A8FA-0DD13ABF4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51" y="1203598"/>
            <a:ext cx="1224136" cy="4008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2667" y="4463097"/>
            <a:ext cx="87129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DD2D9"/>
                </a:highlight>
              </a:rPr>
              <a:t>First quarter 2018: Twitter closing price vs stock sentiment, as a function of news volume</a:t>
            </a:r>
          </a:p>
        </p:txBody>
      </p:sp>
    </p:spTree>
    <p:extLst>
      <p:ext uri="{BB962C8B-B14F-4D97-AF65-F5344CB8AC3E}">
        <p14:creationId xmlns:p14="http://schemas.microsoft.com/office/powerpoint/2010/main" val="505214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0E77F2-017F-4DF7-8ED7-FE9A63330D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A9AD4A-9864-47A8-8934-2F782B36B064}"/>
              </a:ext>
            </a:extLst>
          </p:cNvPr>
          <p:cNvSpPr/>
          <p:nvPr/>
        </p:nvSpPr>
        <p:spPr>
          <a:xfrm>
            <a:off x="632635" y="1389048"/>
            <a:ext cx="7848872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8E31C-6FF9-4A3F-96EE-3D02A6F8F9E8}"/>
              </a:ext>
            </a:extLst>
          </p:cNvPr>
          <p:cNvSpPr txBox="1"/>
          <p:nvPr/>
        </p:nvSpPr>
        <p:spPr>
          <a:xfrm>
            <a:off x="755576" y="1401204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 had the highest r square value (.23), </a:t>
            </a:r>
          </a:p>
          <a:p>
            <a:r>
              <a:rPr lang="en-US" dirty="0"/>
              <a:t>Indicating the highest predictive relationship</a:t>
            </a:r>
          </a:p>
          <a:p>
            <a:r>
              <a:rPr lang="en-US" dirty="0"/>
              <a:t>Between adjusted closing price and media </a:t>
            </a:r>
          </a:p>
          <a:p>
            <a:r>
              <a:rPr lang="en-US" dirty="0"/>
              <a:t>sentiment </a:t>
            </a:r>
          </a:p>
          <a:p>
            <a:endParaRPr lang="en-US" dirty="0"/>
          </a:p>
          <a:p>
            <a:r>
              <a:rPr lang="en-US" dirty="0"/>
              <a:t>However, our hypothesis is not confirmed </a:t>
            </a:r>
          </a:p>
          <a:p>
            <a:r>
              <a:rPr lang="en-US" dirty="0"/>
              <a:t>Because news sentiment is not the best indicator</a:t>
            </a:r>
          </a:p>
          <a:p>
            <a:r>
              <a:rPr lang="en-US" dirty="0"/>
              <a:t>Of price fluctuations</a:t>
            </a:r>
          </a:p>
          <a:p>
            <a:endParaRPr lang="en-US" dirty="0"/>
          </a:p>
          <a:p>
            <a:r>
              <a:rPr lang="en-US" dirty="0"/>
              <a:t>News volume in conjunction with sentiment is a better indicator, but most fluctuations are due to factors other than our chosen variables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91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699542"/>
            <a:ext cx="4320480" cy="3744416"/>
          </a:xfrm>
        </p:spPr>
        <p:txBody>
          <a:bodyPr/>
          <a:lstStyle/>
          <a:p>
            <a:pPr marL="285750" lvl="0" indent="-285750">
              <a:buSzPct val="120000"/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j-lt"/>
              </a:rPr>
              <a:t>TIME: overall project time too short</a:t>
            </a:r>
          </a:p>
          <a:p>
            <a:pPr marL="285750" lvl="0" indent="-285750">
              <a:buSzPct val="120000"/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j-lt"/>
              </a:rPr>
              <a:t>SCOPE creep: project grew before final focus was agreed upon</a:t>
            </a:r>
          </a:p>
          <a:p>
            <a:pPr marL="285750" lvl="0" indent="-285750">
              <a:buSzPct val="120000"/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j-lt"/>
              </a:rPr>
              <a:t>Group work: difficult to divide work efficiently; some work duplicated needlessly</a:t>
            </a:r>
          </a:p>
          <a:p>
            <a:pPr marL="285750" lvl="0" indent="-285750">
              <a:buSzPct val="120000"/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j-lt"/>
              </a:rPr>
              <a:t>Sample data: set too small, data missing for amazon</a:t>
            </a:r>
          </a:p>
          <a:p>
            <a:pPr marL="285750" lvl="0" indent="-285750">
              <a:buSzPct val="120000"/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j-lt"/>
              </a:rPr>
              <a:t>Statistics: understanding was insufficient to confidently use statistical tools 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A9786E6-1399-4073-B295-E81F964835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9" b="12689"/>
          <a:stretch>
            <a:fillRect/>
          </a:stretch>
        </p:blipFill>
        <p:spPr>
          <a:xfrm>
            <a:off x="5292725" y="1465263"/>
            <a:ext cx="2833688" cy="2114550"/>
          </a:xfrm>
        </p:spPr>
      </p:pic>
    </p:spTree>
    <p:extLst>
      <p:ext uri="{BB962C8B-B14F-4D97-AF65-F5344CB8AC3E}">
        <p14:creationId xmlns:p14="http://schemas.microsoft.com/office/powerpoint/2010/main" val="106772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4929" y="98616"/>
            <a:ext cx="9144000" cy="850841"/>
          </a:xfrm>
        </p:spPr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SUGGESTIONS FOR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493" y="1450181"/>
            <a:ext cx="7725931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Run the same analysis on additional stocks, like the Nasdaq 100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Look into how to compare the previous day’s sentiment (or recent past sentiment) with price, as there would be some intra-day trading based on news, but same day closing price might not be the best indicator 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research specific high volume news days to extract meaning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 Placeholder 1">
            <a:extLst>
              <a:ext uri="{FF2B5EF4-FFF2-40B4-BE49-F238E27FC236}">
                <a16:creationId xmlns:a16="http://schemas.microsoft.com/office/drawing/2014/main" id="{64A4EC51-5AD4-42BA-AFED-06B6C91C1125}"/>
              </a:ext>
            </a:extLst>
          </p:cNvPr>
          <p:cNvSpPr txBox="1">
            <a:spLocks/>
          </p:cNvSpPr>
          <p:nvPr/>
        </p:nvSpPr>
        <p:spPr>
          <a:xfrm>
            <a:off x="0" y="538207"/>
            <a:ext cx="9144000" cy="8508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RESEARCH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F5305B-54AC-4838-8BBD-A2CF6E011267}"/>
              </a:ext>
            </a:extLst>
          </p:cNvPr>
          <p:cNvSpPr/>
          <p:nvPr/>
        </p:nvSpPr>
        <p:spPr>
          <a:xfrm>
            <a:off x="632635" y="1389048"/>
            <a:ext cx="7848872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987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8219" y="1209551"/>
            <a:ext cx="2817837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5633070" y="1209551"/>
            <a:ext cx="2817837" cy="353050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D4EDC2-49AF-4A6D-B919-066D08508801}"/>
              </a:ext>
            </a:extLst>
          </p:cNvPr>
          <p:cNvSpPr/>
          <p:nvPr/>
        </p:nvSpPr>
        <p:spPr>
          <a:xfrm>
            <a:off x="2308113" y="1220476"/>
            <a:ext cx="27180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http://finsents.com/NewsHome/Help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https://docs.quandl.com/docs/python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https://www.investopedia.com/terms/m/marketsentiment.asp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86DEE-2EE5-4B4D-81B5-82B171D774AD}"/>
              </a:ext>
            </a:extLst>
          </p:cNvPr>
          <p:cNvSpPr/>
          <p:nvPr/>
        </p:nvSpPr>
        <p:spPr>
          <a:xfrm>
            <a:off x="5682964" y="1220476"/>
            <a:ext cx="27180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http://blogs.lse.ac.uk/usappblog/2017/10/14/can-twitter-sentiment-predict-stock-market-behaviour/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78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18322A-3F6E-4B67-9F90-AC51BA357993}"/>
              </a:ext>
            </a:extLst>
          </p:cNvPr>
          <p:cNvSpPr txBox="1"/>
          <p:nvPr/>
        </p:nvSpPr>
        <p:spPr>
          <a:xfrm>
            <a:off x="711704" y="3445138"/>
            <a:ext cx="223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93CC2-06A3-4B38-8BFE-C214CB15F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03598"/>
            <a:ext cx="3147814" cy="3147814"/>
          </a:xfrm>
          <a:prstGeom prst="round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A6FA244-C80E-467A-B14E-B2C86AA0F64B}"/>
              </a:ext>
            </a:extLst>
          </p:cNvPr>
          <p:cNvSpPr/>
          <p:nvPr/>
        </p:nvSpPr>
        <p:spPr>
          <a:xfrm>
            <a:off x="6725398" y="411510"/>
            <a:ext cx="2311098" cy="1368152"/>
          </a:xfrm>
          <a:prstGeom prst="wedgeEllipseCallout">
            <a:avLst>
              <a:gd name="adj1" fmla="val -39979"/>
              <a:gd name="adj2" fmla="val 52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 dzmitry</a:t>
            </a:r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Guiding questions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73782" y="1588202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it possible to predict stock market behavior?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73782" y="2424959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What factors influence share cost fluctuations?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073782" y="3261716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Does news media coverage influence trading?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57754" y="3936782"/>
            <a:ext cx="6570630" cy="6159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12"/>
          <p:cNvSpPr txBox="1"/>
          <p:nvPr/>
        </p:nvSpPr>
        <p:spPr bwMode="auto">
          <a:xfrm>
            <a:off x="2073782" y="4089312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How can we measure news media sentiment?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15576" y="3902564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43454" y="3992658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5" grpId="0" animBg="1"/>
      <p:bldP spid="6" grpId="0"/>
      <p:bldP spid="32" grpId="0" animBg="1"/>
      <p:bldP spid="33" grpId="0"/>
      <p:bldP spid="34" grpId="0" animBg="1"/>
      <p:bldP spid="35" grpId="0"/>
      <p:bldP spid="37" grpId="0" animBg="1"/>
      <p:bldP spid="38" grpId="0"/>
      <p:bldP spid="39" grpId="0" animBg="1"/>
      <p:bldP spid="40" grpId="0"/>
      <p:bldP spid="42" grpId="0" animBg="1"/>
      <p:bldP spid="43" grpId="0"/>
      <p:bldP spid="44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4031998" y="3450947"/>
            <a:ext cx="1080000" cy="108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30"/>
          <p:cNvSpPr/>
          <p:nvPr/>
        </p:nvSpPr>
        <p:spPr>
          <a:xfrm>
            <a:off x="4381461" y="3800967"/>
            <a:ext cx="381073" cy="37995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87377" y="921083"/>
            <a:ext cx="6569245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RELATIONSHIP EXISTS </a:t>
            </a: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BETWEEN STOCK PRICES </a:t>
            </a: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MEDIA COVERAGE OF THAT STOCK 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OUR INITIAL RESEARCH FOCUSES ON ONLY </a:t>
            </a: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 NASDAQ STOCK EXCHANGE COMPANIES (CHOSEN ANECDOTALLY BASED ON POPULARITY)</a:t>
            </a: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4 VARIABLES, DUE TO TIME CONSTRAINTS </a:t>
            </a:r>
          </a:p>
        </p:txBody>
      </p:sp>
    </p:spTree>
    <p:extLst>
      <p:ext uri="{BB962C8B-B14F-4D97-AF65-F5344CB8AC3E}">
        <p14:creationId xmlns:p14="http://schemas.microsoft.com/office/powerpoint/2010/main" val="380303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PROGRESSION of project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462904" y="1635646"/>
            <a:ext cx="7115213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7376178" y="1149806"/>
            <a:ext cx="971680" cy="971680"/>
            <a:chOff x="7092280" y="2517710"/>
            <a:chExt cx="971680" cy="971680"/>
          </a:xfrm>
        </p:grpSpPr>
        <p:sp>
          <p:nvSpPr>
            <p:cNvPr id="6" name="Oval 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80120" y="1491630"/>
            <a:ext cx="288032" cy="288032"/>
            <a:chOff x="611560" y="2851238"/>
            <a:chExt cx="288032" cy="288032"/>
          </a:xfrm>
        </p:grpSpPr>
        <p:sp>
          <p:nvSpPr>
            <p:cNvPr id="9" name="Oval 8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43094" y="1496547"/>
            <a:ext cx="288032" cy="288032"/>
            <a:chOff x="611560" y="2851238"/>
            <a:chExt cx="288032" cy="288032"/>
          </a:xfrm>
        </p:grpSpPr>
        <p:sp>
          <p:nvSpPr>
            <p:cNvPr id="12" name="Oval 11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27983" y="1500609"/>
            <a:ext cx="288032" cy="288032"/>
            <a:chOff x="611560" y="2851238"/>
            <a:chExt cx="288032" cy="288032"/>
          </a:xfrm>
        </p:grpSpPr>
        <p:sp>
          <p:nvSpPr>
            <p:cNvPr id="15" name="Oval 14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22819" y="1500609"/>
            <a:ext cx="288032" cy="288032"/>
            <a:chOff x="611560" y="2851238"/>
            <a:chExt cx="288032" cy="288032"/>
          </a:xfrm>
        </p:grpSpPr>
        <p:sp>
          <p:nvSpPr>
            <p:cNvPr id="18" name="Oval 1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752598" y="973636"/>
            <a:ext cx="16761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thursday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31026" y="973636"/>
            <a:ext cx="15121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tuesday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8821" y="973636"/>
            <a:ext cx="15706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Saturday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2732" y="1911846"/>
            <a:ext cx="1486720" cy="32316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Began to research first hypothesis using Instagram and geolocation</a:t>
            </a: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Realized Instagram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end points were not sufficient</a:t>
            </a: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5431" y="2137647"/>
            <a:ext cx="1402807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DECIDED TO USE FIRST QUARTER 2018 data</a:t>
            </a: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33930F-EAE3-44ED-BFDB-C672CF77C073}"/>
              </a:ext>
            </a:extLst>
          </p:cNvPr>
          <p:cNvSpPr txBox="1"/>
          <p:nvPr/>
        </p:nvSpPr>
        <p:spPr>
          <a:xfrm>
            <a:off x="3820889" y="1695804"/>
            <a:ext cx="1512167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Dissatisfied with results of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tweepy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Researched new data sources</a:t>
            </a: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Obtained institutional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License for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sets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243CDB-3C5F-44D1-86C5-13FFF82FB10A}"/>
              </a:ext>
            </a:extLst>
          </p:cNvPr>
          <p:cNvSpPr txBox="1"/>
          <p:nvPr/>
        </p:nvSpPr>
        <p:spPr>
          <a:xfrm>
            <a:off x="5428756" y="973636"/>
            <a:ext cx="16761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saturday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Parallelogram 15">
            <a:extLst>
              <a:ext uri="{FF2B5EF4-FFF2-40B4-BE49-F238E27FC236}">
                <a16:creationId xmlns:a16="http://schemas.microsoft.com/office/drawing/2014/main" id="{FFEE5B80-82B4-49DA-9D3A-D713432D6D10}"/>
              </a:ext>
            </a:extLst>
          </p:cNvPr>
          <p:cNvSpPr/>
          <p:nvPr/>
        </p:nvSpPr>
        <p:spPr>
          <a:xfrm flipH="1">
            <a:off x="7699873" y="1462453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73DE73-38EA-479E-8E28-CB6CC981860D}"/>
              </a:ext>
            </a:extLst>
          </p:cNvPr>
          <p:cNvSpPr txBox="1"/>
          <p:nvPr/>
        </p:nvSpPr>
        <p:spPr>
          <a:xfrm>
            <a:off x="2142085" y="1857865"/>
            <a:ext cx="14867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 hypothesis</a:t>
            </a: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Decided to use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tweepy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 sentiment analysis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23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2" grpId="2"/>
      <p:bldP spid="23" grpId="0"/>
      <p:bldP spid="24" grpId="0"/>
      <p:bldP spid="30" grpId="0"/>
      <p:bldP spid="36" grpId="0"/>
      <p:bldP spid="38" grpId="0"/>
      <p:bldP spid="39" grpId="0"/>
      <p:bldP spid="4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930AAF7-6EF5-425F-A0AF-D789FB9597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" t="-143" r="26606" b="143"/>
          <a:stretch/>
        </p:blipFill>
        <p:spPr>
          <a:xfrm>
            <a:off x="1748616" y="1374406"/>
            <a:ext cx="2319328" cy="1584833"/>
          </a:xfrm>
        </p:spPr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6E1127CB-F3A1-4505-8329-F1E6E2D9A4D6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" r="25352"/>
          <a:stretch/>
        </p:blipFill>
        <p:spPr>
          <a:xfrm>
            <a:off x="4986924" y="1374406"/>
            <a:ext cx="2319328" cy="1584833"/>
          </a:xfr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D265853-1F9A-472D-A43A-78B1394F90EE}"/>
              </a:ext>
            </a:extLst>
          </p:cNvPr>
          <p:cNvGrpSpPr/>
          <p:nvPr/>
        </p:nvGrpSpPr>
        <p:grpSpPr>
          <a:xfrm>
            <a:off x="964171" y="3870003"/>
            <a:ext cx="7104089" cy="801012"/>
            <a:chOff x="803640" y="3332848"/>
            <a:chExt cx="3937732" cy="8010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1167DA-3735-4EF3-8C93-36D9B1CBA266}"/>
                </a:ext>
              </a:extLst>
            </p:cNvPr>
            <p:cNvSpPr txBox="1"/>
            <p:nvPr/>
          </p:nvSpPr>
          <p:spPr>
            <a:xfrm>
              <a:off x="803640" y="3856861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.financial data company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B86AB8-B880-44E8-887F-E01D6FBB699E}"/>
                </a:ext>
              </a:extLst>
            </p:cNvPr>
            <p:cNvSpPr txBox="1"/>
            <p:nvPr/>
          </p:nvSpPr>
          <p:spPr>
            <a:xfrm>
              <a:off x="2681715" y="3332848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QUANDL API (PYTHON MODULE)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7219D3-3DC8-4108-B987-4148FA5584B8}"/>
              </a:ext>
            </a:extLst>
          </p:cNvPr>
          <p:cNvGrpSpPr/>
          <p:nvPr/>
        </p:nvGrpSpPr>
        <p:grpSpPr>
          <a:xfrm>
            <a:off x="1050359" y="3870003"/>
            <a:ext cx="6954149" cy="801012"/>
            <a:chOff x="-991325" y="3332848"/>
            <a:chExt cx="3854622" cy="80101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FDCAC2-092A-46E5-BEE1-84239779302D}"/>
                </a:ext>
              </a:extLst>
            </p:cNvPr>
            <p:cNvSpPr txBox="1"/>
            <p:nvPr/>
          </p:nvSpPr>
          <p:spPr>
            <a:xfrm>
              <a:off x="803640" y="3856861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Source of financial data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DC2465-D7B0-4548-A788-60E5668C2409}"/>
                </a:ext>
              </a:extLst>
            </p:cNvPr>
            <p:cNvSpPr txBox="1"/>
            <p:nvPr/>
          </p:nvSpPr>
          <p:spPr>
            <a:xfrm>
              <a:off x="-991325" y="3332848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FINSENTS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5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122339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2988" y="1220396"/>
            <a:ext cx="647338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Closing price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: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Adjusted closing price accounts for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Effects of stock price (end of day)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That are caused by corporate actions </a:t>
            </a: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Quandl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module (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quandl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api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for python)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Compiles this data daily</a:t>
            </a: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Reliable real-time data source for analysis of stock prices </a:t>
            </a:r>
          </a:p>
          <a:p>
            <a:endParaRPr lang="en-US" altLang="ko-KR" sz="120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ko-KR" altLang="en-US" sz="120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7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122339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2988" y="1220396"/>
            <a:ext cx="6473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Sentiment Score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: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A measure of the bullishness / bearishness of the language used in media coverage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of a given stock on a given day</a:t>
            </a: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Ranges from -5 (extremely negative coverage) to +5 (extremely positive coverage);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a score of 0 indicates an absence of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articles for that day</a:t>
            </a: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Finsents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algorithm determines this number</a:t>
            </a:r>
          </a:p>
        </p:txBody>
      </p:sp>
    </p:spTree>
    <p:extLst>
      <p:ext uri="{BB962C8B-B14F-4D97-AF65-F5344CB8AC3E}">
        <p14:creationId xmlns:p14="http://schemas.microsoft.com/office/powerpoint/2010/main" val="193405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Bull vs. bear market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9349802-F3BE-450D-BE60-A7C2EF3A2E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r="17668"/>
          <a:stretch>
            <a:fillRect/>
          </a:stretch>
        </p:blipFill>
        <p:spPr/>
      </p:pic>
      <p:pic>
        <p:nvPicPr>
          <p:cNvPr id="17" name="Picture 2" descr="D:\Fullppt\PNG이미지\핸드폰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08069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997D0DC-2D60-4C82-A3A9-0A963FFEB612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7" t="-14916" r="13895" b="-508"/>
          <a:stretch/>
        </p:blipFill>
        <p:spPr>
          <a:xfrm>
            <a:off x="4943470" y="1491630"/>
            <a:ext cx="1744194" cy="2694244"/>
          </a:xfrm>
          <a:solidFill>
            <a:srgbClr val="B7CFD1"/>
          </a:solidFill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6E8E9F2-9F72-4B50-87B9-2DE100235EB7}"/>
              </a:ext>
            </a:extLst>
          </p:cNvPr>
          <p:cNvSpPr/>
          <p:nvPr/>
        </p:nvSpPr>
        <p:spPr>
          <a:xfrm>
            <a:off x="467544" y="1164297"/>
            <a:ext cx="39272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Bear market language 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is related to falling 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price trends, pessimism, 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and overall negative 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indicators (stock 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markets, unemployment, </a:t>
            </a:r>
            <a:r>
              <a:rPr lang="en-US" b="1" dirty="0" err="1">
                <a:ln>
                  <a:solidFill>
                    <a:sysClr val="windowText" lastClr="000000"/>
                  </a:solidFill>
                </a:ln>
              </a:rPr>
              <a:t>etc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) while bullish 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sentiment ratings 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would mean that 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language used implied 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Upward price trends, 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optimism, and growth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116319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1">
      <a:majorFont>
        <a:latin typeface="Bigjohn"/>
        <a:ea typeface="Arial Unicode MS"/>
        <a:cs typeface=""/>
      </a:majorFont>
      <a:minorFont>
        <a:latin typeface="Slimjoe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Custom 1">
      <a:majorFont>
        <a:latin typeface="Bigjohn"/>
        <a:ea typeface="Arial Unicode MS"/>
        <a:cs typeface=""/>
      </a:majorFont>
      <a:minorFont>
        <a:latin typeface="Slimjoe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6049</TotalTime>
  <Words>818</Words>
  <Application>Microsoft Office PowerPoint</Application>
  <PresentationFormat>On-screen Show (16:9)</PresentationFormat>
  <Paragraphs>223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맑은 고딕</vt:lpstr>
      <vt:lpstr>Arial</vt:lpstr>
      <vt:lpstr>Arial Unicode MS</vt:lpstr>
      <vt:lpstr>Bigjohn</vt:lpstr>
      <vt:lpstr>Slimjoe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yod</cp:lastModifiedBy>
  <cp:revision>196</cp:revision>
  <cp:lastPrinted>2018-04-10T20:18:41Z</cp:lastPrinted>
  <dcterms:created xsi:type="dcterms:W3CDTF">2016-12-05T23:26:54Z</dcterms:created>
  <dcterms:modified xsi:type="dcterms:W3CDTF">2018-04-10T22:26:10Z</dcterms:modified>
</cp:coreProperties>
</file>