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967" autoAdjust="0"/>
  </p:normalViewPr>
  <p:slideViewPr>
    <p:cSldViewPr snapToGrid="0">
      <p:cViewPr varScale="1">
        <p:scale>
          <a:sx n="92" d="100"/>
          <a:sy n="92" d="100"/>
        </p:scale>
        <p:origin x="31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Inputs (Data Sources):</a:t>
            </a:r>
            <a:endParaRPr lang="en-US" dirty="0"/>
          </a:p>
          <a:p>
            <a:r>
              <a:rPr lang="en-US" b="1" dirty="0"/>
              <a:t>Age &amp; Demographics</a:t>
            </a:r>
            <a:r>
              <a:rPr lang="en-US" dirty="0"/>
              <a:t> – helps identify younger/older customers with distinct repayment patterns.</a:t>
            </a:r>
          </a:p>
          <a:p>
            <a:r>
              <a:rPr lang="en-US" b="1" dirty="0"/>
              <a:t>Repayment History</a:t>
            </a:r>
            <a:r>
              <a:rPr lang="en-US" dirty="0"/>
              <a:t> – strongest predictor of future delinquency (missed payments).</a:t>
            </a:r>
          </a:p>
          <a:p>
            <a:r>
              <a:rPr lang="en-US" b="1" dirty="0"/>
              <a:t>Credit Utilization</a:t>
            </a:r>
            <a:r>
              <a:rPr lang="en-US" dirty="0"/>
              <a:t> – over-reliance on available credit signals financial stress.</a:t>
            </a:r>
          </a:p>
          <a:p>
            <a:r>
              <a:rPr lang="en-US" b="1" dirty="0"/>
              <a:t>Income Level</a:t>
            </a:r>
            <a:r>
              <a:rPr lang="en-US" dirty="0"/>
              <a:t> – affects repayment capacity.</a:t>
            </a:r>
          </a:p>
          <a:p>
            <a:r>
              <a:rPr lang="en-US" b="1" dirty="0"/>
              <a:t>Credit Score</a:t>
            </a:r>
            <a:r>
              <a:rPr lang="en-US" dirty="0"/>
              <a:t> – overall risk indicator.</a:t>
            </a:r>
          </a:p>
          <a:p>
            <a:r>
              <a:rPr lang="en-US" b="1" dirty="0"/>
              <a:t>Decision Logic:</a:t>
            </a:r>
            <a:endParaRPr lang="en-US" dirty="0"/>
          </a:p>
          <a:p>
            <a:r>
              <a:rPr lang="en-US" dirty="0"/>
              <a:t>Combine model outputs (probability of delinquency) with </a:t>
            </a:r>
            <a:r>
              <a:rPr lang="en-US" b="1" dirty="0"/>
              <a:t>business rules</a:t>
            </a:r>
            <a:r>
              <a:rPr lang="en-US" dirty="0"/>
              <a:t> (e.g., “if 3+ missed payments in last 6 months, escalate”).</a:t>
            </a:r>
          </a:p>
          <a:p>
            <a:r>
              <a:rPr lang="en-US" dirty="0"/>
              <a:t>Segment customers into </a:t>
            </a:r>
            <a:r>
              <a:rPr lang="en-US" b="1" dirty="0"/>
              <a:t>Low / Medium / High Risk</a:t>
            </a:r>
            <a:r>
              <a:rPr lang="en-US" dirty="0"/>
              <a:t>.</a:t>
            </a:r>
          </a:p>
          <a:p>
            <a:r>
              <a:rPr lang="en-US" b="1" dirty="0"/>
              <a:t>Actions (by Risk Level):</a:t>
            </a:r>
            <a:endParaRPr lang="en-US" dirty="0"/>
          </a:p>
          <a:p>
            <a:r>
              <a:rPr lang="en-US" b="1" dirty="0"/>
              <a:t>Low Risk:</a:t>
            </a:r>
            <a:r>
              <a:rPr lang="en-US" dirty="0"/>
              <a:t> Gentle reminders via SMS/email.</a:t>
            </a:r>
          </a:p>
          <a:p>
            <a:r>
              <a:rPr lang="en-US" b="1" dirty="0"/>
              <a:t>Medium Risk:</a:t>
            </a:r>
            <a:r>
              <a:rPr lang="en-US" dirty="0"/>
              <a:t> Personalized repayment plan offers.</a:t>
            </a:r>
          </a:p>
          <a:p>
            <a:r>
              <a:rPr lang="en-US" b="1" dirty="0"/>
              <a:t>High Risk:</a:t>
            </a:r>
            <a:r>
              <a:rPr lang="en-US" dirty="0"/>
              <a:t> Proactive hardship support or case escalation to collections team.</a:t>
            </a:r>
          </a:p>
          <a:p>
            <a:r>
              <a:rPr lang="en-US" b="1" dirty="0"/>
              <a:t>Learning Loop:</a:t>
            </a:r>
            <a:endParaRPr lang="en-US" dirty="0"/>
          </a:p>
          <a:p>
            <a:r>
              <a:rPr lang="en-US" dirty="0"/>
              <a:t>Monitor repayment results after each outreach.</a:t>
            </a:r>
          </a:p>
          <a:p>
            <a:r>
              <a:rPr lang="en-US" dirty="0"/>
              <a:t>Feed back into the system to refine thresholds, message timing, and preferred channels.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Autonomous Actions (AI-driven):</a:t>
            </a:r>
            <a:endParaRPr lang="en-US" dirty="0"/>
          </a:p>
          <a:p>
            <a:pPr lvl="1"/>
            <a:r>
              <a:rPr lang="en-US" dirty="0"/>
              <a:t>Routine, low-risk, and scalable tasks like sending reminders, adjusting timing, and segmenting customers.</a:t>
            </a:r>
          </a:p>
          <a:p>
            <a:pPr lvl="1"/>
            <a:r>
              <a:rPr lang="en-US" dirty="0"/>
              <a:t>AI can adapt quickly based on repayment patterns and customer engagement.</a:t>
            </a:r>
          </a:p>
          <a:p>
            <a:r>
              <a:rPr lang="en-US" b="1" dirty="0"/>
              <a:t>Human Oversight Actions:</a:t>
            </a:r>
            <a:endParaRPr lang="en-US" dirty="0"/>
          </a:p>
          <a:p>
            <a:pPr lvl="1"/>
            <a:r>
              <a:rPr lang="en-US" dirty="0"/>
              <a:t>Complex, sensitive, or high-impact cases (e.g., hardship assistance, disputes, or large debt write-offs).</a:t>
            </a:r>
          </a:p>
          <a:p>
            <a:pPr lvl="1"/>
            <a:r>
              <a:rPr lang="en-US" dirty="0"/>
              <a:t>Ensures fairness, empathy, and compliance with regulations.</a:t>
            </a:r>
          </a:p>
          <a:p>
            <a:pPr lvl="1"/>
            <a:r>
              <a:rPr lang="en-US" dirty="0"/>
              <a:t>Protects against over-automation risks.</a:t>
            </a:r>
          </a:p>
          <a:p>
            <a:r>
              <a:rPr lang="en-US" b="1" dirty="0"/>
              <a:t>Balance:</a:t>
            </a:r>
            <a:r>
              <a:rPr lang="en-US" dirty="0"/>
              <a:t> Agentic AI handles repetitive decisions at scale, while humans provide oversight where ethical, legal, or customer experience considerations are critical.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Fairness:</a:t>
            </a:r>
            <a:r>
              <a:rPr lang="en-US" dirty="0"/>
              <a:t> AI must be continuously checked to ensure no group is unfairly targeted or excluded. Regular monitoring across demographics is essential.</a:t>
            </a:r>
          </a:p>
          <a:p>
            <a:r>
              <a:rPr lang="en-US" b="1" dirty="0"/>
              <a:t>Explainability:</a:t>
            </a:r>
            <a:r>
              <a:rPr lang="en-US" dirty="0"/>
              <a:t> Customers and regulators must understand why an action was taken. Transparency builds trust and meets legal standards like GDPR’s “right to explanation.”</a:t>
            </a:r>
          </a:p>
          <a:p>
            <a:r>
              <a:rPr lang="en-US" b="1" dirty="0"/>
              <a:t>Compliance:</a:t>
            </a:r>
            <a:r>
              <a:rPr lang="en-US" dirty="0"/>
              <a:t> Embed regulatory alignment from day one. Keep logs of training data, features, and decision-making processes for audits.</a:t>
            </a:r>
          </a:p>
          <a:p>
            <a:r>
              <a:rPr lang="en-US" b="1" dirty="0"/>
              <a:t>Human Oversight:</a:t>
            </a:r>
            <a:r>
              <a:rPr lang="en-US" dirty="0"/>
              <a:t> AI supports, not replaces, critical human judgment. Escalation protocols ensure complex cases are handled empathetically and responsibly.</a:t>
            </a:r>
          </a:p>
          <a:p>
            <a:r>
              <a:rPr lang="en-US" b="1" dirty="0"/>
              <a:t>Monitoring Practices:</a:t>
            </a:r>
            <a:endParaRPr lang="en-US" dirty="0"/>
          </a:p>
          <a:p>
            <a:r>
              <a:rPr lang="en-US" dirty="0"/>
              <a:t>Periodic bias audits and fairness reviews.</a:t>
            </a:r>
          </a:p>
          <a:p>
            <a:r>
              <a:rPr lang="en-US" dirty="0"/>
              <a:t>Regular performance validation (accuracy, precision, recall).</a:t>
            </a:r>
          </a:p>
          <a:p>
            <a:r>
              <a:rPr lang="en-US" dirty="0"/>
              <a:t>Governance reviews with compliance and legal teams.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Operational Efficiency:</a:t>
            </a:r>
            <a:r>
              <a:rPr lang="en-US" dirty="0"/>
              <a:t> By automating low-risk outreach, </a:t>
            </a:r>
            <a:r>
              <a:rPr lang="en-US" dirty="0" err="1"/>
              <a:t>Geldium</a:t>
            </a:r>
            <a:r>
              <a:rPr lang="en-US" dirty="0"/>
              <a:t> reduces staff workload and costs while improving recovery rates.</a:t>
            </a:r>
          </a:p>
          <a:p>
            <a:r>
              <a:rPr lang="en-US" b="1" dirty="0"/>
              <a:t>Customer Experience:</a:t>
            </a:r>
            <a:r>
              <a:rPr lang="en-US" dirty="0"/>
              <a:t> Customers receive </a:t>
            </a:r>
            <a:r>
              <a:rPr lang="en-US" b="1" dirty="0"/>
              <a:t>timely, tailored support</a:t>
            </a:r>
            <a:r>
              <a:rPr lang="en-US" dirty="0"/>
              <a:t> instead of one-size-fits-all interventions. This builds goodwill and reduces customer churn.</a:t>
            </a:r>
          </a:p>
          <a:p>
            <a:r>
              <a:rPr lang="en-US" b="1" dirty="0"/>
              <a:t>Risk Management:</a:t>
            </a:r>
            <a:r>
              <a:rPr lang="en-US" dirty="0"/>
              <a:t> Proactive interventions minimize defaults and stabilize cash flows.</a:t>
            </a:r>
          </a:p>
          <a:p>
            <a:r>
              <a:rPr lang="en-US" b="1" dirty="0"/>
              <a:t>Strategic Advantage:</a:t>
            </a:r>
            <a:r>
              <a:rPr lang="en-US" dirty="0"/>
              <a:t> A scalable, AI-driven system positions </a:t>
            </a:r>
            <a:r>
              <a:rPr lang="en-US" dirty="0" err="1"/>
              <a:t>Geldium</a:t>
            </a:r>
            <a:r>
              <a:rPr lang="en-US" dirty="0"/>
              <a:t> as a leader in responsible and customer-centric collections.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62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19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FF94-6D6D-22A7-7A1C-413D4EDE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88E43-A8B3-65CE-E248-72FB9730C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D5987-8917-4754-F6AC-8B4C2F4DE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51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B921CB-FCDE-6149-8E51-DDD5F977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8" y="1546167"/>
            <a:ext cx="43070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demographics, repayment history, credit utilization, income, credit score.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Logic: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Predictive risk score + business rules (e.g., missed payments &gt;2 = medium risk).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SMS/email reminders, hardship support offers, escalation for high-risk.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Loop: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repayment outcomes → refine model → optimize outreach timing &amp; strategy.</a:t>
            </a:r>
          </a:p>
        </p:txBody>
      </p:sp>
      <p:pic>
        <p:nvPicPr>
          <p:cNvPr id="9" name="Picture 8" descr="A diagram of a system&#10;&#10;AI-generated content may be incorrect.">
            <a:extLst>
              <a:ext uri="{FF2B5EF4-FFF2-40B4-BE49-F238E27FC236}">
                <a16:creationId xmlns:a16="http://schemas.microsoft.com/office/drawing/2014/main" id="{44D1A226-D67A-44FC-B4AA-84F7D073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04" y="1546167"/>
            <a:ext cx="4373534" cy="29156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Role of Agentic AI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CA154C-080A-843A-D9C2-0CEC988A1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78915"/>
              </p:ext>
            </p:extLst>
          </p:nvPr>
        </p:nvGraphicFramePr>
        <p:xfrm>
          <a:off x="387900" y="1345905"/>
          <a:ext cx="8368201" cy="32418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2189">
                  <a:extLst>
                    <a:ext uri="{9D8B030D-6E8A-4147-A177-3AD203B41FA5}">
                      <a16:colId xmlns:a16="http://schemas.microsoft.com/office/drawing/2014/main" val="930658948"/>
                    </a:ext>
                  </a:extLst>
                </a:gridCol>
                <a:gridCol w="4196012">
                  <a:extLst>
                    <a:ext uri="{9D8B030D-6E8A-4147-A177-3AD203B41FA5}">
                      <a16:colId xmlns:a16="http://schemas.microsoft.com/office/drawing/2014/main" val="4272841927"/>
                    </a:ext>
                  </a:extLst>
                </a:gridCol>
              </a:tblGrid>
              <a:tr h="538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Autonomous (AI-driven)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cap="none" spc="0">
                          <a:solidFill>
                            <a:schemeClr val="tx1"/>
                          </a:solidFill>
                        </a:rPr>
                        <a:t>Human Oversight</a:t>
                      </a:r>
                      <a:endParaRPr lang="en-IN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266409"/>
                  </a:ext>
                </a:extLst>
              </a:tr>
              <a:tr h="813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Sending SMS/email reminders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Reviewing hardship or restructuring cases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825157"/>
                  </a:ext>
                </a:extLst>
              </a:tr>
              <a:tr h="538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Adjusting outreach timing &amp; frequency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Handling disputes/complaints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279763"/>
                  </a:ext>
                </a:extLst>
              </a:tr>
              <a:tr h="813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Prioritizing customer risk segments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Approving high-impact decisions (e.g., write-offs)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855859"/>
                  </a:ext>
                </a:extLst>
              </a:tr>
              <a:tr h="538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Updating model with new data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cap="none" spc="0">
                          <a:solidFill>
                            <a:schemeClr val="tx1"/>
                          </a:solidFill>
                        </a:rPr>
                        <a:t>Monitoring compliance and fairness</a:t>
                      </a:r>
                    </a:p>
                  </a:txBody>
                  <a:tcPr marL="96055" marR="68611" marT="72041" marB="1372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0312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/>
            <a:r>
              <a:rPr lang="en-IN" b="0" i="0" u="none" strike="noStrike" cap="none" dirty="0">
                <a:latin typeface="Roboto Slab"/>
                <a:ea typeface="Roboto Slab"/>
                <a:cs typeface="Roboto Slab"/>
                <a:sym typeface="Roboto Slab"/>
              </a:rPr>
              <a:t>Responsible AI Guardrails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414DEC-48E9-22FE-1D4F-4C4F5EE8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457200" lvl="0" indent="-342900" defTabSz="914400" eaLnBrk="0" fontAlgn="base" latinLnBrk="0" hangingPunct="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Fairness: Run bias audits across age, income, and region to prevent discriminatory outcomes.</a:t>
            </a: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Explainability: Provide plain-language reasons for risk flags; use model interpretability tools (e.g., SHAP).</a:t>
            </a: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Compliance: Align decisions with ECOA, GDPR, FCA, and local financial regulations; maintain audit trails.</a:t>
            </a:r>
          </a:p>
          <a:p>
            <a:pPr marL="457200" lvl="0" indent="-342900" defTabSz="914400" eaLnBrk="0" fontAlgn="base" latinLnBrk="0" hangingPunct="0">
              <a:lnSpc>
                <a:spcPct val="11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Human-in-the-loop: Require manual approval for high-stakes or sensitive customer cases.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/>
              <a:t>Expected Business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FF9C2-4238-567E-7E1A-F4E7D51AF711}"/>
              </a:ext>
            </a:extLst>
          </p:cNvPr>
          <p:cNvSpPr txBox="1"/>
          <p:nvPr/>
        </p:nvSpPr>
        <p:spPr>
          <a:xfrm>
            <a:off x="387900" y="1334625"/>
            <a:ext cx="399360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Customer Outcomes (Qualitative Benefits):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Fairer, more transparent treatment across customer segments.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Personalized repayment support → improved trust &amp; loyalty.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Faster response times and proactive engagement.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Scalable system that adapts to customer needs in real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9908F-B419-14E8-F6F7-1D921356B161}"/>
              </a:ext>
            </a:extLst>
          </p:cNvPr>
          <p:cNvSpPr txBox="1"/>
          <p:nvPr/>
        </p:nvSpPr>
        <p:spPr>
          <a:xfrm>
            <a:off x="4762500" y="1334625"/>
            <a:ext cx="3993600" cy="326440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Business KPIs (Quantitative Outcomes):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10–15% reduction in delinquency rates.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Higher repayment recovery through targeted outreach.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Lower operational costs via automation of routine tasks.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Improved resource allocation — collections staff focus on complex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IN" b="0" i="0" u="none" strike="noStrike" cap="none" dirty="0">
                <a:latin typeface="Roboto Slab"/>
                <a:ea typeface="Roboto Slab"/>
                <a:cs typeface="Roboto Slab"/>
                <a:sym typeface="Roboto Slab"/>
              </a:rPr>
              <a:t>Implementation Roadmap</a:t>
            </a:r>
            <a:endParaRPr lang="en-US" b="0" i="0" u="none" strike="noStrike" cap="none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98F20B-818C-B065-1EC4-9F5CB977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rmAutofit/>
          </a:bodyPr>
          <a:lstStyle/>
          <a:p>
            <a:pPr marL="457200" lvl="0" indent="-34290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Phase 1 (0–3 months): Pilot with a small customer segment, test AI-driven reminders.</a:t>
            </a:r>
          </a:p>
          <a:p>
            <a:pPr marL="457200" lvl="0" indent="-34290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Phase 2 (3–6 months): Scale to more regions, integrate hardship support pathways.</a:t>
            </a:r>
          </a:p>
          <a:p>
            <a:pPr marL="457200" lvl="0" indent="-34290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Phase 3 (6–12 months): Full integration with CRM &amp; payment systems, continuous monitoring.</a:t>
            </a:r>
          </a:p>
          <a:p>
            <a:pPr marL="457200" lvl="0" indent="-342900" defTabSz="914400" eaLnBrk="0" fontAlgn="base" latinLnBrk="0" hangingPunct="0">
              <a:lnSpc>
                <a:spcPct val="105000"/>
              </a:lnSpc>
              <a:spcAft>
                <a:spcPts val="600"/>
              </a:spcAft>
              <a:buClr>
                <a:schemeClr val="dk1"/>
              </a:buClr>
              <a:buSzPts val="1800"/>
              <a:buFont typeface="Roboto"/>
              <a:buChar char="●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  <a:latin typeface="Roboto"/>
                <a:ea typeface="Roboto"/>
                <a:cs typeface="Roboto"/>
                <a:sym typeface="Roboto"/>
              </a:rPr>
              <a:t>Ongoing: Bias audits, compliance reviews, model retraining.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2102-F0CE-2F6F-C8F2-06642DD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B02C-009A-7514-6692-75F987B7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cap="none" dirty="0"/>
              <a:t>Success Metrics &amp; Monitoring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A43EA0-D6BC-185A-5000-3894B0A7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0" y="1334625"/>
            <a:ext cx="3993600" cy="326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marL="139700" lvl="0" defTabSz="914400" eaLnBrk="0" fontAlgn="base" latinLnBrk="0" hangingPunct="0">
              <a:spcAft>
                <a:spcPts val="600"/>
              </a:spcAft>
              <a:buSzPts val="1400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Key Metrics: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Delinquency reduction rate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Repayment recovery %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Cost per collected account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Customer satisfaction (survey or NPS)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dk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01DCF-7F0C-E470-2E7D-0591254236F5}"/>
              </a:ext>
            </a:extLst>
          </p:cNvPr>
          <p:cNvSpPr txBox="1"/>
          <p:nvPr/>
        </p:nvSpPr>
        <p:spPr>
          <a:xfrm>
            <a:off x="4762500" y="1334625"/>
            <a:ext cx="399360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/>
          <a:p>
            <a:pPr marL="139700" lvl="0" defTabSz="914400" eaLnBrk="0" fontAlgn="base" latinLnBrk="0" hangingPunct="0">
              <a:spcAft>
                <a:spcPts val="600"/>
              </a:spcAft>
              <a:buSzPts val="1400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Monitoring Practices: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Quarterly fairness audits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Explainability reports for regulators</a:t>
            </a:r>
          </a:p>
          <a:p>
            <a:pPr marL="457200" lvl="0" indent="-317500" defTabSz="914400" eaLnBrk="0" fontAlgn="base" latinLnBrk="0" hangingPunct="0">
              <a:spcAft>
                <a:spcPts val="600"/>
              </a:spcAft>
              <a:buSzPts val="1400"/>
              <a:buFont typeface="Arial"/>
              <a:buChar char="●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dk1"/>
                </a:solidFill>
                <a:effectLst/>
              </a:rPr>
              <a:t>Human-in-the-loop review thresholds</a:t>
            </a:r>
          </a:p>
        </p:txBody>
      </p:sp>
    </p:spTree>
    <p:extLst>
      <p:ext uri="{BB962C8B-B14F-4D97-AF65-F5344CB8AC3E}">
        <p14:creationId xmlns:p14="http://schemas.microsoft.com/office/powerpoint/2010/main" val="393620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516F-4A14-938C-2AC7-A3EFCCCEE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133757B-22C9-9CAD-E55F-151A129D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cap="none" dirty="0"/>
              <a:t>Flow Chat</a:t>
            </a:r>
          </a:p>
        </p:txBody>
      </p:sp>
      <p:pic>
        <p:nvPicPr>
          <p:cNvPr id="8" name="Picture 7" descr="A close-up of a list of business issues&#10;&#10;AI-generated content may be incorrect.">
            <a:extLst>
              <a:ext uri="{FF2B5EF4-FFF2-40B4-BE49-F238E27FC236}">
                <a16:creationId xmlns:a16="http://schemas.microsoft.com/office/drawing/2014/main" id="{AC1B09FA-5D9C-F7A3-7EFB-868867D2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54781"/>
          <a:stretch>
            <a:fillRect/>
          </a:stretch>
        </p:blipFill>
        <p:spPr>
          <a:xfrm>
            <a:off x="387900" y="1334625"/>
            <a:ext cx="3993600" cy="270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lose-up of a list of business issues&#10;&#10;AI-generated content may be incorrect.">
            <a:extLst>
              <a:ext uri="{FF2B5EF4-FFF2-40B4-BE49-F238E27FC236}">
                <a16:creationId xmlns:a16="http://schemas.microsoft.com/office/drawing/2014/main" id="{76A47539-7D74-70D9-AA9E-384F4D8A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5" t="44406" r="-1667" b="12244"/>
          <a:stretch>
            <a:fillRect/>
          </a:stretch>
        </p:blipFill>
        <p:spPr>
          <a:xfrm>
            <a:off x="4687684" y="1334625"/>
            <a:ext cx="4293733" cy="2705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77050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58D91B-E6BD-42DE-AFA1-0300B4975061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864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Slab</vt:lpstr>
      <vt:lpstr>Arial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Implementation Roadmap</vt:lpstr>
      <vt:lpstr>Success Metrics &amp; Monitoring</vt:lpstr>
      <vt:lpstr>Flow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Kamoosh Shaik</cp:lastModifiedBy>
  <cp:revision>17</cp:revision>
  <dcterms:modified xsi:type="dcterms:W3CDTF">2025-09-01T19:44:44Z</dcterms:modified>
</cp:coreProperties>
</file>