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8.jpg" ContentType="image/jpg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6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01037" y="257175"/>
            <a:ext cx="557212" cy="547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62088" y="4302252"/>
            <a:ext cx="1316990" cy="567055"/>
          </a:xfrm>
          <a:custGeom>
            <a:avLst/>
            <a:gdLst/>
            <a:ahLst/>
            <a:cxnLst/>
            <a:rect l="l" t="t" r="r" b="b"/>
            <a:pathLst>
              <a:path w="1316990" h="567054">
                <a:moveTo>
                  <a:pt x="0" y="566928"/>
                </a:moveTo>
                <a:lnTo>
                  <a:pt x="1316736" y="566928"/>
                </a:lnTo>
                <a:lnTo>
                  <a:pt x="1316736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7150" y="1624990"/>
            <a:ext cx="2409698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873" y="1258316"/>
            <a:ext cx="8154670" cy="2948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naProfeAlbeiro/Proyecto_Adsi" TargetMode="External"/><Relationship Id="rId13" Type="http://schemas.openxmlformats.org/officeDocument/2006/relationships/hyperlink" Target="https://github.com/SenaProfeAlbeiro/Proyecto_Adsi/tree/main/app/docs/Proyecto_Formativo/app/Vistas/docs/8vo_Trim" TargetMode="External"/><Relationship Id="rId3" Type="http://schemas.openxmlformats.org/officeDocument/2006/relationships/hyperlink" Target="https://github.com/SenaProfeAlbeiro/Proyecto_Adsi/tree/main/app/docs/Proyecto_Formativo/app/Vistas/docs/1er_Trim" TargetMode="External"/><Relationship Id="rId7" Type="http://schemas.openxmlformats.org/officeDocument/2006/relationships/hyperlink" Target="https://senaprofealbeiro.github.io/Proyecto_Adsi/index.html" TargetMode="External"/><Relationship Id="rId12" Type="http://schemas.openxmlformats.org/officeDocument/2006/relationships/hyperlink" Target="https://github.com/SenaProfeAlbeiro/Proyecto_Adsi/tree/main/app/docs/Proyecto_Formativo/app/Vistas/docs/7mo_Trim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naProfeAlbeiro/Proyecto_Adsi/tree/main/app/docs/Proyecto_Formativo/app/Vistas/docs/4to_Trim" TargetMode="External"/><Relationship Id="rId11" Type="http://schemas.openxmlformats.org/officeDocument/2006/relationships/hyperlink" Target="https://github.com/SenaProfeAlbeiro/Proyecto_Adsi/tree/main/app/docs/Proyecto_Formativo/app/Vistas/docs/6to_Trim" TargetMode="External"/><Relationship Id="rId5" Type="http://schemas.openxmlformats.org/officeDocument/2006/relationships/hyperlink" Target="https://github.com/SenaProfeAlbeiro/Proyecto_Adsi/tree/main/app/docs/Proyecto_Formativo/app/Vistas/docs/3er_Trim" TargetMode="External"/><Relationship Id="rId10" Type="http://schemas.openxmlformats.org/officeDocument/2006/relationships/hyperlink" Target="https://github.com/SenaProfeAlbeiro/Proyecto_Adsi/tree/main/app/docs/Proyecto_Formativo/app/Vistas/docs/5to_Trim" TargetMode="External"/><Relationship Id="rId4" Type="http://schemas.openxmlformats.org/officeDocument/2006/relationships/hyperlink" Target="https://github.com/SenaProfeAlbeiro/Proyecto_Adsi/tree/main/app/docs/Proyecto_Formativo/app/Vistas/docs/2do_Trim" TargetMode="External"/><Relationship Id="rId9" Type="http://schemas.openxmlformats.org/officeDocument/2006/relationships/hyperlink" Target="https://github.com/SenaProfeAlbeiro/Proyecto_Adsi/tree/main/app/docs/Proyecto_Formativo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4161" y="3670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24401" y="912952"/>
            <a:ext cx="3423538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76910">
              <a:lnSpc>
                <a:spcPct val="100000"/>
              </a:lnSpc>
              <a:spcBef>
                <a:spcPts val="110"/>
              </a:spcBef>
            </a:pPr>
            <a:r>
              <a:rPr lang="es-CO" sz="2800" b="1" spc="-15" dirty="0">
                <a:solidFill>
                  <a:srgbClr val="404040"/>
                </a:solidFill>
                <a:latin typeface="Carlito"/>
                <a:cs typeface="Carlito"/>
              </a:rPr>
              <a:t>Sistematic Cutex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5580" y="2284298"/>
            <a:ext cx="6178550" cy="164006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491105" marR="2470150" algn="just">
              <a:lnSpc>
                <a:spcPct val="103400"/>
              </a:lnSpc>
              <a:spcBef>
                <a:spcPts val="40"/>
              </a:spcBef>
            </a:pPr>
            <a:r>
              <a:rPr lang="es-CO" sz="1200" b="1" spc="-5" dirty="0">
                <a:solidFill>
                  <a:srgbClr val="404040"/>
                </a:solidFill>
                <a:latin typeface="Carlito"/>
                <a:cs typeface="Carlito"/>
              </a:rPr>
              <a:t>Sierra Aaron</a:t>
            </a:r>
          </a:p>
          <a:p>
            <a:pPr marL="2491105" marR="2470150" algn="just">
              <a:lnSpc>
                <a:spcPct val="103400"/>
              </a:lnSpc>
              <a:spcBef>
                <a:spcPts val="40"/>
              </a:spcBef>
            </a:pPr>
            <a:r>
              <a:rPr lang="es-CO" sz="1200" b="1" spc="-5" dirty="0">
                <a:solidFill>
                  <a:srgbClr val="404040"/>
                </a:solidFill>
                <a:latin typeface="Carlito"/>
                <a:cs typeface="Carlito"/>
              </a:rPr>
              <a:t>Rosas Brayan</a:t>
            </a:r>
          </a:p>
          <a:p>
            <a:pPr marL="2491105" marR="2470150" algn="just">
              <a:lnSpc>
                <a:spcPct val="103400"/>
              </a:lnSpc>
              <a:spcBef>
                <a:spcPts val="40"/>
              </a:spcBef>
            </a:pPr>
            <a:r>
              <a:rPr lang="es-CO" sz="1200" b="1" spc="-5" dirty="0">
                <a:solidFill>
                  <a:srgbClr val="404040"/>
                </a:solidFill>
                <a:latin typeface="Carlito"/>
                <a:cs typeface="Carlito"/>
              </a:rPr>
              <a:t>Morcillo Katherine</a:t>
            </a:r>
            <a:endParaRPr sz="11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Servicio Nacional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Aprendizaje </a:t>
            </a:r>
            <a:r>
              <a:rPr sz="1150" b="1" spc="-50" dirty="0">
                <a:solidFill>
                  <a:srgbClr val="404040"/>
                </a:solidFill>
                <a:latin typeface="Arial"/>
                <a:cs typeface="Arial"/>
              </a:rPr>
              <a:t>–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SENA,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Centro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Electricidad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Electrónica y</a:t>
            </a:r>
            <a:r>
              <a:rPr sz="1150" b="1" spc="2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Telecomunicaciones</a:t>
            </a:r>
            <a:endParaRPr sz="1150" dirty="0">
              <a:latin typeface="Carlito"/>
              <a:cs typeface="Carlito"/>
            </a:endParaRPr>
          </a:p>
          <a:p>
            <a:pPr marL="6985" algn="ctr">
              <a:lnSpc>
                <a:spcPct val="100000"/>
              </a:lnSpc>
              <a:spcBef>
                <a:spcPts val="10"/>
              </a:spcBef>
            </a:pP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Análisis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y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Desarrollo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Sistemas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Información, </a:t>
            </a:r>
            <a:r>
              <a:rPr lang="es-CO" sz="1200" b="1" spc="-15" dirty="0">
                <a:solidFill>
                  <a:srgbClr val="404040"/>
                </a:solidFill>
                <a:latin typeface="Carlito"/>
                <a:cs typeface="Carlito"/>
              </a:rPr>
              <a:t>Primer</a:t>
            </a:r>
            <a:r>
              <a:rPr sz="1200" b="1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200" dirty="0">
              <a:latin typeface="Carlito"/>
              <a:cs typeface="Carlito"/>
            </a:endParaRPr>
          </a:p>
          <a:p>
            <a:pPr marL="5080" algn="ctr">
              <a:lnSpc>
                <a:spcPct val="100000"/>
              </a:lnSpc>
              <a:spcBef>
                <a:spcPts val="55"/>
              </a:spcBef>
            </a:pP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Instructor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Albeiro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Ramos</a:t>
            </a:r>
            <a:endParaRPr sz="1150" dirty="0">
              <a:latin typeface="Carlito"/>
              <a:cs typeface="Carlito"/>
            </a:endParaRPr>
          </a:p>
          <a:p>
            <a:pPr marL="8890" algn="ctr">
              <a:lnSpc>
                <a:spcPct val="100000"/>
              </a:lnSpc>
              <a:spcBef>
                <a:spcPts val="10"/>
              </a:spcBef>
            </a:pP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Bogotá, </a:t>
            </a:r>
            <a:r>
              <a:rPr lang="es-CO" sz="1200" b="1" spc="-5" dirty="0">
                <a:solidFill>
                  <a:srgbClr val="404040"/>
                </a:solidFill>
                <a:latin typeface="Carlito"/>
                <a:cs typeface="Carlito"/>
              </a:rPr>
              <a:t>Noviembre</a:t>
            </a:r>
            <a:r>
              <a:rPr sz="1200" b="1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200" b="1" spc="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2021</a:t>
            </a:r>
            <a:endParaRPr sz="1200" dirty="0">
              <a:latin typeface="Carlito"/>
              <a:cs typeface="Carlito"/>
            </a:endParaRPr>
          </a:p>
        </p:txBody>
      </p:sp>
      <p:pic>
        <p:nvPicPr>
          <p:cNvPr id="11" name="Imagen 10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519337E5-21E1-4256-93E5-719C03710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80" y="1001562"/>
            <a:ext cx="1933447" cy="5843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2344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Justificación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61873" y="1258316"/>
            <a:ext cx="8154670" cy="24879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8255" algn="just">
              <a:lnSpc>
                <a:spcPct val="103600"/>
              </a:lnSpc>
              <a:tabLst>
                <a:tab pos="300990" algn="l"/>
              </a:tabLst>
            </a:pPr>
            <a:r>
              <a:rPr spc="10" dirty="0"/>
              <a:t>Se propone el </a:t>
            </a:r>
            <a:r>
              <a:rPr spc="15" dirty="0"/>
              <a:t>desarrollo </a:t>
            </a:r>
            <a:r>
              <a:rPr spc="10" dirty="0"/>
              <a:t>de un Sistema de </a:t>
            </a:r>
            <a:r>
              <a:rPr spc="15" dirty="0"/>
              <a:t>Información </a:t>
            </a:r>
            <a:r>
              <a:rPr spc="-5" dirty="0"/>
              <a:t>Web </a:t>
            </a:r>
            <a:r>
              <a:rPr spc="20" dirty="0" err="1"/>
              <a:t>denominado</a:t>
            </a:r>
            <a:r>
              <a:rPr lang="es-CO" spc="20" dirty="0"/>
              <a:t> </a:t>
            </a:r>
            <a:r>
              <a:rPr lang="es-CO" spc="20" dirty="0" err="1"/>
              <a:t>Sistematic</a:t>
            </a:r>
            <a:r>
              <a:rPr lang="es-CO" spc="20" dirty="0"/>
              <a:t> </a:t>
            </a:r>
            <a:r>
              <a:rPr lang="es-CO" spc="20" dirty="0" err="1"/>
              <a:t>Cutex</a:t>
            </a:r>
            <a:r>
              <a:rPr spc="15" dirty="0"/>
              <a:t> </a:t>
            </a:r>
            <a:r>
              <a:rPr spc="10" dirty="0"/>
              <a:t>que sirva </a:t>
            </a:r>
            <a:r>
              <a:rPr spc="25" dirty="0"/>
              <a:t>como </a:t>
            </a:r>
            <a:r>
              <a:rPr spc="10" dirty="0"/>
              <a:t>herramienta software de apoyo </a:t>
            </a:r>
            <a:r>
              <a:rPr spc="5" dirty="0"/>
              <a:t>al </a:t>
            </a:r>
            <a:r>
              <a:rPr spc="15" dirty="0" err="1"/>
              <a:t>seguimiento</a:t>
            </a:r>
            <a:r>
              <a:rPr spc="15" dirty="0"/>
              <a:t> de</a:t>
            </a:r>
            <a:r>
              <a:rPr lang="es-CO" spc="15" dirty="0"/>
              <a:t>  inventariado, facturación y marketing </a:t>
            </a:r>
            <a:r>
              <a:rPr spc="10" dirty="0"/>
              <a:t>de la </a:t>
            </a:r>
            <a:r>
              <a:rPr dirty="0" err="1"/>
              <a:t>Empresa</a:t>
            </a:r>
            <a:r>
              <a:rPr dirty="0"/>
              <a:t> </a:t>
            </a:r>
            <a:r>
              <a:rPr lang="es-CO" spc="5" dirty="0" err="1"/>
              <a:t>Peleteria</a:t>
            </a:r>
            <a:r>
              <a:rPr lang="es-CO" spc="5" dirty="0"/>
              <a:t> cueros y color. El cual p</a:t>
            </a:r>
            <a:r>
              <a:rPr spc="5" dirty="0" err="1"/>
              <a:t>ermitirá</a:t>
            </a:r>
            <a:r>
              <a:rPr spc="5" dirty="0"/>
              <a:t> </a:t>
            </a:r>
            <a:r>
              <a:rPr spc="10" dirty="0"/>
              <a:t>la </a:t>
            </a:r>
            <a:r>
              <a:rPr spc="10" dirty="0" err="1"/>
              <a:t>gestión</a:t>
            </a:r>
            <a:r>
              <a:rPr spc="10" dirty="0"/>
              <a:t> de</a:t>
            </a:r>
            <a:r>
              <a:rPr lang="es-CO" spc="10" dirty="0"/>
              <a:t> los clientes </a:t>
            </a:r>
            <a:r>
              <a:rPr spc="15" dirty="0" err="1"/>
              <a:t>como</a:t>
            </a:r>
            <a:r>
              <a:rPr spc="15" dirty="0"/>
              <a:t> </a:t>
            </a:r>
            <a:r>
              <a:rPr spc="20" dirty="0"/>
              <a:t>usuarios </a:t>
            </a:r>
            <a:r>
              <a:rPr spc="10" dirty="0"/>
              <a:t>de</a:t>
            </a:r>
            <a:r>
              <a:rPr spc="135" dirty="0"/>
              <a:t> </a:t>
            </a:r>
            <a:r>
              <a:rPr spc="5" dirty="0"/>
              <a:t>la</a:t>
            </a:r>
            <a:r>
              <a:rPr lang="es-CO" spc="5" dirty="0"/>
              <a:t> </a:t>
            </a:r>
            <a:r>
              <a:rPr spc="15" dirty="0" err="1"/>
              <a:t>Empresa</a:t>
            </a:r>
            <a:r>
              <a:rPr spc="15" dirty="0"/>
              <a:t>. </a:t>
            </a:r>
            <a:endParaRPr lang="es-CO" spc="15" dirty="0"/>
          </a:p>
          <a:p>
            <a:pPr marL="12065" marR="8255" algn="just">
              <a:lnSpc>
                <a:spcPct val="103600"/>
              </a:lnSpc>
              <a:tabLst>
                <a:tab pos="300990" algn="l"/>
              </a:tabLst>
            </a:pPr>
            <a:endParaRPr lang="es-CO" spc="15" dirty="0"/>
          </a:p>
          <a:p>
            <a:pPr marL="12065" marR="8255" algn="just">
              <a:lnSpc>
                <a:spcPct val="103600"/>
              </a:lnSpc>
              <a:tabLst>
                <a:tab pos="300990" algn="l"/>
              </a:tabLst>
            </a:pPr>
            <a:r>
              <a:rPr spc="5" dirty="0" err="1"/>
              <a:t>En</a:t>
            </a:r>
            <a:r>
              <a:rPr spc="5" dirty="0"/>
              <a:t>  </a:t>
            </a:r>
            <a:r>
              <a:rPr spc="15" dirty="0"/>
              <a:t>[ModProceso1] </a:t>
            </a:r>
            <a:r>
              <a:rPr spc="5" dirty="0"/>
              <a:t>los </a:t>
            </a:r>
            <a:r>
              <a:rPr spc="10" dirty="0"/>
              <a:t>[Perfiles </a:t>
            </a:r>
            <a:r>
              <a:rPr spc="15" dirty="0"/>
              <a:t>Usuario]  </a:t>
            </a:r>
            <a:r>
              <a:rPr spc="10" dirty="0"/>
              <a:t>podrán </a:t>
            </a:r>
            <a:r>
              <a:rPr spc="20" dirty="0"/>
              <a:t>[acciones </a:t>
            </a:r>
            <a:r>
              <a:rPr spc="10" dirty="0"/>
              <a:t>del Sistema </a:t>
            </a:r>
            <a:r>
              <a:rPr spc="15" dirty="0"/>
              <a:t>(beneficios comparados con </a:t>
            </a:r>
            <a:r>
              <a:rPr spc="5" dirty="0"/>
              <a:t>las </a:t>
            </a:r>
            <a:r>
              <a:rPr spc="15" dirty="0"/>
              <a:t>necesidades </a:t>
            </a:r>
            <a:r>
              <a:rPr spc="10" dirty="0"/>
              <a:t>encontradas)]. </a:t>
            </a:r>
            <a:r>
              <a:rPr spc="-5" dirty="0"/>
              <a:t>En  </a:t>
            </a:r>
            <a:r>
              <a:rPr spc="15" dirty="0"/>
              <a:t>[ModProceso2] </a:t>
            </a:r>
            <a:r>
              <a:rPr spc="10" dirty="0"/>
              <a:t>los [Perfiles </a:t>
            </a:r>
            <a:r>
              <a:rPr spc="15" dirty="0"/>
              <a:t>Usuario] podrán [acciones </a:t>
            </a:r>
            <a:r>
              <a:rPr spc="20" dirty="0"/>
              <a:t>del </a:t>
            </a:r>
            <a:r>
              <a:rPr spc="10" dirty="0"/>
              <a:t>Sistema </a:t>
            </a:r>
            <a:r>
              <a:rPr spc="15" dirty="0"/>
              <a:t>(beneficios comparados con  </a:t>
            </a:r>
            <a:r>
              <a:rPr spc="10" dirty="0"/>
              <a:t>las </a:t>
            </a:r>
            <a:r>
              <a:rPr spc="15" dirty="0"/>
              <a:t>necesidades encontradas)]. Finalmente, </a:t>
            </a:r>
            <a:r>
              <a:rPr dirty="0"/>
              <a:t>facilitará </a:t>
            </a:r>
            <a:r>
              <a:rPr spc="10" dirty="0"/>
              <a:t>la gestión de </a:t>
            </a:r>
            <a:r>
              <a:rPr spc="15" dirty="0"/>
              <a:t>reportes </a:t>
            </a:r>
            <a:r>
              <a:rPr spc="10" dirty="0"/>
              <a:t>gráficos </a:t>
            </a:r>
            <a:r>
              <a:rPr spc="15" dirty="0"/>
              <a:t>e impresos,  necesarios </a:t>
            </a:r>
            <a:r>
              <a:rPr spc="5" dirty="0"/>
              <a:t>para </a:t>
            </a:r>
            <a:r>
              <a:rPr spc="25" dirty="0"/>
              <a:t>la </a:t>
            </a:r>
            <a:r>
              <a:rPr spc="10" dirty="0"/>
              <a:t>toma de </a:t>
            </a:r>
            <a:r>
              <a:rPr spc="15" dirty="0"/>
              <a:t>decisiones </a:t>
            </a:r>
            <a:r>
              <a:rPr spc="10" dirty="0"/>
              <a:t>del </a:t>
            </a:r>
            <a:r>
              <a:rPr spc="15" dirty="0"/>
              <a:t>personal </a:t>
            </a:r>
            <a:r>
              <a:rPr spc="10" dirty="0"/>
              <a:t>administrativo de </a:t>
            </a:r>
            <a:r>
              <a:rPr spc="5" dirty="0"/>
              <a:t>la </a:t>
            </a:r>
            <a:r>
              <a:rPr spc="15" dirty="0"/>
              <a:t>Empresa </a:t>
            </a:r>
            <a:r>
              <a:rPr spc="20" dirty="0"/>
              <a:t>[Nombre  </a:t>
            </a:r>
            <a:r>
              <a:rPr spc="5" dirty="0"/>
              <a:t>Empresa].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1873" y="4186529"/>
            <a:ext cx="6673215" cy="7524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1940" marR="5080" indent="-269875">
              <a:lnSpc>
                <a:spcPct val="102699"/>
              </a:lnSpc>
              <a:spcBef>
                <a:spcPts val="85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Aporte al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Sector: </a:t>
            </a: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El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Sistema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[Nombre Empresa] </a:t>
            </a: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servirá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como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aporte al sector 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[Sector], como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[importancia </a:t>
            </a: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para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el</a:t>
            </a:r>
            <a:r>
              <a:rPr sz="1550" spc="2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Sector].</a:t>
            </a:r>
            <a:endParaRPr sz="1550">
              <a:latin typeface="Carlito"/>
              <a:cs typeface="Carlito"/>
            </a:endParaRPr>
          </a:p>
          <a:p>
            <a:pPr marL="281940">
              <a:lnSpc>
                <a:spcPct val="100000"/>
              </a:lnSpc>
              <a:spcBef>
                <a:spcPts val="50"/>
              </a:spcBef>
            </a:pPr>
            <a:r>
              <a:rPr sz="1550" spc="-50" dirty="0">
                <a:solidFill>
                  <a:srgbClr val="404040"/>
                </a:solidFill>
                <a:latin typeface="Arial"/>
                <a:cs typeface="Arial"/>
              </a:rPr>
              <a:t>“Pueden </a:t>
            </a: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utilizar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imágenes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Apoyo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o más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diapositivas</a:t>
            </a:r>
            <a:r>
              <a:rPr sz="1550" spc="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si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lo </a:t>
            </a:r>
            <a:r>
              <a:rPr sz="1550" spc="-20" dirty="0">
                <a:solidFill>
                  <a:srgbClr val="404040"/>
                </a:solidFill>
                <a:latin typeface="Arial"/>
                <a:cs typeface="Arial"/>
              </a:rPr>
              <a:t>requieren”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5"/>
              </a:spcBef>
            </a:pPr>
            <a:r>
              <a:rPr dirty="0"/>
              <a:t>Al</a:t>
            </a:r>
            <a:r>
              <a:rPr spc="-25" dirty="0"/>
              <a:t>c</a:t>
            </a:r>
            <a:r>
              <a:rPr dirty="0"/>
              <a:t>an</a:t>
            </a:r>
            <a:r>
              <a:rPr spc="10" dirty="0"/>
              <a:t>c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3271" y="2713685"/>
            <a:ext cx="21336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Texto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corto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descriptivo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2 o 3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líneas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9876" y="254203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499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Alcance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873" y="1258316"/>
            <a:ext cx="8162290" cy="2463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Se describe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en </a:t>
            </a:r>
            <a:r>
              <a:rPr sz="1550" spc="-5" dirty="0">
                <a:solidFill>
                  <a:srgbClr val="404040"/>
                </a:solidFill>
                <a:latin typeface="Carlito"/>
                <a:cs typeface="Carlito"/>
              </a:rPr>
              <a:t>párrafos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(no viñetas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ni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numeración)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y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debe evidenciar lo</a:t>
            </a:r>
            <a:r>
              <a:rPr sz="1550" spc="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siguiente: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Qué </a:t>
            </a: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hace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el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Sistema: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Operaciones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que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los perfiles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pueden hacer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(ModProceso1, </a:t>
            </a:r>
            <a:r>
              <a:rPr sz="1550" spc="2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ModProceso2,</a:t>
            </a:r>
            <a:endParaRPr sz="1550" dirty="0">
              <a:latin typeface="Carlito"/>
              <a:cs typeface="Carlito"/>
            </a:endParaRPr>
          </a:p>
          <a:p>
            <a:pPr marL="300355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ModProceso3)</a:t>
            </a:r>
            <a:endParaRPr sz="1550" dirty="0">
              <a:latin typeface="Carlito"/>
              <a:cs typeface="Carlito"/>
            </a:endParaRPr>
          </a:p>
          <a:p>
            <a:pPr marL="300355" marR="1119505" indent="-288290">
              <a:lnSpc>
                <a:spcPts val="1910"/>
              </a:lnSpc>
              <a:spcBef>
                <a:spcPts val="70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Qué NO </a:t>
            </a: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hace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el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Sistema: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Operaciones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que NO </a:t>
            </a:r>
            <a:r>
              <a:rPr sz="1550" spc="-5" dirty="0">
                <a:solidFill>
                  <a:srgbClr val="404040"/>
                </a:solidFill>
                <a:latin typeface="Carlito"/>
                <a:cs typeface="Carlito"/>
              </a:rPr>
              <a:t>va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hacer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el Sistema (ModProceso4, 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ModProceso5).</a:t>
            </a:r>
            <a:endParaRPr sz="1550" dirty="0"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Hasta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dónde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abarca </a:t>
            </a: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(Tiempo,</a:t>
            </a:r>
            <a:r>
              <a:rPr sz="1550" spc="2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evidencias)</a:t>
            </a:r>
            <a:endParaRPr sz="1550" dirty="0"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Descripción de tecnologías del</a:t>
            </a:r>
            <a:r>
              <a:rPr sz="1550" spc="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404040"/>
                </a:solidFill>
                <a:latin typeface="Carlito"/>
                <a:cs typeface="Carlito"/>
              </a:rPr>
              <a:t>proyecto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550" spc="-50" dirty="0">
                <a:solidFill>
                  <a:srgbClr val="404040"/>
                </a:solidFill>
                <a:latin typeface="Arial"/>
                <a:cs typeface="Arial"/>
              </a:rPr>
              <a:t>“Pueden </a:t>
            </a:r>
            <a:r>
              <a:rPr sz="1550" spc="-20" dirty="0">
                <a:solidFill>
                  <a:srgbClr val="404040"/>
                </a:solidFill>
                <a:latin typeface="Arial"/>
                <a:cs typeface="Arial"/>
              </a:rPr>
              <a:t>utilizar </a:t>
            </a:r>
            <a:r>
              <a:rPr sz="1550" spc="-75" dirty="0">
                <a:solidFill>
                  <a:srgbClr val="404040"/>
                </a:solidFill>
                <a:latin typeface="Arial"/>
                <a:cs typeface="Arial"/>
              </a:rPr>
              <a:t>imágenes </a:t>
            </a:r>
            <a:r>
              <a:rPr sz="1550" spc="-6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550" spc="-70" dirty="0">
                <a:solidFill>
                  <a:srgbClr val="404040"/>
                </a:solidFill>
                <a:latin typeface="Arial"/>
                <a:cs typeface="Arial"/>
              </a:rPr>
              <a:t>Apoyo </a:t>
            </a:r>
            <a:r>
              <a:rPr sz="1550" spc="-30" dirty="0">
                <a:solidFill>
                  <a:srgbClr val="404040"/>
                </a:solidFill>
                <a:latin typeface="Arial"/>
                <a:cs typeface="Arial"/>
              </a:rPr>
              <a:t>o </a:t>
            </a:r>
            <a:r>
              <a:rPr sz="1550" spc="-100" dirty="0">
                <a:solidFill>
                  <a:srgbClr val="404040"/>
                </a:solidFill>
                <a:latin typeface="Arial"/>
                <a:cs typeface="Arial"/>
              </a:rPr>
              <a:t>más </a:t>
            </a:r>
            <a:r>
              <a:rPr sz="1550" spc="-50" dirty="0">
                <a:solidFill>
                  <a:srgbClr val="404040"/>
                </a:solidFill>
                <a:latin typeface="Arial"/>
                <a:cs typeface="Arial"/>
              </a:rPr>
              <a:t>diapositivas </a:t>
            </a:r>
            <a:r>
              <a:rPr sz="1550" spc="-75" dirty="0">
                <a:solidFill>
                  <a:srgbClr val="404040"/>
                </a:solidFill>
                <a:latin typeface="Arial"/>
                <a:cs typeface="Arial"/>
              </a:rPr>
              <a:t>si </a:t>
            </a:r>
            <a:r>
              <a:rPr sz="1550" spc="-10" dirty="0">
                <a:solidFill>
                  <a:srgbClr val="404040"/>
                </a:solidFill>
                <a:latin typeface="Arial"/>
                <a:cs typeface="Arial"/>
              </a:rPr>
              <a:t>lo</a:t>
            </a:r>
            <a:r>
              <a:rPr sz="1550" spc="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50" spc="-15" dirty="0">
                <a:solidFill>
                  <a:srgbClr val="404040"/>
                </a:solidFill>
                <a:latin typeface="Arial"/>
                <a:cs typeface="Arial"/>
              </a:rPr>
              <a:t>requieren”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7175"/>
            <a:ext cx="9144000" cy="488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531" y="1346149"/>
            <a:ext cx="1902460" cy="1094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Presentación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Proyecto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Levantamiento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Información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Procesos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Preeliminar</a:t>
            </a:r>
            <a:r>
              <a:rPr sz="1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Inventario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Formulación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del</a:t>
            </a:r>
            <a:r>
              <a:rPr sz="1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Proyecto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IEEE-830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Entregables 1er</a:t>
            </a:r>
            <a:r>
              <a:rPr sz="10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511" y="2440305"/>
            <a:ext cx="160591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Segundo</a:t>
            </a:r>
            <a:r>
              <a:rPr sz="1550" b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531" y="2705861"/>
            <a:ext cx="1729739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Casos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Casos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Uso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Extendido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Entidad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Relación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Diccionario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Cronograma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Actividades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Presupuesto y</a:t>
            </a:r>
            <a:r>
              <a:rPr sz="1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Personal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Entregables 2do</a:t>
            </a:r>
            <a:r>
              <a:rPr sz="10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511" y="3803700"/>
            <a:ext cx="139255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-20" dirty="0">
                <a:solidFill>
                  <a:srgbClr val="404040"/>
                </a:solidFill>
                <a:latin typeface="Carlito"/>
                <a:cs typeface="Carlito"/>
              </a:rPr>
              <a:t>Tercer</a:t>
            </a:r>
            <a:r>
              <a:rPr sz="1550" b="1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531" y="4069486"/>
            <a:ext cx="16148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Relacional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Clases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Distribución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3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WireFrame o</a:t>
            </a:r>
            <a:r>
              <a:rPr sz="1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Mockups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Entregables 3er</a:t>
            </a:r>
            <a:r>
              <a:rPr sz="1000" u="sng" spc="-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8365" y="322910"/>
            <a:ext cx="3047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Entregables Proyecto</a:t>
            </a:r>
            <a:r>
              <a:rPr sz="1800" spc="-70" dirty="0"/>
              <a:t> </a:t>
            </a:r>
            <a:r>
              <a:rPr sz="1800" spc="-5" dirty="0"/>
              <a:t>Formativo</a:t>
            </a:r>
            <a:endParaRPr sz="18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/>
              <a:t>por</a:t>
            </a:r>
            <a:r>
              <a:rPr sz="1800" spc="-10" dirty="0"/>
              <a:t> </a:t>
            </a:r>
            <a:r>
              <a:rPr sz="1800" spc="-25" dirty="0"/>
              <a:t>Trimestre</a:t>
            </a:r>
            <a:endParaRPr sz="1800"/>
          </a:p>
        </p:txBody>
      </p:sp>
      <p:sp>
        <p:nvSpPr>
          <p:cNvPr id="10" name="object 10"/>
          <p:cNvSpPr/>
          <p:nvPr/>
        </p:nvSpPr>
        <p:spPr>
          <a:xfrm>
            <a:off x="608076" y="960119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6511" y="1081278"/>
            <a:ext cx="418084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50820" algn="l"/>
              </a:tabLst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Primer</a:t>
            </a:r>
            <a:r>
              <a:rPr sz="1550" b="1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	</a:t>
            </a: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Cuarto</a:t>
            </a:r>
            <a:r>
              <a:rPr sz="155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5209" y="1346149"/>
            <a:ext cx="1390650" cy="788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Inventario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Informe de</a:t>
            </a:r>
            <a:r>
              <a:rPr sz="10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Costos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Base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1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DDL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Base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DML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4to</a:t>
            </a:r>
            <a:r>
              <a:rPr sz="1000" u="sng" spc="-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5190" y="2288870"/>
            <a:ext cx="146050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Quinto</a:t>
            </a:r>
            <a:r>
              <a:rPr sz="155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5209" y="2554604"/>
            <a:ext cx="181165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05"/>
              </a:spcBef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Prototipo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No</a:t>
            </a:r>
            <a:r>
              <a:rPr sz="1000" u="sng" spc="-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Funciona</a:t>
            </a:r>
            <a:r>
              <a:rPr sz="1000" dirty="0">
                <a:solidFill>
                  <a:srgbClr val="252525"/>
                </a:solidFill>
                <a:latin typeface="Carlito"/>
                <a:cs typeface="Carlito"/>
                <a:hlinkClick r:id="rId8"/>
              </a:rPr>
              <a:t>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</a:t>
            </a:r>
            <a:r>
              <a:rPr sz="1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Técnico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Planeación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Pruebas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9"/>
              </a:rPr>
              <a:t>Local App -</a:t>
            </a:r>
            <a:r>
              <a:rPr sz="1000" u="sng" spc="-7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9"/>
              </a:rPr>
              <a:t>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9"/>
              </a:rPr>
              <a:t>S.I.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5to</a:t>
            </a:r>
            <a:r>
              <a:rPr sz="1000" u="sng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25190" y="3465017"/>
            <a:ext cx="134175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404040"/>
                </a:solidFill>
                <a:latin typeface="Carlito"/>
                <a:cs typeface="Carlito"/>
              </a:rPr>
              <a:t>Sexto</a:t>
            </a: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5209" y="3730878"/>
            <a:ext cx="2068195" cy="125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 Instalación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 Respaldo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Migración</a:t>
            </a:r>
            <a:r>
              <a:rPr sz="1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Usuario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Operación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Documentación Pruebas</a:t>
            </a:r>
            <a:r>
              <a:rPr sz="1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Despliegue app - S.I.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1er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ct val="100000"/>
              </a:lnSpc>
              <a:spcBef>
                <a:spcPts val="25"/>
              </a:spcBef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6to</a:t>
            </a:r>
            <a:r>
              <a:rPr sz="1000" u="sng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3817" y="1081278"/>
            <a:ext cx="157416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Séptimo</a:t>
            </a:r>
            <a:r>
              <a:rPr sz="155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3838" y="1346149"/>
            <a:ext cx="2062480" cy="788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Informe de</a:t>
            </a:r>
            <a:r>
              <a:rPr sz="1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Distribución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Cuadro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Comparativo</a:t>
            </a:r>
            <a:r>
              <a:rPr sz="10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Proveedores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Contratos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Despliegue app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S.I.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2do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7mo</a:t>
            </a:r>
            <a:r>
              <a:rPr sz="1000" u="sng" spc="-2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63817" y="2440305"/>
            <a:ext cx="147066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Octavo</a:t>
            </a:r>
            <a:r>
              <a:rPr sz="1550" b="1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23838" y="2705861"/>
            <a:ext cx="1997075" cy="943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Cronograma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Actividades</a:t>
            </a:r>
            <a:r>
              <a:rPr sz="1000" spc="-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Usuario</a:t>
            </a:r>
            <a:r>
              <a:rPr sz="1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Operación</a:t>
            </a:r>
            <a:r>
              <a:rPr sz="10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Calidad</a:t>
            </a:r>
            <a:r>
              <a:rPr sz="1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Despliegue app -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S.I.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Entregables 8vo</a:t>
            </a:r>
            <a:r>
              <a:rPr sz="1000" u="sng" spc="-5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5800" y="541627"/>
            <a:ext cx="2440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</a:t>
            </a:r>
            <a:r>
              <a:rPr sz="3600" spc="-20" dirty="0"/>
              <a:t>n</a:t>
            </a:r>
            <a:r>
              <a:rPr sz="3600" dirty="0"/>
              <a:t>trod</a:t>
            </a:r>
            <a:r>
              <a:rPr sz="3600" spc="10" dirty="0"/>
              <a:t>u</a:t>
            </a:r>
            <a:r>
              <a:rPr sz="3600" spc="-5" dirty="0"/>
              <a:t>c</a:t>
            </a:r>
            <a:r>
              <a:rPr sz="3600" spc="5" dirty="0"/>
              <a:t>c</a:t>
            </a:r>
            <a:r>
              <a:rPr sz="3600" spc="10" dirty="0"/>
              <a:t>i</a:t>
            </a:r>
            <a:r>
              <a:rPr sz="3600" dirty="0"/>
              <a:t>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4922" y="1218798"/>
            <a:ext cx="4916678" cy="38978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es-CO" sz="1550" spc="15" dirty="0">
                <a:solidFill>
                  <a:srgbClr val="404040"/>
                </a:solidFill>
                <a:latin typeface="Arial"/>
                <a:cs typeface="Arial"/>
              </a:rPr>
              <a:t>Actualmente el sector marroquinero en Colombia ocupa pequeñas y medianas empresas, la gran mayoría informales y Ajenas al uso de la informática actual.</a:t>
            </a:r>
          </a:p>
          <a:p>
            <a:pPr marL="12700" algn="just">
              <a:lnSpc>
                <a:spcPct val="100000"/>
              </a:lnSpc>
              <a:spcBef>
                <a:spcPts val="135"/>
              </a:spcBef>
            </a:pPr>
            <a:endParaRPr lang="es-CO" sz="1550" spc="15" dirty="0">
              <a:solidFill>
                <a:srgbClr val="404040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es-CO" sz="1550" spc="15" dirty="0">
                <a:solidFill>
                  <a:srgbClr val="404040"/>
                </a:solidFill>
                <a:latin typeface="Arial"/>
                <a:cs typeface="Arial"/>
              </a:rPr>
              <a:t>Profundizando en el funcionamiento de este tipo de empresas hemos elegido a Peletería Cueros y Color con el objetivo de conocer las principales actividades que se desempeñan dentro de la empresa aplicando técnicas como : entrevista y lista de chequeo.</a:t>
            </a:r>
          </a:p>
          <a:p>
            <a:pPr marL="12700" algn="just">
              <a:lnSpc>
                <a:spcPct val="100000"/>
              </a:lnSpc>
              <a:spcBef>
                <a:spcPts val="135"/>
              </a:spcBef>
            </a:pPr>
            <a:endParaRPr lang="es-CO" sz="1550" spc="15" dirty="0">
              <a:solidFill>
                <a:srgbClr val="404040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es-CO" sz="1550" spc="15" dirty="0">
                <a:solidFill>
                  <a:srgbClr val="404040"/>
                </a:solidFill>
                <a:latin typeface="Arial"/>
                <a:cs typeface="Arial"/>
              </a:rPr>
              <a:t>A partir de la información obtenida se analizó las diferentes problemáticas presentes y se propuso un sistema de información que ayude a solucionar dichas problemáticas presentes en la empresa.</a:t>
            </a:r>
          </a:p>
          <a:p>
            <a:pPr marL="12700" algn="just">
              <a:lnSpc>
                <a:spcPct val="100000"/>
              </a:lnSpc>
              <a:spcBef>
                <a:spcPts val="135"/>
              </a:spcBef>
            </a:pPr>
            <a:endParaRPr lang="es-CO" sz="1550" spc="15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3678" y="1118531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Imagen 10" descr="Imagen que contiene tabla, alimentos, hombre&#10;&#10;Descripción generada automáticamente">
            <a:extLst>
              <a:ext uri="{FF2B5EF4-FFF2-40B4-BE49-F238E27FC236}">
                <a16:creationId xmlns:a16="http://schemas.microsoft.com/office/drawing/2014/main" id="{27793D25-E371-43DA-BA81-27EF153BE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0"/>
          <a:stretch/>
        </p:blipFill>
        <p:spPr>
          <a:xfrm>
            <a:off x="5388746" y="869151"/>
            <a:ext cx="3490332" cy="40001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62088" y="4302252"/>
            <a:ext cx="1316990" cy="369973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 dirty="0">
              <a:latin typeface="Carlito"/>
              <a:cs typeface="Carlito"/>
            </a:endParaRPr>
          </a:p>
        </p:txBody>
      </p:sp>
      <p:pic>
        <p:nvPicPr>
          <p:cNvPr id="12" name="Imagen 11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57F2E75E-8622-404D-B511-FDE714D6A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03" y="4302252"/>
            <a:ext cx="1505275" cy="567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253" y="1077544"/>
            <a:ext cx="3110865" cy="755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00" spc="-15" dirty="0">
                <a:solidFill>
                  <a:srgbClr val="FFFFFF"/>
                </a:solidFill>
              </a:rPr>
              <a:t>CONTENIDO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597533" y="2154377"/>
            <a:ext cx="2079625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3605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Problema </a:t>
            </a:r>
            <a:r>
              <a:rPr sz="1800" b="1" spc="-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18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Objetivos </a:t>
            </a:r>
            <a:r>
              <a:rPr sz="1800" b="1" spc="-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1800" b="1" u="heavy" spc="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J</a:t>
            </a:r>
            <a:r>
              <a:rPr sz="1800" b="1" u="heavy" spc="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u</a:t>
            </a:r>
            <a:r>
              <a:rPr sz="1800" b="1" u="heavy" spc="-3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s</a:t>
            </a:r>
            <a:r>
              <a:rPr sz="1800" b="1" u="heavy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ti</a:t>
            </a:r>
            <a:r>
              <a:rPr sz="18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f</a:t>
            </a:r>
            <a:r>
              <a:rPr sz="1800" b="1" u="heavy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i</a:t>
            </a:r>
            <a:r>
              <a:rPr sz="18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c</a:t>
            </a:r>
            <a:r>
              <a:rPr sz="1800" b="1" u="heavy" spc="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</a:t>
            </a:r>
            <a:r>
              <a:rPr sz="18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c</a:t>
            </a:r>
            <a:r>
              <a:rPr sz="1800" b="1" u="heavy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i</a:t>
            </a:r>
            <a:r>
              <a:rPr sz="18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ón </a:t>
            </a:r>
            <a:r>
              <a:rPr sz="1800" b="1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18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Alcance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u="heavy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Entregables</a:t>
            </a:r>
            <a:r>
              <a:rPr sz="1800" b="1" u="heavy" spc="-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-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Trimestre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160" y="1979676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n 6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6130221C-6217-424A-8ECC-4929246A2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25396"/>
            <a:ext cx="3020784" cy="12160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1" y="1627403"/>
            <a:ext cx="277876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Problema</a:t>
            </a:r>
          </a:p>
        </p:txBody>
      </p:sp>
      <p:sp>
        <p:nvSpPr>
          <p:cNvPr id="4" name="object 4"/>
          <p:cNvSpPr/>
          <p:nvPr/>
        </p:nvSpPr>
        <p:spPr>
          <a:xfrm>
            <a:off x="3579876" y="254203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 dirty="0">
              <a:latin typeface="Carlito"/>
              <a:cs typeface="Carlito"/>
            </a:endParaRPr>
          </a:p>
        </p:txBody>
      </p:sp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4C1A3900-1787-4604-A454-4F1CA90A2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96" y="3924086"/>
            <a:ext cx="3020784" cy="12160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8599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P</a:t>
            </a:r>
            <a:r>
              <a:rPr sz="3600" spc="-30" dirty="0">
                <a:solidFill>
                  <a:srgbClr val="FFFFFF"/>
                </a:solidFill>
              </a:rPr>
              <a:t>r</a:t>
            </a:r>
            <a:r>
              <a:rPr sz="3600" dirty="0">
                <a:solidFill>
                  <a:srgbClr val="FFFFFF"/>
                </a:solidFill>
              </a:rPr>
              <a:t>o</a:t>
            </a:r>
            <a:r>
              <a:rPr sz="3600" spc="10" dirty="0">
                <a:solidFill>
                  <a:srgbClr val="FFFFFF"/>
                </a:solidFill>
              </a:rPr>
              <a:t>bl</a:t>
            </a:r>
            <a:r>
              <a:rPr sz="3600" spc="-15" dirty="0">
                <a:solidFill>
                  <a:srgbClr val="FFFFFF"/>
                </a:solidFill>
              </a:rPr>
              <a:t>e</a:t>
            </a:r>
            <a:r>
              <a:rPr sz="3600" spc="-20" dirty="0">
                <a:solidFill>
                  <a:srgbClr val="FFFFFF"/>
                </a:solidFill>
              </a:rPr>
              <a:t>m</a:t>
            </a:r>
            <a:r>
              <a:rPr sz="3600" dirty="0">
                <a:solidFill>
                  <a:srgbClr val="FFFFFF"/>
                </a:solidFill>
              </a:rPr>
              <a:t>a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873" y="1258316"/>
            <a:ext cx="8150225" cy="439222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CO" sz="1550" spc="10" dirty="0">
                <a:solidFill>
                  <a:srgbClr val="404040"/>
                </a:solidFill>
                <a:latin typeface="Carlito"/>
                <a:cs typeface="Carlito"/>
              </a:rPr>
              <a:t>En el establecimiento “Peletería cueros y color” en la actualidad cuando se realiza una venta se hace un registro manualmente , también se maneja un inventariado y control de contabilidad plasmado en libros, el marketing se realiza de manera presencial con tarjetas de presentación o de voz a voz; a raíz de este tipo de actividades se presenta perdidas de documentos  y acciones contables importantes como también no existe un buen manejo del sistema de marketing. Generando así una problemática de calidad de servicios.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s-CO" sz="1550" spc="10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CO" sz="1550" spc="10" dirty="0">
                <a:solidFill>
                  <a:srgbClr val="404040"/>
                </a:solidFill>
                <a:latin typeface="Carlito"/>
                <a:cs typeface="Carlito"/>
              </a:rPr>
              <a:t>Proceso 1 . Facturación : Necesita facturación electrónica-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CO" sz="1550" spc="10" dirty="0">
                <a:solidFill>
                  <a:srgbClr val="404040"/>
                </a:solidFill>
                <a:latin typeface="Carlito"/>
                <a:cs typeface="Carlito"/>
              </a:rPr>
              <a:t>Proceso 2. Inventariado : Necesita un sistema de información para organizar mejor el inventario.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CO" sz="1550" spc="10" dirty="0">
                <a:solidFill>
                  <a:srgbClr val="404040"/>
                </a:solidFill>
                <a:latin typeface="Carlito"/>
                <a:cs typeface="Carlito"/>
              </a:rPr>
              <a:t>Proceso 3. Marketing: Necesita mejorar su publicidad .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550" spc="2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Empresa: </a:t>
            </a:r>
            <a:r>
              <a:rPr sz="155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Nombre Empresa </a:t>
            </a:r>
            <a:r>
              <a:rPr sz="1550" spc="1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y a </a:t>
            </a:r>
            <a:r>
              <a:rPr sz="155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qué se</a:t>
            </a:r>
            <a:r>
              <a:rPr sz="1550" spc="-5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dedica</a:t>
            </a:r>
            <a:endParaRPr sz="1550" dirty="0">
              <a:highlight>
                <a:srgbClr val="FFFF00"/>
              </a:highlight>
              <a:latin typeface="Carlito"/>
              <a:cs typeface="Carlito"/>
            </a:endParaRPr>
          </a:p>
          <a:p>
            <a:pPr marL="300355" indent="-28829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55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Procesos </a:t>
            </a:r>
            <a:r>
              <a:rPr sz="1550" spc="1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en los </a:t>
            </a:r>
            <a:r>
              <a:rPr sz="1550" spc="2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que se </a:t>
            </a:r>
            <a:r>
              <a:rPr sz="155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va </a:t>
            </a:r>
            <a:r>
              <a:rPr sz="1550" spc="1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a </a:t>
            </a:r>
            <a:r>
              <a:rPr sz="155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intervenir </a:t>
            </a:r>
            <a:r>
              <a:rPr sz="1550" spc="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: Proceso1, Proceso2,</a:t>
            </a:r>
            <a:r>
              <a:rPr sz="155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sz="1550" spc="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Proceso3</a:t>
            </a:r>
            <a:endParaRPr sz="1550" dirty="0">
              <a:highlight>
                <a:srgbClr val="FFFF00"/>
              </a:highlight>
              <a:latin typeface="Carlito"/>
              <a:cs typeface="Carlito"/>
            </a:endParaRPr>
          </a:p>
          <a:p>
            <a:pPr marL="300355" marR="417195" indent="-288290">
              <a:lnSpc>
                <a:spcPts val="1910"/>
              </a:lnSpc>
              <a:spcBef>
                <a:spcPts val="35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550" spc="15" dirty="0" err="1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Necesidades</a:t>
            </a:r>
            <a:r>
              <a:rPr sz="1550" spc="1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: </a:t>
            </a:r>
            <a:r>
              <a:rPr sz="1550" spc="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Proceso1 (Descripción </a:t>
            </a:r>
            <a:r>
              <a:rPr sz="155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del </a:t>
            </a:r>
            <a:r>
              <a:rPr sz="1550" spc="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proceso </a:t>
            </a:r>
            <a:r>
              <a:rPr sz="1550" spc="1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y </a:t>
            </a:r>
            <a:r>
              <a:rPr sz="155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necesidades </a:t>
            </a:r>
            <a:r>
              <a:rPr sz="1550" spc="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encontradas). Proceso2  </a:t>
            </a:r>
            <a:r>
              <a:rPr sz="155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(Descripción</a:t>
            </a:r>
            <a:r>
              <a:rPr sz="1550" spc="114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del</a:t>
            </a:r>
            <a:r>
              <a:rPr sz="1550" spc="4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sz="1550" spc="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proceso</a:t>
            </a:r>
            <a:r>
              <a:rPr sz="1550" spc="8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sz="1550" spc="1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y</a:t>
            </a:r>
            <a:r>
              <a:rPr sz="1550" spc="5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necesidades</a:t>
            </a:r>
            <a:r>
              <a:rPr sz="1550" spc="8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sz="1550" spc="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encontradas).</a:t>
            </a:r>
            <a:r>
              <a:rPr sz="1550" spc="12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Proceso3</a:t>
            </a:r>
            <a:r>
              <a:rPr sz="1550" spc="10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(Descripción</a:t>
            </a:r>
            <a:r>
              <a:rPr sz="1550" spc="12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del </a:t>
            </a:r>
            <a:r>
              <a:rPr sz="1550" spc="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proceso</a:t>
            </a:r>
            <a:r>
              <a:rPr sz="1550" spc="114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sz="1550" spc="1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y</a:t>
            </a:r>
            <a:endParaRPr sz="1550" dirty="0">
              <a:highlight>
                <a:srgbClr val="FFFF00"/>
              </a:highlight>
              <a:latin typeface="Carlito"/>
              <a:cs typeface="Carlito"/>
            </a:endParaRPr>
          </a:p>
          <a:p>
            <a:pPr marL="300355">
              <a:lnSpc>
                <a:spcPts val="1835"/>
              </a:lnSpc>
            </a:pPr>
            <a:r>
              <a:rPr sz="1550" spc="1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necesidades</a:t>
            </a:r>
            <a:r>
              <a:rPr sz="1550" spc="70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sz="1550" spc="5" dirty="0">
                <a:solidFill>
                  <a:srgbClr val="404040"/>
                </a:solidFill>
                <a:highlight>
                  <a:srgbClr val="FFFF00"/>
                </a:highlight>
                <a:latin typeface="Carlito"/>
                <a:cs typeface="Carlito"/>
              </a:rPr>
              <a:t>encontradas).</a:t>
            </a:r>
            <a:endParaRPr sz="1550" dirty="0">
              <a:highlight>
                <a:srgbClr val="FFFF00"/>
              </a:highlight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550" spc="-50" dirty="0">
                <a:solidFill>
                  <a:srgbClr val="404040"/>
                </a:solidFill>
                <a:latin typeface="Arial"/>
                <a:cs typeface="Arial"/>
              </a:rPr>
              <a:t>“Pueden </a:t>
            </a:r>
            <a:r>
              <a:rPr sz="1550" spc="-20" dirty="0">
                <a:solidFill>
                  <a:srgbClr val="404040"/>
                </a:solidFill>
                <a:latin typeface="Arial"/>
                <a:cs typeface="Arial"/>
              </a:rPr>
              <a:t>utilizar </a:t>
            </a:r>
            <a:r>
              <a:rPr sz="1550" spc="-75" dirty="0">
                <a:solidFill>
                  <a:srgbClr val="404040"/>
                </a:solidFill>
                <a:latin typeface="Arial"/>
                <a:cs typeface="Arial"/>
              </a:rPr>
              <a:t>imágenes </a:t>
            </a:r>
            <a:r>
              <a:rPr sz="1550" spc="-55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550" spc="-70" dirty="0">
                <a:solidFill>
                  <a:srgbClr val="404040"/>
                </a:solidFill>
                <a:latin typeface="Arial"/>
                <a:cs typeface="Arial"/>
              </a:rPr>
              <a:t>Apoyo </a:t>
            </a:r>
            <a:r>
              <a:rPr sz="1550" spc="-30" dirty="0">
                <a:solidFill>
                  <a:srgbClr val="404040"/>
                </a:solidFill>
                <a:latin typeface="Arial"/>
                <a:cs typeface="Arial"/>
              </a:rPr>
              <a:t>o </a:t>
            </a:r>
            <a:r>
              <a:rPr sz="1550" spc="-100" dirty="0">
                <a:solidFill>
                  <a:srgbClr val="404040"/>
                </a:solidFill>
                <a:latin typeface="Arial"/>
                <a:cs typeface="Arial"/>
              </a:rPr>
              <a:t>más </a:t>
            </a:r>
            <a:r>
              <a:rPr sz="1550" spc="-50" dirty="0">
                <a:solidFill>
                  <a:srgbClr val="404040"/>
                </a:solidFill>
                <a:latin typeface="Arial"/>
                <a:cs typeface="Arial"/>
              </a:rPr>
              <a:t>diapositivas </a:t>
            </a:r>
            <a:r>
              <a:rPr sz="1550" spc="-75" dirty="0">
                <a:solidFill>
                  <a:srgbClr val="404040"/>
                </a:solidFill>
                <a:latin typeface="Arial"/>
                <a:cs typeface="Arial"/>
              </a:rPr>
              <a:t>si </a:t>
            </a:r>
            <a:r>
              <a:rPr sz="1550" spc="-5" dirty="0">
                <a:solidFill>
                  <a:srgbClr val="404040"/>
                </a:solidFill>
                <a:latin typeface="Arial"/>
                <a:cs typeface="Arial"/>
              </a:rPr>
              <a:t>lo</a:t>
            </a:r>
            <a:r>
              <a:rPr sz="1550" spc="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404040"/>
                </a:solidFill>
                <a:latin typeface="Arial"/>
                <a:cs typeface="Arial"/>
              </a:rPr>
              <a:t>requieren”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C4A39E-8D6B-48AE-92E0-69CD85FD0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154670" cy="1192634"/>
          </a:xfrm>
        </p:spPr>
        <p:txBody>
          <a:bodyPr/>
          <a:lstStyle/>
          <a:p>
            <a:r>
              <a:rPr lang="es-ES" sz="1550" b="1" spc="20" dirty="0">
                <a:solidFill>
                  <a:srgbClr val="404040"/>
                </a:solidFill>
                <a:latin typeface="Carlito"/>
                <a:cs typeface="Carlito"/>
              </a:rPr>
              <a:t>Análisis de </a:t>
            </a:r>
            <a:r>
              <a:rPr lang="es-ES" sz="1550" b="1" spc="15" dirty="0">
                <a:solidFill>
                  <a:srgbClr val="404040"/>
                </a:solidFill>
                <a:latin typeface="Carlito"/>
                <a:cs typeface="Carlito"/>
              </a:rPr>
              <a:t>Información: </a:t>
            </a:r>
            <a:r>
              <a:rPr lang="es-ES" sz="1550" spc="10" dirty="0">
                <a:solidFill>
                  <a:srgbClr val="404040"/>
                </a:solidFill>
                <a:latin typeface="Carlito"/>
                <a:cs typeface="Carlito"/>
              </a:rPr>
              <a:t>Revisión </a:t>
            </a:r>
            <a:r>
              <a:rPr lang="es-ES" sz="1550" spc="15" dirty="0">
                <a:solidFill>
                  <a:srgbClr val="404040"/>
                </a:solidFill>
                <a:latin typeface="Carlito"/>
                <a:cs typeface="Carlito"/>
              </a:rPr>
              <a:t>Documental </a:t>
            </a:r>
            <a:r>
              <a:rPr lang="es-ES" sz="1550" spc="10" dirty="0">
                <a:solidFill>
                  <a:srgbClr val="404040"/>
                </a:solidFill>
                <a:latin typeface="Carlito"/>
                <a:cs typeface="Carlito"/>
              </a:rPr>
              <a:t>(Análisis de </a:t>
            </a:r>
            <a:r>
              <a:rPr lang="es-ES" sz="1550" spc="5" dirty="0">
                <a:solidFill>
                  <a:srgbClr val="404040"/>
                </a:solidFill>
                <a:latin typeface="Carlito"/>
                <a:cs typeface="Carlito"/>
              </a:rPr>
              <a:t>datos).  Entrevista </a:t>
            </a:r>
            <a:r>
              <a:rPr lang="es-ES" sz="1550" spc="10" dirty="0">
                <a:solidFill>
                  <a:srgbClr val="404040"/>
                </a:solidFill>
                <a:latin typeface="Carlito"/>
                <a:cs typeface="Carlito"/>
              </a:rPr>
              <a:t>(Entrevista).  </a:t>
            </a:r>
            <a:r>
              <a:rPr lang="es-ES" sz="1550" spc="5" dirty="0">
                <a:solidFill>
                  <a:srgbClr val="404040"/>
                </a:solidFill>
                <a:latin typeface="Carlito"/>
                <a:cs typeface="Carlito"/>
              </a:rPr>
              <a:t>Encuesta (Cuestionario). Observación </a:t>
            </a:r>
            <a:r>
              <a:rPr lang="es-ES" sz="1550" dirty="0">
                <a:solidFill>
                  <a:srgbClr val="404040"/>
                </a:solidFill>
                <a:latin typeface="Carlito"/>
                <a:cs typeface="Carlito"/>
              </a:rPr>
              <a:t>Directa </a:t>
            </a:r>
            <a:r>
              <a:rPr lang="es-ES" sz="1550" spc="5" dirty="0">
                <a:solidFill>
                  <a:srgbClr val="404040"/>
                </a:solidFill>
                <a:latin typeface="Carlito"/>
                <a:cs typeface="Carlito"/>
              </a:rPr>
              <a:t>(Diario </a:t>
            </a:r>
            <a:r>
              <a:rPr lang="es-ES" sz="1550" spc="1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lang="es-ES" sz="1550" spc="5" dirty="0">
                <a:solidFill>
                  <a:srgbClr val="404040"/>
                </a:solidFill>
                <a:latin typeface="Carlito"/>
                <a:cs typeface="Carlito"/>
              </a:rPr>
              <a:t>Campo). </a:t>
            </a:r>
            <a:r>
              <a:rPr lang="es-ES" sz="1550" spc="2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s-ES" sz="1550" spc="10" dirty="0">
                <a:solidFill>
                  <a:srgbClr val="404040"/>
                </a:solidFill>
                <a:latin typeface="Carlito"/>
                <a:cs typeface="Carlito"/>
              </a:rPr>
              <a:t>quiénes:</a:t>
            </a:r>
            <a:r>
              <a:rPr lang="es-ES" sz="155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s-ES" sz="1550" spc="5" dirty="0">
                <a:solidFill>
                  <a:srgbClr val="404040"/>
                </a:solidFill>
                <a:latin typeface="Carlito"/>
                <a:cs typeface="Carlito"/>
              </a:rPr>
              <a:t>Cargo-Funciones.</a:t>
            </a:r>
          </a:p>
          <a:p>
            <a:endParaRPr lang="es-ES" spc="5" dirty="0"/>
          </a:p>
          <a:p>
            <a:endParaRPr lang="es-ES" sz="1550" dirty="0">
              <a:latin typeface="Carlito"/>
              <a:cs typeface="Carlito"/>
            </a:endParaRPr>
          </a:p>
          <a:p>
            <a:endParaRPr lang="es-CO" dirty="0"/>
          </a:p>
        </p:txBody>
      </p:sp>
      <p:pic>
        <p:nvPicPr>
          <p:cNvPr id="5" name="Imagen 4" descr="Calendario&#10;&#10;Descripción generada automáticamente">
            <a:extLst>
              <a:ext uri="{FF2B5EF4-FFF2-40B4-BE49-F238E27FC236}">
                <a16:creationId xmlns:a16="http://schemas.microsoft.com/office/drawing/2014/main" id="{E8BFC7D7-815C-4E45-B6B9-424F2E99C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28750"/>
            <a:ext cx="8001000" cy="386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9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1" y="1627403"/>
            <a:ext cx="274574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3271" y="2713685"/>
            <a:ext cx="21336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Texto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corto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descriptivo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2 o 3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líneas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9876" y="254203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838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b</a:t>
            </a:r>
            <a:r>
              <a:rPr sz="3600" spc="20" dirty="0">
                <a:solidFill>
                  <a:srgbClr val="FFFFFF"/>
                </a:solidFill>
              </a:rPr>
              <a:t>j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dirty="0">
                <a:solidFill>
                  <a:srgbClr val="FFFFFF"/>
                </a:solidFill>
              </a:rPr>
              <a:t>t</a:t>
            </a:r>
            <a:r>
              <a:rPr sz="3600" spc="20" dirty="0">
                <a:solidFill>
                  <a:srgbClr val="FFFFFF"/>
                </a:solidFill>
              </a:rPr>
              <a:t>i</a:t>
            </a:r>
            <a:r>
              <a:rPr sz="3600" spc="-50" dirty="0">
                <a:solidFill>
                  <a:srgbClr val="FFFFFF"/>
                </a:solidFill>
              </a:rPr>
              <a:t>v</a:t>
            </a:r>
            <a:r>
              <a:rPr sz="3600" dirty="0">
                <a:solidFill>
                  <a:srgbClr val="FFFFFF"/>
                </a:solidFill>
              </a:rPr>
              <a:t>os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873" y="1258316"/>
            <a:ext cx="8189595" cy="30918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OBJETIVO</a:t>
            </a:r>
            <a:r>
              <a:rPr sz="1550" b="1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Desarrollar un Sistema de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Información </a:t>
            </a:r>
            <a:r>
              <a:rPr sz="1550" spc="-5" dirty="0">
                <a:solidFill>
                  <a:srgbClr val="404040"/>
                </a:solidFill>
                <a:latin typeface="Carlito"/>
                <a:cs typeface="Carlito"/>
              </a:rPr>
              <a:t>Web </a:t>
            </a:r>
            <a:r>
              <a:rPr lang="es-CO" sz="1550" spc="20" dirty="0" err="1">
                <a:solidFill>
                  <a:srgbClr val="404040"/>
                </a:solidFill>
                <a:latin typeface="Carlito"/>
                <a:cs typeface="Carlito"/>
              </a:rPr>
              <a:t>Sistematic</a:t>
            </a:r>
            <a:r>
              <a:rPr lang="es-CO" sz="155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s-CO" sz="1550" spc="20" dirty="0" err="1">
                <a:solidFill>
                  <a:srgbClr val="404040"/>
                </a:solidFill>
                <a:latin typeface="Carlito"/>
                <a:cs typeface="Carlito"/>
              </a:rPr>
              <a:t>cutex</a:t>
            </a:r>
            <a:r>
              <a:rPr lang="es-CO" sz="155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para </a:t>
            </a:r>
            <a:r>
              <a:rPr sz="1550" spc="10" dirty="0" err="1">
                <a:solidFill>
                  <a:srgbClr val="404040"/>
                </a:solidFill>
                <a:latin typeface="Carlito"/>
                <a:cs typeface="Carlito"/>
              </a:rPr>
              <a:t>el</a:t>
            </a:r>
            <a:r>
              <a:rPr lang="es-CO" sz="1550" spc="225" dirty="0">
                <a:solidFill>
                  <a:srgbClr val="404040"/>
                </a:solidFill>
                <a:latin typeface="Carlito"/>
                <a:cs typeface="Carlito"/>
              </a:rPr>
              <a:t> apoyo </a:t>
            </a:r>
            <a:r>
              <a:rPr sz="1550" spc="15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lang="es-CO" sz="1550" spc="15" dirty="0">
                <a:solidFill>
                  <a:srgbClr val="404040"/>
                </a:solidFill>
                <a:latin typeface="Carlito"/>
                <a:cs typeface="Carlito"/>
              </a:rPr>
              <a:t>l inventariado, facturación y marketing </a:t>
            </a:r>
            <a:r>
              <a:rPr sz="1550" spc="1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la </a:t>
            </a:r>
            <a:r>
              <a:rPr sz="1550" dirty="0" err="1">
                <a:solidFill>
                  <a:srgbClr val="404040"/>
                </a:solidFill>
                <a:latin typeface="Carlito"/>
                <a:cs typeface="Carlito"/>
              </a:rPr>
              <a:t>Empresa</a:t>
            </a:r>
            <a:r>
              <a:rPr lang="es-CO" sz="15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s-CO" sz="1550" dirty="0" err="1">
                <a:solidFill>
                  <a:srgbClr val="404040"/>
                </a:solidFill>
                <a:latin typeface="Carlito"/>
                <a:cs typeface="Carlito"/>
              </a:rPr>
              <a:t>Peleteria</a:t>
            </a:r>
            <a:r>
              <a:rPr lang="es-CO" sz="1550" dirty="0">
                <a:solidFill>
                  <a:srgbClr val="404040"/>
                </a:solidFill>
                <a:latin typeface="Carlito"/>
                <a:cs typeface="Carlito"/>
              </a:rPr>
              <a:t> cueros y color</a:t>
            </a:r>
            <a:r>
              <a:rPr sz="1550" spc="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OBJETIVOS</a:t>
            </a:r>
            <a:r>
              <a:rPr sz="1550" b="1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ESPECÍFICOS</a:t>
            </a:r>
            <a:endParaRPr lang="es-CO" sz="1550" b="1" spc="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endParaRPr lang="es-CO" sz="1550" b="1" spc="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50" b="1" spc="5" dirty="0">
                <a:solidFill>
                  <a:srgbClr val="404040"/>
                </a:solidFill>
                <a:latin typeface="Carlito"/>
                <a:cs typeface="Carlito"/>
              </a:rPr>
              <a:t>Recolectar y analizar la información a través de entrevista con preguntas abiertas y lista de chequeo.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50" b="1" spc="5" dirty="0">
                <a:solidFill>
                  <a:srgbClr val="404040"/>
                </a:solidFill>
                <a:latin typeface="Carlito"/>
                <a:cs typeface="Carlito"/>
              </a:rPr>
              <a:t>Generar factura en línea con el valor a pagar por la venta.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50" b="1" spc="5" dirty="0">
                <a:solidFill>
                  <a:srgbClr val="404040"/>
                </a:solidFill>
                <a:latin typeface="Carlito"/>
                <a:cs typeface="Carlito"/>
              </a:rPr>
              <a:t>Ordenar y controlar el inventario de la empresa a través del sistema de información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550" b="1" spc="5" dirty="0">
                <a:solidFill>
                  <a:srgbClr val="404040"/>
                </a:solidFill>
                <a:latin typeface="Carlito"/>
                <a:cs typeface="Carlito"/>
              </a:rPr>
              <a:t>Administrar adecuadamente el marketing de la empresa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344" y="1531619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344" y="2734055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1" y="1627403"/>
            <a:ext cx="3497579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Justificación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3271" y="2713685"/>
            <a:ext cx="21336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Texto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corto</a:t>
            </a:r>
            <a:r>
              <a:rPr sz="18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descriptivo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2 o 3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líneas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9876" y="2542032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Logo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 Sistema</a:t>
            </a:r>
            <a:endParaRPr sz="1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25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922</Words>
  <Application>Microsoft Office PowerPoint</Application>
  <PresentationFormat>Presentación en pantalla (16:9)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Carlito</vt:lpstr>
      <vt:lpstr>Times New Roman</vt:lpstr>
      <vt:lpstr>Office Theme</vt:lpstr>
      <vt:lpstr>Presentación de PowerPoint</vt:lpstr>
      <vt:lpstr>Introducción</vt:lpstr>
      <vt:lpstr>CONTENIDO</vt:lpstr>
      <vt:lpstr>Problema</vt:lpstr>
      <vt:lpstr>Problema</vt:lpstr>
      <vt:lpstr>Presentación de PowerPoint</vt:lpstr>
      <vt:lpstr>Objetivos</vt:lpstr>
      <vt:lpstr>Objetivos</vt:lpstr>
      <vt:lpstr>Justificación</vt:lpstr>
      <vt:lpstr>Justificación</vt:lpstr>
      <vt:lpstr>Alcance</vt:lpstr>
      <vt:lpstr>Alcance</vt:lpstr>
      <vt:lpstr>Entregables Proyecto Formativo por Trimestre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Eric Santiago Solarte Gaviria</cp:lastModifiedBy>
  <cp:revision>6</cp:revision>
  <dcterms:created xsi:type="dcterms:W3CDTF">2021-11-09T21:11:41Z</dcterms:created>
  <dcterms:modified xsi:type="dcterms:W3CDTF">2021-11-17T02:30:31Z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2021-11-09T00:00:00Z</vt:filetime>
  </property>
</Properties>
</file>