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6.jpg" ContentType="image/jpg"/>
  <Override PartName="/ppt/media/image17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71" r:id="rId8"/>
    <p:sldId id="26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5143500" type="screen16x9"/>
  <p:notesSz cx="9144000" cy="51435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8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762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301037" y="257175"/>
            <a:ext cx="557212" cy="547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562088" y="4302252"/>
            <a:ext cx="1316990" cy="567055"/>
          </a:xfrm>
          <a:custGeom>
            <a:avLst/>
            <a:gdLst/>
            <a:ahLst/>
            <a:cxnLst/>
            <a:rect l="l" t="t" r="r" b="b"/>
            <a:pathLst>
              <a:path w="1316990" h="567054">
                <a:moveTo>
                  <a:pt x="0" y="566928"/>
                </a:moveTo>
                <a:lnTo>
                  <a:pt x="1316736" y="566928"/>
                </a:lnTo>
                <a:lnTo>
                  <a:pt x="1316736" y="0"/>
                </a:lnTo>
                <a:lnTo>
                  <a:pt x="0" y="0"/>
                </a:lnTo>
                <a:lnTo>
                  <a:pt x="0" y="566928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67150" y="1624990"/>
            <a:ext cx="2409698" cy="849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1873" y="1258316"/>
            <a:ext cx="8154670" cy="2948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enaProfeAlbeiro/Proyecto_Adsi" TargetMode="External"/><Relationship Id="rId13" Type="http://schemas.openxmlformats.org/officeDocument/2006/relationships/hyperlink" Target="https://github.com/SenaProfeAlbeiro/Proyecto_Adsi/tree/main/app/docs/Proyecto_Formativo/app/Vistas/docs/8vo_Trim" TargetMode="External"/><Relationship Id="rId3" Type="http://schemas.openxmlformats.org/officeDocument/2006/relationships/hyperlink" Target="https://github.com/SenaProfeAlbeiro/Proyecto_Adsi/tree/main/app/docs/Proyecto_Formativo/app/Vistas/docs/1er_Trim" TargetMode="External"/><Relationship Id="rId7" Type="http://schemas.openxmlformats.org/officeDocument/2006/relationships/hyperlink" Target="https://senaprofealbeiro.github.io/Proyecto_Adsi/index.html" TargetMode="External"/><Relationship Id="rId12" Type="http://schemas.openxmlformats.org/officeDocument/2006/relationships/hyperlink" Target="https://github.com/SenaProfeAlbeiro/Proyecto_Adsi/tree/main/app/docs/Proyecto_Formativo/app/Vistas/docs/7mo_Trim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enaProfeAlbeiro/Proyecto_Adsi/tree/main/app/docs/Proyecto_Formativo/app/Vistas/docs/4to_Trim" TargetMode="External"/><Relationship Id="rId11" Type="http://schemas.openxmlformats.org/officeDocument/2006/relationships/hyperlink" Target="https://github.com/SenaProfeAlbeiro/Proyecto_Adsi/tree/main/app/docs/Proyecto_Formativo/app/Vistas/docs/6to_Trim" TargetMode="External"/><Relationship Id="rId5" Type="http://schemas.openxmlformats.org/officeDocument/2006/relationships/hyperlink" Target="https://github.com/SenaProfeAlbeiro/Proyecto_Adsi/tree/main/app/docs/Proyecto_Formativo/app/Vistas/docs/3er_Trim" TargetMode="External"/><Relationship Id="rId10" Type="http://schemas.openxmlformats.org/officeDocument/2006/relationships/hyperlink" Target="https://github.com/SenaProfeAlbeiro/Proyecto_Adsi/tree/main/app/docs/Proyecto_Formativo/app/Vistas/docs/5to_Trim" TargetMode="External"/><Relationship Id="rId4" Type="http://schemas.openxmlformats.org/officeDocument/2006/relationships/hyperlink" Target="https://github.com/SenaProfeAlbeiro/Proyecto_Adsi/tree/main/app/docs/Proyecto_Formativo/app/Vistas/docs/2do_Trim" TargetMode="External"/><Relationship Id="rId9" Type="http://schemas.openxmlformats.org/officeDocument/2006/relationships/hyperlink" Target="https://github.com/SenaProfeAlbeiro/Proyecto_Adsi/tree/main/app/docs/Proyecto_Formativo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3953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24401" y="912952"/>
            <a:ext cx="3423538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676910">
              <a:lnSpc>
                <a:spcPct val="100000"/>
              </a:lnSpc>
              <a:spcBef>
                <a:spcPts val="110"/>
              </a:spcBef>
            </a:pPr>
            <a:r>
              <a:rPr lang="es-CO" sz="2800" b="1" spc="-15" dirty="0">
                <a:solidFill>
                  <a:srgbClr val="404040"/>
                </a:solidFill>
                <a:latin typeface="Carlito"/>
                <a:cs typeface="Carlito"/>
              </a:rPr>
              <a:t>Sistematic Cutex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4273" y="2444962"/>
            <a:ext cx="6840220" cy="1830309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491105" marR="2470150" algn="just">
              <a:lnSpc>
                <a:spcPct val="103400"/>
              </a:lnSpc>
              <a:spcBef>
                <a:spcPts val="40"/>
              </a:spcBef>
            </a:pPr>
            <a:r>
              <a:rPr lang="es-CO" sz="1600" b="1" spc="-5" dirty="0">
                <a:solidFill>
                  <a:srgbClr val="404040"/>
                </a:solidFill>
                <a:latin typeface="Carlito"/>
                <a:cs typeface="Carlito"/>
              </a:rPr>
              <a:t>Sierra Aaron</a:t>
            </a:r>
          </a:p>
          <a:p>
            <a:pPr marL="2491105" marR="2470150" algn="just">
              <a:lnSpc>
                <a:spcPct val="103400"/>
              </a:lnSpc>
              <a:spcBef>
                <a:spcPts val="40"/>
              </a:spcBef>
            </a:pPr>
            <a:r>
              <a:rPr lang="es-CO" sz="1600" b="1" spc="-5" dirty="0">
                <a:solidFill>
                  <a:srgbClr val="404040"/>
                </a:solidFill>
                <a:latin typeface="Carlito"/>
                <a:cs typeface="Carlito"/>
              </a:rPr>
              <a:t>Rosas Brayan</a:t>
            </a:r>
          </a:p>
          <a:p>
            <a:pPr marL="2491105" marR="2470150" algn="just">
              <a:lnSpc>
                <a:spcPct val="103400"/>
              </a:lnSpc>
              <a:spcBef>
                <a:spcPts val="40"/>
              </a:spcBef>
            </a:pPr>
            <a:r>
              <a:rPr lang="es-CO" sz="1600" b="1" spc="-5" dirty="0">
                <a:solidFill>
                  <a:srgbClr val="404040"/>
                </a:solidFill>
                <a:latin typeface="Carlito"/>
                <a:cs typeface="Carlito"/>
              </a:rPr>
              <a:t>Morcillo Katherine</a:t>
            </a: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Servicio Nacional </a:t>
            </a: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Aprendizaje </a:t>
            </a:r>
            <a:r>
              <a:rPr sz="1150" b="1" spc="-50" dirty="0">
                <a:solidFill>
                  <a:srgbClr val="404040"/>
                </a:solidFill>
                <a:latin typeface="Arial"/>
                <a:cs typeface="Arial"/>
              </a:rPr>
              <a:t>– </a:t>
            </a: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SENA,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Centro </a:t>
            </a: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Electricidad 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Electrónica y</a:t>
            </a:r>
            <a:r>
              <a:rPr sz="1150" b="1" spc="2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Telecomunicaciones</a:t>
            </a:r>
            <a:endParaRPr sz="1150" dirty="0">
              <a:latin typeface="Carlito"/>
              <a:cs typeface="Carlito"/>
            </a:endParaRPr>
          </a:p>
          <a:p>
            <a:pPr marL="6985" algn="ctr">
              <a:lnSpc>
                <a:spcPct val="100000"/>
              </a:lnSpc>
              <a:spcBef>
                <a:spcPts val="10"/>
              </a:spcBef>
            </a:pPr>
            <a:r>
              <a:rPr sz="1200" b="1" spc="-10" dirty="0">
                <a:solidFill>
                  <a:srgbClr val="404040"/>
                </a:solidFill>
                <a:latin typeface="Carlito"/>
                <a:cs typeface="Carlito"/>
              </a:rPr>
              <a:t>Análisis </a:t>
            </a:r>
            <a:r>
              <a:rPr sz="1200" b="1" spc="-5" dirty="0">
                <a:solidFill>
                  <a:srgbClr val="404040"/>
                </a:solidFill>
                <a:latin typeface="Carlito"/>
                <a:cs typeface="Carlito"/>
              </a:rPr>
              <a:t>y </a:t>
            </a:r>
            <a:r>
              <a:rPr sz="1200" b="1" spc="-10" dirty="0">
                <a:solidFill>
                  <a:srgbClr val="404040"/>
                </a:solidFill>
                <a:latin typeface="Carlito"/>
                <a:cs typeface="Carlito"/>
              </a:rPr>
              <a:t>Desarrollo </a:t>
            </a:r>
            <a:r>
              <a:rPr sz="1200" b="1" spc="-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200" b="1" spc="-10" dirty="0">
                <a:solidFill>
                  <a:srgbClr val="404040"/>
                </a:solidFill>
                <a:latin typeface="Carlito"/>
                <a:cs typeface="Carlito"/>
              </a:rPr>
              <a:t>Sistemas </a:t>
            </a:r>
            <a:r>
              <a:rPr sz="1200" b="1" spc="-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200" b="1" spc="-10" dirty="0">
                <a:solidFill>
                  <a:srgbClr val="404040"/>
                </a:solidFill>
                <a:latin typeface="Carlito"/>
                <a:cs typeface="Carlito"/>
              </a:rPr>
              <a:t>Información, </a:t>
            </a:r>
            <a:r>
              <a:rPr lang="es-CO" sz="1200" b="1" spc="-15" dirty="0">
                <a:solidFill>
                  <a:srgbClr val="404040"/>
                </a:solidFill>
                <a:latin typeface="Carlito"/>
                <a:cs typeface="Carlito"/>
              </a:rPr>
              <a:t>Primer</a:t>
            </a:r>
            <a:r>
              <a:rPr sz="1200" b="1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200" b="1" spc="-20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200" dirty="0">
              <a:latin typeface="Carlito"/>
              <a:cs typeface="Carlito"/>
            </a:endParaRPr>
          </a:p>
          <a:p>
            <a:pPr marL="5080" algn="ctr">
              <a:lnSpc>
                <a:spcPct val="100000"/>
              </a:lnSpc>
              <a:spcBef>
                <a:spcPts val="55"/>
              </a:spcBef>
            </a:pP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Instructor 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Albeiro </a:t>
            </a: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Ramos</a:t>
            </a:r>
            <a:endParaRPr sz="1150" dirty="0">
              <a:latin typeface="Carlito"/>
              <a:cs typeface="Carlito"/>
            </a:endParaRPr>
          </a:p>
          <a:p>
            <a:pPr marL="8890" algn="ctr">
              <a:lnSpc>
                <a:spcPct val="100000"/>
              </a:lnSpc>
              <a:spcBef>
                <a:spcPts val="10"/>
              </a:spcBef>
            </a:pPr>
            <a:r>
              <a:rPr sz="1200" b="1" spc="-5" dirty="0">
                <a:solidFill>
                  <a:srgbClr val="404040"/>
                </a:solidFill>
                <a:latin typeface="Carlito"/>
                <a:cs typeface="Carlito"/>
              </a:rPr>
              <a:t>Bogotá, </a:t>
            </a:r>
            <a:r>
              <a:rPr lang="es-CO" sz="1200" b="1" spc="-5" dirty="0">
                <a:solidFill>
                  <a:srgbClr val="404040"/>
                </a:solidFill>
                <a:latin typeface="Carlito"/>
                <a:cs typeface="Carlito"/>
              </a:rPr>
              <a:t>Noviembre</a:t>
            </a:r>
            <a:r>
              <a:rPr sz="1200" b="1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200" b="1" spc="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Carlito"/>
                <a:cs typeface="Carlito"/>
              </a:rPr>
              <a:t>2021</a:t>
            </a:r>
            <a:endParaRPr sz="1200" dirty="0">
              <a:latin typeface="Carlito"/>
              <a:cs typeface="Carlito"/>
            </a:endParaRPr>
          </a:p>
        </p:txBody>
      </p:sp>
      <p:pic>
        <p:nvPicPr>
          <p:cNvPr id="11" name="Imagen 10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519337E5-21E1-4256-93E5-719C03710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580" y="1001562"/>
            <a:ext cx="1933447" cy="5843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873" y="255473"/>
            <a:ext cx="18389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FFFFFF"/>
                </a:solidFill>
              </a:rPr>
              <a:t>O</a:t>
            </a:r>
            <a:r>
              <a:rPr sz="3600" dirty="0">
                <a:solidFill>
                  <a:srgbClr val="FFFFFF"/>
                </a:solidFill>
              </a:rPr>
              <a:t>b</a:t>
            </a:r>
            <a:r>
              <a:rPr sz="3600" spc="20" dirty="0">
                <a:solidFill>
                  <a:srgbClr val="FFFFFF"/>
                </a:solidFill>
              </a:rPr>
              <a:t>j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dirty="0">
                <a:solidFill>
                  <a:srgbClr val="FFFFFF"/>
                </a:solidFill>
              </a:rPr>
              <a:t>t</a:t>
            </a:r>
            <a:r>
              <a:rPr sz="3600" spc="20" dirty="0">
                <a:solidFill>
                  <a:srgbClr val="FFFFFF"/>
                </a:solidFill>
              </a:rPr>
              <a:t>i</a:t>
            </a:r>
            <a:r>
              <a:rPr sz="3600" spc="-50" dirty="0">
                <a:solidFill>
                  <a:srgbClr val="FFFFFF"/>
                </a:solidFill>
              </a:rPr>
              <a:t>v</a:t>
            </a:r>
            <a:r>
              <a:rPr sz="3600" dirty="0">
                <a:solidFill>
                  <a:srgbClr val="FFFFFF"/>
                </a:solidFill>
              </a:rPr>
              <a:t>os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03835">
              <a:lnSpc>
                <a:spcPct val="100000"/>
              </a:lnSpc>
            </a:pP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Marca</a:t>
            </a:r>
            <a:r>
              <a:rPr sz="1150" b="1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externa</a:t>
            </a:r>
            <a:endParaRPr sz="11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873" y="1258316"/>
            <a:ext cx="8189595" cy="30918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OBJETIVO</a:t>
            </a:r>
            <a:r>
              <a:rPr sz="1550" b="1" spc="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15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Desarrollar un Sistema de </a:t>
            </a:r>
            <a:r>
              <a:rPr sz="1550" spc="15" dirty="0">
                <a:solidFill>
                  <a:srgbClr val="404040"/>
                </a:solidFill>
                <a:latin typeface="Carlito"/>
                <a:cs typeface="Carlito"/>
              </a:rPr>
              <a:t>Información </a:t>
            </a:r>
            <a:r>
              <a:rPr sz="1550" spc="-5" dirty="0">
                <a:solidFill>
                  <a:srgbClr val="404040"/>
                </a:solidFill>
                <a:latin typeface="Carlito"/>
                <a:cs typeface="Carlito"/>
              </a:rPr>
              <a:t>Web </a:t>
            </a:r>
            <a:r>
              <a:rPr lang="es-CO" sz="1550" spc="20" dirty="0">
                <a:solidFill>
                  <a:srgbClr val="404040"/>
                </a:solidFill>
                <a:latin typeface="Carlito"/>
                <a:cs typeface="Carlito"/>
              </a:rPr>
              <a:t>Sistematic </a:t>
            </a:r>
            <a:r>
              <a:rPr lang="es-CO" sz="1550" spc="20" dirty="0" err="1">
                <a:solidFill>
                  <a:srgbClr val="404040"/>
                </a:solidFill>
                <a:latin typeface="Carlito"/>
                <a:cs typeface="Carlito"/>
              </a:rPr>
              <a:t>cutex</a:t>
            </a:r>
            <a:r>
              <a:rPr lang="es-CO" sz="155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spc="5" dirty="0">
                <a:solidFill>
                  <a:srgbClr val="404040"/>
                </a:solidFill>
                <a:latin typeface="Carlito"/>
                <a:cs typeface="Carlito"/>
              </a:rPr>
              <a:t>para </a:t>
            </a:r>
            <a:r>
              <a:rPr sz="1550" spc="10" dirty="0" err="1">
                <a:solidFill>
                  <a:srgbClr val="404040"/>
                </a:solidFill>
                <a:latin typeface="Carlito"/>
                <a:cs typeface="Carlito"/>
              </a:rPr>
              <a:t>el</a:t>
            </a:r>
            <a:r>
              <a:rPr lang="es-CO" sz="1550" spc="225" dirty="0">
                <a:solidFill>
                  <a:srgbClr val="404040"/>
                </a:solidFill>
                <a:latin typeface="Carlito"/>
                <a:cs typeface="Carlito"/>
              </a:rPr>
              <a:t> apoyo </a:t>
            </a:r>
            <a:r>
              <a:rPr sz="1550" spc="15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lang="es-CO" sz="1550" spc="15" dirty="0">
                <a:solidFill>
                  <a:srgbClr val="404040"/>
                </a:solidFill>
                <a:latin typeface="Carlito"/>
                <a:cs typeface="Carlito"/>
              </a:rPr>
              <a:t>l inventariado, facturación y marketing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550" spc="5" dirty="0">
                <a:solidFill>
                  <a:srgbClr val="404040"/>
                </a:solidFill>
                <a:latin typeface="Carlito"/>
                <a:cs typeface="Carlito"/>
              </a:rPr>
              <a:t>la </a:t>
            </a:r>
            <a:r>
              <a:rPr sz="1550" dirty="0" err="1">
                <a:solidFill>
                  <a:srgbClr val="404040"/>
                </a:solidFill>
                <a:latin typeface="Carlito"/>
                <a:cs typeface="Carlito"/>
              </a:rPr>
              <a:t>Empresa</a:t>
            </a:r>
            <a:r>
              <a:rPr lang="es-CO" sz="15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s-CO" sz="1550" dirty="0" err="1">
                <a:solidFill>
                  <a:srgbClr val="404040"/>
                </a:solidFill>
                <a:latin typeface="Carlito"/>
                <a:cs typeface="Carlito"/>
              </a:rPr>
              <a:t>Peleteria</a:t>
            </a:r>
            <a:r>
              <a:rPr lang="es-CO" sz="1550" dirty="0">
                <a:solidFill>
                  <a:srgbClr val="404040"/>
                </a:solidFill>
                <a:latin typeface="Carlito"/>
                <a:cs typeface="Carlito"/>
              </a:rPr>
              <a:t> cueros y color</a:t>
            </a:r>
            <a:r>
              <a:rPr sz="1550" spc="5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15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550" b="1" spc="15" dirty="0">
                <a:solidFill>
                  <a:srgbClr val="404040"/>
                </a:solidFill>
                <a:latin typeface="Carlito"/>
                <a:cs typeface="Carlito"/>
              </a:rPr>
              <a:t>OBJETIVOS</a:t>
            </a:r>
            <a:r>
              <a:rPr sz="1550" b="1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5" dirty="0">
                <a:solidFill>
                  <a:srgbClr val="404040"/>
                </a:solidFill>
                <a:latin typeface="Carlito"/>
                <a:cs typeface="Carlito"/>
              </a:rPr>
              <a:t>ESPECÍFICOS</a:t>
            </a:r>
            <a:endParaRPr lang="es-CO" sz="1550" b="1" spc="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endParaRPr lang="es-CO" sz="1550" b="1" spc="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1550" b="1" spc="5" dirty="0">
                <a:solidFill>
                  <a:srgbClr val="404040"/>
                </a:solidFill>
                <a:latin typeface="Carlito"/>
                <a:cs typeface="Carlito"/>
              </a:rPr>
              <a:t>Recolectar y analizar la información a través de entrevista con preguntas abiertas y lista de chequeo.</a:t>
            </a: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1550" b="1" spc="5" dirty="0">
                <a:solidFill>
                  <a:srgbClr val="404040"/>
                </a:solidFill>
                <a:latin typeface="Carlito"/>
                <a:cs typeface="Carlito"/>
              </a:rPr>
              <a:t>Generar factura en línea con el valor a pagar por la venta.</a:t>
            </a: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1550" b="1" spc="5" dirty="0">
                <a:solidFill>
                  <a:srgbClr val="404040"/>
                </a:solidFill>
                <a:latin typeface="Carlito"/>
                <a:cs typeface="Carlito"/>
              </a:rPr>
              <a:t>Ordenar y controlar el inventario de la empresa a través del sistema de información</a:t>
            </a: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1550" b="1" spc="5" dirty="0">
                <a:solidFill>
                  <a:srgbClr val="404040"/>
                </a:solidFill>
                <a:latin typeface="Carlito"/>
                <a:cs typeface="Carlito"/>
              </a:rPr>
              <a:t>Administrar adecuadamente el marketing de la empresa</a:t>
            </a:r>
            <a:endParaRPr sz="15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6344" y="1531619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4" y="0"/>
                </a:moveTo>
                <a:lnTo>
                  <a:pt x="0" y="0"/>
                </a:lnTo>
                <a:lnTo>
                  <a:pt x="0" y="45720"/>
                </a:lnTo>
                <a:lnTo>
                  <a:pt x="717804" y="45720"/>
                </a:lnTo>
                <a:lnTo>
                  <a:pt x="71780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6344" y="2734055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4" y="0"/>
                </a:moveTo>
                <a:lnTo>
                  <a:pt x="0" y="0"/>
                </a:lnTo>
                <a:lnTo>
                  <a:pt x="0" y="45719"/>
                </a:lnTo>
                <a:lnTo>
                  <a:pt x="717804" y="45719"/>
                </a:lnTo>
                <a:lnTo>
                  <a:pt x="71780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271" y="1627403"/>
            <a:ext cx="3497579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Justificación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73271" y="2713685"/>
            <a:ext cx="213360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404040"/>
                </a:solidFill>
                <a:latin typeface="Carlito"/>
                <a:cs typeface="Carlito"/>
              </a:rPr>
              <a:t>Texto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corto</a:t>
            </a:r>
            <a:r>
              <a:rPr sz="18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descriptivo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 2 o 3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líneas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79876" y="2542032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3" y="0"/>
                </a:moveTo>
                <a:lnTo>
                  <a:pt x="0" y="0"/>
                </a:lnTo>
                <a:lnTo>
                  <a:pt x="0" y="45719"/>
                </a:lnTo>
                <a:lnTo>
                  <a:pt x="717803" y="45719"/>
                </a:lnTo>
                <a:lnTo>
                  <a:pt x="717803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45110">
              <a:lnSpc>
                <a:spcPct val="100000"/>
              </a:lnSpc>
            </a:pP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Logo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 Sistema</a:t>
            </a:r>
            <a:endParaRPr sz="11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873" y="255473"/>
            <a:ext cx="23444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Justificación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03835">
              <a:lnSpc>
                <a:spcPct val="100000"/>
              </a:lnSpc>
            </a:pP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Marca</a:t>
            </a:r>
            <a:r>
              <a:rPr sz="1150" b="1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externa</a:t>
            </a:r>
            <a:endParaRPr sz="115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461873" y="1258316"/>
            <a:ext cx="8154670" cy="248798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065" marR="8255" algn="just">
              <a:lnSpc>
                <a:spcPct val="103600"/>
              </a:lnSpc>
              <a:tabLst>
                <a:tab pos="300990" algn="l"/>
              </a:tabLst>
            </a:pPr>
            <a:r>
              <a:rPr spc="10" dirty="0"/>
              <a:t>Se propone el </a:t>
            </a:r>
            <a:r>
              <a:rPr spc="15" dirty="0"/>
              <a:t>desarrollo </a:t>
            </a:r>
            <a:r>
              <a:rPr spc="10" dirty="0"/>
              <a:t>de un Sistema de </a:t>
            </a:r>
            <a:r>
              <a:rPr spc="15" dirty="0"/>
              <a:t>Información </a:t>
            </a:r>
            <a:r>
              <a:rPr spc="-5" dirty="0"/>
              <a:t>Web </a:t>
            </a:r>
            <a:r>
              <a:rPr spc="20" dirty="0" err="1"/>
              <a:t>denominado</a:t>
            </a:r>
            <a:r>
              <a:rPr lang="es-CO" spc="20" dirty="0"/>
              <a:t> Sistematic Cutex</a:t>
            </a:r>
            <a:r>
              <a:rPr spc="15" dirty="0"/>
              <a:t> </a:t>
            </a:r>
            <a:r>
              <a:rPr spc="10" dirty="0"/>
              <a:t>que sirva </a:t>
            </a:r>
            <a:r>
              <a:rPr spc="25" dirty="0"/>
              <a:t>como </a:t>
            </a:r>
            <a:r>
              <a:rPr spc="10" dirty="0"/>
              <a:t>herramienta software de apoyo </a:t>
            </a:r>
            <a:r>
              <a:rPr spc="5" dirty="0"/>
              <a:t>al </a:t>
            </a:r>
            <a:r>
              <a:rPr spc="15" dirty="0" err="1"/>
              <a:t>seguimiento</a:t>
            </a:r>
            <a:r>
              <a:rPr spc="15" dirty="0"/>
              <a:t> de</a:t>
            </a:r>
            <a:r>
              <a:rPr lang="es-CO" spc="15" dirty="0"/>
              <a:t>  inventariado, facturación y marketing </a:t>
            </a:r>
            <a:r>
              <a:rPr spc="10" dirty="0"/>
              <a:t>de la </a:t>
            </a:r>
            <a:r>
              <a:rPr dirty="0" err="1"/>
              <a:t>Empresa</a:t>
            </a:r>
            <a:r>
              <a:rPr dirty="0"/>
              <a:t> </a:t>
            </a:r>
            <a:r>
              <a:rPr lang="es-CO" spc="5" dirty="0" err="1"/>
              <a:t>Peleteria</a:t>
            </a:r>
            <a:r>
              <a:rPr lang="es-CO" spc="5" dirty="0"/>
              <a:t> cueros y color. El cual p</a:t>
            </a:r>
            <a:r>
              <a:rPr spc="5" dirty="0" err="1"/>
              <a:t>ermitirá</a:t>
            </a:r>
            <a:r>
              <a:rPr spc="5" dirty="0"/>
              <a:t> </a:t>
            </a:r>
            <a:r>
              <a:rPr spc="10" dirty="0"/>
              <a:t>la </a:t>
            </a:r>
            <a:r>
              <a:rPr spc="10" dirty="0" err="1"/>
              <a:t>gestión</a:t>
            </a:r>
            <a:r>
              <a:rPr spc="10" dirty="0"/>
              <a:t> de</a:t>
            </a:r>
            <a:r>
              <a:rPr lang="es-CO" spc="10" dirty="0"/>
              <a:t> los clientes </a:t>
            </a:r>
            <a:r>
              <a:rPr spc="15" dirty="0" err="1"/>
              <a:t>como</a:t>
            </a:r>
            <a:r>
              <a:rPr spc="15" dirty="0"/>
              <a:t> </a:t>
            </a:r>
            <a:r>
              <a:rPr spc="20" dirty="0"/>
              <a:t>usuarios </a:t>
            </a:r>
            <a:r>
              <a:rPr spc="10" dirty="0"/>
              <a:t>de</a:t>
            </a:r>
            <a:r>
              <a:rPr spc="135" dirty="0"/>
              <a:t> </a:t>
            </a:r>
            <a:r>
              <a:rPr spc="5" dirty="0"/>
              <a:t>la</a:t>
            </a:r>
            <a:r>
              <a:rPr lang="es-CO" spc="5" dirty="0"/>
              <a:t> </a:t>
            </a:r>
            <a:r>
              <a:rPr spc="15" dirty="0" err="1"/>
              <a:t>Empresa</a:t>
            </a:r>
            <a:r>
              <a:rPr spc="15" dirty="0"/>
              <a:t>. </a:t>
            </a:r>
            <a:endParaRPr lang="es-CO" spc="15" dirty="0"/>
          </a:p>
          <a:p>
            <a:pPr marL="12065" marR="8255" algn="just">
              <a:lnSpc>
                <a:spcPct val="103600"/>
              </a:lnSpc>
              <a:tabLst>
                <a:tab pos="300990" algn="l"/>
              </a:tabLst>
            </a:pPr>
            <a:endParaRPr lang="es-CO" spc="15" dirty="0"/>
          </a:p>
          <a:p>
            <a:pPr marL="12065" marR="8255" algn="just">
              <a:lnSpc>
                <a:spcPct val="103600"/>
              </a:lnSpc>
              <a:tabLst>
                <a:tab pos="300990" algn="l"/>
              </a:tabLst>
            </a:pPr>
            <a:r>
              <a:rPr spc="5" dirty="0" err="1"/>
              <a:t>En</a:t>
            </a:r>
            <a:r>
              <a:rPr spc="5" dirty="0"/>
              <a:t>  </a:t>
            </a:r>
            <a:r>
              <a:rPr spc="15" dirty="0"/>
              <a:t>[ModProceso1] </a:t>
            </a:r>
            <a:r>
              <a:rPr spc="5" dirty="0"/>
              <a:t>los </a:t>
            </a:r>
            <a:r>
              <a:rPr spc="10" dirty="0"/>
              <a:t>[Perfiles </a:t>
            </a:r>
            <a:r>
              <a:rPr spc="15" dirty="0"/>
              <a:t>Usuario]  </a:t>
            </a:r>
            <a:r>
              <a:rPr spc="10" dirty="0"/>
              <a:t>podrán </a:t>
            </a:r>
            <a:r>
              <a:rPr spc="20" dirty="0"/>
              <a:t>[acciones </a:t>
            </a:r>
            <a:r>
              <a:rPr spc="10" dirty="0"/>
              <a:t>del Sistema </a:t>
            </a:r>
            <a:r>
              <a:rPr spc="15" dirty="0"/>
              <a:t>(beneficios comparados con </a:t>
            </a:r>
            <a:r>
              <a:rPr spc="5" dirty="0"/>
              <a:t>las </a:t>
            </a:r>
            <a:r>
              <a:rPr spc="15" dirty="0"/>
              <a:t>necesidades </a:t>
            </a:r>
            <a:r>
              <a:rPr spc="10" dirty="0"/>
              <a:t>encontradas)]. </a:t>
            </a:r>
            <a:r>
              <a:rPr spc="-5" dirty="0"/>
              <a:t>En  </a:t>
            </a:r>
            <a:r>
              <a:rPr spc="15" dirty="0"/>
              <a:t>[ModProceso2] </a:t>
            </a:r>
            <a:r>
              <a:rPr spc="10" dirty="0"/>
              <a:t>los [Perfiles </a:t>
            </a:r>
            <a:r>
              <a:rPr spc="15" dirty="0"/>
              <a:t>Usuario] podrán [acciones </a:t>
            </a:r>
            <a:r>
              <a:rPr spc="20" dirty="0"/>
              <a:t>del </a:t>
            </a:r>
            <a:r>
              <a:rPr spc="10" dirty="0"/>
              <a:t>Sistema </a:t>
            </a:r>
            <a:r>
              <a:rPr spc="15" dirty="0"/>
              <a:t>(beneficios comparados con  </a:t>
            </a:r>
            <a:r>
              <a:rPr spc="10" dirty="0"/>
              <a:t>las </a:t>
            </a:r>
            <a:r>
              <a:rPr spc="15" dirty="0"/>
              <a:t>necesidades encontradas)]. Finalmente, </a:t>
            </a:r>
            <a:r>
              <a:rPr dirty="0"/>
              <a:t>facilitará </a:t>
            </a:r>
            <a:r>
              <a:rPr spc="10" dirty="0"/>
              <a:t>la gestión de </a:t>
            </a:r>
            <a:r>
              <a:rPr spc="15" dirty="0"/>
              <a:t>reportes </a:t>
            </a:r>
            <a:r>
              <a:rPr spc="10" dirty="0"/>
              <a:t>gráficos </a:t>
            </a:r>
            <a:r>
              <a:rPr spc="15" dirty="0"/>
              <a:t>e impresos,  necesarios </a:t>
            </a:r>
            <a:r>
              <a:rPr spc="5" dirty="0"/>
              <a:t>para </a:t>
            </a:r>
            <a:r>
              <a:rPr spc="25" dirty="0"/>
              <a:t>la </a:t>
            </a:r>
            <a:r>
              <a:rPr spc="10" dirty="0"/>
              <a:t>toma de </a:t>
            </a:r>
            <a:r>
              <a:rPr spc="15" dirty="0"/>
              <a:t>decisiones </a:t>
            </a:r>
            <a:r>
              <a:rPr spc="10" dirty="0"/>
              <a:t>del </a:t>
            </a:r>
            <a:r>
              <a:rPr spc="15" dirty="0"/>
              <a:t>personal </a:t>
            </a:r>
            <a:r>
              <a:rPr spc="10" dirty="0"/>
              <a:t>administrativo de </a:t>
            </a:r>
            <a:r>
              <a:rPr spc="5" dirty="0"/>
              <a:t>la </a:t>
            </a:r>
            <a:r>
              <a:rPr spc="15" dirty="0"/>
              <a:t>Empresa </a:t>
            </a:r>
            <a:r>
              <a:rPr spc="20" dirty="0"/>
              <a:t>[Nombre  </a:t>
            </a:r>
            <a:r>
              <a:rPr spc="5" dirty="0"/>
              <a:t>Empresa].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61873" y="4186529"/>
            <a:ext cx="6673215" cy="7524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81940" marR="5080" indent="-269875">
              <a:lnSpc>
                <a:spcPct val="102699"/>
              </a:lnSpc>
              <a:spcBef>
                <a:spcPts val="85"/>
              </a:spcBef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sz="1550" b="1" spc="15" dirty="0">
                <a:solidFill>
                  <a:srgbClr val="404040"/>
                </a:solidFill>
                <a:latin typeface="Carlito"/>
                <a:cs typeface="Carlito"/>
              </a:rPr>
              <a:t>Aporte al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Sector: </a:t>
            </a:r>
            <a:r>
              <a:rPr sz="1550" dirty="0">
                <a:solidFill>
                  <a:srgbClr val="404040"/>
                </a:solidFill>
                <a:latin typeface="Carlito"/>
                <a:cs typeface="Carlito"/>
              </a:rPr>
              <a:t>El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Sistema </a:t>
            </a:r>
            <a:r>
              <a:rPr sz="1550" spc="5" dirty="0">
                <a:solidFill>
                  <a:srgbClr val="404040"/>
                </a:solidFill>
                <a:latin typeface="Carlito"/>
                <a:cs typeface="Carlito"/>
              </a:rPr>
              <a:t>[Nombre Empresa] </a:t>
            </a:r>
            <a:r>
              <a:rPr sz="1550" dirty="0">
                <a:solidFill>
                  <a:srgbClr val="404040"/>
                </a:solidFill>
                <a:latin typeface="Carlito"/>
                <a:cs typeface="Carlito"/>
              </a:rPr>
              <a:t>servirá </a:t>
            </a:r>
            <a:r>
              <a:rPr sz="1550" spc="15" dirty="0">
                <a:solidFill>
                  <a:srgbClr val="404040"/>
                </a:solidFill>
                <a:latin typeface="Carlito"/>
                <a:cs typeface="Carlito"/>
              </a:rPr>
              <a:t>como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aporte al sector  </a:t>
            </a:r>
            <a:r>
              <a:rPr sz="1550" spc="15" dirty="0">
                <a:solidFill>
                  <a:srgbClr val="404040"/>
                </a:solidFill>
                <a:latin typeface="Carlito"/>
                <a:cs typeface="Carlito"/>
              </a:rPr>
              <a:t>[Sector], como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[importancia </a:t>
            </a:r>
            <a:r>
              <a:rPr sz="1550" dirty="0">
                <a:solidFill>
                  <a:srgbClr val="404040"/>
                </a:solidFill>
                <a:latin typeface="Carlito"/>
                <a:cs typeface="Carlito"/>
              </a:rPr>
              <a:t>para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el</a:t>
            </a:r>
            <a:r>
              <a:rPr sz="1550" spc="2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Sector].</a:t>
            </a:r>
            <a:endParaRPr sz="1550" dirty="0">
              <a:latin typeface="Carlito"/>
              <a:cs typeface="Carlito"/>
            </a:endParaRPr>
          </a:p>
          <a:p>
            <a:pPr marL="281940">
              <a:lnSpc>
                <a:spcPct val="100000"/>
              </a:lnSpc>
              <a:spcBef>
                <a:spcPts val="50"/>
              </a:spcBef>
            </a:pPr>
            <a:r>
              <a:rPr sz="1550" spc="-50" dirty="0">
                <a:solidFill>
                  <a:srgbClr val="404040"/>
                </a:solidFill>
                <a:latin typeface="Arial"/>
                <a:cs typeface="Arial"/>
              </a:rPr>
              <a:t>“Pueden </a:t>
            </a:r>
            <a:r>
              <a:rPr sz="1550" dirty="0">
                <a:solidFill>
                  <a:srgbClr val="404040"/>
                </a:solidFill>
                <a:latin typeface="Carlito"/>
                <a:cs typeface="Carlito"/>
              </a:rPr>
              <a:t>utilizar </a:t>
            </a:r>
            <a:r>
              <a:rPr sz="1550" spc="15" dirty="0">
                <a:solidFill>
                  <a:srgbClr val="404040"/>
                </a:solidFill>
                <a:latin typeface="Carlito"/>
                <a:cs typeface="Carlito"/>
              </a:rPr>
              <a:t>imágenes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550" dirty="0">
                <a:solidFill>
                  <a:srgbClr val="404040"/>
                </a:solidFill>
                <a:latin typeface="Carlito"/>
                <a:cs typeface="Carlito"/>
              </a:rPr>
              <a:t>Apoyo </a:t>
            </a:r>
            <a:r>
              <a:rPr sz="1550" spc="15" dirty="0">
                <a:solidFill>
                  <a:srgbClr val="404040"/>
                </a:solidFill>
                <a:latin typeface="Carlito"/>
                <a:cs typeface="Carlito"/>
              </a:rPr>
              <a:t>o más </a:t>
            </a:r>
            <a:r>
              <a:rPr sz="1550" spc="5" dirty="0">
                <a:solidFill>
                  <a:srgbClr val="404040"/>
                </a:solidFill>
                <a:latin typeface="Carlito"/>
                <a:cs typeface="Carlito"/>
              </a:rPr>
              <a:t>diapositivas</a:t>
            </a:r>
            <a:r>
              <a:rPr sz="1550" spc="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spc="5" dirty="0">
                <a:solidFill>
                  <a:srgbClr val="404040"/>
                </a:solidFill>
                <a:latin typeface="Carlito"/>
                <a:cs typeface="Carlito"/>
              </a:rPr>
              <a:t>si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lo </a:t>
            </a:r>
            <a:r>
              <a:rPr sz="1550" spc="-20" dirty="0">
                <a:solidFill>
                  <a:srgbClr val="404040"/>
                </a:solidFill>
                <a:latin typeface="Arial"/>
                <a:cs typeface="Arial"/>
              </a:rPr>
              <a:t>requieren”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105"/>
              </a:spcBef>
            </a:pPr>
            <a:r>
              <a:rPr dirty="0"/>
              <a:t>Al</a:t>
            </a:r>
            <a:r>
              <a:rPr spc="-25" dirty="0"/>
              <a:t>c</a:t>
            </a:r>
            <a:r>
              <a:rPr dirty="0"/>
              <a:t>an</a:t>
            </a:r>
            <a:r>
              <a:rPr spc="10" dirty="0"/>
              <a:t>c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73271" y="2713685"/>
            <a:ext cx="213360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404040"/>
                </a:solidFill>
                <a:latin typeface="Carlito"/>
                <a:cs typeface="Carlito"/>
              </a:rPr>
              <a:t>Texto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corto</a:t>
            </a:r>
            <a:r>
              <a:rPr sz="18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descriptivo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 2 o 3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líneas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79876" y="2542032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3" y="0"/>
                </a:moveTo>
                <a:lnTo>
                  <a:pt x="0" y="0"/>
                </a:lnTo>
                <a:lnTo>
                  <a:pt x="0" y="45719"/>
                </a:lnTo>
                <a:lnTo>
                  <a:pt x="717803" y="45719"/>
                </a:lnTo>
                <a:lnTo>
                  <a:pt x="717803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45110">
              <a:lnSpc>
                <a:spcPct val="100000"/>
              </a:lnSpc>
            </a:pP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Logo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 Sistema</a:t>
            </a:r>
            <a:endParaRPr sz="11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873" y="255473"/>
            <a:ext cx="1499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Alcance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03835">
              <a:lnSpc>
                <a:spcPct val="100000"/>
              </a:lnSpc>
            </a:pP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Marca</a:t>
            </a:r>
            <a:r>
              <a:rPr sz="1150" b="1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externa</a:t>
            </a:r>
            <a:endParaRPr sz="11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873" y="1258316"/>
            <a:ext cx="8162290" cy="2463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Se describe </a:t>
            </a:r>
            <a:r>
              <a:rPr sz="1550" spc="15" dirty="0">
                <a:solidFill>
                  <a:srgbClr val="404040"/>
                </a:solidFill>
                <a:latin typeface="Carlito"/>
                <a:cs typeface="Carlito"/>
              </a:rPr>
              <a:t>en </a:t>
            </a:r>
            <a:r>
              <a:rPr sz="1550" spc="-5" dirty="0">
                <a:solidFill>
                  <a:srgbClr val="404040"/>
                </a:solidFill>
                <a:latin typeface="Carlito"/>
                <a:cs typeface="Carlito"/>
              </a:rPr>
              <a:t>párrafos </a:t>
            </a:r>
            <a:r>
              <a:rPr sz="1550" spc="5" dirty="0">
                <a:solidFill>
                  <a:srgbClr val="404040"/>
                </a:solidFill>
                <a:latin typeface="Carlito"/>
                <a:cs typeface="Carlito"/>
              </a:rPr>
              <a:t>(no viñetas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ni </a:t>
            </a:r>
            <a:r>
              <a:rPr sz="1550" spc="5" dirty="0">
                <a:solidFill>
                  <a:srgbClr val="404040"/>
                </a:solidFill>
                <a:latin typeface="Carlito"/>
                <a:cs typeface="Carlito"/>
              </a:rPr>
              <a:t>numeración) </a:t>
            </a:r>
            <a:r>
              <a:rPr sz="1550" spc="15" dirty="0">
                <a:solidFill>
                  <a:srgbClr val="404040"/>
                </a:solidFill>
                <a:latin typeface="Carlito"/>
                <a:cs typeface="Carlito"/>
              </a:rPr>
              <a:t>y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debe evidenciar lo</a:t>
            </a:r>
            <a:r>
              <a:rPr sz="1550" spc="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siguiente:</a:t>
            </a:r>
            <a:endParaRPr sz="15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Carlito"/>
              <a:cs typeface="Carlito"/>
            </a:endParaRPr>
          </a:p>
          <a:p>
            <a:pPr marL="300355" indent="-288290">
              <a:lnSpc>
                <a:spcPct val="100000"/>
              </a:lnSpc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sz="1550" b="1" spc="20" dirty="0">
                <a:solidFill>
                  <a:srgbClr val="404040"/>
                </a:solidFill>
                <a:latin typeface="Carlito"/>
                <a:cs typeface="Carlito"/>
              </a:rPr>
              <a:t>Qué </a:t>
            </a:r>
            <a:r>
              <a:rPr sz="1550" b="1" spc="15" dirty="0">
                <a:solidFill>
                  <a:srgbClr val="404040"/>
                </a:solidFill>
                <a:latin typeface="Carlito"/>
                <a:cs typeface="Carlito"/>
              </a:rPr>
              <a:t>hace </a:t>
            </a:r>
            <a:r>
              <a:rPr sz="1550" b="1" spc="5" dirty="0">
                <a:solidFill>
                  <a:srgbClr val="404040"/>
                </a:solidFill>
                <a:latin typeface="Carlito"/>
                <a:cs typeface="Carlito"/>
              </a:rPr>
              <a:t>el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Sistema: </a:t>
            </a:r>
            <a:r>
              <a:rPr sz="1550" spc="5" dirty="0">
                <a:solidFill>
                  <a:srgbClr val="404040"/>
                </a:solidFill>
                <a:latin typeface="Carlito"/>
                <a:cs typeface="Carlito"/>
              </a:rPr>
              <a:t>Operaciones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que </a:t>
            </a:r>
            <a:r>
              <a:rPr sz="1550" spc="5" dirty="0">
                <a:solidFill>
                  <a:srgbClr val="404040"/>
                </a:solidFill>
                <a:latin typeface="Carlito"/>
                <a:cs typeface="Carlito"/>
              </a:rPr>
              <a:t>los perfiles </a:t>
            </a:r>
            <a:r>
              <a:rPr sz="1550" spc="15" dirty="0">
                <a:solidFill>
                  <a:srgbClr val="404040"/>
                </a:solidFill>
                <a:latin typeface="Carlito"/>
                <a:cs typeface="Carlito"/>
              </a:rPr>
              <a:t>pueden hacer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(ModProceso1, </a:t>
            </a:r>
            <a:r>
              <a:rPr sz="1550" spc="2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ModProceso2,</a:t>
            </a:r>
            <a:endParaRPr sz="1550" dirty="0">
              <a:latin typeface="Carlito"/>
              <a:cs typeface="Carlito"/>
            </a:endParaRPr>
          </a:p>
          <a:p>
            <a:pPr marL="300355">
              <a:lnSpc>
                <a:spcPct val="100000"/>
              </a:lnSpc>
              <a:spcBef>
                <a:spcPts val="90"/>
              </a:spcBef>
            </a:pPr>
            <a:r>
              <a:rPr sz="1550" spc="5" dirty="0">
                <a:solidFill>
                  <a:srgbClr val="404040"/>
                </a:solidFill>
                <a:latin typeface="Carlito"/>
                <a:cs typeface="Carlito"/>
              </a:rPr>
              <a:t>ModProceso3)</a:t>
            </a:r>
            <a:endParaRPr sz="1550" dirty="0">
              <a:latin typeface="Carlito"/>
              <a:cs typeface="Carlito"/>
            </a:endParaRPr>
          </a:p>
          <a:p>
            <a:pPr marL="300355" marR="1119505" indent="-288290">
              <a:lnSpc>
                <a:spcPts val="1910"/>
              </a:lnSpc>
              <a:spcBef>
                <a:spcPts val="70"/>
              </a:spcBef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sz="1550" b="1" spc="20" dirty="0">
                <a:solidFill>
                  <a:srgbClr val="404040"/>
                </a:solidFill>
                <a:latin typeface="Carlito"/>
                <a:cs typeface="Carlito"/>
              </a:rPr>
              <a:t>Qué NO </a:t>
            </a:r>
            <a:r>
              <a:rPr sz="1550" b="1" spc="15" dirty="0">
                <a:solidFill>
                  <a:srgbClr val="404040"/>
                </a:solidFill>
                <a:latin typeface="Carlito"/>
                <a:cs typeface="Carlito"/>
              </a:rPr>
              <a:t>hace </a:t>
            </a:r>
            <a:r>
              <a:rPr sz="1550" b="1" spc="5" dirty="0">
                <a:solidFill>
                  <a:srgbClr val="404040"/>
                </a:solidFill>
                <a:latin typeface="Carlito"/>
                <a:cs typeface="Carlito"/>
              </a:rPr>
              <a:t>el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Sistema: </a:t>
            </a:r>
            <a:r>
              <a:rPr sz="1550" spc="5" dirty="0">
                <a:solidFill>
                  <a:srgbClr val="404040"/>
                </a:solidFill>
                <a:latin typeface="Carlito"/>
                <a:cs typeface="Carlito"/>
              </a:rPr>
              <a:t>Operaciones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que NO </a:t>
            </a:r>
            <a:r>
              <a:rPr sz="1550" spc="-5" dirty="0">
                <a:solidFill>
                  <a:srgbClr val="404040"/>
                </a:solidFill>
                <a:latin typeface="Carlito"/>
                <a:cs typeface="Carlito"/>
              </a:rPr>
              <a:t>va </a:t>
            </a:r>
            <a:r>
              <a:rPr sz="1550" spc="15" dirty="0">
                <a:solidFill>
                  <a:srgbClr val="404040"/>
                </a:solidFill>
                <a:latin typeface="Carlito"/>
                <a:cs typeface="Carlito"/>
              </a:rPr>
              <a:t>hacer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el Sistema (ModProceso4,  </a:t>
            </a:r>
            <a:r>
              <a:rPr sz="1550" spc="5" dirty="0">
                <a:solidFill>
                  <a:srgbClr val="404040"/>
                </a:solidFill>
                <a:latin typeface="Carlito"/>
                <a:cs typeface="Carlito"/>
              </a:rPr>
              <a:t>ModProceso5).</a:t>
            </a:r>
            <a:endParaRPr sz="1550" dirty="0">
              <a:latin typeface="Carlito"/>
              <a:cs typeface="Carlito"/>
            </a:endParaRPr>
          </a:p>
          <a:p>
            <a:pPr marL="300355" indent="-28829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sz="1550" dirty="0">
                <a:solidFill>
                  <a:srgbClr val="404040"/>
                </a:solidFill>
                <a:latin typeface="Carlito"/>
                <a:cs typeface="Carlito"/>
              </a:rPr>
              <a:t>Hasta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dónde </a:t>
            </a:r>
            <a:r>
              <a:rPr sz="1550" spc="5" dirty="0">
                <a:solidFill>
                  <a:srgbClr val="404040"/>
                </a:solidFill>
                <a:latin typeface="Carlito"/>
                <a:cs typeface="Carlito"/>
              </a:rPr>
              <a:t>abarca </a:t>
            </a:r>
            <a:r>
              <a:rPr sz="1550" dirty="0">
                <a:solidFill>
                  <a:srgbClr val="404040"/>
                </a:solidFill>
                <a:latin typeface="Carlito"/>
                <a:cs typeface="Carlito"/>
              </a:rPr>
              <a:t>(Tiempo,</a:t>
            </a:r>
            <a:r>
              <a:rPr sz="1550" spc="2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evidencias)</a:t>
            </a:r>
            <a:endParaRPr sz="1550" dirty="0">
              <a:latin typeface="Carlito"/>
              <a:cs typeface="Carlito"/>
            </a:endParaRPr>
          </a:p>
          <a:p>
            <a:pPr marL="300355" indent="-28829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Descripción de tecnologías del</a:t>
            </a:r>
            <a:r>
              <a:rPr sz="1550" spc="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dirty="0">
                <a:solidFill>
                  <a:srgbClr val="404040"/>
                </a:solidFill>
                <a:latin typeface="Carlito"/>
                <a:cs typeface="Carlito"/>
              </a:rPr>
              <a:t>proyecto</a:t>
            </a:r>
            <a:endParaRPr sz="15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550" spc="-50" dirty="0">
                <a:solidFill>
                  <a:srgbClr val="404040"/>
                </a:solidFill>
                <a:latin typeface="Arial"/>
                <a:cs typeface="Arial"/>
              </a:rPr>
              <a:t>“Pueden </a:t>
            </a:r>
            <a:r>
              <a:rPr sz="1550" spc="-20" dirty="0">
                <a:solidFill>
                  <a:srgbClr val="404040"/>
                </a:solidFill>
                <a:latin typeface="Arial"/>
                <a:cs typeface="Arial"/>
              </a:rPr>
              <a:t>utilizar </a:t>
            </a:r>
            <a:r>
              <a:rPr sz="1550" spc="-75" dirty="0">
                <a:solidFill>
                  <a:srgbClr val="404040"/>
                </a:solidFill>
                <a:latin typeface="Arial"/>
                <a:cs typeface="Arial"/>
              </a:rPr>
              <a:t>imágenes </a:t>
            </a:r>
            <a:r>
              <a:rPr sz="1550" spc="-60" dirty="0">
                <a:solidFill>
                  <a:srgbClr val="404040"/>
                </a:solidFill>
                <a:latin typeface="Arial"/>
                <a:cs typeface="Arial"/>
              </a:rPr>
              <a:t>de </a:t>
            </a:r>
            <a:r>
              <a:rPr sz="1550" spc="-70" dirty="0">
                <a:solidFill>
                  <a:srgbClr val="404040"/>
                </a:solidFill>
                <a:latin typeface="Arial"/>
                <a:cs typeface="Arial"/>
              </a:rPr>
              <a:t>Apoyo </a:t>
            </a:r>
            <a:r>
              <a:rPr sz="1550" spc="-30" dirty="0">
                <a:solidFill>
                  <a:srgbClr val="404040"/>
                </a:solidFill>
                <a:latin typeface="Arial"/>
                <a:cs typeface="Arial"/>
              </a:rPr>
              <a:t>o </a:t>
            </a:r>
            <a:r>
              <a:rPr sz="1550" spc="-100" dirty="0">
                <a:solidFill>
                  <a:srgbClr val="404040"/>
                </a:solidFill>
                <a:latin typeface="Arial"/>
                <a:cs typeface="Arial"/>
              </a:rPr>
              <a:t>más </a:t>
            </a:r>
            <a:r>
              <a:rPr sz="1550" spc="-50" dirty="0">
                <a:solidFill>
                  <a:srgbClr val="404040"/>
                </a:solidFill>
                <a:latin typeface="Arial"/>
                <a:cs typeface="Arial"/>
              </a:rPr>
              <a:t>diapositivas </a:t>
            </a:r>
            <a:r>
              <a:rPr sz="1550" spc="-75" dirty="0">
                <a:solidFill>
                  <a:srgbClr val="404040"/>
                </a:solidFill>
                <a:latin typeface="Arial"/>
                <a:cs typeface="Arial"/>
              </a:rPr>
              <a:t>si </a:t>
            </a:r>
            <a:r>
              <a:rPr sz="1550" spc="-10" dirty="0">
                <a:solidFill>
                  <a:srgbClr val="404040"/>
                </a:solidFill>
                <a:latin typeface="Arial"/>
                <a:cs typeface="Arial"/>
              </a:rPr>
              <a:t>lo</a:t>
            </a:r>
            <a:r>
              <a:rPr sz="1550" spc="2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50" spc="-15" dirty="0">
                <a:solidFill>
                  <a:srgbClr val="404040"/>
                </a:solidFill>
                <a:latin typeface="Arial"/>
                <a:cs typeface="Arial"/>
              </a:rPr>
              <a:t>requieren”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7175"/>
            <a:ext cx="9144000" cy="4886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03835">
              <a:lnSpc>
                <a:spcPct val="100000"/>
              </a:lnSpc>
            </a:pP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Marca</a:t>
            </a:r>
            <a:r>
              <a:rPr sz="1150" b="1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externa</a:t>
            </a:r>
            <a:endParaRPr sz="11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6531" y="1346149"/>
            <a:ext cx="1902460" cy="1094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5910" indent="-283845">
              <a:lnSpc>
                <a:spcPts val="1195"/>
              </a:lnSpc>
              <a:spcBef>
                <a:spcPts val="11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Presentación</a:t>
            </a:r>
            <a:r>
              <a:rPr sz="1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Proyecto</a:t>
            </a:r>
            <a:endParaRPr sz="1000" dirty="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Levantamiento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Información</a:t>
            </a:r>
            <a:endParaRPr sz="1000" dirty="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Diagrama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Procesos</a:t>
            </a:r>
            <a:endParaRPr sz="1000" dirty="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Preeliminar</a:t>
            </a:r>
            <a:r>
              <a:rPr sz="1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Inventario</a:t>
            </a:r>
            <a:endParaRPr sz="1000" dirty="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Formulación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del</a:t>
            </a:r>
            <a:r>
              <a:rPr sz="1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Proyecto</a:t>
            </a:r>
            <a:endParaRPr sz="1000" dirty="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IEEE-830</a:t>
            </a:r>
            <a:endParaRPr sz="1000" dirty="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3"/>
              </a:rPr>
              <a:t>Entregables 1er</a:t>
            </a:r>
            <a:r>
              <a:rPr sz="1000" u="sng" spc="-5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3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3"/>
              </a:rPr>
              <a:t>Trim</a:t>
            </a:r>
            <a:endParaRPr sz="1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6511" y="2440305"/>
            <a:ext cx="160591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20" dirty="0">
                <a:solidFill>
                  <a:srgbClr val="404040"/>
                </a:solidFill>
                <a:latin typeface="Carlito"/>
                <a:cs typeface="Carlito"/>
              </a:rPr>
              <a:t>Segundo</a:t>
            </a:r>
            <a:r>
              <a:rPr sz="1550" b="1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6531" y="2705861"/>
            <a:ext cx="1729739" cy="109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Diagrama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Casos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Uso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Casos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Uso</a:t>
            </a:r>
            <a:r>
              <a:rPr sz="1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Extendido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Modelo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Entidad</a:t>
            </a:r>
            <a:r>
              <a:rPr sz="1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Relación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Diccionario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Datos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Cronograma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Actividades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Presupuesto y</a:t>
            </a:r>
            <a:r>
              <a:rPr sz="1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Personal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4"/>
              </a:rPr>
              <a:t>Entregables 2do</a:t>
            </a:r>
            <a:r>
              <a:rPr sz="1000" u="sng" spc="-5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4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4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6511" y="3803700"/>
            <a:ext cx="139255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-20" dirty="0">
                <a:solidFill>
                  <a:srgbClr val="404040"/>
                </a:solidFill>
                <a:latin typeface="Carlito"/>
                <a:cs typeface="Carlito"/>
              </a:rPr>
              <a:t>Tercer</a:t>
            </a:r>
            <a:r>
              <a:rPr sz="1550" b="1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5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6531" y="4069486"/>
            <a:ext cx="161480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ts val="1195"/>
              </a:lnSpc>
              <a:spcBef>
                <a:spcPts val="10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Modelo</a:t>
            </a:r>
            <a:r>
              <a:rPr sz="1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Relacional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Diagrama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Clases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Diagrama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Distribución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3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WireFrame o</a:t>
            </a:r>
            <a:r>
              <a:rPr sz="1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Mockups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5"/>
              </a:rPr>
              <a:t>Entregables 3er</a:t>
            </a:r>
            <a:r>
              <a:rPr sz="1000" u="sng" spc="-6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5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5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88365" y="322910"/>
            <a:ext cx="3047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/>
              <a:t>Entregables Proyecto</a:t>
            </a:r>
            <a:r>
              <a:rPr sz="1800" spc="-70" dirty="0"/>
              <a:t> </a:t>
            </a:r>
            <a:r>
              <a:rPr sz="1800" spc="-5" dirty="0"/>
              <a:t>Formativo</a:t>
            </a:r>
            <a:endParaRPr sz="1800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/>
              <a:t>por</a:t>
            </a:r>
            <a:r>
              <a:rPr sz="1800" spc="-10" dirty="0"/>
              <a:t> </a:t>
            </a:r>
            <a:r>
              <a:rPr sz="1800" spc="-25" dirty="0"/>
              <a:t>Trimestre</a:t>
            </a:r>
            <a:endParaRPr sz="1800" dirty="0"/>
          </a:p>
        </p:txBody>
      </p:sp>
      <p:sp>
        <p:nvSpPr>
          <p:cNvPr id="10" name="object 10"/>
          <p:cNvSpPr/>
          <p:nvPr/>
        </p:nvSpPr>
        <p:spPr>
          <a:xfrm>
            <a:off x="608076" y="960119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4" y="0"/>
                </a:moveTo>
                <a:lnTo>
                  <a:pt x="0" y="0"/>
                </a:lnTo>
                <a:lnTo>
                  <a:pt x="0" y="45720"/>
                </a:lnTo>
                <a:lnTo>
                  <a:pt x="717804" y="45720"/>
                </a:lnTo>
                <a:lnTo>
                  <a:pt x="71780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6511" y="1081278"/>
            <a:ext cx="4180840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50820" algn="l"/>
              </a:tabLst>
            </a:pPr>
            <a:r>
              <a:rPr sz="1550" b="1" spc="15" dirty="0">
                <a:solidFill>
                  <a:srgbClr val="404040"/>
                </a:solidFill>
                <a:latin typeface="Carlito"/>
                <a:cs typeface="Carlito"/>
              </a:rPr>
              <a:t>Primer</a:t>
            </a:r>
            <a:r>
              <a:rPr sz="1550" b="1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Trimestre	</a:t>
            </a:r>
            <a:r>
              <a:rPr sz="1550" b="1" spc="15" dirty="0">
                <a:solidFill>
                  <a:srgbClr val="404040"/>
                </a:solidFill>
                <a:latin typeface="Carlito"/>
                <a:cs typeface="Carlito"/>
              </a:rPr>
              <a:t>Cuarto</a:t>
            </a:r>
            <a:r>
              <a:rPr sz="1550" b="1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85209" y="1346149"/>
            <a:ext cx="1390650" cy="7880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5910" indent="-283845">
              <a:lnSpc>
                <a:spcPts val="1195"/>
              </a:lnSpc>
              <a:spcBef>
                <a:spcPts val="11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Inventario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Informe de</a:t>
            </a:r>
            <a:r>
              <a:rPr sz="10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Costos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Base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Datos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-</a:t>
            </a:r>
            <a:r>
              <a:rPr sz="1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DDL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Base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Datos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-</a:t>
            </a:r>
            <a:r>
              <a:rPr sz="1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DML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6"/>
              </a:rPr>
              <a:t>Entregables </a:t>
            </a:r>
            <a:r>
              <a:rPr sz="1000" u="sng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6"/>
              </a:rPr>
              <a:t>4to</a:t>
            </a:r>
            <a:r>
              <a:rPr sz="1000" u="sng" spc="-7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6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6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25190" y="2288870"/>
            <a:ext cx="146050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15" dirty="0">
                <a:solidFill>
                  <a:srgbClr val="404040"/>
                </a:solidFill>
                <a:latin typeface="Carlito"/>
                <a:cs typeface="Carlito"/>
              </a:rPr>
              <a:t>Quinto</a:t>
            </a:r>
            <a:r>
              <a:rPr sz="1550" b="1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85209" y="2554604"/>
            <a:ext cx="181165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ts val="1195"/>
              </a:lnSpc>
              <a:spcBef>
                <a:spcPts val="105"/>
              </a:spcBef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7"/>
              </a:rPr>
              <a:t>Prototipo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7"/>
              </a:rPr>
              <a:t>No</a:t>
            </a:r>
            <a:r>
              <a:rPr sz="1000" u="sng" spc="-4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7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7"/>
              </a:rPr>
              <a:t>Funciona</a:t>
            </a:r>
            <a:r>
              <a:rPr sz="1000" dirty="0">
                <a:solidFill>
                  <a:srgbClr val="252525"/>
                </a:solidFill>
                <a:latin typeface="Carlito"/>
                <a:cs typeface="Carlito"/>
                <a:hlinkClick r:id="rId8"/>
              </a:rPr>
              <a:t>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Manual</a:t>
            </a:r>
            <a:r>
              <a:rPr sz="1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Técnico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Planeación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Pruebas</a:t>
            </a:r>
            <a:r>
              <a:rPr sz="1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Software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9"/>
              </a:rPr>
              <a:t>Local App -</a:t>
            </a:r>
            <a:r>
              <a:rPr sz="1000" u="sng" spc="-7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9"/>
              </a:rPr>
              <a:t> </a:t>
            </a:r>
            <a:r>
              <a:rPr sz="1000" u="sng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9"/>
              </a:rPr>
              <a:t>S.I.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0"/>
              </a:rPr>
              <a:t>Entregables </a:t>
            </a:r>
            <a:r>
              <a:rPr sz="1000" u="sng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0"/>
              </a:rPr>
              <a:t>5to</a:t>
            </a:r>
            <a:r>
              <a:rPr sz="1000" u="sng" spc="-1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0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0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25190" y="3465017"/>
            <a:ext cx="134175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dirty="0">
                <a:solidFill>
                  <a:srgbClr val="404040"/>
                </a:solidFill>
                <a:latin typeface="Carlito"/>
                <a:cs typeface="Carlito"/>
              </a:rPr>
              <a:t>Sexto</a:t>
            </a:r>
            <a:r>
              <a:rPr sz="1550" b="1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5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85209" y="3730878"/>
            <a:ext cx="2068195" cy="1250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5" dirty="0">
                <a:solidFill>
                  <a:srgbClr val="404040"/>
                </a:solidFill>
                <a:latin typeface="Carlito"/>
                <a:cs typeface="Carlito"/>
              </a:rPr>
              <a:t>Plan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 Instalación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5" dirty="0">
                <a:solidFill>
                  <a:srgbClr val="404040"/>
                </a:solidFill>
                <a:latin typeface="Carlito"/>
                <a:cs typeface="Carlito"/>
              </a:rPr>
              <a:t>Plan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 Respaldo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5" dirty="0">
                <a:solidFill>
                  <a:srgbClr val="404040"/>
                </a:solidFill>
                <a:latin typeface="Carlito"/>
                <a:cs typeface="Carlito"/>
              </a:rPr>
              <a:t>Plan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Migración</a:t>
            </a:r>
            <a:r>
              <a:rPr sz="10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Datos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Manual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Usuario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Manual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Operación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Documentación Pruebas</a:t>
            </a:r>
            <a:r>
              <a:rPr sz="1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Software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Despliegue app - S.I.</a:t>
            </a:r>
            <a:r>
              <a:rPr sz="1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1er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ct val="100000"/>
              </a:lnSpc>
              <a:spcBef>
                <a:spcPts val="25"/>
              </a:spcBef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1"/>
              </a:rPr>
              <a:t>Entregables </a:t>
            </a:r>
            <a:r>
              <a:rPr sz="1000" u="sng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1"/>
              </a:rPr>
              <a:t>6to</a:t>
            </a:r>
            <a:r>
              <a:rPr sz="1000" u="sng" spc="-1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1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1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63817" y="1081278"/>
            <a:ext cx="157416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15" dirty="0">
                <a:solidFill>
                  <a:srgbClr val="404040"/>
                </a:solidFill>
                <a:latin typeface="Carlito"/>
                <a:cs typeface="Carlito"/>
              </a:rPr>
              <a:t>Séptimo</a:t>
            </a:r>
            <a:r>
              <a:rPr sz="1550" b="1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23838" y="1346149"/>
            <a:ext cx="2062480" cy="7880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5910" indent="-283845">
              <a:lnSpc>
                <a:spcPts val="1195"/>
              </a:lnSpc>
              <a:spcBef>
                <a:spcPts val="11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Informe de</a:t>
            </a:r>
            <a:r>
              <a:rPr sz="1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Distribución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Cuadro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Comparativo</a:t>
            </a:r>
            <a:r>
              <a:rPr sz="10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Proveedores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Contratos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Software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Despliegue app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-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S.I.</a:t>
            </a:r>
            <a:r>
              <a:rPr sz="1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2do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2"/>
              </a:rPr>
              <a:t>Entregables </a:t>
            </a:r>
            <a:r>
              <a:rPr sz="1000" u="sng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2"/>
              </a:rPr>
              <a:t>7mo</a:t>
            </a:r>
            <a:r>
              <a:rPr sz="1000" u="sng" spc="-2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2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2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63817" y="2440305"/>
            <a:ext cx="147066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5" dirty="0">
                <a:solidFill>
                  <a:srgbClr val="404040"/>
                </a:solidFill>
                <a:latin typeface="Carlito"/>
                <a:cs typeface="Carlito"/>
              </a:rPr>
              <a:t>Octavo</a:t>
            </a:r>
            <a:r>
              <a:rPr sz="1550" b="1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23838" y="2705861"/>
            <a:ext cx="1997075" cy="943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Cronograma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Actividades</a:t>
            </a:r>
            <a:r>
              <a:rPr sz="1000" spc="-1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Final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Manual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Usuario</a:t>
            </a:r>
            <a:r>
              <a:rPr sz="1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Final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Manual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Operación</a:t>
            </a:r>
            <a:r>
              <a:rPr sz="1000" spc="-1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Final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Modelo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Calidad</a:t>
            </a:r>
            <a:r>
              <a:rPr sz="1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Software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Despliegue app -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S.I.</a:t>
            </a:r>
            <a:r>
              <a:rPr sz="1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Final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3"/>
              </a:rPr>
              <a:t>Entregables 8vo</a:t>
            </a:r>
            <a:r>
              <a:rPr sz="1000" u="sng" spc="-5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3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3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A63B8EF-E927-4DDD-BE21-F8CF90CFBEEB}"/>
              </a:ext>
            </a:extLst>
          </p:cNvPr>
          <p:cNvSpPr txBox="1"/>
          <p:nvPr/>
        </p:nvSpPr>
        <p:spPr>
          <a:xfrm>
            <a:off x="467356" y="438150"/>
            <a:ext cx="3604497" cy="533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kern="1200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Nombre del proyecto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75767" y="39747"/>
            <a:ext cx="4570022" cy="5103753"/>
            <a:chOff x="6101023" y="52996"/>
            <a:chExt cx="6093363" cy="680500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Imagen 4" descr="Un 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62C39DDA-7C05-4140-B8E9-DE5DC8823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348" y="72087"/>
            <a:ext cx="1238423" cy="981212"/>
          </a:xfrm>
          <a:prstGeom prst="rect">
            <a:avLst/>
          </a:prstGeom>
        </p:spPr>
      </p:pic>
      <p:pic>
        <p:nvPicPr>
          <p:cNvPr id="3" name="Imagen 2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E056DD18-E14D-44E8-B774-4B73EC29E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351983"/>
            <a:ext cx="3404650" cy="1028924"/>
          </a:xfrm>
          <a:prstGeom prst="rect">
            <a:avLst/>
          </a:prstGeom>
          <a:ln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FF4B03E-A9A6-4A21-B3E1-10E84EDC61AA}"/>
              </a:ext>
            </a:extLst>
          </p:cNvPr>
          <p:cNvSpPr txBox="1"/>
          <p:nvPr/>
        </p:nvSpPr>
        <p:spPr>
          <a:xfrm>
            <a:off x="467356" y="1352550"/>
            <a:ext cx="5209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Sistematic</a:t>
            </a:r>
            <a:r>
              <a:rPr lang="es-CO" dirty="0"/>
              <a:t>          Sistema de información</a:t>
            </a:r>
          </a:p>
          <a:p>
            <a:r>
              <a:rPr lang="es-C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Cutex </a:t>
            </a:r>
            <a:r>
              <a:rPr lang="es-CO" dirty="0"/>
              <a:t>                 Cuero textil</a:t>
            </a:r>
          </a:p>
          <a:p>
            <a:endParaRPr lang="es-CO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150E13A-76A9-45A4-8AD1-19EEBFCA00E3}"/>
              </a:ext>
            </a:extLst>
          </p:cNvPr>
          <p:cNvCxnSpPr>
            <a:cxnSpLocks/>
          </p:cNvCxnSpPr>
          <p:nvPr/>
        </p:nvCxnSpPr>
        <p:spPr>
          <a:xfrm>
            <a:off x="1524000" y="158115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46FD9265-5797-4F5E-ABC5-C92AE9B9822D}"/>
              </a:ext>
            </a:extLst>
          </p:cNvPr>
          <p:cNvCxnSpPr>
            <a:cxnSpLocks/>
          </p:cNvCxnSpPr>
          <p:nvPr/>
        </p:nvCxnSpPr>
        <p:spPr>
          <a:xfrm>
            <a:off x="1524000" y="180975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73FFFC9-F45A-4587-883F-79A7A2602549}"/>
              </a:ext>
            </a:extLst>
          </p:cNvPr>
          <p:cNvSpPr txBox="1"/>
          <p:nvPr/>
        </p:nvSpPr>
        <p:spPr>
          <a:xfrm>
            <a:off x="820869" y="2351983"/>
            <a:ext cx="322470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Sistema de información que ayuda a la optimización de los procesos comerciales dentro de la industria del Cuero textil.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5205119-D13B-41EA-B230-70B43419DE68}"/>
              </a:ext>
            </a:extLst>
          </p:cNvPr>
          <p:cNvSpPr txBox="1"/>
          <p:nvPr/>
        </p:nvSpPr>
        <p:spPr>
          <a:xfrm>
            <a:off x="2051538" y="4520684"/>
            <a:ext cx="547212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Sistematic Cutex te ahorra tiempo, te lleva al desarrollo. </a:t>
            </a:r>
          </a:p>
        </p:txBody>
      </p:sp>
    </p:spTree>
    <p:extLst>
      <p:ext uri="{BB962C8B-B14F-4D97-AF65-F5344CB8AC3E}">
        <p14:creationId xmlns:p14="http://schemas.microsoft.com/office/powerpoint/2010/main" val="215811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6368" y="142622"/>
            <a:ext cx="24409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I</a:t>
            </a:r>
            <a:r>
              <a:rPr sz="3600" spc="-20" dirty="0"/>
              <a:t>n</a:t>
            </a:r>
            <a:r>
              <a:rPr sz="3600" dirty="0"/>
              <a:t>trod</a:t>
            </a:r>
            <a:r>
              <a:rPr sz="3600" spc="10" dirty="0"/>
              <a:t>u</a:t>
            </a:r>
            <a:r>
              <a:rPr sz="3600" spc="-5" dirty="0"/>
              <a:t>c</a:t>
            </a:r>
            <a:r>
              <a:rPr sz="3600" spc="5" dirty="0"/>
              <a:t>c</a:t>
            </a:r>
            <a:r>
              <a:rPr sz="3600" spc="10" dirty="0"/>
              <a:t>i</a:t>
            </a:r>
            <a:r>
              <a:rPr sz="3600" dirty="0"/>
              <a:t>ón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357184" y="3067065"/>
            <a:ext cx="2616036" cy="100219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5"/>
              </a:spcBef>
            </a:pPr>
            <a:r>
              <a:rPr lang="es-CO" sz="1000" spc="15" dirty="0">
                <a:solidFill>
                  <a:srgbClr val="404040"/>
                </a:solidFill>
                <a:latin typeface="Arial"/>
                <a:cs typeface="Arial"/>
              </a:rPr>
              <a:t>A partir de la información obtenida se analizó las diferentes problemáticas presentes y se propuso un </a:t>
            </a:r>
            <a:r>
              <a:rPr lang="es-CO" sz="1200" b="1" spc="15" dirty="0">
                <a:solidFill>
                  <a:srgbClr val="404040"/>
                </a:solidFill>
                <a:highlight>
                  <a:srgbClr val="FFFF00"/>
                </a:highlight>
                <a:latin typeface="Arial"/>
                <a:cs typeface="Arial"/>
              </a:rPr>
              <a:t>sistema de información </a:t>
            </a:r>
            <a:r>
              <a:rPr lang="es-CO" sz="1000" spc="15" dirty="0">
                <a:solidFill>
                  <a:srgbClr val="404040"/>
                </a:solidFill>
                <a:highlight>
                  <a:srgbClr val="FFFF00"/>
                </a:highlight>
                <a:latin typeface="Arial"/>
                <a:cs typeface="Arial"/>
              </a:rPr>
              <a:t>que ayude a solucionar dichas problemáticas presentes en la empresa.</a:t>
            </a:r>
          </a:p>
        </p:txBody>
      </p:sp>
      <p:sp>
        <p:nvSpPr>
          <p:cNvPr id="8" name="object 8"/>
          <p:cNvSpPr/>
          <p:nvPr/>
        </p:nvSpPr>
        <p:spPr>
          <a:xfrm>
            <a:off x="533400" y="671577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4" y="0"/>
                </a:moveTo>
                <a:lnTo>
                  <a:pt x="0" y="0"/>
                </a:lnTo>
                <a:lnTo>
                  <a:pt x="0" y="45719"/>
                </a:lnTo>
                <a:lnTo>
                  <a:pt x="717804" y="45719"/>
                </a:lnTo>
                <a:lnTo>
                  <a:pt x="71780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Imagen 10" descr="Imagen que contiene tabla, alimentos, hombre&#10;&#10;Descripción generada automáticamente">
            <a:extLst>
              <a:ext uri="{FF2B5EF4-FFF2-40B4-BE49-F238E27FC236}">
                <a16:creationId xmlns:a16="http://schemas.microsoft.com/office/drawing/2014/main" id="{27793D25-E371-43DA-BA81-27EF153BE8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30"/>
          <a:stretch/>
        </p:blipFill>
        <p:spPr>
          <a:xfrm>
            <a:off x="203364" y="1392045"/>
            <a:ext cx="1196968" cy="137180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562088" y="4302252"/>
            <a:ext cx="1316990" cy="369973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245110">
              <a:lnSpc>
                <a:spcPct val="100000"/>
              </a:lnSpc>
            </a:pP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Logo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 Sistema</a:t>
            </a:r>
            <a:endParaRPr sz="1150" dirty="0">
              <a:latin typeface="Carlito"/>
              <a:cs typeface="Carlito"/>
            </a:endParaRPr>
          </a:p>
        </p:txBody>
      </p:sp>
      <p:pic>
        <p:nvPicPr>
          <p:cNvPr id="12" name="Imagen 11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57F2E75E-8622-404D-B511-FDE714D6A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945" y="4292766"/>
            <a:ext cx="1505275" cy="56705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DA08DF6-C2EB-45E1-8D44-6C7F2B2AF962}"/>
              </a:ext>
            </a:extLst>
          </p:cNvPr>
          <p:cNvSpPr txBox="1"/>
          <p:nvPr/>
        </p:nvSpPr>
        <p:spPr>
          <a:xfrm>
            <a:off x="533400" y="2949765"/>
            <a:ext cx="2097278" cy="10156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5"/>
              </a:spcBef>
            </a:pPr>
            <a:r>
              <a:rPr lang="es-CO" sz="1000" b="1" spc="15" dirty="0">
                <a:solidFill>
                  <a:srgbClr val="404040"/>
                </a:solidFill>
                <a:latin typeface="Arial"/>
                <a:cs typeface="Arial"/>
              </a:rPr>
              <a:t>Actualmente el sector marroquinero en Colombia ocupa pequeñas y medianas empresas, la gran mayoría informales y </a:t>
            </a:r>
            <a:r>
              <a:rPr lang="es-CO" sz="1000" b="1" spc="15" dirty="0">
                <a:solidFill>
                  <a:schemeClr val="tx2"/>
                </a:solidFill>
                <a:latin typeface="Arial"/>
                <a:cs typeface="Arial"/>
              </a:rPr>
              <a:t>Ajenas al uso de la informática actual.</a:t>
            </a:r>
          </a:p>
        </p:txBody>
      </p:sp>
      <p:pic>
        <p:nvPicPr>
          <p:cNvPr id="4" name="Imagen 3" descr="Imagen que contiene computadora&#10;&#10;Descripción generada automáticamente">
            <a:extLst>
              <a:ext uri="{FF2B5EF4-FFF2-40B4-BE49-F238E27FC236}">
                <a16:creationId xmlns:a16="http://schemas.microsoft.com/office/drawing/2014/main" id="{592BBB4E-DC42-4A90-B1DE-D657BE39A1F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8" r="12139"/>
          <a:stretch/>
        </p:blipFill>
        <p:spPr>
          <a:xfrm>
            <a:off x="1363458" y="1563521"/>
            <a:ext cx="1573850" cy="1200330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271A914D-F246-4B86-BD97-BA64FD1B96E3}"/>
              </a:ext>
            </a:extLst>
          </p:cNvPr>
          <p:cNvSpPr/>
          <p:nvPr/>
        </p:nvSpPr>
        <p:spPr>
          <a:xfrm>
            <a:off x="3126740" y="2077948"/>
            <a:ext cx="378460" cy="265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7693087-504B-4AC8-AD48-14F512A8D8B0}"/>
              </a:ext>
            </a:extLst>
          </p:cNvPr>
          <p:cNvSpPr txBox="1"/>
          <p:nvPr/>
        </p:nvSpPr>
        <p:spPr>
          <a:xfrm>
            <a:off x="3422189" y="3320938"/>
            <a:ext cx="2299304" cy="15388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5"/>
              </a:spcBef>
            </a:pPr>
            <a:r>
              <a:rPr lang="es-CO" sz="1000" spc="15" dirty="0">
                <a:solidFill>
                  <a:srgbClr val="404040"/>
                </a:solidFill>
                <a:latin typeface="Arial"/>
                <a:cs typeface="Arial"/>
              </a:rPr>
              <a:t>Profundizando en el funcionamiento de este tipo de empresas se obtuvo la oportunidad de conocer la empresa: </a:t>
            </a:r>
            <a:r>
              <a:rPr lang="es-CO" sz="1200" b="1" spc="15" dirty="0">
                <a:solidFill>
                  <a:srgbClr val="404040"/>
                </a:solidFill>
                <a:latin typeface="Arial"/>
                <a:cs typeface="Arial"/>
              </a:rPr>
              <a:t>Peletería Cueros y Color </a:t>
            </a:r>
            <a:r>
              <a:rPr lang="es-CO" sz="1000" spc="15" dirty="0">
                <a:solidFill>
                  <a:srgbClr val="404040"/>
                </a:solidFill>
                <a:latin typeface="Arial"/>
                <a:cs typeface="Arial"/>
              </a:rPr>
              <a:t>con el objetivo de conocer las principales actividades que se desempeñan dentro de la empresa aplicando técnicas como : entrevista y lista de chequeo.</a:t>
            </a:r>
          </a:p>
        </p:txBody>
      </p:sp>
      <p:pic>
        <p:nvPicPr>
          <p:cNvPr id="16" name="Imagen 15" descr="Texto&#10;&#10;Descripción generada automáticamente con confianza media">
            <a:extLst>
              <a:ext uri="{FF2B5EF4-FFF2-40B4-BE49-F238E27FC236}">
                <a16:creationId xmlns:a16="http://schemas.microsoft.com/office/drawing/2014/main" id="{0D161542-DD37-4EB4-ABF1-00007B0C60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99"/>
          <a:stretch/>
        </p:blipFill>
        <p:spPr>
          <a:xfrm>
            <a:off x="3610752" y="828964"/>
            <a:ext cx="1922178" cy="2281020"/>
          </a:xfrm>
          <a:prstGeom prst="rect">
            <a:avLst/>
          </a:prstGeom>
        </p:spPr>
      </p:pic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719A7401-7C34-4616-8B07-963092E1ED03}"/>
              </a:ext>
            </a:extLst>
          </p:cNvPr>
          <p:cNvSpPr/>
          <p:nvPr/>
        </p:nvSpPr>
        <p:spPr>
          <a:xfrm>
            <a:off x="5638482" y="2077948"/>
            <a:ext cx="378460" cy="265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9" name="Imagen 18" descr="Un grupo de personas jugando un videojuego&#10;&#10;Descripción generada automáticamente con confianza baja">
            <a:extLst>
              <a:ext uri="{FF2B5EF4-FFF2-40B4-BE49-F238E27FC236}">
                <a16:creationId xmlns:a16="http://schemas.microsoft.com/office/drawing/2014/main" id="{7851D0E4-E022-494C-B0CC-28A875DAF11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373" y="1004005"/>
            <a:ext cx="2854923" cy="18754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0253" y="1077544"/>
            <a:ext cx="3110865" cy="755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800" spc="-15" dirty="0">
                <a:solidFill>
                  <a:srgbClr val="FFFFFF"/>
                </a:solidFill>
              </a:rPr>
              <a:t>CONTENIDO</a:t>
            </a:r>
            <a:endParaRPr sz="4800" dirty="0"/>
          </a:p>
        </p:txBody>
      </p:sp>
      <p:sp>
        <p:nvSpPr>
          <p:cNvPr id="4" name="object 4"/>
          <p:cNvSpPr txBox="1"/>
          <p:nvPr/>
        </p:nvSpPr>
        <p:spPr>
          <a:xfrm>
            <a:off x="1597533" y="2154377"/>
            <a:ext cx="2898267" cy="15901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355600" marR="903605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sz="2000" b="1" u="heavy" spc="-5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Problema</a:t>
            </a:r>
            <a:r>
              <a:rPr sz="20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 </a:t>
            </a:r>
            <a:endParaRPr lang="es-CO" sz="2000" b="1" u="heavy" spc="-5" dirty="0">
              <a:solidFill>
                <a:srgbClr val="252525"/>
              </a:solidFill>
              <a:uFill>
                <a:solidFill>
                  <a:srgbClr val="252525"/>
                </a:solidFill>
              </a:uFill>
              <a:latin typeface="Carlito"/>
              <a:cs typeface="Carlito"/>
            </a:endParaRPr>
          </a:p>
          <a:p>
            <a:pPr marL="355600" marR="903605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sz="2000" b="1" u="heavy" spc="-5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Objetivos</a:t>
            </a:r>
            <a:r>
              <a:rPr sz="20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endParaRPr lang="es-CO" sz="2000" b="1" spc="-5" dirty="0">
              <a:solidFill>
                <a:srgbClr val="252525"/>
              </a:solidFill>
              <a:latin typeface="Carlito"/>
              <a:cs typeface="Carlito"/>
            </a:endParaRPr>
          </a:p>
          <a:p>
            <a:pPr marL="355600" marR="903605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sz="2000" b="1" u="heavy" spc="10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J</a:t>
            </a:r>
            <a:r>
              <a:rPr sz="2000" b="1" u="heavy" spc="5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u</a:t>
            </a:r>
            <a:r>
              <a:rPr sz="2000" b="1" u="heavy" spc="-35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s</a:t>
            </a:r>
            <a:r>
              <a:rPr sz="2000" b="1" u="heavy" spc="-15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ti</a:t>
            </a:r>
            <a:r>
              <a:rPr sz="2000" b="1" u="heavy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f</a:t>
            </a:r>
            <a:r>
              <a:rPr sz="2000" b="1" u="heavy" spc="-15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i</a:t>
            </a:r>
            <a:r>
              <a:rPr sz="2000" b="1" u="heavy" spc="-5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c</a:t>
            </a:r>
            <a:r>
              <a:rPr sz="2000" b="1" u="heavy" spc="10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a</a:t>
            </a:r>
            <a:r>
              <a:rPr sz="2000" b="1" u="heavy" spc="-5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c</a:t>
            </a:r>
            <a:r>
              <a:rPr sz="2000" b="1" u="heavy" spc="-10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i</a:t>
            </a:r>
            <a:r>
              <a:rPr sz="2000" b="1" u="heavy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ón</a:t>
            </a:r>
            <a:r>
              <a:rPr sz="2000" b="1" u="heavy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endParaRPr lang="es-CO" sz="2000" b="1" dirty="0">
              <a:solidFill>
                <a:srgbClr val="252525"/>
              </a:solidFill>
              <a:latin typeface="Carlito"/>
              <a:cs typeface="Carlito"/>
            </a:endParaRPr>
          </a:p>
          <a:p>
            <a:pPr marL="355600" marR="903605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sz="2000" b="1" u="heavy" spc="-5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Alcance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"/>
              </a:spcBef>
              <a:buFont typeface="+mj-lt"/>
              <a:buAutoNum type="arabicPeriod"/>
            </a:pPr>
            <a:r>
              <a:rPr sz="2000" b="1" u="heavy" spc="-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Entregables</a:t>
            </a:r>
            <a:r>
              <a:rPr sz="2000" b="1" u="heavy" spc="-6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 </a:t>
            </a:r>
            <a:r>
              <a:rPr sz="2000" b="1" u="heavy" spc="-2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Trimestre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0160" y="1979676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4" y="0"/>
                </a:moveTo>
                <a:lnTo>
                  <a:pt x="0" y="0"/>
                </a:lnTo>
                <a:lnTo>
                  <a:pt x="0" y="45719"/>
                </a:lnTo>
                <a:lnTo>
                  <a:pt x="717804" y="45719"/>
                </a:lnTo>
                <a:lnTo>
                  <a:pt x="7178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Imagen 6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6130221C-6217-424A-8ECC-4929246A2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248150"/>
            <a:ext cx="1695719" cy="682606"/>
          </a:xfrm>
          <a:prstGeom prst="rect">
            <a:avLst/>
          </a:prstGeom>
        </p:spPr>
      </p:pic>
      <p:pic>
        <p:nvPicPr>
          <p:cNvPr id="6" name="Imagen 5" descr="Texto, Icono&#10;&#10;Descripción generada automáticamente">
            <a:extLst>
              <a:ext uri="{FF2B5EF4-FFF2-40B4-BE49-F238E27FC236}">
                <a16:creationId xmlns:a16="http://schemas.microsoft.com/office/drawing/2014/main" id="{5E0E03A3-9E55-4FB5-AF68-3D5327660D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0" t="4413" r="21552" b="3986"/>
          <a:stretch/>
        </p:blipFill>
        <p:spPr>
          <a:xfrm>
            <a:off x="4776022" y="959534"/>
            <a:ext cx="3733801" cy="32886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2660F1B4-BA63-4FC5-810E-396F6054B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71" y="1246632"/>
            <a:ext cx="2590800" cy="25908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8996" y="1745497"/>
            <a:ext cx="3818129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pc="-10" dirty="0"/>
              <a:t>1.</a:t>
            </a:r>
            <a:r>
              <a:rPr spc="-10" dirty="0"/>
              <a:t>Problema</a:t>
            </a:r>
          </a:p>
        </p:txBody>
      </p:sp>
      <p:sp>
        <p:nvSpPr>
          <p:cNvPr id="4" name="object 4"/>
          <p:cNvSpPr/>
          <p:nvPr/>
        </p:nvSpPr>
        <p:spPr>
          <a:xfrm>
            <a:off x="2465773" y="2496312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3" y="0"/>
                </a:moveTo>
                <a:lnTo>
                  <a:pt x="0" y="0"/>
                </a:lnTo>
                <a:lnTo>
                  <a:pt x="0" y="45719"/>
                </a:lnTo>
                <a:lnTo>
                  <a:pt x="717803" y="45719"/>
                </a:lnTo>
                <a:lnTo>
                  <a:pt x="717803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245110">
              <a:lnSpc>
                <a:spcPct val="100000"/>
              </a:lnSpc>
            </a:pP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Logo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 Sistema</a:t>
            </a:r>
            <a:endParaRPr sz="1150" dirty="0">
              <a:latin typeface="Carlito"/>
              <a:cs typeface="Carlito"/>
            </a:endParaRPr>
          </a:p>
        </p:txBody>
      </p:sp>
      <p:pic>
        <p:nvPicPr>
          <p:cNvPr id="6" name="Imagen 5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4C1A3900-1787-4604-A454-4F1CA90A2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047" y="4275200"/>
            <a:ext cx="1543071" cy="6211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873" y="255473"/>
            <a:ext cx="185991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P</a:t>
            </a:r>
            <a:r>
              <a:rPr sz="3600" spc="-30" dirty="0">
                <a:solidFill>
                  <a:srgbClr val="FFFFFF"/>
                </a:solidFill>
              </a:rPr>
              <a:t>r</a:t>
            </a:r>
            <a:r>
              <a:rPr sz="3600" dirty="0">
                <a:solidFill>
                  <a:srgbClr val="FFFFFF"/>
                </a:solidFill>
              </a:rPr>
              <a:t>o</a:t>
            </a:r>
            <a:r>
              <a:rPr sz="3600" spc="10" dirty="0">
                <a:solidFill>
                  <a:srgbClr val="FFFFFF"/>
                </a:solidFill>
              </a:rPr>
              <a:t>bl</a:t>
            </a:r>
            <a:r>
              <a:rPr sz="3600" spc="-15" dirty="0">
                <a:solidFill>
                  <a:srgbClr val="FFFFFF"/>
                </a:solidFill>
              </a:rPr>
              <a:t>e</a:t>
            </a:r>
            <a:r>
              <a:rPr sz="3600" spc="-20" dirty="0">
                <a:solidFill>
                  <a:srgbClr val="FFFFFF"/>
                </a:solidFill>
              </a:rPr>
              <a:t>m</a:t>
            </a:r>
            <a:r>
              <a:rPr sz="3600" dirty="0">
                <a:solidFill>
                  <a:srgbClr val="FFFFFF"/>
                </a:solidFill>
              </a:rPr>
              <a:t>a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03835">
              <a:lnSpc>
                <a:spcPct val="100000"/>
              </a:lnSpc>
            </a:pP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Marca</a:t>
            </a:r>
            <a:r>
              <a:rPr sz="1150" b="1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externa</a:t>
            </a:r>
            <a:endParaRPr sz="1150">
              <a:latin typeface="Carlito"/>
              <a:cs typeface="Carlito"/>
            </a:endParaRPr>
          </a:p>
        </p:txBody>
      </p:sp>
      <p:pic>
        <p:nvPicPr>
          <p:cNvPr id="6" name="Imagen 5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8BC7BCAB-D804-4E40-B0AF-D2DBFAD81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047" y="4275200"/>
            <a:ext cx="1543071" cy="621158"/>
          </a:xfrm>
          <a:prstGeom prst="rect">
            <a:avLst/>
          </a:prstGeom>
        </p:spPr>
      </p:pic>
      <p:pic>
        <p:nvPicPr>
          <p:cNvPr id="8" name="Imagen 7" descr="Texto&#10;&#10;Descripción generada automáticamente con confianza media">
            <a:extLst>
              <a:ext uri="{FF2B5EF4-FFF2-40B4-BE49-F238E27FC236}">
                <a16:creationId xmlns:a16="http://schemas.microsoft.com/office/drawing/2014/main" id="{B99557D8-0027-4F93-96A2-82BEAC2308C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77"/>
          <a:stretch/>
        </p:blipFill>
        <p:spPr>
          <a:xfrm>
            <a:off x="336970" y="1264521"/>
            <a:ext cx="2109719" cy="2602629"/>
          </a:xfrm>
          <a:prstGeom prst="rect">
            <a:avLst/>
          </a:prstGeom>
        </p:spPr>
      </p:pic>
      <p:pic>
        <p:nvPicPr>
          <p:cNvPr id="10" name="Imagen 9" descr="Imagen que contiene interior, tabla, mujer, comida&#10;&#10;Descripción generada automáticamente">
            <a:extLst>
              <a:ext uri="{FF2B5EF4-FFF2-40B4-BE49-F238E27FC236}">
                <a16:creationId xmlns:a16="http://schemas.microsoft.com/office/drawing/2014/main" id="{E7E96740-4214-4EE4-99C4-30F3DE55883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3"/>
          <a:stretch/>
        </p:blipFill>
        <p:spPr>
          <a:xfrm>
            <a:off x="2559730" y="2063752"/>
            <a:ext cx="2309812" cy="280555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159DF15-D008-4278-921A-788BBB92922B}"/>
              </a:ext>
            </a:extLst>
          </p:cNvPr>
          <p:cNvSpPr txBox="1"/>
          <p:nvPr/>
        </p:nvSpPr>
        <p:spPr>
          <a:xfrm>
            <a:off x="336970" y="4171950"/>
            <a:ext cx="2109719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PELETERERIA</a:t>
            </a:r>
          </a:p>
          <a:p>
            <a:pPr algn="ctr"/>
            <a:r>
              <a:rPr lang="es-CO" sz="2000" b="1" dirty="0"/>
              <a:t>CUEROS Y COLOR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B4640C3-406B-43E3-9569-9EA84FD55835}"/>
              </a:ext>
            </a:extLst>
          </p:cNvPr>
          <p:cNvSpPr txBox="1"/>
          <p:nvPr/>
        </p:nvSpPr>
        <p:spPr>
          <a:xfrm>
            <a:off x="381000" y="285750"/>
            <a:ext cx="8915400" cy="5273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s-ES" sz="1800" spc="10" dirty="0">
                <a:solidFill>
                  <a:srgbClr val="404040"/>
                </a:solidFill>
                <a:latin typeface="Carlito"/>
                <a:cs typeface="Carlito"/>
              </a:rPr>
              <a:t>En el establecimiento “Peletería cueros y color” en la actualidad cuando se realiza una venta se hace un registro manualmente , también se maneja un inventariado y control de contabilidad plasmado en libros, el marketing se realiza de manera presencial con tarjetas de presentación o de voz a voz; a raíz de este tipo de actividades se presenta perdidas de documentos  y acciones contables importantes como también no existe un buen manejo del sistema de marketing. Generando así una problemática de calidad de servicios.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s-ES" sz="1800" spc="10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s-ES" sz="1800" spc="10" dirty="0">
                <a:solidFill>
                  <a:srgbClr val="404040"/>
                </a:solidFill>
                <a:latin typeface="Carlito"/>
                <a:cs typeface="Carlito"/>
              </a:rPr>
              <a:t>Proceso 1 . Facturación : Necesita facturación electrónica-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s-ES" sz="1800" spc="10" dirty="0">
                <a:solidFill>
                  <a:srgbClr val="404040"/>
                </a:solidFill>
                <a:latin typeface="Carlito"/>
                <a:cs typeface="Carlito"/>
              </a:rPr>
              <a:t>Proceso 2. Inventariado : Necesita un sistema de información para organizar mejor el inventario.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s-ES" sz="1800" spc="10" dirty="0">
                <a:solidFill>
                  <a:srgbClr val="404040"/>
                </a:solidFill>
                <a:latin typeface="Carlito"/>
                <a:cs typeface="Carlito"/>
              </a:rPr>
              <a:t>Proceso 3. Marketing: Necesita mejorar su publicidad .</a:t>
            </a:r>
            <a:endParaRPr lang="es-ES"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s-ES" sz="1800" dirty="0">
              <a:latin typeface="Carlito"/>
              <a:cs typeface="Carlito"/>
            </a:endParaRPr>
          </a:p>
          <a:p>
            <a:pPr marL="300355" indent="-288290">
              <a:lnSpc>
                <a:spcPct val="100000"/>
              </a:lnSpc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lang="es-ES" sz="1800" spc="20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Empresa: </a:t>
            </a:r>
            <a:r>
              <a:rPr lang="es-ES" sz="1800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Nombre Empresa </a:t>
            </a:r>
            <a:r>
              <a:rPr lang="es-ES" sz="1800" spc="15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y a </a:t>
            </a:r>
            <a:r>
              <a:rPr lang="es-ES" sz="1800" spc="10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qué se</a:t>
            </a:r>
            <a:r>
              <a:rPr lang="es-ES" sz="1800" spc="-50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 </a:t>
            </a:r>
            <a:r>
              <a:rPr lang="es-ES" sz="1800" spc="10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dedica</a:t>
            </a:r>
            <a:endParaRPr lang="es-ES" sz="1800" dirty="0">
              <a:highlight>
                <a:srgbClr val="FFFF00"/>
              </a:highlight>
              <a:latin typeface="Carlito"/>
              <a:cs typeface="Carlito"/>
            </a:endParaRPr>
          </a:p>
          <a:p>
            <a:pPr marL="300355" indent="-288290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lang="es-ES" sz="1800" spc="10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Procesos </a:t>
            </a:r>
            <a:r>
              <a:rPr lang="es-ES" sz="1800" spc="15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en los </a:t>
            </a:r>
            <a:r>
              <a:rPr lang="es-ES" sz="1800" spc="20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que se </a:t>
            </a:r>
            <a:r>
              <a:rPr lang="es-ES" sz="1800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va </a:t>
            </a:r>
            <a:r>
              <a:rPr lang="es-ES" sz="1800" spc="15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a </a:t>
            </a:r>
            <a:r>
              <a:rPr lang="es-ES" sz="1800" spc="10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intervenir </a:t>
            </a:r>
            <a:r>
              <a:rPr lang="es-ES" sz="1800" spc="5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: Proceso1, Proceso2,</a:t>
            </a:r>
            <a:r>
              <a:rPr lang="es-ES" sz="1800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 </a:t>
            </a:r>
            <a:r>
              <a:rPr lang="es-ES" sz="1800" spc="5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Proceso3</a:t>
            </a:r>
            <a:endParaRPr lang="es-ES" sz="1800" dirty="0">
              <a:highlight>
                <a:srgbClr val="FFFF00"/>
              </a:highlight>
              <a:latin typeface="Carlito"/>
              <a:cs typeface="Carlito"/>
            </a:endParaRPr>
          </a:p>
          <a:p>
            <a:pPr marL="300355" marR="417195" indent="-288290">
              <a:lnSpc>
                <a:spcPts val="1910"/>
              </a:lnSpc>
              <a:spcBef>
                <a:spcPts val="35"/>
              </a:spcBef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lang="es-ES" sz="1800" spc="15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Necesidades: </a:t>
            </a:r>
            <a:r>
              <a:rPr lang="es-ES" sz="1800" spc="5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Proceso1 (Descripción </a:t>
            </a:r>
            <a:r>
              <a:rPr lang="es-ES" sz="1800" spc="10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del </a:t>
            </a:r>
            <a:r>
              <a:rPr lang="es-ES" sz="1800" spc="5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proceso </a:t>
            </a:r>
            <a:r>
              <a:rPr lang="es-ES" sz="1800" spc="15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y </a:t>
            </a:r>
            <a:r>
              <a:rPr lang="es-ES" sz="1800" spc="10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necesidades </a:t>
            </a:r>
            <a:r>
              <a:rPr lang="es-ES" sz="1800" spc="5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encontradas). Proceso2  </a:t>
            </a:r>
            <a:r>
              <a:rPr lang="es-ES" sz="1800" spc="10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(Descripción</a:t>
            </a:r>
            <a:r>
              <a:rPr lang="es-ES" sz="1800" spc="114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 </a:t>
            </a:r>
            <a:r>
              <a:rPr lang="es-ES" sz="1800" spc="10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del</a:t>
            </a:r>
            <a:r>
              <a:rPr lang="es-ES" sz="1800" spc="45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 </a:t>
            </a:r>
            <a:r>
              <a:rPr lang="es-ES" sz="1800" spc="5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proceso</a:t>
            </a:r>
            <a:r>
              <a:rPr lang="es-ES" sz="1800" spc="80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 </a:t>
            </a:r>
            <a:r>
              <a:rPr lang="es-ES" sz="1800" spc="15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y</a:t>
            </a:r>
            <a:r>
              <a:rPr lang="es-ES" sz="1800" spc="50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 </a:t>
            </a:r>
            <a:r>
              <a:rPr lang="es-ES" sz="1800" spc="10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necesidades</a:t>
            </a:r>
            <a:r>
              <a:rPr lang="es-ES" sz="1800" spc="80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 </a:t>
            </a:r>
            <a:r>
              <a:rPr lang="es-ES" sz="1800" spc="5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encontradas).</a:t>
            </a:r>
            <a:r>
              <a:rPr lang="es-ES" sz="1800" spc="120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 </a:t>
            </a:r>
            <a:r>
              <a:rPr lang="es-ES" sz="1800" spc="10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Proceso3</a:t>
            </a:r>
            <a:r>
              <a:rPr lang="es-ES" sz="1800" spc="105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 </a:t>
            </a:r>
            <a:r>
              <a:rPr lang="es-ES" sz="1800" spc="10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(Descripción</a:t>
            </a:r>
            <a:r>
              <a:rPr lang="es-ES" sz="1800" spc="120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 </a:t>
            </a:r>
            <a:r>
              <a:rPr lang="es-ES" sz="1800" spc="10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del </a:t>
            </a:r>
            <a:r>
              <a:rPr lang="es-ES" sz="1800" spc="5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proceso</a:t>
            </a:r>
            <a:r>
              <a:rPr lang="es-ES" sz="1800" spc="114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 </a:t>
            </a:r>
            <a:r>
              <a:rPr lang="es-ES" sz="1800" spc="15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y</a:t>
            </a:r>
            <a:endParaRPr lang="es-ES" sz="1800" dirty="0">
              <a:highlight>
                <a:srgbClr val="FFFF00"/>
              </a:highlight>
              <a:latin typeface="Carlito"/>
              <a:cs typeface="Carlito"/>
            </a:endParaRPr>
          </a:p>
          <a:p>
            <a:pPr marL="300355">
              <a:lnSpc>
                <a:spcPts val="1835"/>
              </a:lnSpc>
            </a:pPr>
            <a:r>
              <a:rPr lang="es-ES" sz="1800" spc="10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necesidades</a:t>
            </a:r>
            <a:r>
              <a:rPr lang="es-ES" sz="1800" spc="70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 </a:t>
            </a:r>
            <a:r>
              <a:rPr lang="es-ES" sz="1800" spc="5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encontradas).</a:t>
            </a:r>
            <a:endParaRPr lang="es-ES" sz="1800" dirty="0">
              <a:highlight>
                <a:srgbClr val="FFFF00"/>
              </a:highlight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s-ES" sz="1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843881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C4A39E-8D6B-48AE-92E0-69CD85FD0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666750"/>
            <a:ext cx="8154670" cy="1192634"/>
          </a:xfrm>
        </p:spPr>
        <p:txBody>
          <a:bodyPr/>
          <a:lstStyle/>
          <a:p>
            <a:r>
              <a:rPr lang="es-ES" sz="1550" b="1" spc="20" dirty="0">
                <a:solidFill>
                  <a:srgbClr val="404040"/>
                </a:solidFill>
                <a:latin typeface="Carlito"/>
                <a:cs typeface="Carlito"/>
              </a:rPr>
              <a:t>Análisis de </a:t>
            </a:r>
            <a:r>
              <a:rPr lang="es-ES" sz="1550" b="1" spc="15" dirty="0">
                <a:solidFill>
                  <a:srgbClr val="404040"/>
                </a:solidFill>
                <a:latin typeface="Carlito"/>
                <a:cs typeface="Carlito"/>
              </a:rPr>
              <a:t>Información: </a:t>
            </a:r>
            <a:r>
              <a:rPr lang="es-ES" sz="1550" spc="10" dirty="0">
                <a:solidFill>
                  <a:srgbClr val="404040"/>
                </a:solidFill>
                <a:latin typeface="Carlito"/>
                <a:cs typeface="Carlito"/>
              </a:rPr>
              <a:t>Revisión </a:t>
            </a:r>
            <a:r>
              <a:rPr lang="es-ES" sz="1550" spc="15" dirty="0">
                <a:solidFill>
                  <a:srgbClr val="404040"/>
                </a:solidFill>
                <a:latin typeface="Carlito"/>
                <a:cs typeface="Carlito"/>
              </a:rPr>
              <a:t>Documental </a:t>
            </a:r>
            <a:r>
              <a:rPr lang="es-ES" sz="1550" spc="10" dirty="0">
                <a:solidFill>
                  <a:srgbClr val="404040"/>
                </a:solidFill>
                <a:latin typeface="Carlito"/>
                <a:cs typeface="Carlito"/>
              </a:rPr>
              <a:t>(Análisis de </a:t>
            </a:r>
            <a:r>
              <a:rPr lang="es-ES" sz="1550" spc="5" dirty="0">
                <a:solidFill>
                  <a:srgbClr val="404040"/>
                </a:solidFill>
                <a:latin typeface="Carlito"/>
                <a:cs typeface="Carlito"/>
              </a:rPr>
              <a:t>datos).  Entrevista </a:t>
            </a:r>
            <a:r>
              <a:rPr lang="es-ES" sz="1550" spc="10" dirty="0">
                <a:solidFill>
                  <a:srgbClr val="404040"/>
                </a:solidFill>
                <a:latin typeface="Carlito"/>
                <a:cs typeface="Carlito"/>
              </a:rPr>
              <a:t>(Entrevista).  </a:t>
            </a:r>
            <a:r>
              <a:rPr lang="es-ES" sz="1550" spc="5" dirty="0">
                <a:solidFill>
                  <a:srgbClr val="404040"/>
                </a:solidFill>
                <a:latin typeface="Carlito"/>
                <a:cs typeface="Carlito"/>
              </a:rPr>
              <a:t>Encuesta (Cuestionario). Observación </a:t>
            </a:r>
            <a:r>
              <a:rPr lang="es-ES" sz="1550" dirty="0">
                <a:solidFill>
                  <a:srgbClr val="404040"/>
                </a:solidFill>
                <a:latin typeface="Carlito"/>
                <a:cs typeface="Carlito"/>
              </a:rPr>
              <a:t>Directa </a:t>
            </a:r>
            <a:r>
              <a:rPr lang="es-ES" sz="1550" spc="5" dirty="0">
                <a:solidFill>
                  <a:srgbClr val="404040"/>
                </a:solidFill>
                <a:latin typeface="Carlito"/>
                <a:cs typeface="Carlito"/>
              </a:rPr>
              <a:t>(Diario </a:t>
            </a:r>
            <a:r>
              <a:rPr lang="es-ES" sz="1550" spc="10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lang="es-ES" sz="1550" spc="5" dirty="0">
                <a:solidFill>
                  <a:srgbClr val="404040"/>
                </a:solidFill>
                <a:latin typeface="Carlito"/>
                <a:cs typeface="Carlito"/>
              </a:rPr>
              <a:t>Campo). </a:t>
            </a:r>
            <a:r>
              <a:rPr lang="es-ES" sz="1550" spc="2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lang="es-ES" sz="1550" spc="10" dirty="0">
                <a:solidFill>
                  <a:srgbClr val="404040"/>
                </a:solidFill>
                <a:latin typeface="Carlito"/>
                <a:cs typeface="Carlito"/>
              </a:rPr>
              <a:t>quiénes:</a:t>
            </a:r>
            <a:r>
              <a:rPr lang="es-ES" sz="1550" spc="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s-ES" sz="1550" spc="5" dirty="0">
                <a:solidFill>
                  <a:srgbClr val="404040"/>
                </a:solidFill>
                <a:latin typeface="Carlito"/>
                <a:cs typeface="Carlito"/>
              </a:rPr>
              <a:t>Cargo-Funciones.</a:t>
            </a:r>
          </a:p>
          <a:p>
            <a:endParaRPr lang="es-ES" spc="5" dirty="0"/>
          </a:p>
          <a:p>
            <a:endParaRPr lang="es-ES" sz="1550" dirty="0">
              <a:latin typeface="Carlito"/>
              <a:cs typeface="Carlito"/>
            </a:endParaRPr>
          </a:p>
          <a:p>
            <a:endParaRPr lang="es-CO" dirty="0"/>
          </a:p>
        </p:txBody>
      </p:sp>
      <p:pic>
        <p:nvPicPr>
          <p:cNvPr id="5" name="Imagen 4" descr="Calendario&#10;&#10;Descripción generada automáticamente">
            <a:extLst>
              <a:ext uri="{FF2B5EF4-FFF2-40B4-BE49-F238E27FC236}">
                <a16:creationId xmlns:a16="http://schemas.microsoft.com/office/drawing/2014/main" id="{E8BFC7D7-815C-4E45-B6B9-424F2E99C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28750"/>
            <a:ext cx="8001000" cy="386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92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271" y="1627403"/>
            <a:ext cx="274574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Objetivos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73271" y="2713685"/>
            <a:ext cx="213360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404040"/>
                </a:solidFill>
                <a:latin typeface="Carlito"/>
                <a:cs typeface="Carlito"/>
              </a:rPr>
              <a:t>Texto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corto</a:t>
            </a:r>
            <a:r>
              <a:rPr sz="18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descriptivo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 2 o 3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líneas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79876" y="2542032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3" y="0"/>
                </a:moveTo>
                <a:lnTo>
                  <a:pt x="0" y="0"/>
                </a:lnTo>
                <a:lnTo>
                  <a:pt x="0" y="45719"/>
                </a:lnTo>
                <a:lnTo>
                  <a:pt x="717803" y="45719"/>
                </a:lnTo>
                <a:lnTo>
                  <a:pt x="717803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45110">
              <a:lnSpc>
                <a:spcPct val="100000"/>
              </a:lnSpc>
            </a:pP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Logo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 Sistema</a:t>
            </a:r>
            <a:endParaRPr sz="11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5252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</TotalTime>
  <Words>962</Words>
  <Application>Microsoft Office PowerPoint</Application>
  <PresentationFormat>Presentación en pantalla (16:9)</PresentationFormat>
  <Paragraphs>154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Carlito</vt:lpstr>
      <vt:lpstr>Times New Roman</vt:lpstr>
      <vt:lpstr>Office Theme</vt:lpstr>
      <vt:lpstr>Presentación de PowerPoint</vt:lpstr>
      <vt:lpstr>Presentación de PowerPoint</vt:lpstr>
      <vt:lpstr>Introducción</vt:lpstr>
      <vt:lpstr>CONTENIDO</vt:lpstr>
      <vt:lpstr>1.Problema</vt:lpstr>
      <vt:lpstr>Problema</vt:lpstr>
      <vt:lpstr>Presentación de PowerPoint</vt:lpstr>
      <vt:lpstr>Presentación de PowerPoint</vt:lpstr>
      <vt:lpstr>Objetivos</vt:lpstr>
      <vt:lpstr>Objetivos</vt:lpstr>
      <vt:lpstr>Justificación</vt:lpstr>
      <vt:lpstr>Justificación</vt:lpstr>
      <vt:lpstr>Alcance</vt:lpstr>
      <vt:lpstr>Alcance</vt:lpstr>
      <vt:lpstr>Entregables Proyecto Formativo por Trimestre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Eric Santiago Solarte Gaviria</cp:lastModifiedBy>
  <cp:revision>13</cp:revision>
  <dcterms:created xsi:type="dcterms:W3CDTF">2021-11-09T21:11:41Z</dcterms:created>
  <dcterms:modified xsi:type="dcterms:W3CDTF">2021-11-30T01:33:39Z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2021-11-09T00:00:00Z</vt:filetime>
  </property>
</Properties>
</file>