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8.jpg" ContentType="image/jpg"/>
  <Override PartName="/ppt/media/image2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9" r:id="rId8"/>
    <p:sldId id="272" r:id="rId9"/>
    <p:sldId id="261" r:id="rId10"/>
    <p:sldId id="262" r:id="rId11"/>
    <p:sldId id="263" r:id="rId12"/>
    <p:sldId id="264" r:id="rId13"/>
    <p:sldId id="274" r:id="rId14"/>
    <p:sldId id="265" r:id="rId15"/>
    <p:sldId id="266" r:id="rId16"/>
    <p:sldId id="267" r:id="rId17"/>
    <p:sldId id="268" r:id="rId18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01037" y="257175"/>
            <a:ext cx="557212" cy="547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62088" y="4302252"/>
            <a:ext cx="1316990" cy="567055"/>
          </a:xfrm>
          <a:custGeom>
            <a:avLst/>
            <a:gdLst/>
            <a:ahLst/>
            <a:cxnLst/>
            <a:rect l="l" t="t" r="r" b="b"/>
            <a:pathLst>
              <a:path w="1316990" h="567054">
                <a:moveTo>
                  <a:pt x="0" y="566928"/>
                </a:moveTo>
                <a:lnTo>
                  <a:pt x="1316736" y="566928"/>
                </a:lnTo>
                <a:lnTo>
                  <a:pt x="1316736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7150" y="1624990"/>
            <a:ext cx="2409698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873" y="1258316"/>
            <a:ext cx="8154670" cy="2948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naProfeAlbeiro/Proyecto_Adsi" TargetMode="External"/><Relationship Id="rId13" Type="http://schemas.openxmlformats.org/officeDocument/2006/relationships/hyperlink" Target="https://github.com/SenaProfeAlbeiro/Proyecto_Adsi/tree/main/app/docs/Proyecto_Formativo/app/Vistas/docs/8vo_Trim" TargetMode="External"/><Relationship Id="rId3" Type="http://schemas.openxmlformats.org/officeDocument/2006/relationships/hyperlink" Target="https://github.com/SenaProfeAlbeiro/Proyecto_Adsi/tree/main/app/docs/Proyecto_Formativo/app/Vistas/docs/1er_Trim" TargetMode="External"/><Relationship Id="rId7" Type="http://schemas.openxmlformats.org/officeDocument/2006/relationships/hyperlink" Target="https://senaprofealbeiro.github.io/Proyecto_Adsi/index.html" TargetMode="External"/><Relationship Id="rId12" Type="http://schemas.openxmlformats.org/officeDocument/2006/relationships/hyperlink" Target="https://github.com/SenaProfeAlbeiro/Proyecto_Adsi/tree/main/app/docs/Proyecto_Formativo/app/Vistas/docs/7mo_Trim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naProfeAlbeiro/Proyecto_Adsi/tree/main/app/docs/Proyecto_Formativo/app/Vistas/docs/4to_Trim" TargetMode="External"/><Relationship Id="rId11" Type="http://schemas.openxmlformats.org/officeDocument/2006/relationships/hyperlink" Target="https://github.com/SenaProfeAlbeiro/Proyecto_Adsi/tree/main/app/docs/Proyecto_Formativo/app/Vistas/docs/6to_Trim" TargetMode="External"/><Relationship Id="rId5" Type="http://schemas.openxmlformats.org/officeDocument/2006/relationships/hyperlink" Target="https://github.com/SenaProfeAlbeiro/Proyecto_Adsi/tree/main/app/docs/Proyecto_Formativo/app/Vistas/docs/3er_Trim" TargetMode="External"/><Relationship Id="rId10" Type="http://schemas.openxmlformats.org/officeDocument/2006/relationships/hyperlink" Target="https://github.com/SenaProfeAlbeiro/Proyecto_Adsi/tree/main/app/docs/Proyecto_Formativo/app/Vistas/docs/5to_Trim" TargetMode="External"/><Relationship Id="rId4" Type="http://schemas.openxmlformats.org/officeDocument/2006/relationships/hyperlink" Target="https://github.com/SenaProfeAlbeiro/Proyecto_Adsi/tree/main/app/docs/Proyecto_Formativo/app/Vistas/docs/2do_Trim" TargetMode="External"/><Relationship Id="rId9" Type="http://schemas.openxmlformats.org/officeDocument/2006/relationships/hyperlink" Target="https://github.com/SenaProfeAlbeiro/Proyecto_Adsi/tree/main/app/docs/Proyecto_Formativo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7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4.tmp"/><Relationship Id="rId7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2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3953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24401" y="912952"/>
            <a:ext cx="3423538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76910">
              <a:lnSpc>
                <a:spcPct val="100000"/>
              </a:lnSpc>
              <a:spcBef>
                <a:spcPts val="110"/>
              </a:spcBef>
            </a:pPr>
            <a:r>
              <a:rPr lang="es-CO" sz="2800" b="1" spc="-15" dirty="0">
                <a:solidFill>
                  <a:srgbClr val="404040"/>
                </a:solidFill>
                <a:latin typeface="Carlito"/>
                <a:cs typeface="Carlito"/>
              </a:rPr>
              <a:t>Sistematic Cutex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273" y="2444962"/>
            <a:ext cx="6840220" cy="183030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491105" marR="2470150" algn="just">
              <a:lnSpc>
                <a:spcPct val="103400"/>
              </a:lnSpc>
              <a:spcBef>
                <a:spcPts val="40"/>
              </a:spcBef>
            </a:pPr>
            <a:r>
              <a:rPr lang="es-CO" sz="1600" b="1" spc="-5" dirty="0">
                <a:solidFill>
                  <a:srgbClr val="404040"/>
                </a:solidFill>
                <a:latin typeface="Carlito"/>
                <a:cs typeface="Carlito"/>
              </a:rPr>
              <a:t>Sierra Aaron</a:t>
            </a:r>
          </a:p>
          <a:p>
            <a:pPr marL="2491105" marR="2470150" algn="just">
              <a:lnSpc>
                <a:spcPct val="103400"/>
              </a:lnSpc>
              <a:spcBef>
                <a:spcPts val="40"/>
              </a:spcBef>
            </a:pPr>
            <a:r>
              <a:rPr lang="es-CO" sz="1600" b="1" spc="-5" dirty="0">
                <a:solidFill>
                  <a:srgbClr val="404040"/>
                </a:solidFill>
                <a:latin typeface="Carlito"/>
                <a:cs typeface="Carlito"/>
              </a:rPr>
              <a:t>Rosas Brayan</a:t>
            </a:r>
          </a:p>
          <a:p>
            <a:pPr marL="2491105" marR="2470150" algn="just">
              <a:lnSpc>
                <a:spcPct val="103400"/>
              </a:lnSpc>
              <a:spcBef>
                <a:spcPts val="40"/>
              </a:spcBef>
            </a:pPr>
            <a:r>
              <a:rPr lang="es-CO" sz="1600" b="1" spc="-5" dirty="0">
                <a:solidFill>
                  <a:srgbClr val="404040"/>
                </a:solidFill>
                <a:latin typeface="Carlito"/>
                <a:cs typeface="Carlito"/>
              </a:rPr>
              <a:t>Morcillo Katherine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Servicio Nacional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Aprendizaje </a:t>
            </a:r>
            <a:r>
              <a:rPr sz="1150" b="1" spc="-50" dirty="0">
                <a:solidFill>
                  <a:srgbClr val="404040"/>
                </a:solidFill>
                <a:latin typeface="Arial"/>
                <a:cs typeface="Arial"/>
              </a:rPr>
              <a:t>–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SENA,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Centro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Electricidad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Electrónica y</a:t>
            </a:r>
            <a:r>
              <a:rPr sz="1150" b="1" spc="2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Telecomunicaciones</a:t>
            </a:r>
            <a:endParaRPr sz="1150" dirty="0">
              <a:latin typeface="Carlito"/>
              <a:cs typeface="Carlito"/>
            </a:endParaRPr>
          </a:p>
          <a:p>
            <a:pPr marL="6985" algn="ctr">
              <a:lnSpc>
                <a:spcPct val="100000"/>
              </a:lnSpc>
              <a:spcBef>
                <a:spcPts val="10"/>
              </a:spcBef>
            </a:pP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Análisis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y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Desarrollo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Sistemas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Información, </a:t>
            </a:r>
            <a:r>
              <a:rPr lang="es-CO" sz="1200" b="1" spc="-15" dirty="0">
                <a:solidFill>
                  <a:srgbClr val="404040"/>
                </a:solidFill>
                <a:latin typeface="Carlito"/>
                <a:cs typeface="Carlito"/>
              </a:rPr>
              <a:t>Primer</a:t>
            </a:r>
            <a:r>
              <a:rPr sz="1200" b="1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200" dirty="0">
              <a:latin typeface="Carlito"/>
              <a:cs typeface="Carlito"/>
            </a:endParaRPr>
          </a:p>
          <a:p>
            <a:pPr marL="5080" algn="ctr">
              <a:lnSpc>
                <a:spcPct val="100000"/>
              </a:lnSpc>
              <a:spcBef>
                <a:spcPts val="55"/>
              </a:spcBef>
            </a:pP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Instructor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Albeiro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Ramos</a:t>
            </a:r>
            <a:endParaRPr sz="1150" dirty="0">
              <a:latin typeface="Carlito"/>
              <a:cs typeface="Carlito"/>
            </a:endParaRPr>
          </a:p>
          <a:p>
            <a:pPr marL="8890" algn="ctr">
              <a:lnSpc>
                <a:spcPct val="100000"/>
              </a:lnSpc>
              <a:spcBef>
                <a:spcPts val="10"/>
              </a:spcBef>
            </a:pP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Bogotá, </a:t>
            </a:r>
            <a:r>
              <a:rPr lang="es-CO" sz="1200" b="1" spc="-5" dirty="0">
                <a:solidFill>
                  <a:srgbClr val="404040"/>
                </a:solidFill>
                <a:latin typeface="Carlito"/>
                <a:cs typeface="Carlito"/>
              </a:rPr>
              <a:t>Noviembre</a:t>
            </a:r>
            <a:r>
              <a:rPr sz="1200" b="1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200" b="1" spc="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2021</a:t>
            </a:r>
            <a:endParaRPr sz="1200" dirty="0">
              <a:latin typeface="Carlito"/>
              <a:cs typeface="Carlito"/>
            </a:endParaRPr>
          </a:p>
        </p:txBody>
      </p:sp>
      <p:pic>
        <p:nvPicPr>
          <p:cNvPr id="11" name="Imagen 10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519337E5-21E1-4256-93E5-719C03710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80" y="1001562"/>
            <a:ext cx="1933447" cy="5843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838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b</a:t>
            </a:r>
            <a:r>
              <a:rPr sz="3600" spc="20" dirty="0">
                <a:solidFill>
                  <a:srgbClr val="FFFFFF"/>
                </a:solidFill>
              </a:rPr>
              <a:t>j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dirty="0">
                <a:solidFill>
                  <a:srgbClr val="FFFFFF"/>
                </a:solidFill>
              </a:rPr>
              <a:t>t</a:t>
            </a:r>
            <a:r>
              <a:rPr sz="3600" spc="20" dirty="0">
                <a:solidFill>
                  <a:srgbClr val="FFFFFF"/>
                </a:solidFill>
              </a:rPr>
              <a:t>i</a:t>
            </a:r>
            <a:r>
              <a:rPr sz="3600" spc="-50" dirty="0">
                <a:solidFill>
                  <a:srgbClr val="FFFFFF"/>
                </a:solidFill>
              </a:rPr>
              <a:t>v</a:t>
            </a:r>
            <a:r>
              <a:rPr sz="3600" dirty="0">
                <a:solidFill>
                  <a:srgbClr val="FFFFFF"/>
                </a:solidFill>
              </a:rPr>
              <a:t>os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873" y="1258316"/>
            <a:ext cx="8189595" cy="33534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OBJETIVO</a:t>
            </a:r>
            <a:r>
              <a:rPr sz="1550" b="1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155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endParaRPr lang="es-ES" sz="1600" b="1" spc="10" dirty="0">
              <a:solidFill>
                <a:srgbClr val="0070C0"/>
              </a:solidFill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lang="es-ES" sz="1600" b="1" spc="10" dirty="0">
                <a:solidFill>
                  <a:srgbClr val="0070C0"/>
                </a:solidFill>
                <a:latin typeface="Carlito"/>
                <a:cs typeface="Carlito"/>
              </a:rPr>
              <a:t>Desarrollar un Sistema de </a:t>
            </a:r>
            <a:r>
              <a:rPr lang="es-ES" sz="1600" b="1" spc="15" dirty="0">
                <a:solidFill>
                  <a:srgbClr val="0070C0"/>
                </a:solidFill>
                <a:latin typeface="Carlito"/>
                <a:cs typeface="Carlito"/>
              </a:rPr>
              <a:t>Información </a:t>
            </a:r>
            <a:r>
              <a:rPr lang="es-ES" sz="1600" b="1" spc="-5" dirty="0">
                <a:solidFill>
                  <a:srgbClr val="0070C0"/>
                </a:solidFill>
                <a:latin typeface="Carlito"/>
                <a:cs typeface="Carlito"/>
              </a:rPr>
              <a:t>Web:  </a:t>
            </a:r>
            <a:r>
              <a:rPr lang="es-ES" sz="1600" b="1" spc="20" dirty="0">
                <a:solidFill>
                  <a:srgbClr val="0070C0"/>
                </a:solidFill>
                <a:latin typeface="Carlito"/>
                <a:cs typeface="Carlito"/>
              </a:rPr>
              <a:t>Sistematic cutex , el cual funcionaria como </a:t>
            </a:r>
            <a:r>
              <a:rPr lang="es-ES" sz="1600" b="1" spc="225" dirty="0">
                <a:solidFill>
                  <a:srgbClr val="0070C0"/>
                </a:solidFill>
                <a:latin typeface="Carlito"/>
                <a:cs typeface="Carlito"/>
              </a:rPr>
              <a:t>apoyo </a:t>
            </a:r>
            <a:r>
              <a:rPr lang="es-ES" sz="1600" b="1" spc="15" dirty="0">
                <a:solidFill>
                  <a:srgbClr val="0070C0"/>
                </a:solidFill>
                <a:latin typeface="Carlito"/>
                <a:cs typeface="Carlito"/>
              </a:rPr>
              <a:t>a los procesos de inventario, facturación y marketing </a:t>
            </a:r>
            <a:r>
              <a:rPr lang="es-ES" sz="1600" b="1" spc="10" dirty="0">
                <a:solidFill>
                  <a:srgbClr val="0070C0"/>
                </a:solidFill>
                <a:latin typeface="Carlito"/>
                <a:cs typeface="Carlito"/>
              </a:rPr>
              <a:t>de </a:t>
            </a:r>
            <a:r>
              <a:rPr lang="es-ES" sz="1600" b="1" spc="5" dirty="0">
                <a:solidFill>
                  <a:srgbClr val="0070C0"/>
                </a:solidFill>
                <a:latin typeface="Carlito"/>
                <a:cs typeface="Carlito"/>
              </a:rPr>
              <a:t>la </a:t>
            </a:r>
            <a:r>
              <a:rPr lang="es-ES" sz="1600" b="1" dirty="0">
                <a:solidFill>
                  <a:srgbClr val="0070C0"/>
                </a:solidFill>
                <a:latin typeface="Carlito"/>
                <a:cs typeface="Carlito"/>
              </a:rPr>
              <a:t>Empresa Peleteria cueros y color</a:t>
            </a:r>
            <a:r>
              <a:rPr lang="es-ES" sz="1600" b="1" spc="5" dirty="0">
                <a:solidFill>
                  <a:srgbClr val="0070C0"/>
                </a:solidFill>
                <a:latin typeface="Carlito"/>
                <a:cs typeface="Carlito"/>
              </a:rPr>
              <a:t>.</a:t>
            </a:r>
            <a:endParaRPr lang="es-ES" sz="1600" b="1" dirty="0">
              <a:solidFill>
                <a:srgbClr val="0070C0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OBJETIVOS</a:t>
            </a:r>
            <a:r>
              <a:rPr sz="1550" b="1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ESPECÍFICOS</a:t>
            </a:r>
            <a:endParaRPr lang="es-CO" sz="1550" b="1" spc="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endParaRPr lang="es-CO" sz="1550" b="1" spc="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50" b="1" spc="5" dirty="0">
                <a:solidFill>
                  <a:srgbClr val="002060"/>
                </a:solidFill>
                <a:latin typeface="Carlito"/>
                <a:cs typeface="Carlito"/>
              </a:rPr>
              <a:t>Recolectar y analizar la información a través de entrevista con preguntas abiertas y lista de chequeo.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50" b="1" spc="5" dirty="0">
                <a:solidFill>
                  <a:srgbClr val="002060"/>
                </a:solidFill>
                <a:latin typeface="Carlito"/>
                <a:cs typeface="Carlito"/>
              </a:rPr>
              <a:t>Gestionar el proceso de facturación de la empresa : </a:t>
            </a:r>
            <a:r>
              <a:rPr lang="es-CO" sz="1550" b="1" spc="5" dirty="0" err="1">
                <a:solidFill>
                  <a:srgbClr val="002060"/>
                </a:solidFill>
                <a:latin typeface="Carlito"/>
                <a:cs typeface="Carlito"/>
              </a:rPr>
              <a:t>Peleteria</a:t>
            </a:r>
            <a:r>
              <a:rPr lang="es-CO" sz="1550" b="1" spc="5" dirty="0">
                <a:solidFill>
                  <a:srgbClr val="002060"/>
                </a:solidFill>
                <a:latin typeface="Carlito"/>
                <a:cs typeface="Carlito"/>
              </a:rPr>
              <a:t> Cueros y Color.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50" b="1" spc="5" dirty="0">
                <a:solidFill>
                  <a:srgbClr val="002060"/>
                </a:solidFill>
                <a:latin typeface="Carlito"/>
                <a:cs typeface="Carlito"/>
              </a:rPr>
              <a:t>Gestionar el proceso de Inventario de la empresa: </a:t>
            </a:r>
            <a:r>
              <a:rPr lang="es-CO" sz="1550" b="1" spc="5" dirty="0" err="1">
                <a:solidFill>
                  <a:srgbClr val="002060"/>
                </a:solidFill>
                <a:latin typeface="Carlito"/>
                <a:cs typeface="Carlito"/>
              </a:rPr>
              <a:t>Peleteria</a:t>
            </a:r>
            <a:r>
              <a:rPr lang="es-CO" sz="1550" b="1" spc="5" dirty="0">
                <a:solidFill>
                  <a:srgbClr val="002060"/>
                </a:solidFill>
                <a:latin typeface="Carlito"/>
                <a:cs typeface="Carlito"/>
              </a:rPr>
              <a:t> Cueros y Color.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50" b="1" spc="5" dirty="0">
                <a:solidFill>
                  <a:srgbClr val="002060"/>
                </a:solidFill>
                <a:latin typeface="Carlito"/>
                <a:cs typeface="Carlito"/>
              </a:rPr>
              <a:t>Gestionar el proceso de marketing a través de </a:t>
            </a:r>
            <a:r>
              <a:rPr lang="es-CO" sz="1550" b="1" spc="5" dirty="0" err="1">
                <a:solidFill>
                  <a:srgbClr val="002060"/>
                </a:solidFill>
                <a:latin typeface="Carlito"/>
                <a:cs typeface="Carlito"/>
              </a:rPr>
              <a:t>website</a:t>
            </a:r>
            <a:r>
              <a:rPr lang="es-CO" sz="1550" b="1" spc="5" dirty="0">
                <a:solidFill>
                  <a:srgbClr val="002060"/>
                </a:solidFill>
                <a:latin typeface="Carlito"/>
                <a:cs typeface="Carlito"/>
              </a:rPr>
              <a:t>  de la empresa: </a:t>
            </a:r>
            <a:r>
              <a:rPr lang="es-CO" sz="1550" b="1" spc="5" dirty="0" err="1">
                <a:solidFill>
                  <a:srgbClr val="002060"/>
                </a:solidFill>
                <a:latin typeface="Carlito"/>
                <a:cs typeface="Carlito"/>
              </a:rPr>
              <a:t>Peleteria</a:t>
            </a:r>
            <a:r>
              <a:rPr lang="es-CO" sz="1550" b="1" spc="5" dirty="0">
                <a:solidFill>
                  <a:srgbClr val="002060"/>
                </a:solidFill>
                <a:latin typeface="Carlito"/>
                <a:cs typeface="Carlito"/>
              </a:rPr>
              <a:t> Cueros y Color.</a:t>
            </a:r>
            <a:endParaRPr sz="1550" dirty="0">
              <a:solidFill>
                <a:srgbClr val="002060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344" y="1531619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6032" y="291540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n 7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65BBF017-FC49-45A9-9D1D-B91BBDE60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4302251"/>
            <a:ext cx="1362829" cy="5670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ustificación – Investigación de Operaciones, Administración, Evaluación de  Proyectos y Metodología de la Investigación">
            <a:extLst>
              <a:ext uri="{FF2B5EF4-FFF2-40B4-BE49-F238E27FC236}">
                <a16:creationId xmlns:a16="http://schemas.microsoft.com/office/drawing/2014/main" id="{39C69150-8DE2-45FA-BAB2-531C41473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85" y="469658"/>
            <a:ext cx="3332729" cy="423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1" y="1627403"/>
            <a:ext cx="3497579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Justificación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3579876" y="254203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FA0D02F-1A28-437A-B343-66BD02DE2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4302251"/>
            <a:ext cx="1362829" cy="5670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1531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2344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Justificación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8A7484F-C0F0-4433-A53C-047732B66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534359"/>
            <a:ext cx="1600200" cy="2585323"/>
          </a:xfrm>
          <a:ln>
            <a:solidFill>
              <a:schemeClr val="bg2">
                <a:lumMod val="9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Debido a que los procesos de facturación , inventario y marketing no se encuentran sistematizados, se desencadena perdidas de información sumamente importante para la empresa, perdida de tiempo y ausencia de mejores alcances en el mercado para la empresa   Peletería Cueros y Color.</a:t>
            </a:r>
          </a:p>
        </p:txBody>
      </p:sp>
      <p:pic>
        <p:nvPicPr>
          <p:cNvPr id="9" name="Imagen 8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60C49A4E-2680-4475-8294-3A1D3AE3B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4302251"/>
            <a:ext cx="1362829" cy="56705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16744D2-3D70-49B2-9F23-EEF1A9AB315D}"/>
              </a:ext>
            </a:extLst>
          </p:cNvPr>
          <p:cNvSpPr txBox="1"/>
          <p:nvPr/>
        </p:nvSpPr>
        <p:spPr>
          <a:xfrm>
            <a:off x="720690" y="4214468"/>
            <a:ext cx="6777127" cy="499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8255" algn="just">
              <a:lnSpc>
                <a:spcPct val="103600"/>
              </a:lnSpc>
              <a:tabLst>
                <a:tab pos="300990" algn="l"/>
              </a:tabLst>
            </a:pPr>
            <a:endParaRPr lang="es-ES" sz="1200" spc="15" dirty="0"/>
          </a:p>
          <a:p>
            <a:pPr marL="12065" marR="8255" algn="just">
              <a:lnSpc>
                <a:spcPct val="103600"/>
              </a:lnSpc>
              <a:tabLst>
                <a:tab pos="300990" algn="l"/>
              </a:tabLst>
            </a:pPr>
            <a:endParaRPr lang="es-ES" sz="1400" b="1" spc="5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81E3189-793E-4F8D-9F96-9FE487367751}"/>
              </a:ext>
            </a:extLst>
          </p:cNvPr>
          <p:cNvSpPr txBox="1"/>
          <p:nvPr/>
        </p:nvSpPr>
        <p:spPr>
          <a:xfrm>
            <a:off x="2438400" y="1969874"/>
            <a:ext cx="2743200" cy="14293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12065" marR="8255" algn="just">
              <a:lnSpc>
                <a:spcPct val="103600"/>
              </a:lnSpc>
              <a:tabLst>
                <a:tab pos="300990" algn="l"/>
              </a:tabLst>
            </a:pPr>
            <a:r>
              <a:rPr lang="es-ES" sz="1200" b="1" spc="10" dirty="0">
                <a:solidFill>
                  <a:srgbClr val="0070C0"/>
                </a:solidFill>
              </a:rPr>
              <a:t>Se propone el </a:t>
            </a:r>
            <a:r>
              <a:rPr lang="es-ES" sz="1200" b="1" spc="15" dirty="0">
                <a:solidFill>
                  <a:srgbClr val="0070C0"/>
                </a:solidFill>
              </a:rPr>
              <a:t>desarrollo </a:t>
            </a:r>
            <a:r>
              <a:rPr lang="es-ES" sz="1200" b="1" spc="10" dirty="0">
                <a:solidFill>
                  <a:srgbClr val="0070C0"/>
                </a:solidFill>
              </a:rPr>
              <a:t>de un Sistema de </a:t>
            </a:r>
            <a:r>
              <a:rPr lang="es-ES" sz="1200" b="1" spc="15" dirty="0">
                <a:solidFill>
                  <a:srgbClr val="0070C0"/>
                </a:solidFill>
              </a:rPr>
              <a:t>Información </a:t>
            </a:r>
            <a:r>
              <a:rPr lang="es-ES" sz="1200" b="1" spc="-5" dirty="0">
                <a:solidFill>
                  <a:srgbClr val="0070C0"/>
                </a:solidFill>
              </a:rPr>
              <a:t>Web </a:t>
            </a:r>
            <a:r>
              <a:rPr lang="es-ES" sz="1200" b="1" spc="20" dirty="0">
                <a:solidFill>
                  <a:srgbClr val="0070C0"/>
                </a:solidFill>
              </a:rPr>
              <a:t>denominado Sistematic Cutex</a:t>
            </a:r>
            <a:r>
              <a:rPr lang="es-ES" sz="1200" b="1" spc="15" dirty="0">
                <a:solidFill>
                  <a:srgbClr val="0070C0"/>
                </a:solidFill>
              </a:rPr>
              <a:t> </a:t>
            </a:r>
            <a:r>
              <a:rPr lang="es-ES" sz="1200" b="1" spc="10" dirty="0">
                <a:solidFill>
                  <a:srgbClr val="0070C0"/>
                </a:solidFill>
              </a:rPr>
              <a:t>que sirva </a:t>
            </a:r>
            <a:r>
              <a:rPr lang="es-ES" sz="1200" b="1" spc="25" dirty="0">
                <a:solidFill>
                  <a:srgbClr val="0070C0"/>
                </a:solidFill>
              </a:rPr>
              <a:t>como </a:t>
            </a:r>
            <a:r>
              <a:rPr lang="es-ES" sz="1200" b="1" spc="10" dirty="0">
                <a:solidFill>
                  <a:srgbClr val="0070C0"/>
                </a:solidFill>
              </a:rPr>
              <a:t>herramienta software de apoyo </a:t>
            </a:r>
            <a:r>
              <a:rPr lang="es-ES" sz="1200" b="1" spc="5" dirty="0">
                <a:solidFill>
                  <a:srgbClr val="0070C0"/>
                </a:solidFill>
              </a:rPr>
              <a:t>a la sistematización </a:t>
            </a:r>
            <a:r>
              <a:rPr lang="es-ES" sz="1200" b="1" spc="15" dirty="0">
                <a:solidFill>
                  <a:srgbClr val="0070C0"/>
                </a:solidFill>
              </a:rPr>
              <a:t>de  inventario, facturación y marketing </a:t>
            </a:r>
            <a:r>
              <a:rPr lang="es-ES" sz="1200" b="1" spc="10" dirty="0">
                <a:solidFill>
                  <a:srgbClr val="0070C0"/>
                </a:solidFill>
              </a:rPr>
              <a:t>de la </a:t>
            </a:r>
            <a:r>
              <a:rPr lang="es-ES" sz="1200" b="1" dirty="0">
                <a:solidFill>
                  <a:srgbClr val="0070C0"/>
                </a:solidFill>
              </a:rPr>
              <a:t>Empresa</a:t>
            </a:r>
            <a:r>
              <a:rPr lang="es-ES" sz="1200" b="1" spc="5" dirty="0">
                <a:solidFill>
                  <a:srgbClr val="0070C0"/>
                </a:solidFill>
              </a:rPr>
              <a:t>. El cual permitirá </a:t>
            </a:r>
            <a:r>
              <a:rPr lang="es-ES" sz="1200" spc="10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3F633C8-8854-4292-98F7-898ACDF86FCF}"/>
              </a:ext>
            </a:extLst>
          </p:cNvPr>
          <p:cNvSpPr txBox="1"/>
          <p:nvPr/>
        </p:nvSpPr>
        <p:spPr>
          <a:xfrm>
            <a:off x="5830614" y="1148110"/>
            <a:ext cx="3276600" cy="315765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40665" marR="8255" indent="-228600" algn="just">
              <a:lnSpc>
                <a:spcPct val="103600"/>
              </a:lnSpc>
              <a:buAutoNum type="arabicPeriod"/>
              <a:tabLst>
                <a:tab pos="300990" algn="l"/>
              </a:tabLst>
            </a:pPr>
            <a:r>
              <a:rPr lang="es-ES" sz="12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el proceso de Facturación </a:t>
            </a:r>
            <a:r>
              <a:rPr lang="es-ES" sz="1200" b="1" spc="10" dirty="0">
                <a:solidFill>
                  <a:schemeClr val="accent2"/>
                </a:solidFill>
              </a:rPr>
              <a:t>: </a:t>
            </a:r>
            <a:r>
              <a:rPr lang="es-ES" sz="1200" spc="10" dirty="0">
                <a:solidFill>
                  <a:schemeClr val="accent2"/>
                </a:solidFill>
              </a:rPr>
              <a:t>Los usuarios podrán obtener su factura electrónica y la empresa tendrá debidamente registradas sus facturas en una base de datos.</a:t>
            </a:r>
          </a:p>
          <a:p>
            <a:pPr marL="240665" marR="8255" indent="-228600" algn="just">
              <a:lnSpc>
                <a:spcPct val="103600"/>
              </a:lnSpc>
              <a:buAutoNum type="arabicPeriod"/>
              <a:tabLst>
                <a:tab pos="300990" algn="l"/>
              </a:tabLst>
            </a:pPr>
            <a:r>
              <a:rPr lang="es-ES" sz="1200" b="1" spc="10" dirty="0">
                <a:solidFill>
                  <a:srgbClr val="00B050"/>
                </a:solidFill>
              </a:rPr>
              <a:t>En el proceso de inventario: </a:t>
            </a:r>
            <a:r>
              <a:rPr lang="es-ES" sz="1200" spc="10" dirty="0">
                <a:solidFill>
                  <a:srgbClr val="00B050"/>
                </a:solidFill>
              </a:rPr>
              <a:t>Los usuarios podrán mirar dentro de la </a:t>
            </a:r>
            <a:r>
              <a:rPr lang="es-ES" sz="1200" spc="10" dirty="0" err="1">
                <a:solidFill>
                  <a:srgbClr val="00B050"/>
                </a:solidFill>
              </a:rPr>
              <a:t>website</a:t>
            </a:r>
            <a:r>
              <a:rPr lang="es-ES" sz="1200" spc="10" dirty="0">
                <a:solidFill>
                  <a:srgbClr val="00B050"/>
                </a:solidFill>
              </a:rPr>
              <a:t> la disponibilidad y valor de los artículos ofertados por la empresa, la empresa tendrá debidamente registrado cada articulo con su cantidad disponible y características especificas como : valor, color , tamaño ,</a:t>
            </a:r>
            <a:r>
              <a:rPr lang="es-ES" sz="1200" spc="10" dirty="0" err="1">
                <a:solidFill>
                  <a:srgbClr val="00B050"/>
                </a:solidFill>
              </a:rPr>
              <a:t>linea</a:t>
            </a:r>
            <a:r>
              <a:rPr lang="es-ES" sz="1200" spc="10" dirty="0">
                <a:solidFill>
                  <a:srgbClr val="00B050"/>
                </a:solidFill>
              </a:rPr>
              <a:t> etc</a:t>
            </a:r>
            <a:r>
              <a:rPr lang="es-ES" sz="1200" spc="10" dirty="0"/>
              <a:t>.</a:t>
            </a:r>
          </a:p>
          <a:p>
            <a:pPr marL="240665" marR="8255" indent="-228600" algn="just">
              <a:lnSpc>
                <a:spcPct val="103600"/>
              </a:lnSpc>
              <a:buAutoNum type="arabicPeriod"/>
              <a:tabLst>
                <a:tab pos="300990" algn="l"/>
              </a:tabLst>
            </a:pPr>
            <a:r>
              <a:rPr lang="es-ES" sz="1200" spc="1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s-ES" sz="1200" b="1" spc="10" dirty="0">
                <a:solidFill>
                  <a:schemeClr val="tx2">
                    <a:lumMod val="75000"/>
                  </a:schemeClr>
                </a:solidFill>
              </a:rPr>
              <a:t>n el proceso de marketing : </a:t>
            </a:r>
            <a:r>
              <a:rPr lang="es-ES" sz="1200" spc="10" dirty="0">
                <a:solidFill>
                  <a:schemeClr val="tx2">
                    <a:lumMod val="75000"/>
                  </a:schemeClr>
                </a:solidFill>
              </a:rPr>
              <a:t>los usuarios podrán visualizar la tienda digital en un sitio web , lo que le permite a la empresa tener mayores alcances de clientes potenciales </a:t>
            </a:r>
            <a:endParaRPr lang="es-CO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C04944E-7AC1-4430-BC9F-FD52CBFE0340}"/>
              </a:ext>
            </a:extLst>
          </p:cNvPr>
          <p:cNvCxnSpPr/>
          <p:nvPr/>
        </p:nvCxnSpPr>
        <p:spPr>
          <a:xfrm>
            <a:off x="1905000" y="2571750"/>
            <a:ext cx="42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615E763-38BA-47C2-86EE-C5C0ED46D77D}"/>
              </a:ext>
            </a:extLst>
          </p:cNvPr>
          <p:cNvCxnSpPr/>
          <p:nvPr/>
        </p:nvCxnSpPr>
        <p:spPr>
          <a:xfrm>
            <a:off x="5181600" y="2495550"/>
            <a:ext cx="42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0D61D3A3-C8B7-4AC6-9291-4A6CAD1C7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19496"/>
            <a:ext cx="3025698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D252DD91-3815-4C09-A0D7-4A757B83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3" t="16245" r="16253"/>
          <a:stretch/>
        </p:blipFill>
        <p:spPr>
          <a:xfrm>
            <a:off x="296468" y="2800350"/>
            <a:ext cx="2501355" cy="1724024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DAD5FD39-9BEE-4222-A7A9-7123FB0331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40" y="2360948"/>
            <a:ext cx="2069195" cy="18097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8C6F00E-46AC-48DA-A0CC-E3DB26B45D54}"/>
              </a:ext>
            </a:extLst>
          </p:cNvPr>
          <p:cNvSpPr txBox="1"/>
          <p:nvPr/>
        </p:nvSpPr>
        <p:spPr>
          <a:xfrm>
            <a:off x="5943600" y="395450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Sector industrial :Marroquinero</a:t>
            </a:r>
          </a:p>
        </p:txBody>
      </p:sp>
      <p:pic>
        <p:nvPicPr>
          <p:cNvPr id="17" name="Imagen 16" descr="Texto&#10;&#10;Descripción generada automáticamente con confianza media">
            <a:extLst>
              <a:ext uri="{FF2B5EF4-FFF2-40B4-BE49-F238E27FC236}">
                <a16:creationId xmlns:a16="http://schemas.microsoft.com/office/drawing/2014/main" id="{47C81F8F-D96B-472A-BE12-EE1EA6D048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8917"/>
            <a:ext cx="1643063" cy="2190750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38BCD6DC-CB84-4654-AB61-59EFED062C93}"/>
              </a:ext>
            </a:extLst>
          </p:cNvPr>
          <p:cNvCxnSpPr>
            <a:endCxn id="17" idx="1"/>
          </p:cNvCxnSpPr>
          <p:nvPr/>
        </p:nvCxnSpPr>
        <p:spPr>
          <a:xfrm flipV="1">
            <a:off x="3733800" y="1294292"/>
            <a:ext cx="1143000" cy="7440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BB54953F-646A-4E1C-BC5A-F9B67A8B4CA3}"/>
              </a:ext>
            </a:extLst>
          </p:cNvPr>
          <p:cNvCxnSpPr>
            <a:cxnSpLocks/>
          </p:cNvCxnSpPr>
          <p:nvPr/>
        </p:nvCxnSpPr>
        <p:spPr>
          <a:xfrm>
            <a:off x="3559098" y="2038350"/>
            <a:ext cx="2888442" cy="12954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8B67C35-13E7-499E-93D8-ACCA90D7432A}"/>
              </a:ext>
            </a:extLst>
          </p:cNvPr>
          <p:cNvSpPr txBox="1"/>
          <p:nvPr/>
        </p:nvSpPr>
        <p:spPr>
          <a:xfrm>
            <a:off x="1905000" y="4111664"/>
            <a:ext cx="4123633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Finalmente el sistema de información Sistematic Cutex optimizará los procesos presentes dentro de la empresa Paletería Cueros y Color siendo un aporte al sector Marroquinero y textil </a:t>
            </a:r>
            <a:r>
              <a:rPr lang="es-CO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285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5"/>
              </a:spcBef>
            </a:pPr>
            <a:r>
              <a:rPr dirty="0"/>
              <a:t>Al</a:t>
            </a:r>
            <a:r>
              <a:rPr spc="-25" dirty="0"/>
              <a:t>c</a:t>
            </a:r>
            <a:r>
              <a:rPr dirty="0"/>
              <a:t>an</a:t>
            </a:r>
            <a:r>
              <a:rPr spc="10" dirty="0"/>
              <a:t>c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3271" y="2713685"/>
            <a:ext cx="21336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Texto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corto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descriptivo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2 o 3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líneas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9876" y="254203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D6337F01-A14D-49D0-B298-28316794E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4302251"/>
            <a:ext cx="1362829" cy="5670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499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Alcance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873" y="1258316"/>
            <a:ext cx="8162290" cy="2463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Se describe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en </a:t>
            </a:r>
            <a:r>
              <a:rPr sz="1550" spc="-5" dirty="0">
                <a:solidFill>
                  <a:srgbClr val="404040"/>
                </a:solidFill>
                <a:latin typeface="Carlito"/>
                <a:cs typeface="Carlito"/>
              </a:rPr>
              <a:t>párrafos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(no viñetas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ni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numeración)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y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debe evidenciar lo</a:t>
            </a:r>
            <a:r>
              <a:rPr sz="1550" spc="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siguiente: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Qué </a:t>
            </a: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hace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el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Sistema: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Operaciones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que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los perfiles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pueden hacer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(ModProceso1, </a:t>
            </a:r>
            <a:r>
              <a:rPr sz="1550" spc="2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ModProceso2,</a:t>
            </a:r>
            <a:endParaRPr sz="1550" dirty="0">
              <a:latin typeface="Carlito"/>
              <a:cs typeface="Carlito"/>
            </a:endParaRPr>
          </a:p>
          <a:p>
            <a:pPr marL="300355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ModProceso3)</a:t>
            </a:r>
            <a:endParaRPr sz="1550" dirty="0">
              <a:latin typeface="Carlito"/>
              <a:cs typeface="Carlito"/>
            </a:endParaRPr>
          </a:p>
          <a:p>
            <a:pPr marL="300355" marR="1119505" indent="-288290">
              <a:lnSpc>
                <a:spcPts val="1910"/>
              </a:lnSpc>
              <a:spcBef>
                <a:spcPts val="70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Qué NO </a:t>
            </a: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hace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el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Sistema: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Operaciones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que NO </a:t>
            </a:r>
            <a:r>
              <a:rPr sz="1550" spc="-5" dirty="0">
                <a:solidFill>
                  <a:srgbClr val="404040"/>
                </a:solidFill>
                <a:latin typeface="Carlito"/>
                <a:cs typeface="Carlito"/>
              </a:rPr>
              <a:t>va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hacer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el Sistema (ModProceso4, 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ModProceso5).</a:t>
            </a:r>
            <a:endParaRPr sz="1550" dirty="0"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Hasta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dónde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abarca </a:t>
            </a: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(Tiempo,</a:t>
            </a:r>
            <a:r>
              <a:rPr sz="1550" spc="2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evidencias)</a:t>
            </a:r>
            <a:endParaRPr sz="1550" dirty="0"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Descripción de tecnologías del</a:t>
            </a:r>
            <a:r>
              <a:rPr sz="1550" spc="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proyecto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550" spc="-50" dirty="0">
                <a:solidFill>
                  <a:srgbClr val="404040"/>
                </a:solidFill>
                <a:latin typeface="Arial"/>
                <a:cs typeface="Arial"/>
              </a:rPr>
              <a:t>“Pueden </a:t>
            </a:r>
            <a:r>
              <a:rPr sz="1550" spc="-20" dirty="0">
                <a:solidFill>
                  <a:srgbClr val="404040"/>
                </a:solidFill>
                <a:latin typeface="Arial"/>
                <a:cs typeface="Arial"/>
              </a:rPr>
              <a:t>utilizar </a:t>
            </a:r>
            <a:r>
              <a:rPr sz="1550" spc="-75" dirty="0">
                <a:solidFill>
                  <a:srgbClr val="404040"/>
                </a:solidFill>
                <a:latin typeface="Arial"/>
                <a:cs typeface="Arial"/>
              </a:rPr>
              <a:t>imágenes </a:t>
            </a:r>
            <a:r>
              <a:rPr sz="1550" spc="-6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550" spc="-70" dirty="0">
                <a:solidFill>
                  <a:srgbClr val="404040"/>
                </a:solidFill>
                <a:latin typeface="Arial"/>
                <a:cs typeface="Arial"/>
              </a:rPr>
              <a:t>Apoyo </a:t>
            </a:r>
            <a:r>
              <a:rPr sz="1550" spc="-30" dirty="0">
                <a:solidFill>
                  <a:srgbClr val="404040"/>
                </a:solidFill>
                <a:latin typeface="Arial"/>
                <a:cs typeface="Arial"/>
              </a:rPr>
              <a:t>o </a:t>
            </a:r>
            <a:r>
              <a:rPr sz="1550" spc="-100" dirty="0">
                <a:solidFill>
                  <a:srgbClr val="404040"/>
                </a:solidFill>
                <a:latin typeface="Arial"/>
                <a:cs typeface="Arial"/>
              </a:rPr>
              <a:t>más </a:t>
            </a:r>
            <a:r>
              <a:rPr sz="1550" spc="-50" dirty="0">
                <a:solidFill>
                  <a:srgbClr val="404040"/>
                </a:solidFill>
                <a:latin typeface="Arial"/>
                <a:cs typeface="Arial"/>
              </a:rPr>
              <a:t>diapositivas </a:t>
            </a:r>
            <a:r>
              <a:rPr sz="1550" spc="-75" dirty="0">
                <a:solidFill>
                  <a:srgbClr val="404040"/>
                </a:solidFill>
                <a:latin typeface="Arial"/>
                <a:cs typeface="Arial"/>
              </a:rPr>
              <a:t>si </a:t>
            </a:r>
            <a:r>
              <a:rPr sz="1550" spc="-10" dirty="0">
                <a:solidFill>
                  <a:srgbClr val="404040"/>
                </a:solidFill>
                <a:latin typeface="Arial"/>
                <a:cs typeface="Arial"/>
              </a:rPr>
              <a:t>lo</a:t>
            </a:r>
            <a:r>
              <a:rPr sz="1550" spc="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50" spc="-15" dirty="0">
                <a:solidFill>
                  <a:srgbClr val="404040"/>
                </a:solidFill>
                <a:latin typeface="Arial"/>
                <a:cs typeface="Arial"/>
              </a:rPr>
              <a:t>requieren”</a:t>
            </a:r>
            <a:endParaRPr sz="1550" dirty="0">
              <a:latin typeface="Arial"/>
              <a:cs typeface="Arial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0F198BF8-7782-42D1-8E63-9BF56560D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4302251"/>
            <a:ext cx="1362829" cy="5670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7175"/>
            <a:ext cx="9144000" cy="488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531" y="1346149"/>
            <a:ext cx="1902460" cy="1094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Presentación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Proyecto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Levantamiento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Información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Procesos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Preeliminar</a:t>
            </a:r>
            <a:r>
              <a:rPr sz="1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Inventario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Formulación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del</a:t>
            </a:r>
            <a:r>
              <a:rPr sz="1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Proyecto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IEEE-830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Entregables 1er</a:t>
            </a:r>
            <a:r>
              <a:rPr sz="10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Trim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511" y="2440305"/>
            <a:ext cx="160591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Segundo</a:t>
            </a:r>
            <a:r>
              <a:rPr sz="1550" b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531" y="2705861"/>
            <a:ext cx="1729739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Casos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Casos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Uso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Extendido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Entidad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Relación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Diccionario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Cronograma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Actividades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Presupuesto y</a:t>
            </a:r>
            <a:r>
              <a:rPr sz="1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Personal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Entregables 2do</a:t>
            </a:r>
            <a:r>
              <a:rPr sz="10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511" y="3803700"/>
            <a:ext cx="139255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-20" dirty="0">
                <a:solidFill>
                  <a:srgbClr val="404040"/>
                </a:solidFill>
                <a:latin typeface="Carlito"/>
                <a:cs typeface="Carlito"/>
              </a:rPr>
              <a:t>Tercer</a:t>
            </a:r>
            <a:r>
              <a:rPr sz="1550" b="1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531" y="4069486"/>
            <a:ext cx="16148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Relacional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Clases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Distribución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3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WireFrame o</a:t>
            </a:r>
            <a:r>
              <a:rPr sz="1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Mockups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Entregables 3er</a:t>
            </a:r>
            <a:r>
              <a:rPr sz="1000" u="sng" spc="-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8365" y="322910"/>
            <a:ext cx="3047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Entregables Proyecto</a:t>
            </a:r>
            <a:r>
              <a:rPr sz="1800" spc="-70" dirty="0"/>
              <a:t> </a:t>
            </a:r>
            <a:r>
              <a:rPr sz="1800" spc="-5" dirty="0"/>
              <a:t>Formativo</a:t>
            </a:r>
            <a:endParaRPr sz="180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/>
              <a:t>por</a:t>
            </a:r>
            <a:r>
              <a:rPr sz="1800" spc="-10" dirty="0"/>
              <a:t> </a:t>
            </a:r>
            <a:r>
              <a:rPr sz="1800" spc="-25" dirty="0"/>
              <a:t>Trimestre</a:t>
            </a:r>
            <a:endParaRPr sz="1800" dirty="0"/>
          </a:p>
        </p:txBody>
      </p:sp>
      <p:sp>
        <p:nvSpPr>
          <p:cNvPr id="10" name="object 10"/>
          <p:cNvSpPr/>
          <p:nvPr/>
        </p:nvSpPr>
        <p:spPr>
          <a:xfrm>
            <a:off x="608076" y="960119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6511" y="1081278"/>
            <a:ext cx="418084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50820" algn="l"/>
              </a:tabLst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Primer</a:t>
            </a:r>
            <a:r>
              <a:rPr sz="1550" b="1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	</a:t>
            </a: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Cuarto</a:t>
            </a:r>
            <a:r>
              <a:rPr sz="155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5209" y="1346149"/>
            <a:ext cx="1390650" cy="788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Inventario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Informe de</a:t>
            </a:r>
            <a:r>
              <a:rPr sz="10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Costos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Base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1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DDL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Base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DML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4to</a:t>
            </a:r>
            <a:r>
              <a:rPr sz="1000" u="sng" spc="-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5190" y="2288870"/>
            <a:ext cx="146050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Quinto</a:t>
            </a:r>
            <a:r>
              <a:rPr sz="155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5209" y="2554604"/>
            <a:ext cx="181165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05"/>
              </a:spcBef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Prototipo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No</a:t>
            </a:r>
            <a:r>
              <a:rPr sz="1000" u="sng" spc="-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Funciona</a:t>
            </a:r>
            <a:r>
              <a:rPr sz="1000" dirty="0">
                <a:solidFill>
                  <a:srgbClr val="252525"/>
                </a:solidFill>
                <a:latin typeface="Carlito"/>
                <a:cs typeface="Carlito"/>
                <a:hlinkClick r:id="rId8"/>
              </a:rPr>
              <a:t>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</a:t>
            </a:r>
            <a:r>
              <a:rPr sz="1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Técnico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Planeación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Pruebas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9"/>
              </a:rPr>
              <a:t>Local App -</a:t>
            </a:r>
            <a:r>
              <a:rPr sz="1000" u="sng" spc="-7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9"/>
              </a:rPr>
              <a:t>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9"/>
              </a:rPr>
              <a:t>S.I.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5to</a:t>
            </a:r>
            <a:r>
              <a:rPr sz="1000" u="sng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25190" y="3465017"/>
            <a:ext cx="134175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404040"/>
                </a:solidFill>
                <a:latin typeface="Carlito"/>
                <a:cs typeface="Carlito"/>
              </a:rPr>
              <a:t>Sexto</a:t>
            </a: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5209" y="3730878"/>
            <a:ext cx="2068195" cy="125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 Instalación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 Respaldo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Migración</a:t>
            </a:r>
            <a:r>
              <a:rPr sz="1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Usuario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Operación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Documentación Pruebas</a:t>
            </a:r>
            <a:r>
              <a:rPr sz="1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Despliegue app - S.I.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1er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ct val="100000"/>
              </a:lnSpc>
              <a:spcBef>
                <a:spcPts val="25"/>
              </a:spcBef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6to</a:t>
            </a:r>
            <a:r>
              <a:rPr sz="1000" u="sng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3817" y="1081278"/>
            <a:ext cx="157416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Séptimo</a:t>
            </a:r>
            <a:r>
              <a:rPr sz="155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3838" y="1346149"/>
            <a:ext cx="2062480" cy="788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Informe de</a:t>
            </a:r>
            <a:r>
              <a:rPr sz="1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Distribución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Cuadro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Comparativo</a:t>
            </a:r>
            <a:r>
              <a:rPr sz="10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Proveedores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Contratos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Despliegue app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S.I.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2do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7mo</a:t>
            </a:r>
            <a:r>
              <a:rPr sz="1000" u="sng" spc="-2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63817" y="2440305"/>
            <a:ext cx="147066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Octavo</a:t>
            </a:r>
            <a:r>
              <a:rPr sz="1550" b="1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23838" y="2705861"/>
            <a:ext cx="1997075" cy="943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Cronograma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Actividades</a:t>
            </a:r>
            <a:r>
              <a:rPr sz="1000" spc="-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Usuario</a:t>
            </a:r>
            <a:r>
              <a:rPr sz="1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Operación</a:t>
            </a:r>
            <a:r>
              <a:rPr sz="10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Calidad</a:t>
            </a:r>
            <a:r>
              <a:rPr sz="1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Despliegue app -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S.I.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Entregables 8vo</a:t>
            </a:r>
            <a:r>
              <a:rPr sz="1000" u="sng" spc="-5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A63B8EF-E927-4DDD-BE21-F8CF90CFBEEB}"/>
              </a:ext>
            </a:extLst>
          </p:cNvPr>
          <p:cNvSpPr txBox="1"/>
          <p:nvPr/>
        </p:nvSpPr>
        <p:spPr>
          <a:xfrm>
            <a:off x="467356" y="438150"/>
            <a:ext cx="3604497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Nombre del proyecto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39747"/>
            <a:ext cx="4570022" cy="5103753"/>
            <a:chOff x="6101023" y="52996"/>
            <a:chExt cx="6093363" cy="680500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n 4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2C39DDA-7C05-4140-B8E9-DE5DC8823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48" y="72087"/>
            <a:ext cx="1238423" cy="981212"/>
          </a:xfrm>
          <a:prstGeom prst="rect">
            <a:avLst/>
          </a:prstGeom>
        </p:spPr>
      </p:pic>
      <p:pic>
        <p:nvPicPr>
          <p:cNvPr id="3" name="Imagen 2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E056DD18-E14D-44E8-B774-4B73EC29E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351983"/>
            <a:ext cx="3404650" cy="1028924"/>
          </a:xfrm>
          <a:prstGeom prst="rect">
            <a:avLst/>
          </a:prstGeom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FF4B03E-A9A6-4A21-B3E1-10E84EDC61AA}"/>
              </a:ext>
            </a:extLst>
          </p:cNvPr>
          <p:cNvSpPr txBox="1"/>
          <p:nvPr/>
        </p:nvSpPr>
        <p:spPr>
          <a:xfrm>
            <a:off x="467356" y="1352550"/>
            <a:ext cx="5209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Sistematic</a:t>
            </a:r>
            <a:r>
              <a:rPr lang="es-CO" dirty="0"/>
              <a:t>          Sistema de información</a:t>
            </a:r>
          </a:p>
          <a:p>
            <a:r>
              <a: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Cutex </a:t>
            </a:r>
            <a:r>
              <a:rPr lang="es-CO" dirty="0"/>
              <a:t>                 Cuero textil</a:t>
            </a:r>
          </a:p>
          <a:p>
            <a:endParaRPr lang="es-CO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50E13A-76A9-45A4-8AD1-19EEBFCA00E3}"/>
              </a:ext>
            </a:extLst>
          </p:cNvPr>
          <p:cNvCxnSpPr>
            <a:cxnSpLocks/>
          </p:cNvCxnSpPr>
          <p:nvPr/>
        </p:nvCxnSpPr>
        <p:spPr>
          <a:xfrm>
            <a:off x="1524000" y="158115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6FD9265-5797-4F5E-ABC5-C92AE9B9822D}"/>
              </a:ext>
            </a:extLst>
          </p:cNvPr>
          <p:cNvCxnSpPr>
            <a:cxnSpLocks/>
          </p:cNvCxnSpPr>
          <p:nvPr/>
        </p:nvCxnSpPr>
        <p:spPr>
          <a:xfrm>
            <a:off x="1524000" y="180975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73FFFC9-F45A-4587-883F-79A7A2602549}"/>
              </a:ext>
            </a:extLst>
          </p:cNvPr>
          <p:cNvSpPr txBox="1"/>
          <p:nvPr/>
        </p:nvSpPr>
        <p:spPr>
          <a:xfrm>
            <a:off x="820869" y="2351983"/>
            <a:ext cx="322470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Sistema de información que ayuda a la optimización de los procesos comerciales dentro de la industria del Cuero textil.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5205119-D13B-41EA-B230-70B43419DE68}"/>
              </a:ext>
            </a:extLst>
          </p:cNvPr>
          <p:cNvSpPr txBox="1"/>
          <p:nvPr/>
        </p:nvSpPr>
        <p:spPr>
          <a:xfrm>
            <a:off x="2051538" y="4520684"/>
            <a:ext cx="54721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Sistematic Cutex te ahorra tiempo, te lleva al desarrollo. </a:t>
            </a:r>
          </a:p>
        </p:txBody>
      </p:sp>
    </p:spTree>
    <p:extLst>
      <p:ext uri="{BB962C8B-B14F-4D97-AF65-F5344CB8AC3E}">
        <p14:creationId xmlns:p14="http://schemas.microsoft.com/office/powerpoint/2010/main" val="215811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6368" y="142622"/>
            <a:ext cx="2440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</a:t>
            </a:r>
            <a:r>
              <a:rPr sz="3600" spc="-20" dirty="0"/>
              <a:t>n</a:t>
            </a:r>
            <a:r>
              <a:rPr sz="3600" dirty="0"/>
              <a:t>trod</a:t>
            </a:r>
            <a:r>
              <a:rPr sz="3600" spc="10" dirty="0"/>
              <a:t>u</a:t>
            </a:r>
            <a:r>
              <a:rPr sz="3600" spc="-5" dirty="0"/>
              <a:t>c</a:t>
            </a:r>
            <a:r>
              <a:rPr sz="3600" spc="5" dirty="0"/>
              <a:t>c</a:t>
            </a:r>
            <a:r>
              <a:rPr sz="3600" spc="10" dirty="0"/>
              <a:t>i</a:t>
            </a:r>
            <a:r>
              <a:rPr sz="3600" dirty="0"/>
              <a:t>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57184" y="3067065"/>
            <a:ext cx="2616036" cy="100219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es-CO" sz="1000" spc="15" dirty="0">
                <a:solidFill>
                  <a:srgbClr val="404040"/>
                </a:solidFill>
                <a:latin typeface="Arial"/>
                <a:cs typeface="Arial"/>
              </a:rPr>
              <a:t>A partir de la información obtenida se analizó las diferentes problemáticas presentes y se propuso un </a:t>
            </a:r>
            <a:r>
              <a:rPr lang="es-CO" sz="1200" b="1" spc="15" dirty="0">
                <a:solidFill>
                  <a:srgbClr val="404040"/>
                </a:solidFill>
                <a:highlight>
                  <a:srgbClr val="FFFF00"/>
                </a:highlight>
                <a:latin typeface="Arial"/>
                <a:cs typeface="Arial"/>
              </a:rPr>
              <a:t>sistema de información </a:t>
            </a:r>
            <a:r>
              <a:rPr lang="es-CO" sz="1000" spc="15" dirty="0">
                <a:solidFill>
                  <a:srgbClr val="404040"/>
                </a:solidFill>
                <a:highlight>
                  <a:srgbClr val="FFFF00"/>
                </a:highlight>
                <a:latin typeface="Arial"/>
                <a:cs typeface="Arial"/>
              </a:rPr>
              <a:t>que ayude a solucionar dichas problemáticas presentes en la empresa.</a:t>
            </a:r>
          </a:p>
        </p:txBody>
      </p:sp>
      <p:sp>
        <p:nvSpPr>
          <p:cNvPr id="8" name="object 8"/>
          <p:cNvSpPr/>
          <p:nvPr/>
        </p:nvSpPr>
        <p:spPr>
          <a:xfrm>
            <a:off x="533400" y="671577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Imagen 10" descr="Imagen que contiene tabla, alimentos, hombre&#10;&#10;Descripción generada automáticamente">
            <a:extLst>
              <a:ext uri="{FF2B5EF4-FFF2-40B4-BE49-F238E27FC236}">
                <a16:creationId xmlns:a16="http://schemas.microsoft.com/office/drawing/2014/main" id="{27793D25-E371-43DA-BA81-27EF153BE8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0"/>
          <a:stretch/>
        </p:blipFill>
        <p:spPr>
          <a:xfrm>
            <a:off x="203364" y="1392045"/>
            <a:ext cx="1196968" cy="137180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62088" y="4302252"/>
            <a:ext cx="1316990" cy="369973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 dirty="0">
              <a:latin typeface="Carlito"/>
              <a:cs typeface="Carlito"/>
            </a:endParaRPr>
          </a:p>
        </p:txBody>
      </p:sp>
      <p:pic>
        <p:nvPicPr>
          <p:cNvPr id="12" name="Imagen 11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57F2E75E-8622-404D-B511-FDE714D6A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45" y="4292766"/>
            <a:ext cx="1505275" cy="56705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DA08DF6-C2EB-45E1-8D44-6C7F2B2AF962}"/>
              </a:ext>
            </a:extLst>
          </p:cNvPr>
          <p:cNvSpPr txBox="1"/>
          <p:nvPr/>
        </p:nvSpPr>
        <p:spPr>
          <a:xfrm>
            <a:off x="533400" y="2949765"/>
            <a:ext cx="2097278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es-CO" sz="1000" b="1" spc="15" dirty="0">
                <a:solidFill>
                  <a:srgbClr val="404040"/>
                </a:solidFill>
                <a:latin typeface="Arial"/>
                <a:cs typeface="Arial"/>
              </a:rPr>
              <a:t>Actualmente el sector marroquinero en Colombia ocupa pequeñas y medianas empresas, la gran mayoría informales y </a:t>
            </a:r>
            <a:r>
              <a:rPr lang="es-CO" sz="1000" b="1" spc="15" dirty="0">
                <a:solidFill>
                  <a:schemeClr val="tx2"/>
                </a:solidFill>
                <a:latin typeface="Arial"/>
                <a:cs typeface="Arial"/>
              </a:rPr>
              <a:t>Ajenas al uso de la informática actual.</a:t>
            </a:r>
          </a:p>
        </p:txBody>
      </p:sp>
      <p:pic>
        <p:nvPicPr>
          <p:cNvPr id="4" name="Imagen 3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592BBB4E-DC42-4A90-B1DE-D657BE39A1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8" r="12139"/>
          <a:stretch/>
        </p:blipFill>
        <p:spPr>
          <a:xfrm>
            <a:off x="1363458" y="1563521"/>
            <a:ext cx="1573850" cy="1200330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271A914D-F246-4B86-BD97-BA64FD1B96E3}"/>
              </a:ext>
            </a:extLst>
          </p:cNvPr>
          <p:cNvSpPr/>
          <p:nvPr/>
        </p:nvSpPr>
        <p:spPr>
          <a:xfrm>
            <a:off x="3126740" y="2077948"/>
            <a:ext cx="378460" cy="265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693087-504B-4AC8-AD48-14F512A8D8B0}"/>
              </a:ext>
            </a:extLst>
          </p:cNvPr>
          <p:cNvSpPr txBox="1"/>
          <p:nvPr/>
        </p:nvSpPr>
        <p:spPr>
          <a:xfrm>
            <a:off x="3422189" y="3320938"/>
            <a:ext cx="2299304" cy="15388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es-CO" sz="1000" spc="15" dirty="0">
                <a:solidFill>
                  <a:srgbClr val="404040"/>
                </a:solidFill>
                <a:latin typeface="Arial"/>
                <a:cs typeface="Arial"/>
              </a:rPr>
              <a:t>Profundizando en el funcionamiento de este tipo de empresas se obtuvo la oportunidad de conocer la empresa: </a:t>
            </a:r>
            <a:r>
              <a:rPr lang="es-CO" sz="1200" b="1" spc="15" dirty="0">
                <a:solidFill>
                  <a:srgbClr val="404040"/>
                </a:solidFill>
                <a:latin typeface="Arial"/>
                <a:cs typeface="Arial"/>
              </a:rPr>
              <a:t>Peletería Cueros y Color </a:t>
            </a:r>
            <a:r>
              <a:rPr lang="es-CO" sz="1000" spc="15" dirty="0">
                <a:solidFill>
                  <a:srgbClr val="404040"/>
                </a:solidFill>
                <a:latin typeface="Arial"/>
                <a:cs typeface="Arial"/>
              </a:rPr>
              <a:t>con el objetivo de conocer las principales actividades que se desempeñan dentro de la empresa aplicando técnicas como : entrevista y lista de chequeo.</a:t>
            </a:r>
          </a:p>
        </p:txBody>
      </p:sp>
      <p:pic>
        <p:nvPicPr>
          <p:cNvPr id="16" name="Imagen 1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D161542-DD37-4EB4-ABF1-00007B0C60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99"/>
          <a:stretch/>
        </p:blipFill>
        <p:spPr>
          <a:xfrm>
            <a:off x="3610752" y="828964"/>
            <a:ext cx="1922178" cy="2281020"/>
          </a:xfrm>
          <a:prstGeom prst="rect">
            <a:avLst/>
          </a:prstGeom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719A7401-7C34-4616-8B07-963092E1ED03}"/>
              </a:ext>
            </a:extLst>
          </p:cNvPr>
          <p:cNvSpPr/>
          <p:nvPr/>
        </p:nvSpPr>
        <p:spPr>
          <a:xfrm>
            <a:off x="5638482" y="2077948"/>
            <a:ext cx="378460" cy="265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9" name="Imagen 18" descr="Un grupo de personas jugando un videojuego&#10;&#10;Descripción generada automáticamente con confianza baja">
            <a:extLst>
              <a:ext uri="{FF2B5EF4-FFF2-40B4-BE49-F238E27FC236}">
                <a16:creationId xmlns:a16="http://schemas.microsoft.com/office/drawing/2014/main" id="{7851D0E4-E022-494C-B0CC-28A875DAF1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373" y="1004005"/>
            <a:ext cx="2854923" cy="18754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253" y="1077544"/>
            <a:ext cx="3110865" cy="755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00" spc="-15" dirty="0">
                <a:solidFill>
                  <a:srgbClr val="FFFFFF"/>
                </a:solidFill>
              </a:rPr>
              <a:t>CONTENIDO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1597533" y="2154377"/>
            <a:ext cx="2898267" cy="15901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355600" marR="90360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Problema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endParaRPr lang="es-CO" sz="2000" b="1" u="heavy" spc="-5" dirty="0">
              <a:solidFill>
                <a:srgbClr val="252525"/>
              </a:solidFill>
              <a:uFill>
                <a:solidFill>
                  <a:srgbClr val="252525"/>
                </a:solidFill>
              </a:uFill>
              <a:latin typeface="Carlito"/>
              <a:cs typeface="Carlito"/>
            </a:endParaRPr>
          </a:p>
          <a:p>
            <a:pPr marL="355600" marR="90360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Objetivos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endParaRPr lang="es-CO" sz="2000" b="1" spc="-5" dirty="0">
              <a:solidFill>
                <a:srgbClr val="252525"/>
              </a:solidFill>
              <a:latin typeface="Carlito"/>
              <a:cs typeface="Carlito"/>
            </a:endParaRPr>
          </a:p>
          <a:p>
            <a:pPr marL="355600" marR="90360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000" b="1" u="heavy" spc="1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J</a:t>
            </a:r>
            <a:r>
              <a:rPr sz="2000" b="1" u="heavy" spc="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u</a:t>
            </a:r>
            <a:r>
              <a:rPr sz="2000" b="1" u="heavy" spc="-3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s</a:t>
            </a:r>
            <a:r>
              <a:rPr sz="2000" b="1" u="heavy" spc="-1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ti</a:t>
            </a:r>
            <a:r>
              <a:rPr sz="2000" b="1" u="heavy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f</a:t>
            </a:r>
            <a:r>
              <a:rPr sz="2000" b="1" u="heavy" spc="-1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i</a:t>
            </a: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c</a:t>
            </a:r>
            <a:r>
              <a:rPr sz="2000" b="1" u="heavy" spc="1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</a:t>
            </a: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c</a:t>
            </a:r>
            <a:r>
              <a:rPr sz="2000" b="1" u="heavy" spc="-1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i</a:t>
            </a:r>
            <a:r>
              <a:rPr sz="2000" b="1" u="heavy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ón</a:t>
            </a:r>
            <a:r>
              <a:rPr sz="20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endParaRPr lang="es-CO" sz="2000" b="1" dirty="0">
              <a:solidFill>
                <a:srgbClr val="252525"/>
              </a:solidFill>
              <a:latin typeface="Carlito"/>
              <a:cs typeface="Carlito"/>
            </a:endParaRPr>
          </a:p>
          <a:p>
            <a:pPr marL="355600" marR="90360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Alcance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+mj-lt"/>
              <a:buAutoNum type="arabicPeriod"/>
            </a:pPr>
            <a:r>
              <a:rPr sz="2000" b="1" u="heavy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Entregables</a:t>
            </a:r>
            <a:r>
              <a:rPr sz="2000" b="1" u="heavy" spc="-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heavy" spc="-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Trimestre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160" y="1979676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n 6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6130221C-6217-424A-8ECC-4929246A2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248150"/>
            <a:ext cx="1695719" cy="682606"/>
          </a:xfrm>
          <a:prstGeom prst="rect">
            <a:avLst/>
          </a:prstGeom>
        </p:spPr>
      </p:pic>
      <p:pic>
        <p:nvPicPr>
          <p:cNvPr id="6" name="Imagen 5" descr="Texto, Icono&#10;&#10;Descripción generada automáticamente">
            <a:extLst>
              <a:ext uri="{FF2B5EF4-FFF2-40B4-BE49-F238E27FC236}">
                <a16:creationId xmlns:a16="http://schemas.microsoft.com/office/drawing/2014/main" id="{5E0E03A3-9E55-4FB5-AF68-3D5327660D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0" t="4413" r="21552" b="3986"/>
          <a:stretch/>
        </p:blipFill>
        <p:spPr>
          <a:xfrm>
            <a:off x="4776022" y="959534"/>
            <a:ext cx="3733801" cy="32886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2660F1B4-BA63-4FC5-810E-396F6054B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71" y="1246632"/>
            <a:ext cx="2590800" cy="25908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996" y="1745497"/>
            <a:ext cx="3818129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-10" dirty="0"/>
              <a:t>1.</a:t>
            </a:r>
            <a:r>
              <a:rPr spc="-10" dirty="0"/>
              <a:t>Problema</a:t>
            </a:r>
          </a:p>
        </p:txBody>
      </p:sp>
      <p:sp>
        <p:nvSpPr>
          <p:cNvPr id="4" name="object 4"/>
          <p:cNvSpPr/>
          <p:nvPr/>
        </p:nvSpPr>
        <p:spPr>
          <a:xfrm>
            <a:off x="2465773" y="249631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 dirty="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4C1A3900-1787-4604-A454-4F1CA90A2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47" y="4275200"/>
            <a:ext cx="1543071" cy="6211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1531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8599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P</a:t>
            </a:r>
            <a:r>
              <a:rPr sz="3600" spc="-30" dirty="0">
                <a:solidFill>
                  <a:srgbClr val="FFFFFF"/>
                </a:solidFill>
              </a:rPr>
              <a:t>r</a:t>
            </a:r>
            <a:r>
              <a:rPr sz="3600" dirty="0">
                <a:solidFill>
                  <a:srgbClr val="FFFFFF"/>
                </a:solidFill>
              </a:rPr>
              <a:t>o</a:t>
            </a:r>
            <a:r>
              <a:rPr sz="3600" spc="10" dirty="0">
                <a:solidFill>
                  <a:srgbClr val="FFFFFF"/>
                </a:solidFill>
              </a:rPr>
              <a:t>bl</a:t>
            </a:r>
            <a:r>
              <a:rPr sz="3600" spc="-15" dirty="0">
                <a:solidFill>
                  <a:srgbClr val="FFFFFF"/>
                </a:solidFill>
              </a:rPr>
              <a:t>e</a:t>
            </a:r>
            <a:r>
              <a:rPr sz="3600" spc="-20" dirty="0">
                <a:solidFill>
                  <a:srgbClr val="FFFFFF"/>
                </a:solidFill>
              </a:rPr>
              <a:t>m</a:t>
            </a:r>
            <a:r>
              <a:rPr sz="3600" dirty="0">
                <a:solidFill>
                  <a:srgbClr val="FFFFFF"/>
                </a:solidFill>
              </a:rPr>
              <a:t>a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BC7BCAB-D804-4E40-B0AF-D2DBFAD81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90" y="4302251"/>
            <a:ext cx="1408669" cy="567055"/>
          </a:xfrm>
          <a:prstGeom prst="rect">
            <a:avLst/>
          </a:prstGeom>
        </p:spPr>
      </p:pic>
      <p:pic>
        <p:nvPicPr>
          <p:cNvPr id="8" name="Imagen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B99557D8-0027-4F93-96A2-82BEAC2308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7"/>
          <a:stretch/>
        </p:blipFill>
        <p:spPr>
          <a:xfrm>
            <a:off x="336971" y="1650759"/>
            <a:ext cx="1796630" cy="2216391"/>
          </a:xfrm>
          <a:prstGeom prst="rect">
            <a:avLst/>
          </a:prstGeom>
        </p:spPr>
      </p:pic>
      <p:pic>
        <p:nvPicPr>
          <p:cNvPr id="10" name="Imagen 9" descr="Imagen que contiene interior, tabla, mujer, comida&#10;&#10;Descripción generada automáticamente">
            <a:extLst>
              <a:ext uri="{FF2B5EF4-FFF2-40B4-BE49-F238E27FC236}">
                <a16:creationId xmlns:a16="http://schemas.microsoft.com/office/drawing/2014/main" id="{E7E96740-4214-4EE4-99C4-30F3DE55883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3"/>
          <a:stretch/>
        </p:blipFill>
        <p:spPr>
          <a:xfrm>
            <a:off x="2116226" y="2004694"/>
            <a:ext cx="1891578" cy="229755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159DF15-D008-4278-921A-788BBB92922B}"/>
              </a:ext>
            </a:extLst>
          </p:cNvPr>
          <p:cNvSpPr txBox="1"/>
          <p:nvPr/>
        </p:nvSpPr>
        <p:spPr>
          <a:xfrm>
            <a:off x="258573" y="4161421"/>
            <a:ext cx="2109719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PELETERERIA</a:t>
            </a:r>
          </a:p>
          <a:p>
            <a:pPr algn="ctr"/>
            <a:r>
              <a:rPr lang="es-CO" sz="2000" b="1" dirty="0"/>
              <a:t>CUEROS Y COLOR </a:t>
            </a:r>
          </a:p>
        </p:txBody>
      </p:sp>
      <p:pic>
        <p:nvPicPr>
          <p:cNvPr id="7" name="Imagen 6" descr="Una imagen editada de una persona&#10;&#10;Descripción generada automáticamente con confianza baja">
            <a:extLst>
              <a:ext uri="{FF2B5EF4-FFF2-40B4-BE49-F238E27FC236}">
                <a16:creationId xmlns:a16="http://schemas.microsoft.com/office/drawing/2014/main" id="{8656066F-9FEE-4A52-8825-4600AB18BBE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3" t="11860" b="23303"/>
          <a:stretch/>
        </p:blipFill>
        <p:spPr>
          <a:xfrm>
            <a:off x="5715000" y="2054656"/>
            <a:ext cx="2937471" cy="914400"/>
          </a:xfrm>
          <a:prstGeom prst="rect">
            <a:avLst/>
          </a:prstGeom>
        </p:spPr>
      </p:pic>
      <p:pic>
        <p:nvPicPr>
          <p:cNvPr id="12" name="Imagen 11" descr="Icono&#10;&#10;Descripción generada automáticamente con confianza media">
            <a:extLst>
              <a:ext uri="{FF2B5EF4-FFF2-40B4-BE49-F238E27FC236}">
                <a16:creationId xmlns:a16="http://schemas.microsoft.com/office/drawing/2014/main" id="{1C9F283B-E8BA-47BE-9C89-46950D25CE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06" y="3207677"/>
            <a:ext cx="2143125" cy="142875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C183C18-E3C2-427D-8C26-61FC7B72AB9E}"/>
              </a:ext>
            </a:extLst>
          </p:cNvPr>
          <p:cNvSpPr txBox="1"/>
          <p:nvPr/>
        </p:nvSpPr>
        <p:spPr>
          <a:xfrm>
            <a:off x="7063425" y="3153473"/>
            <a:ext cx="114300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Entrevista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F21AB52-43F8-47A8-8D8A-E45D0C1B032E}"/>
              </a:ext>
            </a:extLst>
          </p:cNvPr>
          <p:cNvSpPr txBox="1"/>
          <p:nvPr/>
        </p:nvSpPr>
        <p:spPr>
          <a:xfrm>
            <a:off x="6784530" y="1870239"/>
            <a:ext cx="188107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Lista de chequeo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018BF3A3-4DF6-466C-878E-C1DB697F0D43}"/>
              </a:ext>
            </a:extLst>
          </p:cNvPr>
          <p:cNvSpPr/>
          <p:nvPr/>
        </p:nvSpPr>
        <p:spPr>
          <a:xfrm>
            <a:off x="4222094" y="2054656"/>
            <a:ext cx="1816153" cy="266700"/>
          </a:xfrm>
          <a:prstGeom prst="rightArrow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7D9C63F6-7F68-4188-8E9B-5CE712FBC96F}"/>
              </a:ext>
            </a:extLst>
          </p:cNvPr>
          <p:cNvSpPr/>
          <p:nvPr/>
        </p:nvSpPr>
        <p:spPr>
          <a:xfrm rot="1885701">
            <a:off x="4067328" y="2559387"/>
            <a:ext cx="2013279" cy="274871"/>
          </a:xfrm>
          <a:prstGeom prst="rightArrow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8029414-DADE-4288-AFBA-377DCAD55B49}"/>
              </a:ext>
            </a:extLst>
          </p:cNvPr>
          <p:cNvSpPr txBox="1"/>
          <p:nvPr/>
        </p:nvSpPr>
        <p:spPr>
          <a:xfrm>
            <a:off x="1981200" y="1058046"/>
            <a:ext cx="1213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u="sng" dirty="0">
                <a:solidFill>
                  <a:schemeClr val="accent1">
                    <a:lumMod val="50000"/>
                  </a:schemeClr>
                </a:solidFill>
              </a:rPr>
              <a:t>EMPRESA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2EDA69C-CAC6-40C7-BE4E-650F268D0037}"/>
              </a:ext>
            </a:extLst>
          </p:cNvPr>
          <p:cNvSpPr txBox="1"/>
          <p:nvPr/>
        </p:nvSpPr>
        <p:spPr>
          <a:xfrm>
            <a:off x="5976072" y="1094989"/>
            <a:ext cx="3654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u="sng" dirty="0">
                <a:solidFill>
                  <a:schemeClr val="accent1">
                    <a:lumMod val="50000"/>
                  </a:schemeClr>
                </a:solidFill>
              </a:rPr>
              <a:t>Metodología utilizada en la recolección de la información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Tabla&#10;&#10;Descripción generada automáticamente">
            <a:extLst>
              <a:ext uri="{FF2B5EF4-FFF2-40B4-BE49-F238E27FC236}">
                <a16:creationId xmlns:a16="http://schemas.microsoft.com/office/drawing/2014/main" id="{6785957A-362A-4D29-AEBA-41E873F48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" y="819150"/>
            <a:ext cx="8992642" cy="3695301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C4A39E-8D6B-48AE-92E0-69CD85FD0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587" y="254219"/>
            <a:ext cx="8154670" cy="784830"/>
          </a:xfrm>
        </p:spPr>
        <p:txBody>
          <a:bodyPr/>
          <a:lstStyle/>
          <a:p>
            <a:pPr algn="ctr"/>
            <a:r>
              <a:rPr lang="es-ES" sz="2000" b="1" spc="20" dirty="0">
                <a:solidFill>
                  <a:schemeClr val="accent6">
                    <a:lumMod val="75000"/>
                  </a:schemeClr>
                </a:solidFill>
                <a:latin typeface="Carlito"/>
                <a:cs typeface="Carlito"/>
              </a:rPr>
              <a:t>Análisis de </a:t>
            </a:r>
            <a:r>
              <a:rPr lang="es-ES" sz="2000" b="1" spc="15" dirty="0">
                <a:solidFill>
                  <a:schemeClr val="accent6">
                    <a:lumMod val="75000"/>
                  </a:schemeClr>
                </a:solidFill>
                <a:latin typeface="Carlito"/>
                <a:cs typeface="Carlito"/>
              </a:rPr>
              <a:t>Información</a:t>
            </a:r>
            <a:endParaRPr lang="es-ES" sz="2000" spc="5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ES" sz="1550" dirty="0">
              <a:latin typeface="Carlito"/>
              <a:cs typeface="Carlito"/>
            </a:endParaRPr>
          </a:p>
          <a:p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2AC6787-B977-462B-9224-598528AC5EF3}"/>
              </a:ext>
            </a:extLst>
          </p:cNvPr>
          <p:cNvSpPr/>
          <p:nvPr/>
        </p:nvSpPr>
        <p:spPr>
          <a:xfrm>
            <a:off x="440077" y="49908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F5D0295D-D7E4-4F44-8708-C226E041A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514450"/>
            <a:ext cx="1408669" cy="5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9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71BBB1C-FD1A-43B6-A0DC-088067081BFF}"/>
              </a:ext>
            </a:extLst>
          </p:cNvPr>
          <p:cNvSpPr/>
          <p:nvPr/>
        </p:nvSpPr>
        <p:spPr>
          <a:xfrm>
            <a:off x="0" y="-63062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C27406E-6CBF-4C2C-91C3-E40BB5E724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8599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P</a:t>
            </a:r>
            <a:r>
              <a:rPr sz="3600" spc="-30" dirty="0">
                <a:solidFill>
                  <a:srgbClr val="FFFFFF"/>
                </a:solidFill>
              </a:rPr>
              <a:t>r</a:t>
            </a:r>
            <a:r>
              <a:rPr sz="3600" dirty="0">
                <a:solidFill>
                  <a:srgbClr val="FFFFFF"/>
                </a:solidFill>
              </a:rPr>
              <a:t>o</a:t>
            </a:r>
            <a:r>
              <a:rPr sz="3600" spc="10" dirty="0">
                <a:solidFill>
                  <a:srgbClr val="FFFFFF"/>
                </a:solidFill>
              </a:rPr>
              <a:t>bl</a:t>
            </a:r>
            <a:r>
              <a:rPr sz="3600" spc="-15" dirty="0">
                <a:solidFill>
                  <a:srgbClr val="FFFFFF"/>
                </a:solidFill>
              </a:rPr>
              <a:t>e</a:t>
            </a:r>
            <a:r>
              <a:rPr sz="3600" spc="-20" dirty="0">
                <a:solidFill>
                  <a:srgbClr val="FFFFFF"/>
                </a:solidFill>
              </a:rPr>
              <a:t>m</a:t>
            </a:r>
            <a:r>
              <a:rPr sz="3600" dirty="0">
                <a:solidFill>
                  <a:srgbClr val="FFFFFF"/>
                </a:solidFill>
              </a:rPr>
              <a:t>a</a:t>
            </a:r>
            <a:endParaRPr sz="3600" dirty="0"/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3FB4F5FD-74B5-43E2-958C-80F0840FF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510" y="4400550"/>
            <a:ext cx="1408669" cy="56705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5C8247D-C4CC-4C77-91AE-32FFA13A612A}"/>
              </a:ext>
            </a:extLst>
          </p:cNvPr>
          <p:cNvSpPr/>
          <p:nvPr/>
        </p:nvSpPr>
        <p:spPr>
          <a:xfrm>
            <a:off x="1368971" y="1438171"/>
            <a:ext cx="1882353" cy="31878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E3AD30-2FFF-46AD-AB9A-1A48E8B19394}"/>
              </a:ext>
            </a:extLst>
          </p:cNvPr>
          <p:cNvSpPr/>
          <p:nvPr/>
        </p:nvSpPr>
        <p:spPr>
          <a:xfrm>
            <a:off x="3247875" y="1449838"/>
            <a:ext cx="1882352" cy="31878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ABF74D9-DA17-43AA-B879-C43BC74DB35B}"/>
              </a:ext>
            </a:extLst>
          </p:cNvPr>
          <p:cNvSpPr/>
          <p:nvPr/>
        </p:nvSpPr>
        <p:spPr>
          <a:xfrm>
            <a:off x="5126193" y="1438172"/>
            <a:ext cx="2057398" cy="318780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321334-A098-4BAE-AB2F-38B93A87B06A}"/>
              </a:ext>
            </a:extLst>
          </p:cNvPr>
          <p:cNvSpPr txBox="1"/>
          <p:nvPr/>
        </p:nvSpPr>
        <p:spPr>
          <a:xfrm>
            <a:off x="105081" y="1934710"/>
            <a:ext cx="1025895" cy="3790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/>
              <a:t>Procesos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F3C0CB-9C26-43E4-878F-E8FAA4581D0C}"/>
              </a:ext>
            </a:extLst>
          </p:cNvPr>
          <p:cNvSpPr txBox="1"/>
          <p:nvPr/>
        </p:nvSpPr>
        <p:spPr>
          <a:xfrm>
            <a:off x="0" y="3465686"/>
            <a:ext cx="136897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/>
              <a:t>Necesidades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33C0D7D-A999-4E7C-A0B5-0FD892EE70C9}"/>
              </a:ext>
            </a:extLst>
          </p:cNvPr>
          <p:cNvSpPr/>
          <p:nvPr/>
        </p:nvSpPr>
        <p:spPr>
          <a:xfrm>
            <a:off x="1271752" y="2832745"/>
            <a:ext cx="6099631" cy="171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0929F21-80E9-4B55-BD06-43509EE6FD2D}"/>
              </a:ext>
            </a:extLst>
          </p:cNvPr>
          <p:cNvSpPr/>
          <p:nvPr/>
        </p:nvSpPr>
        <p:spPr>
          <a:xfrm>
            <a:off x="1242846" y="1319204"/>
            <a:ext cx="304800" cy="2845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8134EFA-0F34-4A07-BF83-3DDD50816336}"/>
              </a:ext>
            </a:extLst>
          </p:cNvPr>
          <p:cNvSpPr/>
          <p:nvPr/>
        </p:nvSpPr>
        <p:spPr>
          <a:xfrm>
            <a:off x="3184519" y="1308902"/>
            <a:ext cx="304800" cy="2845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40C786A-728B-4F60-8E41-50EDCD386923}"/>
              </a:ext>
            </a:extLst>
          </p:cNvPr>
          <p:cNvSpPr/>
          <p:nvPr/>
        </p:nvSpPr>
        <p:spPr>
          <a:xfrm>
            <a:off x="5104777" y="1307539"/>
            <a:ext cx="304800" cy="2845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69F51E-6B42-4FAB-85B2-705024DE2233}"/>
              </a:ext>
            </a:extLst>
          </p:cNvPr>
          <p:cNvSpPr txBox="1"/>
          <p:nvPr/>
        </p:nvSpPr>
        <p:spPr>
          <a:xfrm>
            <a:off x="1876501" y="1517735"/>
            <a:ext cx="1528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Facturación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73A95EF-C7BA-469E-9E94-C05F8A9E6AE3}"/>
              </a:ext>
            </a:extLst>
          </p:cNvPr>
          <p:cNvSpPr txBox="1"/>
          <p:nvPr/>
        </p:nvSpPr>
        <p:spPr>
          <a:xfrm>
            <a:off x="3770173" y="1461503"/>
            <a:ext cx="1528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Inventario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3510F71-B828-4CBC-A983-C4C52C42B058}"/>
              </a:ext>
            </a:extLst>
          </p:cNvPr>
          <p:cNvSpPr txBox="1"/>
          <p:nvPr/>
        </p:nvSpPr>
        <p:spPr>
          <a:xfrm>
            <a:off x="5644845" y="1484219"/>
            <a:ext cx="1528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Marketing</a:t>
            </a:r>
          </a:p>
        </p:txBody>
      </p:sp>
      <p:pic>
        <p:nvPicPr>
          <p:cNvPr id="21" name="Imagen 20" descr="Imagen que contiene tabla, interior, escritorio, hecho de madera&#10;&#10;Descripción generada automáticamente">
            <a:extLst>
              <a:ext uri="{FF2B5EF4-FFF2-40B4-BE49-F238E27FC236}">
                <a16:creationId xmlns:a16="http://schemas.microsoft.com/office/drawing/2014/main" id="{5F3FCA63-9721-46F7-84F0-D1BD8EBB6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94" y="1831357"/>
            <a:ext cx="1250505" cy="833670"/>
          </a:xfrm>
          <a:prstGeom prst="rect">
            <a:avLst/>
          </a:prstGeom>
        </p:spPr>
      </p:pic>
      <p:pic>
        <p:nvPicPr>
          <p:cNvPr id="23" name="Imagen 22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CD338209-46F3-4627-8383-A938933FA2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11484" r="50000" b="4967"/>
          <a:stretch/>
        </p:blipFill>
        <p:spPr>
          <a:xfrm>
            <a:off x="1709901" y="3176056"/>
            <a:ext cx="1200490" cy="1187765"/>
          </a:xfrm>
          <a:prstGeom prst="rect">
            <a:avLst/>
          </a:prstGeom>
        </p:spPr>
      </p:pic>
      <p:pic>
        <p:nvPicPr>
          <p:cNvPr id="25" name="Imagen 2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8C280A7A-BE01-4E22-91DA-8A16EE3A0C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97" y="1794734"/>
            <a:ext cx="1578946" cy="888157"/>
          </a:xfrm>
          <a:prstGeom prst="rect">
            <a:avLst/>
          </a:prstGeom>
        </p:spPr>
      </p:pic>
      <p:pic>
        <p:nvPicPr>
          <p:cNvPr id="27" name="Imagen 26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5B6F4B4D-6915-406B-A254-53324AF08F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82" y="3311465"/>
            <a:ext cx="1797279" cy="952558"/>
          </a:xfrm>
          <a:prstGeom prst="rect">
            <a:avLst/>
          </a:prstGeom>
        </p:spPr>
      </p:pic>
      <p:pic>
        <p:nvPicPr>
          <p:cNvPr id="29" name="Imagen 28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94D62716-86F9-4FCB-9D3D-814D51096B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14" y="1773699"/>
            <a:ext cx="995585" cy="995585"/>
          </a:xfrm>
          <a:prstGeom prst="rect">
            <a:avLst/>
          </a:prstGeom>
        </p:spPr>
      </p:pic>
      <p:pic>
        <p:nvPicPr>
          <p:cNvPr id="31" name="Imagen 30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E68625C5-BB95-4B42-8CBB-79921A90B0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18" y="3172454"/>
            <a:ext cx="1931271" cy="1285173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ADE8C6C8-B669-4830-91E6-4995780BCB51}"/>
              </a:ext>
            </a:extLst>
          </p:cNvPr>
          <p:cNvSpPr txBox="1"/>
          <p:nvPr/>
        </p:nvSpPr>
        <p:spPr>
          <a:xfrm>
            <a:off x="7155437" y="1438171"/>
            <a:ext cx="205739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s-ES" sz="1400" b="1" spc="10" dirty="0">
                <a:solidFill>
                  <a:srgbClr val="404040"/>
                </a:solidFill>
                <a:latin typeface="Carlito"/>
                <a:cs typeface="Carlito"/>
              </a:rPr>
              <a:t>A raíz de este tipo de actividades se presenta perdidas de documentos  y acciones contables importantes, teniendo en cuenta también que el sistema de publicidad no es el mejor, Generando así una problemática de calidad de servicios.</a:t>
            </a:r>
          </a:p>
        </p:txBody>
      </p:sp>
    </p:spTree>
    <p:extLst>
      <p:ext uri="{BB962C8B-B14F-4D97-AF65-F5344CB8AC3E}">
        <p14:creationId xmlns:p14="http://schemas.microsoft.com/office/powerpoint/2010/main" val="329682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1" y="1627403"/>
            <a:ext cx="274574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3270" y="2713685"/>
            <a:ext cx="4808730" cy="1397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FF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lang="es-ES" sz="1800" b="1" spc="10" dirty="0">
                <a:solidFill>
                  <a:srgbClr val="404040"/>
                </a:solidFill>
                <a:latin typeface="Carlito"/>
                <a:cs typeface="Carlito"/>
              </a:rPr>
              <a:t>Desarrollar un Sistema de </a:t>
            </a:r>
            <a:r>
              <a:rPr lang="es-ES" sz="1800" b="1" spc="15" dirty="0">
                <a:solidFill>
                  <a:srgbClr val="404040"/>
                </a:solidFill>
                <a:latin typeface="Carlito"/>
                <a:cs typeface="Carlito"/>
              </a:rPr>
              <a:t>Información </a:t>
            </a:r>
            <a:r>
              <a:rPr lang="es-ES" sz="1800" b="1" spc="-5" dirty="0">
                <a:solidFill>
                  <a:srgbClr val="404040"/>
                </a:solidFill>
                <a:latin typeface="Carlito"/>
                <a:cs typeface="Carlito"/>
              </a:rPr>
              <a:t>Web:  </a:t>
            </a:r>
            <a:r>
              <a:rPr lang="es-ES" sz="1800" b="1" spc="20" dirty="0">
                <a:solidFill>
                  <a:srgbClr val="404040"/>
                </a:solidFill>
                <a:latin typeface="Carlito"/>
                <a:cs typeface="Carlito"/>
              </a:rPr>
              <a:t>Sistematic cutex , el cual </a:t>
            </a:r>
            <a:r>
              <a:rPr lang="es-ES" b="1" spc="20" dirty="0">
                <a:solidFill>
                  <a:srgbClr val="404040"/>
                </a:solidFill>
                <a:latin typeface="Carlito"/>
                <a:cs typeface="Carlito"/>
              </a:rPr>
              <a:t>funcionaria como </a:t>
            </a:r>
            <a:r>
              <a:rPr lang="es-ES" sz="1800" b="1" spc="225" dirty="0">
                <a:solidFill>
                  <a:srgbClr val="404040"/>
                </a:solidFill>
                <a:latin typeface="Carlito"/>
                <a:cs typeface="Carlito"/>
              </a:rPr>
              <a:t>apoyo </a:t>
            </a:r>
            <a:r>
              <a:rPr lang="es-ES" sz="1800" b="1" spc="15" dirty="0">
                <a:solidFill>
                  <a:srgbClr val="404040"/>
                </a:solidFill>
                <a:latin typeface="Carlito"/>
                <a:cs typeface="Carlito"/>
              </a:rPr>
              <a:t>a los procesos de inventario, facturación y marketing </a:t>
            </a:r>
            <a:r>
              <a:rPr lang="es-ES" sz="1800" b="1" spc="1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lang="es-ES" sz="1800" b="1" spc="5" dirty="0">
                <a:solidFill>
                  <a:srgbClr val="404040"/>
                </a:solidFill>
                <a:latin typeface="Carlito"/>
                <a:cs typeface="Carlito"/>
              </a:rPr>
              <a:t>la </a:t>
            </a:r>
            <a:r>
              <a:rPr lang="es-ES" sz="1800" b="1" dirty="0">
                <a:solidFill>
                  <a:srgbClr val="404040"/>
                </a:solidFill>
                <a:latin typeface="Carlito"/>
                <a:cs typeface="Carlito"/>
              </a:rPr>
              <a:t>Empresa Peleteria cueros y color</a:t>
            </a:r>
            <a:r>
              <a:rPr lang="es-ES" sz="1800" b="1" spc="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lang="es-ES" sz="1800" b="1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9876" y="254203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 dirty="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CC13EBED-82D4-4543-850D-0F78A2520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248" y="4302251"/>
            <a:ext cx="1408669" cy="567055"/>
          </a:xfrm>
          <a:prstGeom prst="rect">
            <a:avLst/>
          </a:prstGeom>
        </p:spPr>
      </p:pic>
      <p:pic>
        <p:nvPicPr>
          <p:cNvPr id="1026" name="Picture 2" descr="Justo A Tiempo - Evaluacion Del Desempeño Png PNG Image | Transparent PNG  Free Download on SeekPNG">
            <a:extLst>
              <a:ext uri="{FF2B5EF4-FFF2-40B4-BE49-F238E27FC236}">
                <a16:creationId xmlns:a16="http://schemas.microsoft.com/office/drawing/2014/main" id="{834CB07C-5D02-4B9B-9296-7A8F8FFC0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6052"/>
            <a:ext cx="28575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25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</TotalTime>
  <Words>918</Words>
  <Application>Microsoft Office PowerPoint</Application>
  <PresentationFormat>Presentación en pantalla (16:9)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Carlito</vt:lpstr>
      <vt:lpstr>Times New Roman</vt:lpstr>
      <vt:lpstr>Office Theme</vt:lpstr>
      <vt:lpstr>Presentación de PowerPoint</vt:lpstr>
      <vt:lpstr>Presentación de PowerPoint</vt:lpstr>
      <vt:lpstr>Introducción</vt:lpstr>
      <vt:lpstr>CONTENIDO</vt:lpstr>
      <vt:lpstr>1.Problema</vt:lpstr>
      <vt:lpstr>Problema</vt:lpstr>
      <vt:lpstr>Presentación de PowerPoint</vt:lpstr>
      <vt:lpstr>Problema</vt:lpstr>
      <vt:lpstr>Objetivos</vt:lpstr>
      <vt:lpstr>Objetivos</vt:lpstr>
      <vt:lpstr>Justificación</vt:lpstr>
      <vt:lpstr>Justificación</vt:lpstr>
      <vt:lpstr>Presentación de PowerPoint</vt:lpstr>
      <vt:lpstr>Alcance</vt:lpstr>
      <vt:lpstr>Alcance</vt:lpstr>
      <vt:lpstr>Entregables Proyecto Formativo por Trimestre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Eric Santiago Solarte Gaviria</cp:lastModifiedBy>
  <cp:revision>31</cp:revision>
  <dcterms:created xsi:type="dcterms:W3CDTF">2021-11-09T21:11:41Z</dcterms:created>
  <dcterms:modified xsi:type="dcterms:W3CDTF">2021-11-30T20:36:43Z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2021-11-09T00:00:00Z</vt:filetime>
  </property>
</Properties>
</file>