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68" r:id="rId3"/>
    <p:sldId id="270" r:id="rId4"/>
    <p:sldId id="258" r:id="rId5"/>
    <p:sldId id="269" r:id="rId6"/>
    <p:sldId id="279" r:id="rId7"/>
    <p:sldId id="271" r:id="rId8"/>
    <p:sldId id="272" r:id="rId9"/>
    <p:sldId id="273" r:id="rId10"/>
    <p:sldId id="274" r:id="rId11"/>
    <p:sldId id="277" r:id="rId12"/>
    <p:sldId id="275" r:id="rId13"/>
    <p:sldId id="276" r:id="rId14"/>
    <p:sldId id="278" r:id="rId15"/>
    <p:sldId id="267" r:id="rId16"/>
    <p:sldId id="262" r:id="rId17"/>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94660"/>
  </p:normalViewPr>
  <p:slideViewPr>
    <p:cSldViewPr snapToGrid="0" snapToObjects="1">
      <p:cViewPr varScale="1">
        <p:scale>
          <a:sx n="91" d="100"/>
          <a:sy n="91" d="100"/>
        </p:scale>
        <p:origin x="1098"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15/12/2021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0" i="0" u="sng" dirty="0">
                <a:solidFill>
                  <a:srgbClr val="3367D6"/>
                </a:solidFill>
                <a:effectLst/>
                <a:latin typeface="Roboto" panose="02000000000000000000" pitchFamily="2" charset="0"/>
                <a:hlinkClick r:id="rId3"/>
              </a:rPr>
              <a:t>https://unsplash.com/</a:t>
            </a:r>
            <a:r>
              <a:rPr lang="es-CO" b="0" i="0" u="sng" dirty="0">
                <a:solidFill>
                  <a:srgbClr val="3367D6"/>
                </a:solidFill>
                <a:effectLst/>
                <a:latin typeface="Roboto" panose="02000000000000000000" pitchFamily="2" charset="0"/>
              </a:rPr>
              <a:t>.</a:t>
            </a:r>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2</a:t>
            </a:fld>
            <a:endParaRPr lang="es-CO"/>
          </a:p>
        </p:txBody>
      </p:sp>
    </p:spTree>
    <p:extLst>
      <p:ext uri="{BB962C8B-B14F-4D97-AF65-F5344CB8AC3E}">
        <p14:creationId xmlns:p14="http://schemas.microsoft.com/office/powerpoint/2010/main" val="40276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 el presente apartado se va a describir la empresa su misión los procesos que lleva la forma en que se hizo el levantamiento de la información y el análisis .</a:t>
            </a:r>
          </a:p>
        </p:txBody>
      </p:sp>
      <p:sp>
        <p:nvSpPr>
          <p:cNvPr id="4" name="Marcador de número de diapositiva 3"/>
          <p:cNvSpPr>
            <a:spLocks noGrp="1"/>
          </p:cNvSpPr>
          <p:nvPr>
            <p:ph type="sldNum" sz="quarter" idx="5"/>
          </p:nvPr>
        </p:nvSpPr>
        <p:spPr/>
        <p:txBody>
          <a:bodyPr/>
          <a:lstStyle/>
          <a:p>
            <a:fld id="{7379F110-F3B2-4F4E-B872-D426D1629FD8}" type="slidenum">
              <a:rPr lang="es-CO" smtClean="0"/>
              <a:t>4</a:t>
            </a:fld>
            <a:endParaRPr lang="es-CO"/>
          </a:p>
        </p:txBody>
      </p:sp>
    </p:spTree>
    <p:extLst>
      <p:ext uri="{BB962C8B-B14F-4D97-AF65-F5344CB8AC3E}">
        <p14:creationId xmlns:p14="http://schemas.microsoft.com/office/powerpoint/2010/main" val="382639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Describir de 4 a 6 líneas por párrafo, para determinar que sucede al interior de cada proceso se selecciono como técnica de recolección entrevista aplicada a tal a través del análisis que se hizo que el proceso de venta funciona de esta forma </a:t>
            </a:r>
          </a:p>
        </p:txBody>
      </p:sp>
      <p:sp>
        <p:nvSpPr>
          <p:cNvPr id="4" name="Marcador de número de diapositiva 3"/>
          <p:cNvSpPr>
            <a:spLocks noGrp="1"/>
          </p:cNvSpPr>
          <p:nvPr>
            <p:ph type="sldNum" sz="quarter" idx="5"/>
          </p:nvPr>
        </p:nvSpPr>
        <p:spPr/>
        <p:txBody>
          <a:bodyPr/>
          <a:lstStyle/>
          <a:p>
            <a:fld id="{7379F110-F3B2-4F4E-B872-D426D1629FD8}" type="slidenum">
              <a:rPr lang="es-CO" smtClean="0"/>
              <a:t>5</a:t>
            </a:fld>
            <a:endParaRPr lang="es-CO"/>
          </a:p>
        </p:txBody>
      </p:sp>
    </p:spTree>
    <p:extLst>
      <p:ext uri="{BB962C8B-B14F-4D97-AF65-F5344CB8AC3E}">
        <p14:creationId xmlns:p14="http://schemas.microsoft.com/office/powerpoint/2010/main" val="407563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objetivo general es lo que se quiere alcanzar a través de este proyecto, los objetivos específicos ….</a:t>
            </a:r>
          </a:p>
        </p:txBody>
      </p:sp>
      <p:sp>
        <p:nvSpPr>
          <p:cNvPr id="4" name="Marcador de número de diapositiva 3"/>
          <p:cNvSpPr>
            <a:spLocks noGrp="1"/>
          </p:cNvSpPr>
          <p:nvPr>
            <p:ph type="sldNum" sz="quarter" idx="5"/>
          </p:nvPr>
        </p:nvSpPr>
        <p:spPr/>
        <p:txBody>
          <a:bodyPr/>
          <a:lstStyle/>
          <a:p>
            <a:fld id="{7379F110-F3B2-4F4E-B872-D426D1629FD8}" type="slidenum">
              <a:rPr lang="es-CO" smtClean="0"/>
              <a:t>7</a:t>
            </a:fld>
            <a:endParaRPr lang="es-CO"/>
          </a:p>
        </p:txBody>
      </p:sp>
    </p:spTree>
    <p:extLst>
      <p:ext uri="{BB962C8B-B14F-4D97-AF65-F5344CB8AC3E}">
        <p14:creationId xmlns:p14="http://schemas.microsoft.com/office/powerpoint/2010/main" val="475436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14</a:t>
            </a:fld>
            <a:endParaRPr lang="es-CO"/>
          </a:p>
        </p:txBody>
      </p:sp>
    </p:spTree>
    <p:extLst>
      <p:ext uri="{BB962C8B-B14F-4D97-AF65-F5344CB8AC3E}">
        <p14:creationId xmlns:p14="http://schemas.microsoft.com/office/powerpoint/2010/main" val="274528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15</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15/12/2021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15/12/2021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15/12/2021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15/12/2021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15/12/2021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tmp"/></Relationships>
</file>

<file path=ppt/slides/_rels/slide15.xml.rels><?xml version="1.0" encoding="UTF-8" standalone="yes"?>
<Relationships xmlns="http://schemas.openxmlformats.org/package/2006/relationships"><Relationship Id="rId8" Type="http://schemas.openxmlformats.org/officeDocument/2006/relationships/hyperlink" Target="https://senaprofealbeiro.github.io/Proyecto_Adsi/index.html" TargetMode="External"/><Relationship Id="rId13" Type="http://schemas.openxmlformats.org/officeDocument/2006/relationships/hyperlink" Target="https://github.com/SenaProfeAlbeiro/Proyecto_Adsi/tree/main/app/docs/Proyecto_Formativo/app/Vistas/docs/7m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github.com/SenaProfeAlbeiro/Proyecto_Adsi/tree/main/app/docs/Proyecto_Formativo/app/Vistas/docs/4to_Trim" TargetMode="External"/><Relationship Id="rId12" Type="http://schemas.openxmlformats.org/officeDocument/2006/relationships/hyperlink" Target="https://github.com/SenaProfeAlbeiro/Proyecto_Adsi/tree/main/app/docs/Proyecto_Formativo/app/Vistas/docs/6to_Tri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3.xml"/><Relationship Id="rId11" Type="http://schemas.openxmlformats.org/officeDocument/2006/relationships/hyperlink" Target="https://github.com/SenaProfeAlbeiro/Proyecto_Adsi/tree/main/app/docs/Proyecto_Formativo/app/Vistas/docs/5to_Trim" TargetMode="External"/><Relationship Id="rId5" Type="http://schemas.openxmlformats.org/officeDocument/2006/relationships/hyperlink" Target="https://github.com/SenaProfeAlbeiro/Proyecto_Adsi/tree/main/app/docs/Proyecto_Formativo/app/Vistas/docs/3er_Trim" TargetMode="External"/><Relationship Id="rId15" Type="http://schemas.openxmlformats.org/officeDocument/2006/relationships/image" Target="../media/image8.tmp"/><Relationship Id="rId10" Type="http://schemas.openxmlformats.org/officeDocument/2006/relationships/hyperlink" Target="https://github.com/SenaProfeAlbeiro/Proyecto_Adsi/tree/main/app/docs/Proyecto_Formativo"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 TargetMode="External"/><Relationship Id="rId14" Type="http://schemas.openxmlformats.org/officeDocument/2006/relationships/hyperlink" Target="https://github.com/SenaProfeAlbeiro/Proyecto_Adsi/tree/main/app/docs/Proyecto_Formativo/app/Vistas/docs/8vo_Trim" TargetMode="Externa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tmp"/><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image" Target="../media/image8.tmp"/><Relationship Id="rId3" Type="http://schemas.openxmlformats.org/officeDocument/2006/relationships/slide" Target="slide7.xml"/><Relationship Id="rId7" Type="http://schemas.openxmlformats.org/officeDocument/2006/relationships/image" Target="../media/image11.jpe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hyperlink" Target="../Documents/kathe/SENA/1%20trimestre/Proyecto%20ADSI/Analisis%20Entrevista%20png.png" TargetMode="External"/><Relationship Id="rId2" Type="http://schemas.openxmlformats.org/officeDocument/2006/relationships/hyperlink" Target="../../../xampp/htdocs/Documentos/Proyectos_ADSI/App/app_documentacion/1er_trimestre/3_recoleccion/1_3_1_recoleccion_informacion%20(1).pdf"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954107"/>
          </a:xfrm>
          <a:prstGeom prst="rect">
            <a:avLst/>
          </a:prstGeom>
          <a:noFill/>
        </p:spPr>
        <p:txBody>
          <a:bodyPr wrap="square" rtlCol="0">
            <a:spAutoFit/>
          </a:bodyPr>
          <a:lstStyle/>
          <a:p>
            <a:pPr algn="r"/>
            <a:r>
              <a:rPr lang="es-ES" sz="2800" b="1" dirty="0">
                <a:solidFill>
                  <a:schemeClr val="tx1">
                    <a:lumMod val="75000"/>
                    <a:lumOff val="25000"/>
                  </a:schemeClr>
                </a:solidFill>
              </a:rPr>
              <a:t>SISTEMATIC CUTEX</a:t>
            </a:r>
          </a:p>
        </p:txBody>
      </p:sp>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Cuarto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18 de marzo de 2021</a:t>
            </a:r>
          </a:p>
        </p:txBody>
      </p:sp>
      <p:sp>
        <p:nvSpPr>
          <p:cNvPr id="5" name="CuadroTexto 4"/>
          <p:cNvSpPr txBox="1"/>
          <p:nvPr/>
        </p:nvSpPr>
        <p:spPr>
          <a:xfrm>
            <a:off x="896111" y="2529766"/>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Sierra Aaron</a:t>
            </a:r>
          </a:p>
          <a:p>
            <a:pPr algn="ctr"/>
            <a:r>
              <a:rPr lang="es-ES" sz="1200" b="1" dirty="0">
                <a:solidFill>
                  <a:schemeClr val="tx1">
                    <a:lumMod val="75000"/>
                    <a:lumOff val="25000"/>
                  </a:schemeClr>
                </a:solidFill>
              </a:rPr>
              <a:t>Rosas Brayan</a:t>
            </a:r>
          </a:p>
          <a:p>
            <a:pPr algn="ctr"/>
            <a:r>
              <a:rPr lang="es-ES" sz="1200" b="1" dirty="0">
                <a:solidFill>
                  <a:schemeClr val="tx1">
                    <a:lumMod val="75000"/>
                    <a:lumOff val="25000"/>
                  </a:schemeClr>
                </a:solidFill>
              </a:rPr>
              <a:t>Morcillo Katerine</a:t>
            </a:r>
          </a:p>
        </p:txBody>
      </p:sp>
      <p:sp>
        <p:nvSpPr>
          <p:cNvPr id="6" name="CuadroTexto 5"/>
          <p:cNvSpPr txBox="1"/>
          <p:nvPr/>
        </p:nvSpPr>
        <p:spPr>
          <a:xfrm>
            <a:off x="1836665" y="901908"/>
            <a:ext cx="2458498" cy="623248"/>
          </a:xfrm>
          <a:prstGeom prst="rect">
            <a:avLst/>
          </a:prstGeom>
          <a:noFill/>
          <a:ln>
            <a:solidFill>
              <a:schemeClr val="tx1">
                <a:lumMod val="75000"/>
                <a:lumOff val="25000"/>
              </a:schemeClr>
            </a:solidFill>
          </a:ln>
        </p:spPr>
        <p:txBody>
          <a:bodyPr wrap="square" rtlCol="0">
            <a:spAutoFit/>
          </a:bodyPr>
          <a:lstStyle/>
          <a:p>
            <a:pPr algn="ctr"/>
            <a:r>
              <a:rPr lang="es-ES" sz="2400" b="1" dirty="0">
                <a:solidFill>
                  <a:schemeClr val="tx1">
                    <a:lumMod val="75000"/>
                    <a:lumOff val="25000"/>
                  </a:schemeClr>
                </a:solidFill>
              </a:rPr>
              <a:t>Logo Sistema.png</a:t>
            </a:r>
          </a:p>
          <a:p>
            <a:pPr algn="ctr"/>
            <a:r>
              <a:rPr lang="es-ES" sz="1050" b="1" dirty="0">
                <a:solidFill>
                  <a:schemeClr val="tx1">
                    <a:lumMod val="75000"/>
                    <a:lumOff val="25000"/>
                  </a:schemeClr>
                </a:solidFill>
              </a:rPr>
              <a:t>(En alguna parte de esta diapositiva)</a:t>
            </a:r>
          </a:p>
        </p:txBody>
      </p:sp>
      <p:pic>
        <p:nvPicPr>
          <p:cNvPr id="7" name="Imagen 6" descr="Un letrero de color blanco&#10;&#10;Descripción generada automáticamente con confianza media">
            <a:extLst>
              <a:ext uri="{FF2B5EF4-FFF2-40B4-BE49-F238E27FC236}">
                <a16:creationId xmlns:a16="http://schemas.microsoft.com/office/drawing/2014/main" id="{59432600-C7B0-4938-9FE3-26AD8F74B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664" y="842039"/>
            <a:ext cx="2609211" cy="742986"/>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8" name="Rectángulo 7"/>
          <p:cNvSpPr/>
          <p:nvPr/>
        </p:nvSpPr>
        <p:spPr>
          <a:xfrm>
            <a:off x="372151" y="1196193"/>
            <a:ext cx="8399697" cy="4031873"/>
          </a:xfrm>
          <a:prstGeom prst="rect">
            <a:avLst/>
          </a:prstGeom>
        </p:spPr>
        <p:txBody>
          <a:bodyPr wrap="square">
            <a:spAutoFit/>
          </a:bodyPr>
          <a:lstStyle/>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Se propone el desarrollo de un Sistema de Información Web denominado SISTEMATIC CUTEX, que sirva como herramienta software de apoyo al seguimiento de los procesos de la Empresa Peletería Cuero y Color. </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Este sistema de información permitirá la gestión de los vendedores, bodega y administradores como usuarios de la Empresa Peletería Cuero y Color. En el proceso de venta los vendedores podrán hacer los registros de ventas de manera sistematizada, lo cual permitirá tener un mejor control y realizar la actividad en menor tiempo. </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En el proceso de inventario los usuarios con el rol de bodega podrán registrar artículos en el inventario, consultar las cantidades presentes en cada articulo, descontar artículos por ventas y consultar precios de los artículos, lo cual permitirá agilizar el proceso en cuestión de tiempo y eficacia.</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a:t>
            </a: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2D254206-0F4C-4A50-A94A-593C28D6E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427261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8" name="Rectángulo 7"/>
          <p:cNvSpPr/>
          <p:nvPr/>
        </p:nvSpPr>
        <p:spPr>
          <a:xfrm>
            <a:off x="417937" y="1543037"/>
            <a:ext cx="8308126" cy="2554545"/>
          </a:xfrm>
          <a:prstGeom prst="rect">
            <a:avLst/>
          </a:prstGeom>
        </p:spPr>
        <p:txBody>
          <a:bodyPr wrap="square">
            <a:spAutoFit/>
          </a:bodyPr>
          <a:lstStyle/>
          <a:p>
            <a:pPr algn="just"/>
            <a:r>
              <a:rPr lang="es-ES" sz="1600" dirty="0">
                <a:solidFill>
                  <a:schemeClr val="tx1">
                    <a:lumMod val="75000"/>
                    <a:lumOff val="25000"/>
                  </a:schemeClr>
                </a:solidFill>
              </a:rPr>
              <a:t>   En el proceso de facturación los vendedores podrán realizar una factura con la información básica de la empresa y del cliente, la descripción de los artículos vendidos , su valor unitario y total, obteniendo una base de datos de toda la información de cada una de las facturas generadas en el sistema, lo cual permitirá que no exista perdida de la información, errores en los datos y reducción del tiempo implementado a esta actividad.</a:t>
            </a:r>
          </a:p>
          <a:p>
            <a:pPr algn="just"/>
            <a:endParaRPr lang="es-ES" sz="1600" b="1" dirty="0">
              <a:solidFill>
                <a:schemeClr val="tx1">
                  <a:lumMod val="75000"/>
                  <a:lumOff val="25000"/>
                </a:schemeClr>
              </a:solidFill>
            </a:endParaRPr>
          </a:p>
          <a:p>
            <a:pPr algn="just"/>
            <a:r>
              <a:rPr lang="es-ES" sz="1600" b="1" dirty="0">
                <a:solidFill>
                  <a:schemeClr val="tx1">
                    <a:lumMod val="75000"/>
                    <a:lumOff val="25000"/>
                  </a:schemeClr>
                </a:solidFill>
              </a:rPr>
              <a:t>  </a:t>
            </a:r>
            <a:r>
              <a:rPr lang="es-ES" sz="1600" dirty="0">
                <a:solidFill>
                  <a:schemeClr val="tx1">
                    <a:lumMod val="75000"/>
                    <a:lumOff val="25000"/>
                  </a:schemeClr>
                </a:solidFill>
              </a:rPr>
              <a:t>El Sistema de información SISTEMATIC CUTEX servirá como aporte al sector marroquinero, como herramienta de apoyo a los procesos de ventas, facturación e inventario que se realizan dentro de las empresas.</a:t>
            </a:r>
            <a:endParaRPr lang="es-ES_tradnl" sz="1600" dirty="0">
              <a:solidFill>
                <a:schemeClr val="tx1">
                  <a:lumMod val="75000"/>
                  <a:lumOff val="25000"/>
                </a:schemeClr>
              </a:solidFill>
            </a:endParaRPr>
          </a:p>
          <a:p>
            <a:pPr algn="just">
              <a:tabLst>
                <a:tab pos="268288" algn="l"/>
              </a:tabLst>
            </a:pPr>
            <a:r>
              <a:rPr lang="es-ES_tradnl" sz="1600" dirty="0">
                <a:solidFill>
                  <a:schemeClr val="tx1">
                    <a:lumMod val="75000"/>
                    <a:lumOff val="25000"/>
                  </a:schemeClr>
                </a:solidFill>
              </a:rPr>
              <a:t>	</a:t>
            </a: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2D254206-0F4C-4A50-A94A-593C28D6E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214772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5" y="1636109"/>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BE693E9F-957D-4DCC-8498-79AA7B040FB0}"/>
              </a:ext>
            </a:extLst>
          </p:cNvPr>
          <p:cNvSpPr txBox="1"/>
          <p:nvPr/>
        </p:nvSpPr>
        <p:spPr>
          <a:xfrm>
            <a:off x="3531476" y="2688851"/>
            <a:ext cx="4466895" cy="923330"/>
          </a:xfrm>
          <a:prstGeom prst="rect">
            <a:avLst/>
          </a:prstGeom>
          <a:noFill/>
        </p:spPr>
        <p:txBody>
          <a:bodyPr wrap="square" rtlCol="0">
            <a:spAutoFit/>
          </a:bodyPr>
          <a:lstStyle/>
          <a:p>
            <a:r>
              <a:rPr lang="es-ES" dirty="0">
                <a:solidFill>
                  <a:schemeClr val="tx1">
                    <a:lumMod val="75000"/>
                    <a:lumOff val="25000"/>
                  </a:schemeClr>
                </a:solidFill>
              </a:rPr>
              <a:t>En el presente apartado se describirá que hace y que no hace el sistema de información y  el tiempo que abarca su desarrollo.</a:t>
            </a:r>
          </a:p>
        </p:txBody>
      </p:sp>
      <p:pic>
        <p:nvPicPr>
          <p:cNvPr id="10" name="Imagen 9" descr="Un letrero de color blanco&#10;&#10;Descripción generada automáticamente con confianza media">
            <a:extLst>
              <a:ext uri="{FF2B5EF4-FFF2-40B4-BE49-F238E27FC236}">
                <a16:creationId xmlns:a16="http://schemas.microsoft.com/office/drawing/2014/main" id="{8664E2E4-5103-4746-AC5A-96323487F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78372" y="1405816"/>
            <a:ext cx="8337789" cy="3050570"/>
          </a:xfrm>
          <a:prstGeom prst="rect">
            <a:avLst/>
          </a:prstGeom>
        </p:spPr>
        <p:txBody>
          <a:bodyPr wrap="square">
            <a:spAutoFit/>
          </a:bodyPr>
          <a:lstStyle/>
          <a:p>
            <a:pPr algn="just"/>
            <a:r>
              <a:rPr lang="es-ES_tradnl" sz="1600" dirty="0">
                <a:solidFill>
                  <a:schemeClr val="tx1">
                    <a:lumMod val="75000"/>
                    <a:lumOff val="25000"/>
                  </a:schemeClr>
                </a:solidFill>
              </a:rPr>
              <a:t>  En el proceso de ventas, lo vendedores podrán consultar los precios de cada articulo y las cantidades de cada uno de los artículos. En el proceso de facturación, los vendedores podrán generar una factura con la información básica de la empresa , del cliente y de la venta realizada de manera sistematizada.</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  En el proceso de inventario los usuarios del rol de bodega podrán ingresar artículos al inventario, descontar artículos al inventario producto de las ventas realizadas, consultar las cantidades de los diferentes artículos y modificar la organización de la base de datos del inventario. El usuario del rol de administrador podrá crear usuarios, modificar roles y finalmente facilitará la gestión de reportes y gráficos impresos , los cuales son necesarios para el control y toma de decisiones del dueño de la empresa Peletería Cueros y Color.</a:t>
            </a:r>
          </a:p>
          <a:p>
            <a:endParaRPr lang="es-ES_tradnl" sz="1600" dirty="0">
              <a:solidFill>
                <a:schemeClr val="tx1">
                  <a:lumMod val="75000"/>
                  <a:lumOff val="25000"/>
                </a:schemeClr>
              </a:solidFill>
            </a:endParaRP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F5E4A5E1-320C-4672-BDE4-5F3131DD3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36496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830997"/>
          </a:xfrm>
          <a:prstGeom prst="rect">
            <a:avLst/>
          </a:prstGeom>
          <a:noFill/>
        </p:spPr>
        <p:txBody>
          <a:bodyPr wrap="square" rtlCol="0">
            <a:spAutoFit/>
          </a:bodyPr>
          <a:lstStyle/>
          <a:p>
            <a:r>
              <a:rPr lang="es-ES" sz="2400" b="1" dirty="0">
                <a:solidFill>
                  <a:schemeClr val="bg1"/>
                </a:solidFill>
              </a:rPr>
              <a:t>Alcance</a:t>
            </a:r>
          </a:p>
          <a:p>
            <a:r>
              <a:rPr lang="es-ES" sz="2400" b="1" dirty="0">
                <a:solidFill>
                  <a:schemeClr val="bg1"/>
                </a:solidFill>
              </a:rPr>
              <a:t>¿Que no hace el sistema de información?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7" y="1232954"/>
            <a:ext cx="8333294" cy="338554"/>
          </a:xfrm>
          <a:prstGeom prst="rect">
            <a:avLst/>
          </a:prstGeom>
        </p:spPr>
        <p:txBody>
          <a:bodyPr wrap="square">
            <a:spAutoFit/>
          </a:bodyPr>
          <a:lstStyle/>
          <a:p>
            <a:r>
              <a:rPr lang="es-ES" sz="1600" dirty="0">
                <a:solidFill>
                  <a:schemeClr val="tx1">
                    <a:lumMod val="75000"/>
                    <a:lumOff val="25000"/>
                  </a:schemeClr>
                </a:solidFill>
              </a:rPr>
              <a:t> </a:t>
            </a:r>
          </a:p>
        </p:txBody>
      </p:sp>
      <p:sp>
        <p:nvSpPr>
          <p:cNvPr id="14" name="Rectángulo 13">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8" name="Imagen 7" descr="Un letrero de color blanco&#10;&#10;Descripción generada automáticamente con confianza media">
            <a:extLst>
              <a:ext uri="{FF2B5EF4-FFF2-40B4-BE49-F238E27FC236}">
                <a16:creationId xmlns:a16="http://schemas.microsoft.com/office/drawing/2014/main" id="{0A3A14D4-52D3-46C9-927D-2169C9995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9316" y="4293210"/>
            <a:ext cx="1460284" cy="570702"/>
          </a:xfrm>
          <a:prstGeom prst="rect">
            <a:avLst/>
          </a:prstGeom>
        </p:spPr>
      </p:pic>
      <p:sp>
        <p:nvSpPr>
          <p:cNvPr id="9" name="Rectángulo 8">
            <a:extLst>
              <a:ext uri="{FF2B5EF4-FFF2-40B4-BE49-F238E27FC236}">
                <a16:creationId xmlns:a16="http://schemas.microsoft.com/office/drawing/2014/main" id="{19C95F76-7D10-4DC5-92FF-90A3D60F39E5}"/>
              </a:ext>
            </a:extLst>
          </p:cNvPr>
          <p:cNvSpPr/>
          <p:nvPr/>
        </p:nvSpPr>
        <p:spPr>
          <a:xfrm>
            <a:off x="378372" y="1080492"/>
            <a:ext cx="8337789" cy="4382738"/>
          </a:xfrm>
          <a:prstGeom prst="rect">
            <a:avLst/>
          </a:prstGeom>
        </p:spPr>
        <p:txBody>
          <a:bodyPr wrap="square">
            <a:spAutoFit/>
          </a:bodyPr>
          <a:lstStyle/>
          <a:p>
            <a:pPr algn="just"/>
            <a:r>
              <a:rPr lang="es-ES_tradnl" sz="1600" dirty="0">
                <a:solidFill>
                  <a:schemeClr val="tx1">
                    <a:lumMod val="75000"/>
                    <a:lumOff val="25000"/>
                  </a:schemeClr>
                </a:solidFill>
              </a:rPr>
              <a:t>  El sistema de información no permitirá realizar acciones contables, no permitirá realizar cambios sin autorización del administrador, el sistema de información no permitirá el acceso de usuarios externos a los roles designados, el sistema de información no funcionará como publicidad empresarial , no realizará pagos de sueldos ni de nomina, ninguna clase de pagos.</a:t>
            </a:r>
            <a:endParaRPr lang="es-ES_tradnl" sz="1600" dirty="0">
              <a:solidFill>
                <a:srgbClr val="C00000"/>
              </a:solidFill>
            </a:endParaRPr>
          </a:p>
          <a:p>
            <a:pPr algn="just"/>
            <a:endParaRPr lang="es-ES_tradnl" sz="1600" dirty="0">
              <a:solidFill>
                <a:schemeClr val="tx1">
                  <a:lumMod val="75000"/>
                  <a:lumOff val="25000"/>
                </a:schemeClr>
              </a:solidFill>
            </a:endParaRPr>
          </a:p>
          <a:p>
            <a:pPr algn="just"/>
            <a:r>
              <a:rPr lang="es-ES" sz="1600" dirty="0">
                <a:solidFill>
                  <a:schemeClr val="tx1">
                    <a:lumMod val="75000"/>
                    <a:lumOff val="25000"/>
                  </a:schemeClr>
                </a:solidFill>
              </a:rPr>
              <a:t>  El tiempo estipulado para la entrega del sistema de información es un periodo de 2 años, teniendo en cuenta 8 semestres que comprende el tecnólogo Análisis y Desarrollo de Sistemas de Información, donde se desarrollará la especificación, análisis , diseño, construcción e implementación del sistema, de acuerdo a los objetivos de cada trimestre.</a:t>
            </a:r>
          </a:p>
          <a:p>
            <a:pPr algn="just"/>
            <a:endParaRPr lang="es-ES" sz="1600" dirty="0">
              <a:solidFill>
                <a:schemeClr val="tx1">
                  <a:lumMod val="75000"/>
                  <a:lumOff val="25000"/>
                </a:schemeClr>
              </a:solidFill>
            </a:endParaRPr>
          </a:p>
          <a:p>
            <a:pPr>
              <a:lnSpc>
                <a:spcPct val="120000"/>
              </a:lnSpc>
            </a:pPr>
            <a:r>
              <a:rPr lang="es-ES_tradnl" sz="1400" b="1" dirty="0">
                <a:solidFill>
                  <a:schemeClr val="tx1">
                    <a:lumMod val="75000"/>
                    <a:lumOff val="25000"/>
                  </a:schemeClr>
                </a:solidFill>
              </a:rPr>
              <a:t>Primer Trimestre</a:t>
            </a:r>
          </a:p>
          <a:p>
            <a:pPr marL="444500" indent="-285750">
              <a:buFont typeface="Arial" panose="020B0604020202020204" pitchFamily="34" charset="0"/>
              <a:buChar char="•"/>
            </a:pPr>
            <a:r>
              <a:rPr lang="es-ES" sz="1400" dirty="0">
                <a:solidFill>
                  <a:schemeClr val="tx1">
                    <a:lumMod val="75000"/>
                    <a:lumOff val="25000"/>
                  </a:schemeClr>
                </a:solidFill>
              </a:rPr>
              <a:t>Presentación Proyecto</a:t>
            </a:r>
          </a:p>
          <a:p>
            <a:pPr marL="444500" indent="-285750">
              <a:buFont typeface="Arial" panose="020B0604020202020204" pitchFamily="34" charset="0"/>
              <a:buChar char="•"/>
            </a:pPr>
            <a:r>
              <a:rPr lang="es-ES" sz="14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400" dirty="0">
                <a:solidFill>
                  <a:schemeClr val="tx1">
                    <a:lumMod val="75000"/>
                    <a:lumOff val="25000"/>
                  </a:schemeClr>
                </a:solidFill>
              </a:rPr>
              <a:t>Diagrama de Procesos</a:t>
            </a:r>
          </a:p>
          <a:p>
            <a:pPr marL="444500" indent="-285750">
              <a:buFont typeface="Arial" panose="020B0604020202020204" pitchFamily="34" charset="0"/>
              <a:buChar char="•"/>
            </a:pPr>
            <a:r>
              <a:rPr lang="es-ES" sz="1400" dirty="0">
                <a:solidFill>
                  <a:schemeClr val="tx1">
                    <a:lumMod val="75000"/>
                    <a:lumOff val="25000"/>
                  </a:schemeClr>
                </a:solidFill>
              </a:rPr>
              <a:t>Preliminar inventario</a:t>
            </a:r>
          </a:p>
          <a:p>
            <a:pPr marL="444500" indent="-285750">
              <a:buFont typeface="Arial" panose="020B0604020202020204" pitchFamily="34" charset="0"/>
              <a:buChar char="•"/>
            </a:pPr>
            <a:endParaRPr lang="es-ES_tradnl" sz="1400" b="1" u="sng" dirty="0">
              <a:solidFill>
                <a:schemeClr val="tx1">
                  <a:lumMod val="75000"/>
                  <a:lumOff val="25000"/>
                </a:schemeClr>
              </a:solidFill>
            </a:endParaRPr>
          </a:p>
          <a:p>
            <a:pPr algn="just"/>
            <a:endParaRPr lang="es-ES" sz="1600" dirty="0">
              <a:solidFill>
                <a:schemeClr val="tx1">
                  <a:lumMod val="75000"/>
                  <a:lumOff val="25000"/>
                </a:schemeClr>
              </a:solidFill>
            </a:endParaRPr>
          </a:p>
          <a:p>
            <a:pPr algn="just"/>
            <a:endParaRPr lang="es-ES_tradnl" sz="1600" dirty="0">
              <a:solidFill>
                <a:srgbClr val="FF0000"/>
              </a:solidFill>
            </a:endParaRPr>
          </a:p>
        </p:txBody>
      </p:sp>
    </p:spTree>
    <p:extLst>
      <p:ext uri="{BB962C8B-B14F-4D97-AF65-F5344CB8AC3E}">
        <p14:creationId xmlns:p14="http://schemas.microsoft.com/office/powerpoint/2010/main" val="212181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607405" y="1028701"/>
            <a:ext cx="2681079" cy="390260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Primer Trimestre</a:t>
            </a:r>
          </a:p>
          <a:p>
            <a:pPr marL="444500" indent="-285750">
              <a:buFont typeface="Arial" panose="020B0604020202020204" pitchFamily="34" charset="0"/>
              <a:buChar char="•"/>
            </a:pPr>
            <a:r>
              <a:rPr lang="es-ES" sz="1000" dirty="0">
                <a:solidFill>
                  <a:schemeClr val="tx1">
                    <a:lumMod val="75000"/>
                    <a:lumOff val="25000"/>
                  </a:schemeClr>
                </a:solidFill>
              </a:rPr>
              <a:t>Presentación Proyecto</a:t>
            </a:r>
          </a:p>
          <a:p>
            <a:pPr marL="444500" indent="-285750">
              <a:buFont typeface="Arial" panose="020B0604020202020204" pitchFamily="34" charset="0"/>
              <a:buChar char="•"/>
            </a:pPr>
            <a:r>
              <a:rPr lang="es-ES" sz="10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00" dirty="0">
                <a:solidFill>
                  <a:schemeClr val="tx1">
                    <a:lumMod val="75000"/>
                    <a:lumOff val="25000"/>
                  </a:schemeClr>
                </a:solidFill>
              </a:rPr>
              <a:t>Diagrama de Procesos</a:t>
            </a:r>
          </a:p>
          <a:p>
            <a:pPr marL="444500" indent="-285750">
              <a:buFont typeface="Arial" panose="020B0604020202020204" pitchFamily="34" charset="0"/>
              <a:buChar char="•"/>
            </a:pPr>
            <a:r>
              <a:rPr lang="es-ES" sz="1000" dirty="0">
                <a:solidFill>
                  <a:schemeClr val="tx1">
                    <a:lumMod val="75000"/>
                    <a:lumOff val="25000"/>
                  </a:schemeClr>
                </a:solidFill>
              </a:rPr>
              <a:t>Preeliminar Inventario</a:t>
            </a:r>
          </a:p>
          <a:p>
            <a:pPr marL="444500" indent="-285750">
              <a:buFont typeface="Arial" panose="020B0604020202020204" pitchFamily="34" charset="0"/>
              <a:buChar char="•"/>
            </a:pPr>
            <a:r>
              <a:rPr lang="es-ES" sz="1000" dirty="0">
                <a:solidFill>
                  <a:schemeClr val="tx1">
                    <a:lumMod val="75000"/>
                    <a:lumOff val="25000"/>
                  </a:schemeClr>
                </a:solidFill>
              </a:rPr>
              <a:t>Formulación del Proyecto</a:t>
            </a:r>
          </a:p>
          <a:p>
            <a:pPr marL="444500" indent="-285750">
              <a:buFont typeface="Arial" panose="020B0604020202020204" pitchFamily="34" charset="0"/>
              <a:buChar char="•"/>
            </a:pPr>
            <a:r>
              <a:rPr lang="es-ES" sz="1000" dirty="0">
                <a:solidFill>
                  <a:schemeClr val="tx1">
                    <a:lumMod val="75000"/>
                    <a:lumOff val="25000"/>
                  </a:schemeClr>
                </a:solidFill>
              </a:rPr>
              <a:t>IEEE-830</a:t>
            </a:r>
          </a:p>
          <a:p>
            <a:pPr marL="444500" indent="-285750">
              <a:buFont typeface="Arial" panose="020B0604020202020204" pitchFamily="34" charset="0"/>
              <a:buChar char="•"/>
            </a:pPr>
            <a:r>
              <a:rPr lang="es-ES" sz="1000" u="sng" dirty="0">
                <a:solidFill>
                  <a:schemeClr val="tx1">
                    <a:lumMod val="75000"/>
                    <a:lumOff val="25000"/>
                  </a:schemeClr>
                </a:solidFill>
                <a:hlinkClick r:id="rId3"/>
              </a:rPr>
              <a:t>Entregables 1er Trim</a:t>
            </a:r>
            <a:endParaRPr lang="es-ES_tradnl" sz="800" b="1" u="sng"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Segundo Trimestre</a:t>
            </a:r>
          </a:p>
          <a:p>
            <a:pPr marL="444500" indent="-285750">
              <a:buFont typeface="Arial" panose="020B0604020202020204" pitchFamily="34" charset="0"/>
              <a:buChar char="•"/>
            </a:pPr>
            <a:r>
              <a:rPr lang="es-ES" sz="1000" dirty="0">
                <a:solidFill>
                  <a:schemeClr val="tx1">
                    <a:lumMod val="75000"/>
                    <a:lumOff val="25000"/>
                  </a:schemeClr>
                </a:solidFill>
              </a:rPr>
              <a:t>Diagrama Casos de Uso</a:t>
            </a:r>
          </a:p>
          <a:p>
            <a:pPr marL="444500" indent="-285750">
              <a:buFont typeface="Arial" panose="020B0604020202020204" pitchFamily="34" charset="0"/>
              <a:buChar char="•"/>
            </a:pPr>
            <a:r>
              <a:rPr lang="es-ES" sz="1000" dirty="0">
                <a:solidFill>
                  <a:schemeClr val="tx1">
                    <a:lumMod val="75000"/>
                    <a:lumOff val="25000"/>
                  </a:schemeClr>
                </a:solidFill>
              </a:rPr>
              <a:t>Casos de Uso Extendido</a:t>
            </a:r>
          </a:p>
          <a:p>
            <a:pPr marL="444500" indent="-285750">
              <a:buFont typeface="Arial" panose="020B0604020202020204" pitchFamily="34" charset="0"/>
              <a:buChar char="•"/>
            </a:pPr>
            <a:r>
              <a:rPr lang="es-ES" sz="1000" dirty="0">
                <a:solidFill>
                  <a:schemeClr val="tx1">
                    <a:lumMod val="75000"/>
                    <a:lumOff val="25000"/>
                  </a:schemeClr>
                </a:solidFill>
              </a:rPr>
              <a:t>Modelo Entidad Relación</a:t>
            </a:r>
          </a:p>
          <a:p>
            <a:pPr marL="444500" indent="-285750">
              <a:buFont typeface="Arial" panose="020B0604020202020204" pitchFamily="34" charset="0"/>
              <a:buChar char="•"/>
            </a:pPr>
            <a:r>
              <a:rPr lang="es-ES" sz="1000" dirty="0">
                <a:solidFill>
                  <a:schemeClr val="tx1">
                    <a:lumMod val="75000"/>
                    <a:lumOff val="25000"/>
                  </a:schemeClr>
                </a:solidFill>
              </a:rPr>
              <a:t>Diccionario de Datos</a:t>
            </a:r>
          </a:p>
          <a:p>
            <a:pPr marL="444500" indent="-285750">
              <a:buFont typeface="Arial" panose="020B0604020202020204" pitchFamily="34" charset="0"/>
              <a:buChar char="•"/>
            </a:pPr>
            <a:r>
              <a:rPr lang="es-ES" sz="1000" dirty="0">
                <a:solidFill>
                  <a:schemeClr val="tx1">
                    <a:lumMod val="75000"/>
                    <a:lumOff val="25000"/>
                  </a:schemeClr>
                </a:solidFill>
              </a:rPr>
              <a:t>Cronograma de Actividades</a:t>
            </a:r>
          </a:p>
          <a:p>
            <a:pPr marL="444500" indent="-285750">
              <a:buFont typeface="Arial" panose="020B0604020202020204" pitchFamily="34" charset="0"/>
              <a:buChar char="•"/>
            </a:pPr>
            <a:r>
              <a:rPr lang="es-ES" sz="1000" dirty="0">
                <a:solidFill>
                  <a:schemeClr val="tx1">
                    <a:lumMod val="75000"/>
                    <a:lumOff val="25000"/>
                  </a:schemeClr>
                </a:solidFill>
              </a:rPr>
              <a:t>Presupuesto y Personal</a:t>
            </a:r>
          </a:p>
          <a:p>
            <a:pPr marL="444500" indent="-285750">
              <a:buFont typeface="Arial" panose="020B0604020202020204" pitchFamily="34" charset="0"/>
              <a:buChar char="•"/>
            </a:pPr>
            <a:r>
              <a:rPr lang="es-ES" sz="1000" dirty="0">
                <a:solidFill>
                  <a:schemeClr val="tx1">
                    <a:lumMod val="75000"/>
                    <a:lumOff val="25000"/>
                  </a:schemeClr>
                </a:solidFill>
                <a:hlinkClick r:id="rId4"/>
              </a:rPr>
              <a:t>Entregables 2do Trim</a:t>
            </a: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Tercer Trimestre</a:t>
            </a:r>
          </a:p>
          <a:p>
            <a:pPr marL="444500" indent="-285750">
              <a:buFont typeface="Arial" panose="020B0604020202020204" pitchFamily="34" charset="0"/>
              <a:buChar char="•"/>
            </a:pPr>
            <a:r>
              <a:rPr lang="es-ES" sz="1000" dirty="0">
                <a:solidFill>
                  <a:schemeClr val="tx1">
                    <a:lumMod val="75000"/>
                    <a:lumOff val="25000"/>
                  </a:schemeClr>
                </a:solidFill>
              </a:rPr>
              <a:t>Modelo Relacional</a:t>
            </a:r>
          </a:p>
          <a:p>
            <a:pPr marL="444500" indent="-285750">
              <a:buFont typeface="Arial" panose="020B0604020202020204" pitchFamily="34" charset="0"/>
              <a:buChar char="•"/>
            </a:pPr>
            <a:r>
              <a:rPr lang="es-ES" sz="1000" dirty="0">
                <a:solidFill>
                  <a:schemeClr val="tx1">
                    <a:lumMod val="75000"/>
                    <a:lumOff val="25000"/>
                  </a:schemeClr>
                </a:solidFill>
              </a:rPr>
              <a:t>Diagrama de Clases</a:t>
            </a:r>
          </a:p>
          <a:p>
            <a:pPr marL="444500" indent="-285750">
              <a:buFont typeface="Arial" panose="020B0604020202020204" pitchFamily="34" charset="0"/>
              <a:buChar char="•"/>
            </a:pPr>
            <a:r>
              <a:rPr lang="es-ES" sz="1000" dirty="0">
                <a:solidFill>
                  <a:schemeClr val="tx1">
                    <a:lumMod val="75000"/>
                    <a:lumOff val="25000"/>
                  </a:schemeClr>
                </a:solidFill>
              </a:rPr>
              <a:t>Diagrama de Distribución</a:t>
            </a:r>
          </a:p>
          <a:p>
            <a:pPr marL="444500" indent="-285750">
              <a:buFont typeface="Arial" panose="020B0604020202020204" pitchFamily="34" charset="0"/>
              <a:buChar char="•"/>
            </a:pPr>
            <a:r>
              <a:rPr lang="es-ES" sz="1000" dirty="0">
                <a:solidFill>
                  <a:schemeClr val="tx1">
                    <a:lumMod val="75000"/>
                    <a:lumOff val="25000"/>
                  </a:schemeClr>
                </a:solidFill>
              </a:rPr>
              <a:t>WireFrame o Mockups</a:t>
            </a:r>
          </a:p>
          <a:p>
            <a:pPr marL="444500" indent="-285750">
              <a:buFont typeface="Arial" panose="020B0604020202020204" pitchFamily="34" charset="0"/>
              <a:buChar char="•"/>
            </a:pPr>
            <a:r>
              <a:rPr lang="es-ES" sz="1000" dirty="0">
                <a:solidFill>
                  <a:schemeClr val="tx1">
                    <a:lumMod val="75000"/>
                    <a:lumOff val="25000"/>
                  </a:schemeClr>
                </a:solidFill>
                <a:hlinkClick r:id="rId5"/>
              </a:rPr>
              <a:t>Entregables 3er Trim</a:t>
            </a: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6"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ángulo 8"/>
          <p:cNvSpPr/>
          <p:nvPr/>
        </p:nvSpPr>
        <p:spPr>
          <a:xfrm>
            <a:off x="3344711" y="1028701"/>
            <a:ext cx="2681079" cy="402571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Cuarto Trimestre</a:t>
            </a:r>
          </a:p>
          <a:p>
            <a:pPr marL="444500" indent="-285750">
              <a:buFont typeface="Arial" panose="020B0604020202020204" pitchFamily="34" charset="0"/>
              <a:buChar char="•"/>
            </a:pPr>
            <a:r>
              <a:rPr lang="es-ES" sz="1000" dirty="0">
                <a:solidFill>
                  <a:schemeClr val="tx1">
                    <a:lumMod val="75000"/>
                    <a:lumOff val="25000"/>
                  </a:schemeClr>
                </a:solidFill>
              </a:rPr>
              <a:t>Inventario</a:t>
            </a:r>
          </a:p>
          <a:p>
            <a:pPr marL="444500" indent="-285750">
              <a:buFont typeface="Arial" panose="020B0604020202020204" pitchFamily="34" charset="0"/>
              <a:buChar char="•"/>
            </a:pPr>
            <a:r>
              <a:rPr lang="es-ES" sz="1000" dirty="0">
                <a:solidFill>
                  <a:schemeClr val="tx1">
                    <a:lumMod val="75000"/>
                    <a:lumOff val="25000"/>
                  </a:schemeClr>
                </a:solidFill>
              </a:rPr>
              <a:t>Informe de Costos</a:t>
            </a:r>
          </a:p>
          <a:p>
            <a:pPr marL="444500" indent="-285750">
              <a:buFont typeface="Arial" panose="020B0604020202020204" pitchFamily="34" charset="0"/>
              <a:buChar char="•"/>
            </a:pPr>
            <a:r>
              <a:rPr lang="es-ES" sz="1000" dirty="0">
                <a:solidFill>
                  <a:schemeClr val="tx1">
                    <a:lumMod val="75000"/>
                    <a:lumOff val="25000"/>
                  </a:schemeClr>
                </a:solidFill>
              </a:rPr>
              <a:t>Base de Datos - DDL</a:t>
            </a:r>
          </a:p>
          <a:p>
            <a:pPr marL="444500" indent="-285750">
              <a:buFont typeface="Arial" panose="020B0604020202020204" pitchFamily="34" charset="0"/>
              <a:buChar char="•"/>
            </a:pPr>
            <a:r>
              <a:rPr lang="es-ES" sz="1000" dirty="0">
                <a:solidFill>
                  <a:schemeClr val="tx1">
                    <a:lumMod val="75000"/>
                    <a:lumOff val="25000"/>
                  </a:schemeClr>
                </a:solidFill>
              </a:rPr>
              <a:t>Base de Datos - DML</a:t>
            </a:r>
          </a:p>
          <a:p>
            <a:pPr marL="444500" indent="-285750">
              <a:buFont typeface="Arial" panose="020B0604020202020204" pitchFamily="34" charset="0"/>
              <a:buChar char="•"/>
            </a:pPr>
            <a:r>
              <a:rPr lang="es-ES" sz="1000" dirty="0">
                <a:solidFill>
                  <a:schemeClr val="tx1">
                    <a:lumMod val="75000"/>
                    <a:lumOff val="25000"/>
                  </a:schemeClr>
                </a:solidFill>
                <a:hlinkClick r:id="rId7"/>
              </a:rPr>
              <a:t>Entregables 4to 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Quinto Trimestre</a:t>
            </a:r>
          </a:p>
          <a:p>
            <a:pPr marL="444500" indent="-285750">
              <a:buFont typeface="Arial" panose="020B0604020202020204" pitchFamily="34" charset="0"/>
              <a:buChar char="•"/>
            </a:pPr>
            <a:r>
              <a:rPr lang="es-ES" sz="1000" dirty="0">
                <a:solidFill>
                  <a:schemeClr val="tx1">
                    <a:lumMod val="75000"/>
                    <a:lumOff val="25000"/>
                  </a:schemeClr>
                </a:solidFill>
                <a:hlinkClick r:id="rId8"/>
              </a:rPr>
              <a:t>Prototipo No Funciona</a:t>
            </a:r>
            <a:r>
              <a:rPr lang="es-ES" sz="1000" dirty="0">
                <a:solidFill>
                  <a:schemeClr val="tx1">
                    <a:lumMod val="75000"/>
                    <a:lumOff val="25000"/>
                  </a:schemeClr>
                </a:solidFill>
                <a:hlinkClick r:id="rId9"/>
              </a:rPr>
              <a:t>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Manual Técnico</a:t>
            </a:r>
          </a:p>
          <a:p>
            <a:pPr marL="444500" indent="-285750">
              <a:buFont typeface="Arial" panose="020B0604020202020204" pitchFamily="34" charset="0"/>
              <a:buChar char="•"/>
            </a:pPr>
            <a:r>
              <a:rPr lang="es-ES" sz="1000" dirty="0">
                <a:solidFill>
                  <a:schemeClr val="tx1">
                    <a:lumMod val="75000"/>
                    <a:lumOff val="25000"/>
                  </a:schemeClr>
                </a:solidFill>
              </a:rPr>
              <a:t>Planeación Pruebas Software</a:t>
            </a:r>
          </a:p>
          <a:p>
            <a:pPr marL="444500" indent="-285750">
              <a:buFont typeface="Arial" panose="020B0604020202020204" pitchFamily="34" charset="0"/>
              <a:buChar char="•"/>
            </a:pPr>
            <a:r>
              <a:rPr lang="es-ES" sz="1000" dirty="0">
                <a:solidFill>
                  <a:schemeClr val="tx1">
                    <a:lumMod val="75000"/>
                    <a:lumOff val="25000"/>
                  </a:schemeClr>
                </a:solidFill>
                <a:hlinkClick r:id="rId10"/>
              </a:rPr>
              <a:t>Local App - S.I.</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11"/>
              </a:rPr>
              <a:t>Entregables 5to 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_tradnl" sz="800" b="1"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Sexto Trimestre</a:t>
            </a:r>
          </a:p>
          <a:p>
            <a:pPr marL="444500" indent="-285750">
              <a:buFont typeface="Arial" panose="020B0604020202020204" pitchFamily="34" charset="0"/>
              <a:buChar char="•"/>
            </a:pPr>
            <a:r>
              <a:rPr lang="es-ES" sz="1000" dirty="0">
                <a:solidFill>
                  <a:schemeClr val="tx1">
                    <a:lumMod val="75000"/>
                    <a:lumOff val="25000"/>
                  </a:schemeClr>
                </a:solidFill>
              </a:rPr>
              <a:t>Plan de Instalación</a:t>
            </a:r>
          </a:p>
          <a:p>
            <a:pPr marL="444500" indent="-285750">
              <a:buFont typeface="Arial" panose="020B0604020202020204" pitchFamily="34" charset="0"/>
              <a:buChar char="•"/>
            </a:pPr>
            <a:r>
              <a:rPr lang="es-ES" sz="1000" dirty="0">
                <a:solidFill>
                  <a:schemeClr val="tx1">
                    <a:lumMod val="75000"/>
                    <a:lumOff val="25000"/>
                  </a:schemeClr>
                </a:solidFill>
              </a:rPr>
              <a:t>Plan de Respaldo</a:t>
            </a:r>
          </a:p>
          <a:p>
            <a:pPr marL="444500" indent="-285750">
              <a:buFont typeface="Arial" panose="020B0604020202020204" pitchFamily="34" charset="0"/>
              <a:buChar char="•"/>
            </a:pPr>
            <a:r>
              <a:rPr lang="es-ES" sz="1000" dirty="0">
                <a:solidFill>
                  <a:schemeClr val="tx1">
                    <a:lumMod val="75000"/>
                    <a:lumOff val="25000"/>
                  </a:schemeClr>
                </a:solidFill>
              </a:rPr>
              <a:t>Plan de Migración Datos</a:t>
            </a:r>
          </a:p>
          <a:p>
            <a:pPr marL="444500" indent="-285750">
              <a:buFont typeface="Arial" panose="020B0604020202020204" pitchFamily="34" charset="0"/>
              <a:buChar char="•"/>
            </a:pPr>
            <a:r>
              <a:rPr lang="es-ES" sz="1000" dirty="0">
                <a:solidFill>
                  <a:schemeClr val="tx1">
                    <a:lumMod val="75000"/>
                    <a:lumOff val="25000"/>
                  </a:schemeClr>
                </a:solidFill>
              </a:rPr>
              <a:t>Manual de Usuario</a:t>
            </a:r>
          </a:p>
          <a:p>
            <a:pPr marL="444500" indent="-285750">
              <a:buFont typeface="Arial" panose="020B0604020202020204" pitchFamily="34" charset="0"/>
              <a:buChar char="•"/>
            </a:pPr>
            <a:r>
              <a:rPr lang="es-ES" sz="1000" dirty="0">
                <a:solidFill>
                  <a:schemeClr val="tx1">
                    <a:lumMod val="75000"/>
                    <a:lumOff val="25000"/>
                  </a:schemeClr>
                </a:solidFill>
              </a:rPr>
              <a:t>Manual de Operación</a:t>
            </a:r>
          </a:p>
          <a:p>
            <a:pPr marL="444500" indent="-285750">
              <a:buFont typeface="Arial" panose="020B0604020202020204" pitchFamily="34" charset="0"/>
              <a:buChar char="•"/>
            </a:pPr>
            <a:r>
              <a:rPr lang="es-ES" sz="1000" dirty="0">
                <a:solidFill>
                  <a:schemeClr val="tx1">
                    <a:lumMod val="75000"/>
                    <a:lumOff val="25000"/>
                  </a:schemeClr>
                </a:solidFill>
              </a:rPr>
              <a:t>Documentación Pruebas Software</a:t>
            </a:r>
          </a:p>
          <a:p>
            <a:pPr marL="444500" indent="-285750">
              <a:buFont typeface="Arial" panose="020B0604020202020204" pitchFamily="34" charset="0"/>
              <a:buChar char="•"/>
            </a:pPr>
            <a:r>
              <a:rPr lang="es-ES" sz="1000" dirty="0">
                <a:solidFill>
                  <a:schemeClr val="tx1">
                    <a:lumMod val="75000"/>
                    <a:lumOff val="25000"/>
                  </a:schemeClr>
                </a:solidFill>
              </a:rPr>
              <a:t>Despliegue app - S.I. 1er</a:t>
            </a:r>
          </a:p>
          <a:p>
            <a:pPr marL="444500" indent="-285750">
              <a:buFont typeface="Arial" panose="020B0604020202020204" pitchFamily="34" charset="0"/>
              <a:buChar char="•"/>
            </a:pPr>
            <a:r>
              <a:rPr lang="es-ES" sz="1000" dirty="0">
                <a:solidFill>
                  <a:schemeClr val="tx1">
                    <a:lumMod val="75000"/>
                    <a:lumOff val="25000"/>
                  </a:schemeClr>
                </a:solidFill>
                <a:hlinkClick r:id="rId12"/>
              </a:rPr>
              <a:t>Entregables 6to Trim</a:t>
            </a:r>
            <a:endParaRPr lang="es-ES" sz="1000" dirty="0">
              <a:solidFill>
                <a:schemeClr val="tx1">
                  <a:lumMod val="75000"/>
                  <a:lumOff val="25000"/>
                </a:schemeClr>
              </a:solidFill>
            </a:endParaRPr>
          </a:p>
        </p:txBody>
      </p:sp>
      <p:sp>
        <p:nvSpPr>
          <p:cNvPr id="10" name="Rectángulo 9"/>
          <p:cNvSpPr/>
          <p:nvPr/>
        </p:nvSpPr>
        <p:spPr>
          <a:xfrm>
            <a:off x="6082018" y="1028701"/>
            <a:ext cx="2681079" cy="2868478"/>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Séptimo Trimestre</a:t>
            </a:r>
          </a:p>
          <a:p>
            <a:pPr marL="444500" indent="-285750">
              <a:buFont typeface="Arial" panose="020B0604020202020204" pitchFamily="34" charset="0"/>
              <a:buChar char="•"/>
            </a:pPr>
            <a:r>
              <a:rPr lang="es-ES" sz="1000" dirty="0">
                <a:solidFill>
                  <a:schemeClr val="tx1">
                    <a:lumMod val="75000"/>
                    <a:lumOff val="25000"/>
                  </a:schemeClr>
                </a:solidFill>
              </a:rPr>
              <a:t>Informe de Distribución</a:t>
            </a:r>
          </a:p>
          <a:p>
            <a:pPr marL="444500" indent="-285750">
              <a:buFont typeface="Arial" panose="020B0604020202020204" pitchFamily="34" charset="0"/>
              <a:buChar char="•"/>
            </a:pPr>
            <a:r>
              <a:rPr lang="es-ES" sz="1000" dirty="0">
                <a:solidFill>
                  <a:schemeClr val="tx1">
                    <a:lumMod val="75000"/>
                    <a:lumOff val="25000"/>
                  </a:schemeClr>
                </a:solidFill>
              </a:rPr>
              <a:t>Cuadro Comparativo Proveedores</a:t>
            </a:r>
          </a:p>
          <a:p>
            <a:pPr marL="444500" indent="-285750">
              <a:buFont typeface="Arial" panose="020B0604020202020204" pitchFamily="34" charset="0"/>
              <a:buChar char="•"/>
            </a:pPr>
            <a:r>
              <a:rPr lang="es-ES" sz="1000" dirty="0">
                <a:solidFill>
                  <a:schemeClr val="tx1">
                    <a:lumMod val="75000"/>
                    <a:lumOff val="25000"/>
                  </a:schemeClr>
                </a:solidFill>
              </a:rPr>
              <a:t>Contratos de Software</a:t>
            </a:r>
          </a:p>
          <a:p>
            <a:pPr marL="444500" indent="-285750">
              <a:buFont typeface="Arial" panose="020B0604020202020204" pitchFamily="34" charset="0"/>
              <a:buChar char="•"/>
            </a:pPr>
            <a:r>
              <a:rPr lang="es-ES" sz="1000" dirty="0">
                <a:solidFill>
                  <a:schemeClr val="tx1">
                    <a:lumMod val="75000"/>
                    <a:lumOff val="25000"/>
                  </a:schemeClr>
                </a:solidFill>
              </a:rPr>
              <a:t>Despliegue app - S.I. 2do</a:t>
            </a:r>
          </a:p>
          <a:p>
            <a:pPr marL="444500" indent="-285750">
              <a:buFont typeface="Arial" panose="020B0604020202020204" pitchFamily="34" charset="0"/>
              <a:buChar char="•"/>
            </a:pPr>
            <a:r>
              <a:rPr lang="es-ES" sz="1000" dirty="0">
                <a:solidFill>
                  <a:schemeClr val="tx1">
                    <a:lumMod val="75000"/>
                    <a:lumOff val="25000"/>
                  </a:schemeClr>
                </a:solidFill>
                <a:hlinkClick r:id="rId13"/>
              </a:rPr>
              <a:t>Entregables 7mo Trim</a:t>
            </a:r>
            <a:endParaRPr lang="es-ES" sz="1000" dirty="0">
              <a:solidFill>
                <a:schemeClr val="tx1">
                  <a:lumMod val="75000"/>
                  <a:lumOff val="25000"/>
                </a:schemeClr>
              </a:solidFill>
            </a:endParaRPr>
          </a:p>
          <a:p>
            <a:pPr marL="158750"/>
            <a:endParaRPr lang="es-ES" sz="1100" dirty="0">
              <a:solidFill>
                <a:schemeClr val="tx1">
                  <a:lumMod val="75000"/>
                  <a:lumOff val="25000"/>
                </a:schemeClr>
              </a:solidFill>
            </a:endParaRPr>
          </a:p>
          <a:p>
            <a:pPr marL="158750"/>
            <a:endParaRPr lang="es-ES" sz="9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Octavo Trimestre</a:t>
            </a:r>
          </a:p>
          <a:p>
            <a:pPr marL="444500" indent="-285750">
              <a:buFont typeface="Arial" panose="020B0604020202020204" pitchFamily="34" charset="0"/>
              <a:buChar char="•"/>
            </a:pPr>
            <a:r>
              <a:rPr lang="es-ES" sz="1000" dirty="0">
                <a:solidFill>
                  <a:schemeClr val="tx1">
                    <a:lumMod val="75000"/>
                    <a:lumOff val="25000"/>
                  </a:schemeClr>
                </a:solidFill>
              </a:rPr>
              <a:t>Cronograma de Actividades Final</a:t>
            </a:r>
          </a:p>
          <a:p>
            <a:pPr marL="444500" indent="-285750">
              <a:buFont typeface="Arial" panose="020B0604020202020204" pitchFamily="34" charset="0"/>
              <a:buChar char="•"/>
            </a:pPr>
            <a:r>
              <a:rPr lang="es-ES" sz="1000" dirty="0">
                <a:solidFill>
                  <a:schemeClr val="tx1">
                    <a:lumMod val="75000"/>
                    <a:lumOff val="25000"/>
                  </a:schemeClr>
                </a:solidFill>
              </a:rPr>
              <a:t>Manual de Usuario Final</a:t>
            </a:r>
          </a:p>
          <a:p>
            <a:pPr marL="444500" indent="-285750">
              <a:buFont typeface="Arial" panose="020B0604020202020204" pitchFamily="34" charset="0"/>
              <a:buChar char="•"/>
            </a:pPr>
            <a:r>
              <a:rPr lang="es-ES" sz="1000" dirty="0">
                <a:solidFill>
                  <a:schemeClr val="tx1">
                    <a:lumMod val="75000"/>
                    <a:lumOff val="25000"/>
                  </a:schemeClr>
                </a:solidFill>
              </a:rPr>
              <a:t>Manual de Operación Final</a:t>
            </a:r>
          </a:p>
          <a:p>
            <a:pPr marL="444500" indent="-285750">
              <a:buFont typeface="Arial" panose="020B0604020202020204" pitchFamily="34" charset="0"/>
              <a:buChar char="•"/>
            </a:pPr>
            <a:r>
              <a:rPr lang="es-ES" sz="1000" dirty="0">
                <a:solidFill>
                  <a:schemeClr val="tx1">
                    <a:lumMod val="75000"/>
                    <a:lumOff val="25000"/>
                  </a:schemeClr>
                </a:solidFill>
              </a:rPr>
              <a:t>Modelo de Calidad Software</a:t>
            </a:r>
          </a:p>
          <a:p>
            <a:pPr marL="444500" indent="-285750">
              <a:buFont typeface="Arial" panose="020B0604020202020204" pitchFamily="34" charset="0"/>
              <a:buChar char="•"/>
            </a:pPr>
            <a:r>
              <a:rPr lang="es-ES" sz="1000" dirty="0">
                <a:solidFill>
                  <a:schemeClr val="tx1">
                    <a:lumMod val="75000"/>
                    <a:lumOff val="25000"/>
                  </a:schemeClr>
                </a:solidFill>
              </a:rPr>
              <a:t>Despliegue app - S.I. Final</a:t>
            </a:r>
          </a:p>
          <a:p>
            <a:pPr marL="444500" indent="-285750">
              <a:buFont typeface="Arial" panose="020B0604020202020204" pitchFamily="34" charset="0"/>
              <a:buChar char="•"/>
            </a:pPr>
            <a:r>
              <a:rPr lang="es-ES" sz="1000" dirty="0">
                <a:solidFill>
                  <a:schemeClr val="tx1">
                    <a:lumMod val="75000"/>
                    <a:lumOff val="25000"/>
                  </a:schemeClr>
                </a:solidFill>
                <a:hlinkClick r:id="rId14"/>
              </a:rPr>
              <a:t>Entregables 8vo Trim</a:t>
            </a:r>
            <a:endParaRPr lang="es-ES_tradnl" sz="1000" b="1" dirty="0">
              <a:solidFill>
                <a:schemeClr val="tx1">
                  <a:lumMod val="75000"/>
                  <a:lumOff val="25000"/>
                </a:schemeClr>
              </a:solidFill>
            </a:endParaRPr>
          </a:p>
          <a:p>
            <a:pPr marL="444500" indent="-285750">
              <a:buFont typeface="Arial" panose="020B0604020202020204" pitchFamily="34" charset="0"/>
              <a:buChar char="•"/>
            </a:pPr>
            <a:endParaRPr lang="es-ES" sz="1200" dirty="0">
              <a:solidFill>
                <a:schemeClr val="tx1">
                  <a:lumMod val="75000"/>
                  <a:lumOff val="25000"/>
                </a:schemeClr>
              </a:solidFill>
            </a:endParaRPr>
          </a:p>
        </p:txBody>
      </p:sp>
      <p:pic>
        <p:nvPicPr>
          <p:cNvPr id="11" name="Imagen 10" descr="Un letrero de color blanco&#10;&#10;Descripción generada automáticamente con confianza media">
            <a:extLst>
              <a:ext uri="{FF2B5EF4-FFF2-40B4-BE49-F238E27FC236}">
                <a16:creationId xmlns:a16="http://schemas.microsoft.com/office/drawing/2014/main" id="{FFB4DFE8-7992-4C74-9BBF-C61D1DEECF4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304793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Texto&#10;&#10;Descripción generada automáticamente con confianza media">
            <a:extLst>
              <a:ext uri="{FF2B5EF4-FFF2-40B4-BE49-F238E27FC236}">
                <a16:creationId xmlns:a16="http://schemas.microsoft.com/office/drawing/2014/main" id="{CA15C5CC-7A61-4C37-BBF6-FC761EDA0C46}"/>
              </a:ext>
            </a:extLst>
          </p:cNvPr>
          <p:cNvPicPr>
            <a:picLocks noChangeAspect="1"/>
          </p:cNvPicPr>
          <p:nvPr/>
        </p:nvPicPr>
        <p:blipFill rotWithShape="1">
          <a:blip r:embed="rId3"/>
          <a:srcRect b="9413"/>
          <a:stretch/>
        </p:blipFill>
        <p:spPr>
          <a:xfrm>
            <a:off x="5194307" y="145109"/>
            <a:ext cx="3949693" cy="4770537"/>
          </a:xfrm>
          <a:prstGeom prst="rect">
            <a:avLst/>
          </a:prstGeom>
        </p:spPr>
      </p:pic>
      <p:pic>
        <p:nvPicPr>
          <p:cNvPr id="4" name="Imagen 3"/>
          <p:cNvPicPr>
            <a:picLocks noChangeAspect="1"/>
          </p:cNvPicPr>
          <p:nvPr/>
        </p:nvPicPr>
        <p:blipFill>
          <a:blip r:embed="rId4"/>
          <a:stretch>
            <a:fillRect/>
          </a:stretch>
        </p:blipFill>
        <p:spPr>
          <a:xfrm>
            <a:off x="8270874" y="238073"/>
            <a:ext cx="608543" cy="592940"/>
          </a:xfrm>
          <a:prstGeom prst="rect">
            <a:avLst/>
          </a:prstGeom>
        </p:spPr>
      </p:pic>
      <p:sp>
        <p:nvSpPr>
          <p:cNvPr id="5" name="CuadroTexto 4"/>
          <p:cNvSpPr txBox="1"/>
          <p:nvPr/>
        </p:nvSpPr>
        <p:spPr>
          <a:xfrm>
            <a:off x="176452" y="0"/>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176451" y="795124"/>
            <a:ext cx="4834307" cy="4770537"/>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  El presente proyecto se encuentra encaminado a atender una serie de necesidades encontradas en la empresa Peletería Cueros y Color a través de un sistema de información.</a:t>
            </a: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r>
              <a:rPr lang="es-ES" sz="1600" dirty="0">
                <a:solidFill>
                  <a:srgbClr val="404040"/>
                </a:solidFill>
                <a:latin typeface="Calibir"/>
                <a:ea typeface="Helvetica Neue"/>
                <a:cs typeface="Calibir"/>
                <a:sym typeface="Helvetica Neue"/>
              </a:rPr>
              <a:t>  Para este proyecto se planteo una problemática , donde se describe la empresa, los procesos que existen dentro de la empresa, análisis de la información y cada una de las necesidades presentes.</a:t>
            </a: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r>
              <a:rPr lang="es-ES" sz="1600" dirty="0">
                <a:solidFill>
                  <a:srgbClr val="404040"/>
                </a:solidFill>
                <a:latin typeface="Calibir"/>
                <a:ea typeface="Helvetica Neue"/>
                <a:cs typeface="Calibir"/>
                <a:sym typeface="Helvetica Neue"/>
              </a:rPr>
              <a:t>  Los objetivos donde se describe que se quiere alcanzar con este proyecto , la justificación donde se describe la solución al problema , la importancia del sistema de información y su aporte al sector comercial y el alcance donde se describe que va hacer el sistema y su el tiempo que se requiere para desarrollarlo.</a:t>
            </a: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234393" y="5375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3" name="Imagen 12" descr="Un letrero de color blanco&#10;&#10;Descripción generada automáticamente con confianza media">
            <a:extLst>
              <a:ext uri="{FF2B5EF4-FFF2-40B4-BE49-F238E27FC236}">
                <a16:creationId xmlns:a16="http://schemas.microsoft.com/office/drawing/2014/main" id="{E12D806C-EED0-41C4-B2F3-A74BF3933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2345" y="4274995"/>
            <a:ext cx="1585361" cy="619584"/>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60961" y="4302549"/>
            <a:ext cx="1316995" cy="564476"/>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
        <p:nvSpPr>
          <p:cNvPr id="7" name="CuadroTexto 6"/>
          <p:cNvSpPr txBox="1"/>
          <p:nvPr/>
        </p:nvSpPr>
        <p:spPr>
          <a:xfrm>
            <a:off x="7560961" y="4440062"/>
            <a:ext cx="1316994" cy="276999"/>
          </a:xfrm>
          <a:prstGeom prst="rect">
            <a:avLst/>
          </a:prstGeom>
          <a:noFill/>
          <a:ln>
            <a:noFill/>
          </a:ln>
        </p:spPr>
        <p:txBody>
          <a:bodyPr wrap="square" rtlCol="0">
            <a:spAutoFit/>
          </a:bodyPr>
          <a:lstStyle/>
          <a:p>
            <a:pPr algn="ctr"/>
            <a:r>
              <a:rPr lang="es-ES" sz="1200" b="1" dirty="0">
                <a:solidFill>
                  <a:srgbClr val="FFFFFF"/>
                </a:solidFill>
              </a:rPr>
              <a:t>Marca externa</a:t>
            </a:r>
          </a:p>
        </p:txBody>
      </p:sp>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2050" name="Picture 2" descr="de cerca en la mano del hombre usando la almohadilla en el ordenador portátil para trabajar sobre el icono futurista de marketing de medios sociales para la tecnología de la red de internet y el concepto de negocio - informatica fotografías e imágenes de stock">
            <a:extLst>
              <a:ext uri="{FF2B5EF4-FFF2-40B4-BE49-F238E27FC236}">
                <a16:creationId xmlns:a16="http://schemas.microsoft.com/office/drawing/2014/main" id="{6523C7B5-29DD-4304-ADEE-60506591835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97" r="28380" b="1652"/>
          <a:stretch/>
        </p:blipFill>
        <p:spPr bwMode="auto">
          <a:xfrm>
            <a:off x="4873016" y="1417293"/>
            <a:ext cx="3330996" cy="231740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Un letrero de color blanco&#10;&#10;Descripción generada automáticamente con confianza media">
            <a:extLst>
              <a:ext uri="{FF2B5EF4-FFF2-40B4-BE49-F238E27FC236}">
                <a16:creationId xmlns:a16="http://schemas.microsoft.com/office/drawing/2014/main" id="{B960394B-F120-4437-A53A-4B30B03B91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2849" y="4302549"/>
            <a:ext cx="1444353" cy="564476"/>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3580355" y="2692065"/>
            <a:ext cx="4632467" cy="1200329"/>
          </a:xfrm>
          <a:prstGeom prst="rect">
            <a:avLst/>
          </a:prstGeom>
          <a:noFill/>
        </p:spPr>
        <p:txBody>
          <a:bodyPr wrap="square" rtlCol="0">
            <a:spAutoFit/>
          </a:bodyPr>
          <a:lstStyle/>
          <a:p>
            <a:r>
              <a:rPr lang="es-ES" dirty="0">
                <a:solidFill>
                  <a:schemeClr val="tx1">
                    <a:lumMod val="75000"/>
                    <a:lumOff val="25000"/>
                  </a:schemeClr>
                </a:solidFill>
              </a:rPr>
              <a:t>En el presente apartado se describirá la empresa , sus procesos, como se realizó el levantamiento de la información y su análisis correspondiente.</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2" name="Rectángulo 1">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8" name="Imagen 7" descr="Un letrero de color blanco&#10;&#10;Descripción generada automáticamente con confianza media">
            <a:extLst>
              <a:ext uri="{FF2B5EF4-FFF2-40B4-BE49-F238E27FC236}">
                <a16:creationId xmlns:a16="http://schemas.microsoft.com/office/drawing/2014/main" id="{8C8073C4-7214-423D-9464-11ADEA8BE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8" y="1232954"/>
            <a:ext cx="8308126" cy="584775"/>
          </a:xfrm>
          <a:prstGeom prst="rect">
            <a:avLst/>
          </a:prstGeom>
        </p:spPr>
        <p:txBody>
          <a:bodyPr wrap="square">
            <a:spAutoFit/>
          </a:bodyPr>
          <a:lstStyle/>
          <a:p>
            <a:endParaRPr lang="es-ES_tradnl" sz="1600" dirty="0">
              <a:solidFill>
                <a:schemeClr val="tx1">
                  <a:lumMod val="75000"/>
                  <a:lumOff val="25000"/>
                </a:schemeClr>
              </a:solidFill>
            </a:endParaRPr>
          </a:p>
          <a:p>
            <a:endParaRPr lang="es-ES_tradnl" sz="1600" dirty="0">
              <a:solidFill>
                <a:schemeClr val="tx1">
                  <a:lumMod val="75000"/>
                  <a:lumOff val="25000"/>
                </a:schemeClr>
              </a:solidFill>
            </a:endParaRPr>
          </a:p>
        </p:txBody>
      </p:sp>
      <p:sp>
        <p:nvSpPr>
          <p:cNvPr id="6" name="Rectángulo 5">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96FCAA9A-BFC3-4B83-A287-BD926F856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
        <p:nvSpPr>
          <p:cNvPr id="8" name="CuadroTexto 7">
            <a:extLst>
              <a:ext uri="{FF2B5EF4-FFF2-40B4-BE49-F238E27FC236}">
                <a16:creationId xmlns:a16="http://schemas.microsoft.com/office/drawing/2014/main" id="{B69FF0B8-5C34-4E44-93D3-810154F902B5}"/>
              </a:ext>
            </a:extLst>
          </p:cNvPr>
          <p:cNvSpPr txBox="1"/>
          <p:nvPr/>
        </p:nvSpPr>
        <p:spPr>
          <a:xfrm>
            <a:off x="186435" y="1075298"/>
            <a:ext cx="8647035" cy="3970318"/>
          </a:xfrm>
          <a:prstGeom prst="rect">
            <a:avLst/>
          </a:prstGeom>
          <a:noFill/>
        </p:spPr>
        <p:txBody>
          <a:bodyPr wrap="square" rtlCol="0">
            <a:spAutoFit/>
          </a:bodyPr>
          <a:lstStyle/>
          <a:p>
            <a:pPr algn="just"/>
            <a:r>
              <a:rPr lang="es-CO" dirty="0"/>
              <a:t>  La empresa Peletería Cuero y Color es un almacén del barrio Restrepo ubicado en la calle 17 sur # 24D- 04, donde se puede encontrar productos hechos en cuero. Los procesos presentes en la empresa son: ventas , facturación e inventario.</a:t>
            </a:r>
          </a:p>
          <a:p>
            <a:pPr algn="just"/>
            <a:endParaRPr lang="es-CO" dirty="0"/>
          </a:p>
          <a:p>
            <a:pPr algn="just"/>
            <a:r>
              <a:rPr lang="es-CO" dirty="0"/>
              <a:t>  Para determinar que sucede al interior de cada proceso se seleccionó como técnica de recolección, la entrevista,  aplicada a la dueña de la empresa la señora Yaneth Ortiz; A través del análisis que se hizo, el proceso de venta funciona como un registro diario en cuadernos, el proceso de facturación se realiza con factura física y el proceso de inventario se realiza mediante anotaciones en cuadernos cada mes.</a:t>
            </a:r>
          </a:p>
          <a:p>
            <a:pPr algn="just"/>
            <a:r>
              <a:rPr lang="es-CO" dirty="0"/>
              <a:t> </a:t>
            </a:r>
          </a:p>
          <a:p>
            <a:endParaRPr lang="es-CO" dirty="0"/>
          </a:p>
          <a:p>
            <a:r>
              <a:rPr lang="es-CO" dirty="0"/>
              <a:t>  </a:t>
            </a:r>
          </a:p>
          <a:p>
            <a:endParaRPr lang="es-CO" dirty="0"/>
          </a:p>
          <a:p>
            <a:endParaRPr lang="es-CO" dirty="0"/>
          </a:p>
        </p:txBody>
      </p:sp>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7EFC0A1-C4EB-4BCC-B6F7-E016EF970B0D}"/>
              </a:ext>
            </a:extLst>
          </p:cNvPr>
          <p:cNvSpPr txBox="1"/>
          <p:nvPr/>
        </p:nvSpPr>
        <p:spPr>
          <a:xfrm>
            <a:off x="609599" y="1678375"/>
            <a:ext cx="8261132" cy="2446824"/>
          </a:xfrm>
          <a:prstGeom prst="rect">
            <a:avLst/>
          </a:prstGeom>
          <a:noFill/>
        </p:spPr>
        <p:txBody>
          <a:bodyPr wrap="square">
            <a:spAutoFit/>
          </a:bodyPr>
          <a:lstStyle/>
          <a:p>
            <a:pPr algn="just"/>
            <a:r>
              <a:rPr lang="es-ES" dirty="0">
                <a:hlinkClick r:id="rId2" action="ppaction://hlinkfile"/>
              </a:rPr>
              <a:t>..\..\..\</a:t>
            </a:r>
            <a:r>
              <a:rPr lang="es-ES" dirty="0" err="1">
                <a:hlinkClick r:id="rId2" action="ppaction://hlinkfile"/>
              </a:rPr>
              <a:t>xampp</a:t>
            </a:r>
            <a:r>
              <a:rPr lang="es-ES" dirty="0">
                <a:hlinkClick r:id="rId2" action="ppaction://hlinkfile"/>
              </a:rPr>
              <a:t>\</a:t>
            </a:r>
            <a:r>
              <a:rPr lang="es-ES" dirty="0" err="1">
                <a:hlinkClick r:id="rId2" action="ppaction://hlinkfile"/>
              </a:rPr>
              <a:t>htdocs</a:t>
            </a:r>
            <a:r>
              <a:rPr lang="es-ES" dirty="0">
                <a:hlinkClick r:id="rId2" action="ppaction://hlinkfile"/>
              </a:rPr>
              <a:t>\Documentos\</a:t>
            </a:r>
            <a:r>
              <a:rPr lang="es-ES" dirty="0" err="1">
                <a:hlinkClick r:id="rId2" action="ppaction://hlinkfile"/>
              </a:rPr>
              <a:t>Proyectos_ADSI</a:t>
            </a:r>
            <a:r>
              <a:rPr lang="es-ES" dirty="0">
                <a:hlinkClick r:id="rId2" action="ppaction://hlinkfile"/>
              </a:rPr>
              <a:t>\App\</a:t>
            </a:r>
            <a:r>
              <a:rPr lang="es-ES" dirty="0" err="1">
                <a:hlinkClick r:id="rId2" action="ppaction://hlinkfile"/>
              </a:rPr>
              <a:t>app_documentacion</a:t>
            </a:r>
            <a:r>
              <a:rPr lang="es-ES" dirty="0">
                <a:hlinkClick r:id="rId2" action="ppaction://hlinkfile"/>
              </a:rPr>
              <a:t>\1er_trimestre\3_recoleccion\1_3_1_recoleccion_informacion (1).pdf</a:t>
            </a:r>
            <a:endParaRPr lang="es-ES" dirty="0"/>
          </a:p>
          <a:p>
            <a:pPr algn="just"/>
            <a:endParaRPr lang="es-ES" dirty="0"/>
          </a:p>
          <a:p>
            <a:pPr algn="just"/>
            <a:r>
              <a:rPr lang="es-ES" dirty="0">
                <a:hlinkClick r:id="rId3" action="ppaction://hlinkfile"/>
              </a:rPr>
              <a:t>..\</a:t>
            </a:r>
            <a:r>
              <a:rPr lang="es-ES" dirty="0" err="1">
                <a:hlinkClick r:id="rId3" action="ppaction://hlinkfile"/>
              </a:rPr>
              <a:t>Documents</a:t>
            </a:r>
            <a:r>
              <a:rPr lang="es-ES" dirty="0">
                <a:hlinkClick r:id="rId3" action="ppaction://hlinkfile"/>
              </a:rPr>
              <a:t>\</a:t>
            </a:r>
            <a:r>
              <a:rPr lang="es-ES" dirty="0" err="1">
                <a:hlinkClick r:id="rId3" action="ppaction://hlinkfile"/>
              </a:rPr>
              <a:t>kathe</a:t>
            </a:r>
            <a:r>
              <a:rPr lang="es-ES" dirty="0">
                <a:hlinkClick r:id="rId3" action="ppaction://hlinkfile"/>
              </a:rPr>
              <a:t>\SENA\1 trimestre\Proyecto ADSI\</a:t>
            </a:r>
            <a:r>
              <a:rPr lang="es-ES" dirty="0" err="1">
                <a:hlinkClick r:id="rId3" action="ppaction://hlinkfile"/>
              </a:rPr>
              <a:t>Analisis</a:t>
            </a:r>
            <a:r>
              <a:rPr lang="es-ES" dirty="0">
                <a:hlinkClick r:id="rId3" action="ppaction://hlinkfile"/>
              </a:rPr>
              <a:t> Entrevista png.png</a:t>
            </a:r>
            <a:endParaRPr lang="es-ES" dirty="0"/>
          </a:p>
          <a:p>
            <a:pPr algn="just"/>
            <a:endParaRPr lang="es-CO" sz="900" dirty="0"/>
          </a:p>
          <a:p>
            <a:pPr algn="just"/>
            <a:endParaRPr lang="es-CO" dirty="0"/>
          </a:p>
          <a:p>
            <a:pPr algn="just"/>
            <a:r>
              <a:rPr lang="es-ES" dirty="0"/>
              <a:t>  A raíz de este tipo de actividades se podría generar perdidas de documentos  y acciones contables importantes, Generando así una necesidad de sistematizar sus registros de ventas, inventario así como también factura electrónica.</a:t>
            </a:r>
            <a:endParaRPr lang="es-CO" dirty="0"/>
          </a:p>
        </p:txBody>
      </p:sp>
      <p:sp>
        <p:nvSpPr>
          <p:cNvPr id="4" name="CuadroTexto 3">
            <a:extLst>
              <a:ext uri="{FF2B5EF4-FFF2-40B4-BE49-F238E27FC236}">
                <a16:creationId xmlns:a16="http://schemas.microsoft.com/office/drawing/2014/main" id="{7CFD8F7C-8F2C-4D53-991E-AB2773B16745}"/>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Tree>
    <p:extLst>
      <p:ext uri="{BB962C8B-B14F-4D97-AF65-F5344CB8AC3E}">
        <p14:creationId xmlns:p14="http://schemas.microsoft.com/office/powerpoint/2010/main" val="50382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3489435" y="2692065"/>
            <a:ext cx="4723388" cy="944514"/>
          </a:xfrm>
          <a:prstGeom prst="rect">
            <a:avLst/>
          </a:prstGeom>
          <a:noFill/>
        </p:spPr>
        <p:txBody>
          <a:bodyPr wrap="square" rtlCol="0">
            <a:spAutoFit/>
          </a:bodyPr>
          <a:lstStyle/>
          <a:p>
            <a:r>
              <a:rPr lang="es-ES" dirty="0">
                <a:solidFill>
                  <a:schemeClr val="tx1">
                    <a:lumMod val="75000"/>
                    <a:lumOff val="25000"/>
                  </a:schemeClr>
                </a:solidFill>
              </a:rPr>
              <a:t>El objetivo general es lo que se quiere alcanzar a través de este proyecto, los objetivos específicos son las fases para desarrollar el objetivo general.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descr="Un letrero de color blanco&#10;&#10;Descripción generada automáticamente con confianza media">
            <a:extLst>
              <a:ext uri="{FF2B5EF4-FFF2-40B4-BE49-F238E27FC236}">
                <a16:creationId xmlns:a16="http://schemas.microsoft.com/office/drawing/2014/main" id="{725F3799-A76E-4243-AEE3-80D61384C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7" y="1232954"/>
            <a:ext cx="8495089" cy="1338796"/>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lgn="just"/>
            <a:r>
              <a:rPr lang="es-ES" sz="1600" dirty="0">
                <a:solidFill>
                  <a:schemeClr val="tx1">
                    <a:lumMod val="75000"/>
                    <a:lumOff val="25000"/>
                  </a:schemeClr>
                </a:solidFill>
              </a:rPr>
              <a:t>Desarrollar un Sistema de Información Web: SISTEMATIC CUTEX, el cual funcionaría como apoyo a los procesos de  ventas, inventario y facturación de la empresa Peletería Cuero y Color.</a:t>
            </a:r>
            <a:endParaRPr lang="es-ES_tradnl" sz="1600" dirty="0">
              <a:solidFill>
                <a:schemeClr val="tx1">
                  <a:lumMod val="75000"/>
                  <a:lumOff val="25000"/>
                </a:schemeClr>
              </a:solidFill>
            </a:endParaRPr>
          </a:p>
          <a:p>
            <a:pPr lvl="1"/>
            <a:endParaRPr lang="es-ES_tradnl" sz="1600" dirty="0">
              <a:solidFill>
                <a:schemeClr val="tx1">
                  <a:lumMod val="75000"/>
                  <a:lumOff val="25000"/>
                </a:schemeClr>
              </a:solidFill>
            </a:endParaRPr>
          </a:p>
        </p:txBody>
      </p:sp>
      <p:sp>
        <p:nvSpPr>
          <p:cNvPr id="7" name="Rectángulo 6"/>
          <p:cNvSpPr/>
          <p:nvPr/>
        </p:nvSpPr>
        <p:spPr>
          <a:xfrm>
            <a:off x="382868" y="2347346"/>
            <a:ext cx="7530210" cy="3046988"/>
          </a:xfrm>
          <a:prstGeom prst="rect">
            <a:avLst/>
          </a:prstGeom>
        </p:spPr>
        <p:txBody>
          <a:bodyPr wrap="square">
            <a:spAutoFit/>
          </a:bodyPr>
          <a:lstStyle/>
          <a:p>
            <a:r>
              <a:rPr lang="es-ES_tradnl" sz="1600" b="1" dirty="0">
                <a:solidFill>
                  <a:schemeClr val="tx1">
                    <a:lumMod val="75000"/>
                    <a:lumOff val="25000"/>
                  </a:schemeClr>
                </a:solidFill>
              </a:rPr>
              <a:t>OBJETIVOS ESPECÍFICOS</a:t>
            </a:r>
          </a:p>
          <a:p>
            <a:pPr marL="342900" indent="-342900">
              <a:buFont typeface="+mj-lt"/>
              <a:buAutoNum type="arabicPeriod"/>
            </a:pPr>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Gestionar los Usuarios de la Empresa Peletería Cuero y Color.</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facturación de las compras y ventas de la empresa Peletería Cueros y Color.</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inventario de los artículos que se manejan en la empresa Peletería Cuero y Color. </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control de ventas diarias de la empresa Peletería Cuero y Color.</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a:t>
            </a:r>
            <a:r>
              <a:rPr lang="es-ES" sz="1600" dirty="0" err="1">
                <a:solidFill>
                  <a:schemeClr val="tx1">
                    <a:lumMod val="75000"/>
                    <a:lumOff val="25000"/>
                  </a:schemeClr>
                </a:solidFill>
              </a:rPr>
              <a:t>Peleteria</a:t>
            </a:r>
            <a:r>
              <a:rPr lang="es-ES" sz="1600" dirty="0">
                <a:solidFill>
                  <a:schemeClr val="tx1">
                    <a:lumMod val="75000"/>
                    <a:lumOff val="25000"/>
                  </a:schemeClr>
                </a:solidFill>
              </a:rPr>
              <a:t> Cuero y Color.</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descr="Un letrero de color blanco&#10;&#10;Descripción generada automáticamente con confianza media">
            <a:extLst>
              <a:ext uri="{FF2B5EF4-FFF2-40B4-BE49-F238E27FC236}">
                <a16:creationId xmlns:a16="http://schemas.microsoft.com/office/drawing/2014/main" id="{AC889096-F397-4862-88F3-D028FB599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3531477" y="2688851"/>
            <a:ext cx="3911170" cy="1483756"/>
          </a:xfrm>
          <a:prstGeom prst="rect">
            <a:avLst/>
          </a:prstGeom>
          <a:noFill/>
        </p:spPr>
        <p:txBody>
          <a:bodyPr wrap="square" rtlCol="0">
            <a:spAutoFit/>
          </a:bodyPr>
          <a:lstStyle/>
          <a:p>
            <a:r>
              <a:rPr lang="es-ES" dirty="0">
                <a:solidFill>
                  <a:schemeClr val="tx1">
                    <a:lumMod val="75000"/>
                    <a:lumOff val="25000"/>
                  </a:schemeClr>
                </a:solidFill>
              </a:rPr>
              <a:t>En el presente apartado se describirá la solución al problema, la importancia del sistema de información y sus beneficios para la empresa como también su aporte al sector marroquinero.</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Imagen 9" descr="Un letrero de color blanco&#10;&#10;Descripción generada automáticamente con confianza media">
            <a:extLst>
              <a:ext uri="{FF2B5EF4-FFF2-40B4-BE49-F238E27FC236}">
                <a16:creationId xmlns:a16="http://schemas.microsoft.com/office/drawing/2014/main" id="{FE76F22D-49D8-49E5-82E5-7C9BB98A7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760866535"/>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1495</Words>
  <Application>Microsoft Office PowerPoint</Application>
  <PresentationFormat>Presentación en pantalla (16:9)</PresentationFormat>
  <Paragraphs>171</Paragraphs>
  <Slides>16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Calibir</vt:lpstr>
      <vt:lpstr>Calibri</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Eric Santiago Solarte Gaviria</cp:lastModifiedBy>
  <cp:revision>154</cp:revision>
  <dcterms:created xsi:type="dcterms:W3CDTF">2019-11-27T03:16:21Z</dcterms:created>
  <dcterms:modified xsi:type="dcterms:W3CDTF">2021-12-15T15:48:54Z</dcterms:modified>
</cp:coreProperties>
</file>