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2" r:id="rId9"/>
    <p:sldId id="283" r:id="rId10"/>
    <p:sldId id="284" r:id="rId11"/>
    <p:sldId id="285" r:id="rId12"/>
    <p:sldId id="286" r:id="rId13"/>
    <p:sldId id="268" r:id="rId14"/>
    <p:sldId id="287" r:id="rId15"/>
    <p:sldId id="269" r:id="rId16"/>
    <p:sldId id="270" r:id="rId17"/>
    <p:sldId id="288" r:id="rId18"/>
    <p:sldId id="293" r:id="rId19"/>
    <p:sldId id="289" r:id="rId20"/>
    <p:sldId id="290" r:id="rId21"/>
    <p:sldId id="291" r:id="rId22"/>
    <p:sldId id="272" r:id="rId23"/>
    <p:sldId id="273" r:id="rId24"/>
    <p:sldId id="274" r:id="rId25"/>
    <p:sldId id="276" r:id="rId26"/>
    <p:sldId id="275" r:id="rId27"/>
    <p:sldId id="281" r:id="rId28"/>
    <p:sldId id="292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543800" cy="137477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Tugas</a:t>
            </a:r>
            <a:r>
              <a:rPr lang="en-US" sz="4000" dirty="0" smtClean="0"/>
              <a:t> SPK</a:t>
            </a:r>
            <a:br>
              <a:rPr lang="en-US" sz="4000" dirty="0" smtClean="0"/>
            </a:br>
            <a:r>
              <a:rPr lang="en-US" sz="4000" i="1" dirty="0" smtClean="0"/>
              <a:t>“SPK </a:t>
            </a:r>
            <a:r>
              <a:rPr lang="en-US" sz="4000" i="1" dirty="0" err="1" smtClean="0"/>
              <a:t>dalam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Memilih</a:t>
            </a:r>
            <a:r>
              <a:rPr lang="en-US" sz="4000" i="1" dirty="0" smtClean="0"/>
              <a:t> Smartphone”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61760" cy="2514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r"/>
            <a:r>
              <a:rPr lang="en-US" dirty="0" smtClean="0"/>
              <a:t>SMART</a:t>
            </a:r>
          </a:p>
          <a:p>
            <a:pPr algn="r"/>
            <a:r>
              <a:rPr lang="en-US" dirty="0"/>
              <a:t>Calvin Setiawan (2011730045)</a:t>
            </a:r>
          </a:p>
          <a:p>
            <a:pPr algn="r"/>
            <a:r>
              <a:rPr lang="en-US" dirty="0"/>
              <a:t>William </a:t>
            </a:r>
            <a:r>
              <a:rPr lang="en-US" dirty="0" err="1"/>
              <a:t>Natanael</a:t>
            </a:r>
            <a:r>
              <a:rPr lang="en-US" dirty="0"/>
              <a:t> (2011730071)</a:t>
            </a:r>
          </a:p>
          <a:p>
            <a:pPr algn="r"/>
            <a:r>
              <a:rPr lang="en-US" dirty="0"/>
              <a:t>Albert </a:t>
            </a:r>
            <a:r>
              <a:rPr lang="en-US" dirty="0" err="1"/>
              <a:t>Kamord</a:t>
            </a:r>
            <a:r>
              <a:rPr lang="en-US" dirty="0"/>
              <a:t> (2011730077)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</a:t>
            </a:r>
            <a:r>
              <a:rPr lang="en-US" sz="3600" dirty="0" err="1"/>
              <a:t>Analisis</a:t>
            </a:r>
            <a:r>
              <a:rPr lang="en-US" sz="3600" dirty="0"/>
              <a:t> Domain/Range </a:t>
            </a:r>
            <a:r>
              <a:rPr lang="en-US" sz="3600" dirty="0" err="1"/>
              <a:t>Alternatif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33295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88710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998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Penilaian</a:t>
            </a:r>
            <a:r>
              <a:rPr lang="en-US" sz="3200" dirty="0" smtClean="0"/>
              <a:t> – </a:t>
            </a:r>
            <a:r>
              <a:rPr lang="en-US" sz="3200" dirty="0" err="1" smtClean="0"/>
              <a:t>Konversi</a:t>
            </a:r>
            <a:r>
              <a:rPr lang="en-US" sz="3200" dirty="0" smtClean="0"/>
              <a:t> Data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29671"/>
              </p:ext>
            </p:extLst>
          </p:nvPr>
        </p:nvGraphicFramePr>
        <p:xfrm>
          <a:off x="533400" y="1371600"/>
          <a:ext cx="75438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2"/>
                <a:gridCol w="1654948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harga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&lt;= 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&lt;= 3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 juta rupiah dan &lt;= 5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 juta rupiah dan &lt;= 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6095"/>
              </p:ext>
            </p:extLst>
          </p:nvPr>
        </p:nvGraphicFramePr>
        <p:xfrm>
          <a:off x="533400" y="3886200"/>
          <a:ext cx="75438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3"/>
                <a:gridCol w="1654947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Kamera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&lt;=1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&gt;1MP dan &lt;= 3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&gt;3MP dan &lt;= 5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&gt;5MP dan &lt;= 7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66990"/>
              </p:ext>
            </p:extLst>
          </p:nvPr>
        </p:nvGraphicFramePr>
        <p:xfrm>
          <a:off x="381000" y="228600"/>
          <a:ext cx="76200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&gt;32GB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31180"/>
              </p:ext>
            </p:extLst>
          </p:nvPr>
        </p:nvGraphicFramePr>
        <p:xfrm>
          <a:off x="381000" y="2514600"/>
          <a:ext cx="76200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Battery Capacity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86586"/>
              </p:ext>
            </p:extLst>
          </p:nvPr>
        </p:nvGraphicFramePr>
        <p:xfrm>
          <a:off x="381000" y="4572000"/>
          <a:ext cx="76962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7820"/>
                <a:gridCol w="1688380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Nilai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864" y="12954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2.3.1 SECC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2.3.2 </a:t>
            </a:r>
            <a:r>
              <a:rPr lang="en-US" dirty="0" smtClean="0"/>
              <a:t>AHP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Smartphone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Galaxy </a:t>
            </a:r>
            <a:r>
              <a:rPr lang="en-US" dirty="0"/>
              <a:t>Note 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Fit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S5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4s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 Mini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1520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920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</a:t>
            </a:r>
            <a:r>
              <a:rPr lang="en-US" dirty="0" smtClean="0"/>
              <a:t>1320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88211"/>
              </p:ext>
            </p:extLst>
          </p:nvPr>
        </p:nvGraphicFramePr>
        <p:xfrm>
          <a:off x="4265060" y="31146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5060" y="31146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5720" y="3733800"/>
            <a:ext cx="19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</a:t>
            </a:r>
            <a:r>
              <a:rPr lang="en-US" sz="4400" dirty="0" err="1" smtClean="0"/>
              <a:t>Pertanyaan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Windows Phone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Merk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Samsung</a:t>
            </a:r>
          </a:p>
          <a:p>
            <a:pPr lvl="1"/>
            <a:r>
              <a:rPr lang="en-US" dirty="0" err="1"/>
              <a:t>Oppo</a:t>
            </a:r>
            <a:endParaRPr lang="en-US" dirty="0"/>
          </a:p>
          <a:p>
            <a:pPr lvl="1"/>
            <a:r>
              <a:rPr lang="en-US" dirty="0"/>
              <a:t>Nokia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Asus</a:t>
            </a:r>
          </a:p>
          <a:p>
            <a:pPr lvl="1"/>
            <a:r>
              <a:rPr lang="en-US" dirty="0"/>
              <a:t>Lenovo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Warna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Hitam</a:t>
            </a:r>
            <a:endParaRPr lang="en-US" dirty="0"/>
          </a:p>
          <a:p>
            <a:pPr lvl="1"/>
            <a:r>
              <a:rPr lang="en-US" dirty="0" err="1"/>
              <a:t>Putih</a:t>
            </a:r>
            <a:endParaRPr lang="en-US" dirty="0"/>
          </a:p>
          <a:p>
            <a:pPr lvl="1"/>
            <a:r>
              <a:rPr lang="en-US" dirty="0" err="1"/>
              <a:t>Biru</a:t>
            </a:r>
            <a:endParaRPr lang="en-US" dirty="0"/>
          </a:p>
          <a:p>
            <a:pPr lvl="1"/>
            <a:r>
              <a:rPr lang="en-US" dirty="0" err="1"/>
              <a:t>Merah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8542"/>
            <a:ext cx="7010400" cy="6480328"/>
          </a:xfrm>
        </p:spPr>
      </p:pic>
    </p:spTree>
    <p:extLst>
      <p:ext uri="{BB962C8B-B14F-4D97-AF65-F5344CB8AC3E}">
        <p14:creationId xmlns:p14="http://schemas.microsoft.com/office/powerpoint/2010/main" val="1056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Pilihan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OS : Android</a:t>
            </a:r>
          </a:p>
          <a:p>
            <a:pPr lvl="1"/>
            <a:r>
              <a:rPr lang="en-US" dirty="0" err="1"/>
              <a:t>Merk</a:t>
            </a:r>
            <a:r>
              <a:rPr lang="en-US" dirty="0"/>
              <a:t> : Samsung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: </a:t>
            </a:r>
            <a:r>
              <a:rPr lang="en-US" dirty="0" err="1" smtClean="0"/>
              <a:t>Hitam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2.3.1 SECC – </a:t>
            </a:r>
            <a:r>
              <a:rPr lang="en-US" sz="4800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88634"/>
              </p:ext>
            </p:extLst>
          </p:nvPr>
        </p:nvGraphicFramePr>
        <p:xfrm>
          <a:off x="609600" y="1371600"/>
          <a:ext cx="7391400" cy="5257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13"/>
                <a:gridCol w="1488887"/>
                <a:gridCol w="1293822"/>
                <a:gridCol w="1771312"/>
                <a:gridCol w="1049666"/>
              </a:tblGrid>
              <a:tr h="608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Warna = 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= Android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Merk = Samsung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Hasil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Note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Fit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S5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4s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 Mini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1520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920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1320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SECC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Galaxy Note 3</a:t>
            </a:r>
          </a:p>
          <a:p>
            <a:pPr lvl="1"/>
            <a:r>
              <a:rPr lang="en-US" dirty="0"/>
              <a:t>Galaxy Fit</a:t>
            </a:r>
          </a:p>
          <a:p>
            <a:pPr lvl="1"/>
            <a:r>
              <a:rPr lang="en-US" dirty="0"/>
              <a:t>Galaxy S5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2.3.2 AHP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Lihat</a:t>
            </a:r>
            <a:r>
              <a:rPr lang="en-US" dirty="0" smtClean="0"/>
              <a:t> di Excel)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53863"/>
              </p:ext>
            </p:extLst>
          </p:nvPr>
        </p:nvGraphicFramePr>
        <p:xfrm>
          <a:off x="2971800" y="20911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0911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2887362"/>
            <a:ext cx="13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AHP </a:t>
            </a:r>
            <a:r>
              <a:rPr lang="en-US" dirty="0" err="1" smtClean="0"/>
              <a:t>Kriteria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06106"/>
              </p:ext>
            </p:extLst>
          </p:nvPr>
        </p:nvGraphicFramePr>
        <p:xfrm>
          <a:off x="4953000" y="2057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2057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904523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AHP </a:t>
            </a:r>
            <a:r>
              <a:rPr lang="en-US" dirty="0" err="1" smtClean="0"/>
              <a:t>Alternatif</a:t>
            </a:r>
            <a:endParaRPr lang="en-US" dirty="0" smtClean="0"/>
          </a:p>
          <a:p>
            <a:pPr algn="ctr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10" name="Isosceles Triangle 9">
            <a:hlinkClick r:id="rId7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3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Antarmuka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99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3.1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3.1.1 E-R Diagram</a:t>
            </a:r>
          </a:p>
          <a:p>
            <a:pPr marL="114300" indent="0">
              <a:buNone/>
            </a:pPr>
            <a:r>
              <a:rPr lang="en-US" dirty="0" smtClean="0"/>
              <a:t>3.1.2 Relational 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477000" cy="6880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5715000"/>
            <a:ext cx="7620000" cy="1143000"/>
          </a:xfrm>
        </p:spPr>
        <p:txBody>
          <a:bodyPr/>
          <a:lstStyle/>
          <a:p>
            <a:r>
              <a:rPr lang="en-US" sz="4400" dirty="0" smtClean="0"/>
              <a:t>3.1.1 E-R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8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58200" cy="68982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943600"/>
            <a:ext cx="7620000" cy="1143000"/>
          </a:xfrm>
        </p:spPr>
        <p:txBody>
          <a:bodyPr/>
          <a:lstStyle/>
          <a:p>
            <a:r>
              <a:rPr lang="en-US" sz="4000" dirty="0" smtClean="0"/>
              <a:t>3.1.2 Relational Model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219200"/>
            <a:ext cx="6061166" cy="5491313"/>
          </a:xfrm>
        </p:spPr>
      </p:pic>
    </p:spTree>
    <p:extLst>
      <p:ext uri="{BB962C8B-B14F-4D97-AF65-F5344CB8AC3E}">
        <p14:creationId xmlns:p14="http://schemas.microsoft.com/office/powerpoint/2010/main" val="1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" y="294232"/>
            <a:ext cx="7095309" cy="6414832"/>
          </a:xfr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4 </a:t>
            </a:r>
            <a:r>
              <a:rPr lang="en-US" sz="4400" dirty="0" err="1" smtClean="0"/>
              <a:t>Penutup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7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smartphone,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jaman</a:t>
            </a:r>
            <a:r>
              <a:rPr lang="en-US" dirty="0"/>
              <a:t> smartphone pun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 </a:t>
            </a:r>
            <a:r>
              <a:rPr lang="en-US" dirty="0" err="1"/>
              <a:t>mengenai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para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0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4.1 </a:t>
            </a:r>
            <a:r>
              <a:rPr lang="en-US" sz="4000" dirty="0" err="1" smtClean="0"/>
              <a:t>Kesimpulan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dibelinya</a:t>
            </a:r>
            <a:r>
              <a:rPr lang="en-US" dirty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pilihan-pilihan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 user,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tertampil</a:t>
            </a:r>
            <a:r>
              <a:rPr lang="en-US" dirty="0"/>
              <a:t> smartphone </a:t>
            </a:r>
            <a:r>
              <a:rPr lang="en-US" dirty="0" smtClean="0"/>
              <a:t>yang </a:t>
            </a:r>
            <a:r>
              <a:rPr lang="en-US" dirty="0"/>
              <a:t>paling </a:t>
            </a:r>
            <a:r>
              <a:rPr lang="en-US" dirty="0" err="1"/>
              <a:t>cocok</a:t>
            </a:r>
            <a:r>
              <a:rPr lang="en-US" dirty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orang-orang </a:t>
            </a:r>
            <a:r>
              <a:rPr lang="en-US" dirty="0"/>
              <a:t>yang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Decision Support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smartphone pun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tepat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4.2 Saran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untuk</a:t>
            </a:r>
            <a:r>
              <a:rPr lang="en-US" dirty="0"/>
              <a:t> 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smtClean="0"/>
              <a:t>database(</a:t>
            </a:r>
            <a:r>
              <a:rPr lang="en-US" dirty="0" err="1" smtClean="0"/>
              <a:t>daftar</a:t>
            </a:r>
            <a:r>
              <a:rPr lang="en-US" dirty="0" smtClean="0"/>
              <a:t> smartphone)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i="1" dirty="0"/>
              <a:t>smartphone </a:t>
            </a:r>
            <a:r>
              <a:rPr lang="en-US" dirty="0"/>
              <a:t>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para developer/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smartpone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 Saran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range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SPK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Membantu</a:t>
            </a:r>
            <a:r>
              <a:rPr lang="en-US" dirty="0"/>
              <a:t>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1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 err="1" smtClean="0"/>
              <a:t>Lingkup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software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SECC </a:t>
            </a:r>
            <a:r>
              <a:rPr lang="en-US" dirty="0" err="1"/>
              <a:t>dan</a:t>
            </a:r>
            <a:r>
              <a:rPr lang="en-US" dirty="0"/>
              <a:t> AHP.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smartphone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 user.</a:t>
            </a:r>
          </a:p>
        </p:txBody>
      </p:sp>
    </p:spTree>
    <p:extLst>
      <p:ext uri="{BB962C8B-B14F-4D97-AF65-F5344CB8AC3E}">
        <p14:creationId xmlns:p14="http://schemas.microsoft.com/office/powerpoint/2010/main" val="4088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2.1 </a:t>
            </a:r>
            <a:r>
              <a:rPr lang="en-US" sz="4000" dirty="0" err="1" smtClean="0"/>
              <a:t>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Kriteria</a:t>
            </a:r>
            <a:r>
              <a:rPr lang="en-US" sz="4000" dirty="0" smtClean="0"/>
              <a:t> &amp; Sub-</a:t>
            </a:r>
            <a:r>
              <a:rPr lang="en-US" sz="4000" dirty="0" err="1" smtClean="0"/>
              <a:t>Kriteria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90661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22122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445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1064</Words>
  <Application>Microsoft Office PowerPoint</Application>
  <PresentationFormat>On-screen Show 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Adjacency</vt:lpstr>
      <vt:lpstr>Microsoft Excel Worksheet</vt:lpstr>
      <vt:lpstr>Tugas SPK “SPK dalam Memilih Smartphone”</vt:lpstr>
      <vt:lpstr>1 Pendahuluan</vt:lpstr>
      <vt:lpstr>1.1 Latar Belakang</vt:lpstr>
      <vt:lpstr>1.2 Tujuan</vt:lpstr>
      <vt:lpstr>1.3 Lingkup/Batasan Masalah</vt:lpstr>
      <vt:lpstr>2 Analisis Kebutuhan Sistem</vt:lpstr>
      <vt:lpstr>2.1 Analisis Kriteria &amp; Sub-Kriteria</vt:lpstr>
      <vt:lpstr>PowerPoint Presentation</vt:lpstr>
      <vt:lpstr>PowerPoint Presentation</vt:lpstr>
      <vt:lpstr>2.2 Analisis Domain/Range Alternatif</vt:lpstr>
      <vt:lpstr>PowerPoint Presentation</vt:lpstr>
      <vt:lpstr>PowerPoint Presentation</vt:lpstr>
      <vt:lpstr>2.3 Analisis Sistem Penilaian – Konversi Data</vt:lpstr>
      <vt:lpstr>PowerPoint Presentation</vt:lpstr>
      <vt:lpstr>2.3 Analisis Teknik Pengambilan Keputusan</vt:lpstr>
      <vt:lpstr>2.3.1 SECC – Daftar Smartphone</vt:lpstr>
      <vt:lpstr>2.3.1 SECC – Daftar Pertanyaan</vt:lpstr>
      <vt:lpstr>PowerPoint Presentation</vt:lpstr>
      <vt:lpstr>2.3.1 SECC – Pilihan Pengguna</vt:lpstr>
      <vt:lpstr>2.3.1 SECC – Tabel</vt:lpstr>
      <vt:lpstr>2.3.1 SECC – Hasil</vt:lpstr>
      <vt:lpstr>2.3.2 AHP</vt:lpstr>
      <vt:lpstr>3 Perancangan Data dan Antarmuka</vt:lpstr>
      <vt:lpstr>3.1 Perancangan Data</vt:lpstr>
      <vt:lpstr>3.1.1 E-R Diagram</vt:lpstr>
      <vt:lpstr>3.1.2 Relational Model Diagram</vt:lpstr>
      <vt:lpstr>3.2 Perancangan Antar Muka</vt:lpstr>
      <vt:lpstr>PowerPoint Presentation</vt:lpstr>
      <vt:lpstr>4 Penutup</vt:lpstr>
      <vt:lpstr>4.1 Kesimpulan</vt:lpstr>
      <vt:lpstr>4.2 Saran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SPK “SPK dalam Memilih Smartphone”</dc:title>
  <dc:creator>Albert</dc:creator>
  <cp:lastModifiedBy>Albert</cp:lastModifiedBy>
  <cp:revision>62</cp:revision>
  <dcterms:created xsi:type="dcterms:W3CDTF">2014-11-23T10:09:51Z</dcterms:created>
  <dcterms:modified xsi:type="dcterms:W3CDTF">2014-11-25T02:22:31Z</dcterms:modified>
</cp:coreProperties>
</file>