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82" r:id="rId9"/>
    <p:sldId id="283" r:id="rId10"/>
    <p:sldId id="284" r:id="rId11"/>
    <p:sldId id="285" r:id="rId12"/>
    <p:sldId id="286" r:id="rId13"/>
    <p:sldId id="268" r:id="rId14"/>
    <p:sldId id="287" r:id="rId15"/>
    <p:sldId id="269" r:id="rId16"/>
    <p:sldId id="270" r:id="rId17"/>
    <p:sldId id="288" r:id="rId18"/>
    <p:sldId id="293" r:id="rId19"/>
    <p:sldId id="289" r:id="rId20"/>
    <p:sldId id="290" r:id="rId21"/>
    <p:sldId id="291" r:id="rId22"/>
    <p:sldId id="272" r:id="rId23"/>
    <p:sldId id="273" r:id="rId24"/>
    <p:sldId id="274" r:id="rId25"/>
    <p:sldId id="276" r:id="rId26"/>
    <p:sldId id="275" r:id="rId27"/>
    <p:sldId id="281" r:id="rId28"/>
    <p:sldId id="292" r:id="rId29"/>
    <p:sldId id="278" r:id="rId30"/>
    <p:sldId id="279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package" Target="../embeddings/Microsoft_Excel_Worksheet1.xls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package" Target="../embeddings/Microsoft_Excel_Worksheet2.xlsx"/><Relationship Id="rId9" Type="http://schemas.openxmlformats.org/officeDocument/2006/relationships/slide" Target="slide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543800" cy="1374775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Tugas</a:t>
            </a:r>
            <a:r>
              <a:rPr lang="en-US" sz="4000" dirty="0" smtClean="0"/>
              <a:t> SPK</a:t>
            </a:r>
            <a:br>
              <a:rPr lang="en-US" sz="4000" dirty="0" smtClean="0"/>
            </a:br>
            <a:r>
              <a:rPr lang="en-US" sz="4000" i="1" dirty="0" smtClean="0"/>
              <a:t>“SPK </a:t>
            </a:r>
            <a:r>
              <a:rPr lang="en-US" sz="4000" i="1" dirty="0" err="1" smtClean="0"/>
              <a:t>dalam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Memilih</a:t>
            </a:r>
            <a:r>
              <a:rPr lang="en-US" sz="4000" i="1" dirty="0" smtClean="0"/>
              <a:t> Smartphone”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33800"/>
            <a:ext cx="6461760" cy="25146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Oleh</a:t>
            </a:r>
            <a:r>
              <a:rPr lang="en-US" dirty="0" smtClean="0"/>
              <a:t> :</a:t>
            </a:r>
          </a:p>
          <a:p>
            <a:pPr algn="r"/>
            <a:r>
              <a:rPr lang="en-US" dirty="0" smtClean="0"/>
              <a:t>SMART</a:t>
            </a:r>
          </a:p>
          <a:p>
            <a:pPr algn="r"/>
            <a:r>
              <a:rPr lang="en-US" dirty="0"/>
              <a:t>Calvin Setiawan (2011730045)</a:t>
            </a:r>
          </a:p>
          <a:p>
            <a:pPr algn="r"/>
            <a:r>
              <a:rPr lang="en-US" dirty="0"/>
              <a:t>William </a:t>
            </a:r>
            <a:r>
              <a:rPr lang="en-US" dirty="0" err="1"/>
              <a:t>Natanael</a:t>
            </a:r>
            <a:r>
              <a:rPr lang="en-US" dirty="0"/>
              <a:t> (2011730071)</a:t>
            </a:r>
          </a:p>
          <a:p>
            <a:pPr algn="r"/>
            <a:r>
              <a:rPr lang="en-US" dirty="0"/>
              <a:t>Albert </a:t>
            </a:r>
            <a:r>
              <a:rPr lang="en-US" dirty="0" err="1"/>
              <a:t>Kamord</a:t>
            </a:r>
            <a:r>
              <a:rPr lang="en-US" dirty="0"/>
              <a:t> (2011730077)</a:t>
            </a:r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 rot="5400000">
            <a:off x="7696199" y="5715000"/>
            <a:ext cx="3810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2.2 </a:t>
            </a:r>
            <a:r>
              <a:rPr lang="en-US" sz="3600" dirty="0" err="1"/>
              <a:t>Analisis</a:t>
            </a:r>
            <a:r>
              <a:rPr lang="en-US" sz="3600" dirty="0"/>
              <a:t> Domain/Range </a:t>
            </a:r>
            <a:r>
              <a:rPr lang="en-US" sz="3600" dirty="0" err="1"/>
              <a:t>Alternatif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533295"/>
              </p:ext>
            </p:extLst>
          </p:nvPr>
        </p:nvGraphicFramePr>
        <p:xfrm>
          <a:off x="609600" y="1371600"/>
          <a:ext cx="7391400" cy="525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092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Android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iOS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Windows Phone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Brand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Samsung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Oppo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Nokia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Apple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Asus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Lenovo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Camera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&lt;=1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&gt;1MP dan &lt;= 3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&gt;3MP dan &lt;= 5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&gt;5MP dan &lt;= 7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&gt;7MP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7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588710"/>
              </p:ext>
            </p:extLst>
          </p:nvPr>
        </p:nvGraphicFramePr>
        <p:xfrm>
          <a:off x="381000" y="152400"/>
          <a:ext cx="7696200" cy="6248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&gt;4" dan &lt;= 5"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&gt;5" dan &lt;=6"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Memory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 GB dan &lt;= 8GB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&gt;8 GB dan &lt;= 16GB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&gt;16 GB dan &lt;= 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Water Resistance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Tidak peduli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Price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 1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juta rupiah dan &lt;= 3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juta rupiah dan &lt;= 5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&lt;= 7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199831"/>
              </p:ext>
            </p:extLst>
          </p:nvPr>
        </p:nvGraphicFramePr>
        <p:xfrm>
          <a:off x="381000" y="381000"/>
          <a:ext cx="7696200" cy="5880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Battery Capacity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&lt;=1500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&gt;1500 mAh dan &lt;= 2000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&gt;2000 mAh dan &lt;= 2500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&gt;2500 mAh dan &lt;= 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Hitam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Putih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Biru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Lainnya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&lt;=256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&gt;256 MB dan &lt;= 512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&gt;512 MB dan &lt;= 1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GB dan &lt;= 2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GB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2.3 </a:t>
            </a:r>
            <a:r>
              <a:rPr lang="en-US" sz="3200" dirty="0" err="1" smtClean="0"/>
              <a:t>Analisis</a:t>
            </a:r>
            <a:r>
              <a:rPr lang="en-US" sz="3200" dirty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Penilaian</a:t>
            </a:r>
            <a:r>
              <a:rPr lang="en-US" sz="3200" dirty="0" smtClean="0"/>
              <a:t> – </a:t>
            </a:r>
            <a:r>
              <a:rPr lang="en-US" sz="3200" dirty="0" err="1" smtClean="0"/>
              <a:t>Konversi</a:t>
            </a:r>
            <a:r>
              <a:rPr lang="en-US" sz="3200" dirty="0" smtClean="0"/>
              <a:t> Data</a:t>
            </a:r>
            <a:endParaRPr lang="en-US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29671"/>
              </p:ext>
            </p:extLst>
          </p:nvPr>
        </p:nvGraphicFramePr>
        <p:xfrm>
          <a:off x="533400" y="1371600"/>
          <a:ext cx="7543800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8852"/>
                <a:gridCol w="1654948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Berdasarkan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harga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Nilai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&lt;= 1 </a:t>
                      </a:r>
                      <a:r>
                        <a:rPr lang="en-US" sz="1800" dirty="0" err="1">
                          <a:effectLst/>
                        </a:rPr>
                        <a:t>juta</a:t>
                      </a:r>
                      <a:r>
                        <a:rPr lang="en-US" sz="1800" dirty="0">
                          <a:effectLst/>
                        </a:rPr>
                        <a:t> rupiah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&gt;1 </a:t>
                      </a:r>
                      <a:r>
                        <a:rPr lang="en-US" sz="1800" dirty="0" err="1">
                          <a:effectLst/>
                        </a:rPr>
                        <a:t>juta</a:t>
                      </a:r>
                      <a:r>
                        <a:rPr lang="en-US" sz="1800" dirty="0">
                          <a:effectLst/>
                        </a:rPr>
                        <a:t> rupiah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&lt;= 3 </a:t>
                      </a:r>
                      <a:r>
                        <a:rPr lang="en-US" sz="1800" dirty="0" err="1">
                          <a:effectLst/>
                        </a:rPr>
                        <a:t>juta</a:t>
                      </a:r>
                      <a:r>
                        <a:rPr lang="en-US" sz="1800" dirty="0">
                          <a:effectLst/>
                        </a:rPr>
                        <a:t> rupiah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&gt;3 juta rupiah dan &lt;= 5 juta rupiah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&gt;5 juta rupiah dan &lt;= 7 juta rupiah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&gt;7 juta rupiah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86095"/>
              </p:ext>
            </p:extLst>
          </p:nvPr>
        </p:nvGraphicFramePr>
        <p:xfrm>
          <a:off x="533400" y="3886200"/>
          <a:ext cx="75438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8853"/>
                <a:gridCol w="1654947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Kamera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Nilai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&lt;=1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&gt;1MP dan &lt;= 3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&gt;3MP dan &lt;= 5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&gt;5MP dan &lt;= 7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&gt;7MP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366990"/>
              </p:ext>
            </p:extLst>
          </p:nvPr>
        </p:nvGraphicFramePr>
        <p:xfrm>
          <a:off x="381000" y="228600"/>
          <a:ext cx="76200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8336"/>
                <a:gridCol w="1671664"/>
              </a:tblGrid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Nilai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&lt;=4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&gt;4 GB dan &lt;= 8GB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&gt;8 GB dan &lt;= 16GB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&gt;16 GB dan &lt;= 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&gt;32GB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31180"/>
              </p:ext>
            </p:extLst>
          </p:nvPr>
        </p:nvGraphicFramePr>
        <p:xfrm>
          <a:off x="381000" y="2514600"/>
          <a:ext cx="76200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8336"/>
                <a:gridCol w="1671664"/>
              </a:tblGrid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Battery Capacity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Nilai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&lt;=1500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&gt;1500 mAh dan &lt;= 2000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&gt;2000 mAh dan &lt;= 2500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&gt;2500 mAh dan &lt;= 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86586"/>
              </p:ext>
            </p:extLst>
          </p:nvPr>
        </p:nvGraphicFramePr>
        <p:xfrm>
          <a:off x="381000" y="4572000"/>
          <a:ext cx="76962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07820"/>
                <a:gridCol w="1688380"/>
              </a:tblGrid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RAM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Nilai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&lt;=256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&gt;256 MB dan &lt;= 512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&gt;512 MB dan &lt;= 1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&gt;1 GB dan &lt;= 2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&gt;3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2.3 </a:t>
            </a:r>
            <a:r>
              <a:rPr lang="en-US" sz="3200" dirty="0" err="1" smtClean="0"/>
              <a:t>Analisis</a:t>
            </a:r>
            <a:r>
              <a:rPr lang="en-US" sz="3200" dirty="0"/>
              <a:t> </a:t>
            </a:r>
            <a:r>
              <a:rPr lang="en-US" sz="3200" dirty="0" err="1" smtClean="0"/>
              <a:t>Teknik</a:t>
            </a:r>
            <a:r>
              <a:rPr lang="en-US" sz="3200" dirty="0" smtClean="0"/>
              <a:t> </a:t>
            </a:r>
            <a:r>
              <a:rPr lang="en-US" sz="3200" dirty="0" err="1" smtClean="0"/>
              <a:t>Pengambilan</a:t>
            </a:r>
            <a:r>
              <a:rPr lang="en-US" sz="3200" dirty="0" smtClean="0"/>
              <a:t> </a:t>
            </a:r>
            <a:r>
              <a:rPr lang="en-US" sz="3200" dirty="0" err="1" smtClean="0"/>
              <a:t>Keputusan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5864" y="12954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2.3.1 SECC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2.3.2 </a:t>
            </a:r>
            <a:r>
              <a:rPr lang="en-US" dirty="0" smtClean="0"/>
              <a:t>AHP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7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2.3.1 SECC – </a:t>
            </a:r>
            <a:r>
              <a:rPr lang="en-US" sz="4400" dirty="0" err="1" smtClean="0"/>
              <a:t>Daftar</a:t>
            </a:r>
            <a:r>
              <a:rPr lang="en-US" sz="4400" dirty="0" smtClean="0"/>
              <a:t> Smartphone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US" dirty="0" smtClean="0"/>
              <a:t>Galaxy </a:t>
            </a:r>
            <a:r>
              <a:rPr lang="en-US" dirty="0"/>
              <a:t>Note 3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Galaxy Fit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Galaxy S5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Iphone</a:t>
            </a:r>
            <a:r>
              <a:rPr lang="en-US" dirty="0"/>
              <a:t> 4s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Iphone</a:t>
            </a:r>
            <a:r>
              <a:rPr lang="en-US" dirty="0"/>
              <a:t> 5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Iphone</a:t>
            </a:r>
            <a:r>
              <a:rPr lang="en-US" dirty="0"/>
              <a:t> 5s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Xperia</a:t>
            </a:r>
            <a:r>
              <a:rPr lang="en-US" dirty="0"/>
              <a:t> Z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Xperia</a:t>
            </a:r>
            <a:r>
              <a:rPr lang="en-US" dirty="0"/>
              <a:t> Z2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Xperia</a:t>
            </a:r>
            <a:r>
              <a:rPr lang="en-US" dirty="0"/>
              <a:t> T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LG G2 Mini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LG G2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LG G3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Lumia 1520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Lumia 920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Lumia </a:t>
            </a:r>
            <a:r>
              <a:rPr lang="en-US" dirty="0" smtClean="0"/>
              <a:t>1320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88211"/>
              </p:ext>
            </p:extLst>
          </p:nvPr>
        </p:nvGraphicFramePr>
        <p:xfrm>
          <a:off x="4265060" y="31146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5060" y="31146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5720" y="3733800"/>
            <a:ext cx="19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Daftar</a:t>
            </a:r>
            <a:r>
              <a:rPr lang="en-US" dirty="0" smtClean="0"/>
              <a:t> 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2.3.1 SECC – </a:t>
            </a:r>
            <a:r>
              <a:rPr lang="en-US" sz="4400" dirty="0" err="1" smtClean="0"/>
              <a:t>Daftar</a:t>
            </a:r>
            <a:r>
              <a:rPr lang="en-US" sz="4400" dirty="0" smtClean="0"/>
              <a:t> </a:t>
            </a:r>
            <a:r>
              <a:rPr lang="en-US" sz="4400" dirty="0" err="1" smtClean="0"/>
              <a:t>Pertanyaan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smartphone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iOS</a:t>
            </a:r>
          </a:p>
          <a:p>
            <a:pPr lvl="1"/>
            <a:r>
              <a:rPr lang="en-US" dirty="0"/>
              <a:t>Windows Phone</a:t>
            </a:r>
          </a:p>
          <a:p>
            <a:pPr lvl="1"/>
            <a:r>
              <a:rPr lang="en-US" dirty="0"/>
              <a:t>Blackberry</a:t>
            </a:r>
          </a:p>
          <a:p>
            <a:pPr lvl="0"/>
            <a:r>
              <a:rPr lang="en-US" dirty="0" err="1"/>
              <a:t>Merk</a:t>
            </a:r>
            <a:r>
              <a:rPr lang="en-US" dirty="0"/>
              <a:t> smartphone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Samsung</a:t>
            </a:r>
          </a:p>
          <a:p>
            <a:pPr lvl="1"/>
            <a:r>
              <a:rPr lang="en-US" dirty="0" err="1"/>
              <a:t>Oppo</a:t>
            </a:r>
            <a:endParaRPr lang="en-US" dirty="0"/>
          </a:p>
          <a:p>
            <a:pPr lvl="1"/>
            <a:r>
              <a:rPr lang="en-US" dirty="0"/>
              <a:t>Nokia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Asus</a:t>
            </a:r>
          </a:p>
          <a:p>
            <a:pPr lvl="1"/>
            <a:r>
              <a:rPr lang="en-US" dirty="0"/>
              <a:t>Lenovo</a:t>
            </a:r>
          </a:p>
          <a:p>
            <a:pPr lvl="1"/>
            <a:r>
              <a:rPr lang="en-US" dirty="0"/>
              <a:t>Blackberry</a:t>
            </a:r>
          </a:p>
          <a:p>
            <a:pPr lvl="0"/>
            <a:r>
              <a:rPr lang="en-US" dirty="0" err="1"/>
              <a:t>Warna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Hitam</a:t>
            </a:r>
            <a:endParaRPr lang="en-US" dirty="0"/>
          </a:p>
          <a:p>
            <a:pPr lvl="1"/>
            <a:r>
              <a:rPr lang="en-US" dirty="0" err="1"/>
              <a:t>Putih</a:t>
            </a:r>
            <a:endParaRPr lang="en-US" dirty="0"/>
          </a:p>
          <a:p>
            <a:pPr lvl="1"/>
            <a:r>
              <a:rPr lang="en-US" dirty="0" err="1"/>
              <a:t>Biru</a:t>
            </a:r>
            <a:endParaRPr lang="en-US" dirty="0"/>
          </a:p>
          <a:p>
            <a:pPr lvl="1"/>
            <a:r>
              <a:rPr lang="en-US" dirty="0" err="1"/>
              <a:t>Merah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8542"/>
            <a:ext cx="7010400" cy="6480328"/>
          </a:xfrm>
        </p:spPr>
      </p:pic>
    </p:spTree>
    <p:extLst>
      <p:ext uri="{BB962C8B-B14F-4D97-AF65-F5344CB8AC3E}">
        <p14:creationId xmlns:p14="http://schemas.microsoft.com/office/powerpoint/2010/main" val="10565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2.3.1 SECC – </a:t>
            </a:r>
            <a:r>
              <a:rPr lang="en-US" sz="4400" dirty="0" err="1" smtClean="0"/>
              <a:t>Pilihan</a:t>
            </a:r>
            <a:r>
              <a:rPr lang="en-US" sz="4400" dirty="0" smtClean="0"/>
              <a:t> </a:t>
            </a:r>
            <a:r>
              <a:rPr lang="en-US" sz="4400" dirty="0" err="1" smtClean="0"/>
              <a:t>Pengguna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OS : Android</a:t>
            </a:r>
          </a:p>
          <a:p>
            <a:pPr lvl="1"/>
            <a:r>
              <a:rPr lang="en-US" dirty="0" err="1"/>
              <a:t>Merk</a:t>
            </a:r>
            <a:r>
              <a:rPr lang="en-US" dirty="0"/>
              <a:t> : Samsung</a:t>
            </a:r>
          </a:p>
          <a:p>
            <a:pPr lvl="1"/>
            <a:r>
              <a:rPr lang="en-US" dirty="0" err="1"/>
              <a:t>Warna</a:t>
            </a:r>
            <a:r>
              <a:rPr lang="en-US" dirty="0"/>
              <a:t> : </a:t>
            </a:r>
            <a:r>
              <a:rPr lang="en-US" dirty="0" err="1" smtClean="0"/>
              <a:t>Hitam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2.3.1 SECC – </a:t>
            </a:r>
            <a:r>
              <a:rPr lang="en-US" sz="4800" dirty="0" err="1" smtClean="0"/>
              <a:t>Tabel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088634"/>
              </p:ext>
            </p:extLst>
          </p:nvPr>
        </p:nvGraphicFramePr>
        <p:xfrm>
          <a:off x="609600" y="1371600"/>
          <a:ext cx="7391400" cy="5257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713"/>
                <a:gridCol w="1488887"/>
                <a:gridCol w="1293822"/>
                <a:gridCol w="1771312"/>
                <a:gridCol w="1049666"/>
              </a:tblGrid>
              <a:tr h="608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Warna = Hitam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OS = Android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Merk = Samsung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Hasil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Galaxy Note 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Galaxy Fit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Galaxy S5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iPhone 4s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iPhone 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iPhone 5s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Xperia Z2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Xperia Z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Xperia 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G2 Mini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G2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G3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Lumia 1520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Lumia 920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Lumia 1320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2.3.1 SECC – </a:t>
            </a:r>
            <a:r>
              <a:rPr lang="en-US" sz="4400" dirty="0" err="1" smtClean="0"/>
              <a:t>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SECC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Galaxy Note 3</a:t>
            </a:r>
          </a:p>
          <a:p>
            <a:pPr lvl="1"/>
            <a:r>
              <a:rPr lang="en-US" dirty="0"/>
              <a:t>Galaxy Fit</a:t>
            </a:r>
          </a:p>
          <a:p>
            <a:pPr lvl="1"/>
            <a:r>
              <a:rPr lang="en-US" dirty="0"/>
              <a:t>Galaxy S5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2.3.2 AHP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Lihat</a:t>
            </a:r>
            <a:r>
              <a:rPr lang="en-US" dirty="0" smtClean="0"/>
              <a:t> di Excel)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53863"/>
              </p:ext>
            </p:extLst>
          </p:nvPr>
        </p:nvGraphicFramePr>
        <p:xfrm>
          <a:off x="2971800" y="20911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20911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2887362"/>
            <a:ext cx="131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AHP </a:t>
            </a:r>
            <a:r>
              <a:rPr lang="en-US" dirty="0" err="1" smtClean="0"/>
              <a:t>Kriteria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06106"/>
              </p:ext>
            </p:extLst>
          </p:nvPr>
        </p:nvGraphicFramePr>
        <p:xfrm>
          <a:off x="4953000" y="20574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Worksheet" showAsIcon="1" r:id="rId7" imgW="914400" imgH="771480" progId="Excel.Sheet.12">
                  <p:embed/>
                </p:oleObj>
              </mc:Choice>
              <mc:Fallback>
                <p:oleObj name="Worksheet" showAsIcon="1" r:id="rId7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3000" y="20574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8200" y="2904523"/>
            <a:ext cx="152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AHP </a:t>
            </a:r>
            <a:r>
              <a:rPr lang="en-US" dirty="0" err="1" smtClean="0"/>
              <a:t>Alternatif</a:t>
            </a:r>
            <a:endParaRPr lang="en-US" dirty="0" smtClean="0"/>
          </a:p>
          <a:p>
            <a:pPr algn="ctr"/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10" name="Isosceles Triangle 9">
            <a:hlinkClick r:id="rId9" action="ppaction://hlinksldjump"/>
          </p:cNvPr>
          <p:cNvSpPr/>
          <p:nvPr/>
        </p:nvSpPr>
        <p:spPr>
          <a:xfrm rot="5400000">
            <a:off x="7696199" y="5715000"/>
            <a:ext cx="3810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3200"/>
            <a:ext cx="8458200" cy="1143000"/>
          </a:xfrm>
        </p:spPr>
        <p:txBody>
          <a:bodyPr/>
          <a:lstStyle/>
          <a:p>
            <a:pPr algn="ctr"/>
            <a:r>
              <a:rPr lang="en-US" sz="4400" dirty="0" smtClean="0"/>
              <a:t>3 </a:t>
            </a:r>
            <a:r>
              <a:rPr lang="en-US" sz="4400" dirty="0" err="1" smtClean="0"/>
              <a:t>Perancangan</a:t>
            </a:r>
            <a:r>
              <a:rPr lang="en-US" sz="4400" dirty="0" smtClean="0"/>
              <a:t> Data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Antarmuka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899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3.1 </a:t>
            </a:r>
            <a:r>
              <a:rPr lang="en-US" sz="4400" dirty="0" err="1" smtClean="0"/>
              <a:t>Perancangan</a:t>
            </a:r>
            <a:r>
              <a:rPr lang="en-US" sz="4400" dirty="0" smtClean="0"/>
              <a:t> Data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3.1.1 E-R Diagram</a:t>
            </a:r>
          </a:p>
          <a:p>
            <a:pPr marL="114300" indent="0">
              <a:buNone/>
            </a:pPr>
            <a:r>
              <a:rPr lang="en-US" dirty="0" smtClean="0"/>
              <a:t>3.1.2 Relational Model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6477000" cy="68805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800" y="5715000"/>
            <a:ext cx="7620000" cy="1143000"/>
          </a:xfrm>
        </p:spPr>
        <p:txBody>
          <a:bodyPr/>
          <a:lstStyle/>
          <a:p>
            <a:r>
              <a:rPr lang="en-US" sz="4400" dirty="0" smtClean="0"/>
              <a:t>3.1.1 E-R Diagram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98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58200" cy="689828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943600"/>
            <a:ext cx="7620000" cy="1143000"/>
          </a:xfrm>
        </p:spPr>
        <p:txBody>
          <a:bodyPr/>
          <a:lstStyle/>
          <a:p>
            <a:r>
              <a:rPr lang="en-US" sz="4000" dirty="0" smtClean="0"/>
              <a:t>3.1.2 Relational Model Diagram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5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" y="1219200"/>
            <a:ext cx="6061166" cy="5491313"/>
          </a:xfrm>
        </p:spPr>
      </p:pic>
    </p:spTree>
    <p:extLst>
      <p:ext uri="{BB962C8B-B14F-4D97-AF65-F5344CB8AC3E}">
        <p14:creationId xmlns:p14="http://schemas.microsoft.com/office/powerpoint/2010/main" val="14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5" y="294232"/>
            <a:ext cx="7095309" cy="6414832"/>
          </a:xfrm>
        </p:spPr>
      </p:pic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 rot="5400000">
            <a:off x="7696199" y="5715000"/>
            <a:ext cx="3810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3200"/>
            <a:ext cx="8458200" cy="1143000"/>
          </a:xfrm>
        </p:spPr>
        <p:txBody>
          <a:bodyPr/>
          <a:lstStyle/>
          <a:p>
            <a:pPr algn="ctr"/>
            <a:r>
              <a:rPr lang="en-US" sz="4400" dirty="0" smtClean="0"/>
              <a:t>4 </a:t>
            </a:r>
            <a:r>
              <a:rPr lang="en-US" sz="4400" dirty="0" err="1" smtClean="0"/>
              <a:t>Penutup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575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smartphone,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jaman</a:t>
            </a:r>
            <a:r>
              <a:rPr lang="en-US" dirty="0"/>
              <a:t> smartphone pun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orang.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smartphone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pasaran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kami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software </a:t>
            </a:r>
            <a:r>
              <a:rPr lang="en-US" dirty="0" err="1"/>
              <a:t>mengenai</a:t>
            </a:r>
            <a:r>
              <a:rPr lang="en-US" dirty="0"/>
              <a:t> “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Smartphone”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para user 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smartphone  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kriteria-kriteria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0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4.1 </a:t>
            </a:r>
            <a:r>
              <a:rPr lang="en-US" sz="4000" dirty="0" err="1" smtClean="0"/>
              <a:t>Kesimpulan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“SPK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Smartphone”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smartphone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dibelinya</a:t>
            </a:r>
            <a:r>
              <a:rPr lang="en-US" dirty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tersedianya</a:t>
            </a:r>
            <a:r>
              <a:rPr lang="en-US" dirty="0"/>
              <a:t> </a:t>
            </a:r>
            <a:r>
              <a:rPr lang="en-US" dirty="0" err="1"/>
              <a:t>pilihan-pilihan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diinginkan</a:t>
            </a:r>
            <a:r>
              <a:rPr lang="en-US" dirty="0" smtClean="0"/>
              <a:t> user,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tertampil</a:t>
            </a:r>
            <a:r>
              <a:rPr lang="en-US" dirty="0"/>
              <a:t> smartphone </a:t>
            </a:r>
            <a:r>
              <a:rPr lang="en-US" dirty="0" smtClean="0"/>
              <a:t>yang </a:t>
            </a:r>
            <a:r>
              <a:rPr lang="en-US" dirty="0"/>
              <a:t>paling </a:t>
            </a:r>
            <a:r>
              <a:rPr lang="en-US" dirty="0" err="1"/>
              <a:t>cocok</a:t>
            </a:r>
            <a:r>
              <a:rPr lang="en-US" dirty="0"/>
              <a:t>. 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orang-orang </a:t>
            </a:r>
            <a:r>
              <a:rPr lang="en-US" dirty="0"/>
              <a:t>yang </a:t>
            </a:r>
            <a:r>
              <a:rPr lang="en-US" dirty="0" err="1"/>
              <a:t>membeli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,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mahal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terpakai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user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Decision Support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smartphone pun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tepat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9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4.2 Saran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Saran </a:t>
            </a:r>
            <a:r>
              <a:rPr lang="en-US" dirty="0" err="1"/>
              <a:t>untuk</a:t>
            </a:r>
            <a:r>
              <a:rPr lang="en-US" dirty="0"/>
              <a:t> “SPK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Smartphone”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smtClean="0"/>
              <a:t>database(</a:t>
            </a:r>
            <a:r>
              <a:rPr lang="en-US" dirty="0" err="1" smtClean="0"/>
              <a:t>daftar</a:t>
            </a:r>
            <a:r>
              <a:rPr lang="en-US" dirty="0" smtClean="0"/>
              <a:t> smartphone)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i="1" dirty="0"/>
              <a:t>smartphone </a:t>
            </a:r>
            <a:r>
              <a:rPr lang="en-US" dirty="0"/>
              <a:t>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para developer/</a:t>
            </a: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smartpone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. Saran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range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SPK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Membantu</a:t>
            </a:r>
            <a:r>
              <a:rPr lang="en-US" dirty="0"/>
              <a:t> user 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smartphone 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kriteria-kriteria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diandalkan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1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</a:t>
            </a:r>
            <a:r>
              <a:rPr lang="en-US" dirty="0" err="1" smtClean="0"/>
              <a:t>Lingkup</a:t>
            </a:r>
            <a:r>
              <a:rPr lang="en-US" dirty="0" smtClean="0"/>
              <a:t>/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software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SECC </a:t>
            </a:r>
            <a:r>
              <a:rPr lang="en-US" dirty="0" err="1"/>
              <a:t>dan</a:t>
            </a:r>
            <a:r>
              <a:rPr lang="en-US" dirty="0"/>
              <a:t> AHP.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smartphone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 user.</a:t>
            </a:r>
          </a:p>
        </p:txBody>
      </p:sp>
    </p:spTree>
    <p:extLst>
      <p:ext uri="{BB962C8B-B14F-4D97-AF65-F5344CB8AC3E}">
        <p14:creationId xmlns:p14="http://schemas.microsoft.com/office/powerpoint/2010/main" val="4088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2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2.1 </a:t>
            </a:r>
            <a:r>
              <a:rPr lang="en-US" sz="4000" dirty="0" err="1" smtClean="0"/>
              <a:t>Analisis</a:t>
            </a:r>
            <a:r>
              <a:rPr lang="en-US" sz="4000" dirty="0" smtClean="0"/>
              <a:t> </a:t>
            </a:r>
            <a:r>
              <a:rPr lang="en-US" sz="4000" dirty="0" err="1" smtClean="0"/>
              <a:t>Kriteria</a:t>
            </a:r>
            <a:r>
              <a:rPr lang="en-US" sz="4000" dirty="0" smtClean="0"/>
              <a:t> &amp; Sub-</a:t>
            </a:r>
            <a:r>
              <a:rPr lang="en-US" sz="4000" dirty="0" err="1" smtClean="0"/>
              <a:t>Kriteria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190661"/>
              </p:ext>
            </p:extLst>
          </p:nvPr>
        </p:nvGraphicFramePr>
        <p:xfrm>
          <a:off x="609600" y="1371600"/>
          <a:ext cx="7391400" cy="525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092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Android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iOS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Windows Phone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Brand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Samsung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Oppo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Nokia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Apple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Asus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Lenovo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Camera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&lt;=1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&gt;1MP dan &lt;= 3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&gt;3MP dan &lt;= 5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&gt;5MP dan &lt;= 7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&gt;7MP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6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222122"/>
              </p:ext>
            </p:extLst>
          </p:nvPr>
        </p:nvGraphicFramePr>
        <p:xfrm>
          <a:off x="381000" y="152400"/>
          <a:ext cx="7696200" cy="6248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&gt;4" dan &lt;= 5"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&gt;5" dan &lt;=6"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Memory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 GB dan &lt;= 8GB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&gt;8 GB dan &lt;= 16GB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&gt;16 GB dan &lt;= 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Water Resistance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Tidak peduli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Price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 1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juta rupiah dan &lt;= 3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juta rupiah dan &lt;= 5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&lt;= 7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2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444531"/>
              </p:ext>
            </p:extLst>
          </p:nvPr>
        </p:nvGraphicFramePr>
        <p:xfrm>
          <a:off x="381000" y="381000"/>
          <a:ext cx="7696200" cy="5880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Battery Capacity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&lt;=1500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&gt;1500 mAh dan &lt;= 2000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&gt;2000 mAh dan &lt;= 2500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&gt;2500 mAh dan &lt;= 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Hitam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Putih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Biru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Lainnya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&lt;=256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&gt;256 MB dan &lt;= 512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&gt;512 MB dan &lt;= 1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GB dan &lt;= 2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GB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0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1064</Words>
  <Application>Microsoft Office PowerPoint</Application>
  <PresentationFormat>On-screen Show (4:3)</PresentationFormat>
  <Paragraphs>360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Adjacency</vt:lpstr>
      <vt:lpstr>Worksheet</vt:lpstr>
      <vt:lpstr>Tugas SPK “SPK dalam Memilih Smartphone”</vt:lpstr>
      <vt:lpstr>1 Pendahuluan</vt:lpstr>
      <vt:lpstr>1.1 Latar Belakang</vt:lpstr>
      <vt:lpstr>1.2 Tujuan</vt:lpstr>
      <vt:lpstr>1.3 Lingkup/Batasan Masalah</vt:lpstr>
      <vt:lpstr>2 Analisis Kebutuhan Sistem</vt:lpstr>
      <vt:lpstr>2.1 Analisis Kriteria &amp; Sub-Kriteria</vt:lpstr>
      <vt:lpstr>PowerPoint Presentation</vt:lpstr>
      <vt:lpstr>PowerPoint Presentation</vt:lpstr>
      <vt:lpstr>2.2 Analisis Domain/Range Alternatif</vt:lpstr>
      <vt:lpstr>PowerPoint Presentation</vt:lpstr>
      <vt:lpstr>PowerPoint Presentation</vt:lpstr>
      <vt:lpstr>2.3 Analisis Sistem Penilaian – Konversi Data</vt:lpstr>
      <vt:lpstr>PowerPoint Presentation</vt:lpstr>
      <vt:lpstr>2.3 Analisis Teknik Pengambilan Keputusan</vt:lpstr>
      <vt:lpstr>2.3.1 SECC – Daftar Smartphone</vt:lpstr>
      <vt:lpstr>2.3.1 SECC – Daftar Pertanyaan</vt:lpstr>
      <vt:lpstr>PowerPoint Presentation</vt:lpstr>
      <vt:lpstr>2.3.1 SECC – Pilihan Pengguna</vt:lpstr>
      <vt:lpstr>2.3.1 SECC – Tabel</vt:lpstr>
      <vt:lpstr>2.3.1 SECC – Hasil</vt:lpstr>
      <vt:lpstr>2.3.2 AHP</vt:lpstr>
      <vt:lpstr>3 Perancangan Data dan Antarmuka</vt:lpstr>
      <vt:lpstr>3.1 Perancangan Data</vt:lpstr>
      <vt:lpstr>3.1.1 E-R Diagram</vt:lpstr>
      <vt:lpstr>3.1.2 Relational Model Diagram</vt:lpstr>
      <vt:lpstr>3.2 Perancangan Antar Muka</vt:lpstr>
      <vt:lpstr>PowerPoint Presentation</vt:lpstr>
      <vt:lpstr>4 Penutup</vt:lpstr>
      <vt:lpstr>4.1 Kesimpulan</vt:lpstr>
      <vt:lpstr>4.2 Saran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SPK “SPK dalam Memilih Smartphone”</dc:title>
  <dc:creator>Albert</dc:creator>
  <cp:lastModifiedBy>Albert</cp:lastModifiedBy>
  <cp:revision>63</cp:revision>
  <dcterms:created xsi:type="dcterms:W3CDTF">2014-11-23T10:09:51Z</dcterms:created>
  <dcterms:modified xsi:type="dcterms:W3CDTF">2014-11-25T02:39:21Z</dcterms:modified>
</cp:coreProperties>
</file>