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82" r:id="rId9"/>
    <p:sldId id="283" r:id="rId10"/>
    <p:sldId id="284" r:id="rId11"/>
    <p:sldId id="285" r:id="rId12"/>
    <p:sldId id="286" r:id="rId13"/>
    <p:sldId id="268" r:id="rId14"/>
    <p:sldId id="287" r:id="rId15"/>
    <p:sldId id="269" r:id="rId16"/>
    <p:sldId id="270" r:id="rId17"/>
    <p:sldId id="288" r:id="rId18"/>
    <p:sldId id="289" r:id="rId19"/>
    <p:sldId id="290" r:id="rId20"/>
    <p:sldId id="291" r:id="rId21"/>
    <p:sldId id="272" r:id="rId22"/>
    <p:sldId id="273" r:id="rId23"/>
    <p:sldId id="274" r:id="rId24"/>
    <p:sldId id="276" r:id="rId25"/>
    <p:sldId id="275" r:id="rId26"/>
    <p:sldId id="281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E02205-1AC2-4458-A7CF-62FD646480A4}" type="datetimeFigureOut">
              <a:rPr lang="en-US" smtClean="0"/>
              <a:t>11/23/2014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543800" cy="137477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Tugas</a:t>
            </a:r>
            <a:r>
              <a:rPr lang="en-US" sz="4000" dirty="0" smtClean="0"/>
              <a:t> SPK</a:t>
            </a:r>
            <a:br>
              <a:rPr lang="en-US" sz="4000" dirty="0" smtClean="0"/>
            </a:br>
            <a:r>
              <a:rPr lang="en-US" sz="4000" i="1" dirty="0" smtClean="0"/>
              <a:t>“SPK </a:t>
            </a:r>
            <a:r>
              <a:rPr lang="en-US" sz="4000" i="1" dirty="0" err="1" smtClean="0"/>
              <a:t>dalam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Memilih</a:t>
            </a:r>
            <a:r>
              <a:rPr lang="en-US" sz="4000" i="1" dirty="0" smtClean="0"/>
              <a:t> Smartphone”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6461760" cy="25146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pPr algn="r"/>
            <a:r>
              <a:rPr lang="en-US" dirty="0" smtClean="0"/>
              <a:t>SMART</a:t>
            </a:r>
          </a:p>
          <a:p>
            <a:pPr algn="r"/>
            <a:r>
              <a:rPr lang="en-US" dirty="0" smtClean="0"/>
              <a:t>Albert </a:t>
            </a:r>
            <a:r>
              <a:rPr lang="en-US" dirty="0" err="1" smtClean="0"/>
              <a:t>Kamord</a:t>
            </a:r>
            <a:r>
              <a:rPr lang="en-US" dirty="0" smtClean="0"/>
              <a:t> </a:t>
            </a:r>
            <a:r>
              <a:rPr lang="en-US" dirty="0"/>
              <a:t>(2011730077</a:t>
            </a:r>
            <a:r>
              <a:rPr lang="en-US" dirty="0" smtClean="0"/>
              <a:t>)</a:t>
            </a:r>
            <a:endParaRPr lang="en-US" dirty="0"/>
          </a:p>
          <a:p>
            <a:pPr algn="r"/>
            <a:r>
              <a:rPr lang="en-US" dirty="0"/>
              <a:t>Nama (NPM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337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</a:t>
            </a:r>
            <a:r>
              <a:rPr lang="en-US" sz="3600" dirty="0" err="1"/>
              <a:t>Analisis</a:t>
            </a:r>
            <a:r>
              <a:rPr lang="en-US" sz="3600" dirty="0"/>
              <a:t> Domain/Range </a:t>
            </a:r>
            <a:r>
              <a:rPr lang="en-US" sz="3600" dirty="0" err="1"/>
              <a:t>Alternatif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533295"/>
              </p:ext>
            </p:extLst>
          </p:nvPr>
        </p:nvGraphicFramePr>
        <p:xfrm>
          <a:off x="609600" y="1371600"/>
          <a:ext cx="73914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09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iOS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Windows Phone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Brand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Samsung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Oppo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Nokia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Apple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Asus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Lenovo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Camera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&lt;=1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&gt;1MP dan &lt;= 3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&gt;3MP dan &lt;= 5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&gt;5MP dan &lt;= 7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&gt;7MP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88710"/>
              </p:ext>
            </p:extLst>
          </p:nvPr>
        </p:nvGraphicFramePr>
        <p:xfrm>
          <a:off x="381000" y="152400"/>
          <a:ext cx="7696200" cy="624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&gt;4" dan &lt;= 5"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&gt;5" dan &lt;=6"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Memory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Water Resistance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Tidak peduli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 1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juta rupiah dan &lt;= 3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juta rupiah dan &lt;= 5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&lt;= 7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199831"/>
              </p:ext>
            </p:extLst>
          </p:nvPr>
        </p:nvGraphicFramePr>
        <p:xfrm>
          <a:off x="381000" y="381000"/>
          <a:ext cx="7696200" cy="588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Battery Capacity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Putih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Biru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Lainnya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 </a:t>
            </a:r>
            <a:r>
              <a:rPr lang="en-US" sz="4400" dirty="0" err="1" smtClean="0"/>
              <a:t>Analisis</a:t>
            </a:r>
            <a:r>
              <a:rPr lang="en-US" sz="4400" dirty="0"/>
              <a:t> </a:t>
            </a:r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Penilaian</a:t>
            </a:r>
            <a:endParaRPr lang="en-US" sz="4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29671"/>
              </p:ext>
            </p:extLst>
          </p:nvPr>
        </p:nvGraphicFramePr>
        <p:xfrm>
          <a:off x="533400" y="1371600"/>
          <a:ext cx="7543800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852"/>
                <a:gridCol w="1654948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Berdasarkan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harga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Nilai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&lt;= 1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&gt;1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&lt;= 3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&gt;3 juta rupiah dan &lt;= 5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&gt;5 juta rupiah dan &lt;= 7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&gt;7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86095"/>
              </p:ext>
            </p:extLst>
          </p:nvPr>
        </p:nvGraphicFramePr>
        <p:xfrm>
          <a:off x="533400" y="3886200"/>
          <a:ext cx="75438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853"/>
                <a:gridCol w="1654947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Kamera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Nilai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&lt;=1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&gt;1MP dan &lt;= 3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&gt;3MP dan &lt;= 5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&gt;5MP dan &lt;= 7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&gt;7MP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366990"/>
              </p:ext>
            </p:extLst>
          </p:nvPr>
        </p:nvGraphicFramePr>
        <p:xfrm>
          <a:off x="381000" y="228600"/>
          <a:ext cx="76200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8336"/>
                <a:gridCol w="1671664"/>
              </a:tblGrid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Nilai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&gt;32GB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31180"/>
              </p:ext>
            </p:extLst>
          </p:nvPr>
        </p:nvGraphicFramePr>
        <p:xfrm>
          <a:off x="381000" y="2514600"/>
          <a:ext cx="76200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8336"/>
                <a:gridCol w="1671664"/>
              </a:tblGrid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Battery Capacity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Nilai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86586"/>
              </p:ext>
            </p:extLst>
          </p:nvPr>
        </p:nvGraphicFramePr>
        <p:xfrm>
          <a:off x="381000" y="4572000"/>
          <a:ext cx="76962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07820"/>
                <a:gridCol w="1688380"/>
              </a:tblGrid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RAM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Nilai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&gt;3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2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2.3 </a:t>
            </a:r>
            <a:r>
              <a:rPr lang="en-US" sz="3200" dirty="0" err="1" smtClean="0"/>
              <a:t>Analisis</a:t>
            </a:r>
            <a:r>
              <a:rPr lang="en-US" sz="3200" dirty="0"/>
              <a:t>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Pengambilan</a:t>
            </a:r>
            <a:r>
              <a:rPr lang="en-US" sz="3200" dirty="0" smtClean="0"/>
              <a:t> </a:t>
            </a:r>
            <a:r>
              <a:rPr lang="en-US" sz="3200" dirty="0" err="1" smtClean="0"/>
              <a:t>Keputusan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2.3.1 SECC</a:t>
            </a:r>
          </a:p>
          <a:p>
            <a:pPr marL="114300" indent="0">
              <a:buNone/>
            </a:pPr>
            <a:r>
              <a:rPr lang="en-US" dirty="0" smtClean="0"/>
              <a:t>2.3.2 AHP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2.3.1 </a:t>
            </a:r>
            <a:r>
              <a:rPr lang="en-US" sz="4400" dirty="0" smtClean="0"/>
              <a:t>SECC – </a:t>
            </a:r>
            <a:r>
              <a:rPr lang="en-US" sz="4400" dirty="0" err="1" smtClean="0"/>
              <a:t>Daftar</a:t>
            </a:r>
            <a:r>
              <a:rPr lang="en-US" sz="4400" dirty="0" smtClean="0"/>
              <a:t> Smartphone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Galaxy </a:t>
            </a:r>
            <a:r>
              <a:rPr lang="en-US" dirty="0"/>
              <a:t>Note 3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Galaxy Fit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Galaxy S5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4s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5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5s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Z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Z2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G2 Mini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G2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G3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1520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920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</a:t>
            </a:r>
            <a:r>
              <a:rPr lang="en-US" dirty="0" smtClean="0"/>
              <a:t>1320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4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Daftar</a:t>
            </a:r>
            <a:r>
              <a:rPr lang="en-US" sz="4400" dirty="0" smtClean="0"/>
              <a:t> </a:t>
            </a:r>
            <a:r>
              <a:rPr lang="en-US" sz="4400" dirty="0" err="1" smtClean="0"/>
              <a:t>Pertanyaan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smartphone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Windows Phone</a:t>
            </a:r>
          </a:p>
          <a:p>
            <a:pPr lvl="1"/>
            <a:r>
              <a:rPr lang="en-US" dirty="0"/>
              <a:t>Blackberry</a:t>
            </a:r>
          </a:p>
          <a:p>
            <a:pPr lvl="0"/>
            <a:r>
              <a:rPr lang="en-US" dirty="0" err="1"/>
              <a:t>Merk</a:t>
            </a:r>
            <a:r>
              <a:rPr lang="en-US" dirty="0"/>
              <a:t> smartphone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Samsung</a:t>
            </a:r>
          </a:p>
          <a:p>
            <a:pPr lvl="1"/>
            <a:r>
              <a:rPr lang="en-US" dirty="0" err="1"/>
              <a:t>Oppo</a:t>
            </a:r>
            <a:endParaRPr lang="en-US" dirty="0"/>
          </a:p>
          <a:p>
            <a:pPr lvl="1"/>
            <a:r>
              <a:rPr lang="en-US" dirty="0"/>
              <a:t>Nokia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Asus</a:t>
            </a:r>
          </a:p>
          <a:p>
            <a:pPr lvl="1"/>
            <a:r>
              <a:rPr lang="en-US" dirty="0"/>
              <a:t>Lenovo</a:t>
            </a:r>
          </a:p>
          <a:p>
            <a:pPr lvl="1"/>
            <a:r>
              <a:rPr lang="en-US" dirty="0"/>
              <a:t>Blackberry</a:t>
            </a:r>
          </a:p>
          <a:p>
            <a:pPr lvl="0"/>
            <a:r>
              <a:rPr lang="en-US" dirty="0" err="1"/>
              <a:t>Warna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Hitam</a:t>
            </a:r>
            <a:endParaRPr lang="en-US" dirty="0"/>
          </a:p>
          <a:p>
            <a:pPr lvl="1"/>
            <a:r>
              <a:rPr lang="en-US" dirty="0" err="1"/>
              <a:t>Putih</a:t>
            </a:r>
            <a:endParaRPr lang="en-US" dirty="0"/>
          </a:p>
          <a:p>
            <a:pPr lvl="1"/>
            <a:r>
              <a:rPr lang="en-US" dirty="0" err="1"/>
              <a:t>Biru</a:t>
            </a:r>
            <a:endParaRPr lang="en-US" dirty="0"/>
          </a:p>
          <a:p>
            <a:pPr lvl="1"/>
            <a:r>
              <a:rPr lang="en-US" dirty="0" err="1"/>
              <a:t>Merah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Pilihan</a:t>
            </a:r>
            <a:r>
              <a:rPr lang="en-US" sz="4400" dirty="0" smtClean="0"/>
              <a:t> </a:t>
            </a:r>
            <a:r>
              <a:rPr lang="en-US" sz="4400" dirty="0" err="1" smtClean="0"/>
              <a:t>Pengguna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OS : Android</a:t>
            </a:r>
          </a:p>
          <a:p>
            <a:pPr lvl="1"/>
            <a:r>
              <a:rPr lang="en-US" dirty="0" err="1"/>
              <a:t>Merk</a:t>
            </a:r>
            <a:r>
              <a:rPr lang="en-US" dirty="0"/>
              <a:t> : Samsung</a:t>
            </a:r>
          </a:p>
          <a:p>
            <a:pPr lvl="1"/>
            <a:r>
              <a:rPr lang="en-US" dirty="0" err="1"/>
              <a:t>Warna</a:t>
            </a:r>
            <a:r>
              <a:rPr lang="en-US" dirty="0"/>
              <a:t> : </a:t>
            </a:r>
            <a:r>
              <a:rPr lang="en-US" dirty="0" err="1" smtClean="0"/>
              <a:t>Hitam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2.3.1 SECC – </a:t>
            </a:r>
            <a:r>
              <a:rPr lang="en-US" sz="4800" dirty="0" err="1" smtClean="0"/>
              <a:t>Tabel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798610"/>
              </p:ext>
            </p:extLst>
          </p:nvPr>
        </p:nvGraphicFramePr>
        <p:xfrm>
          <a:off x="609600" y="1371600"/>
          <a:ext cx="7391400" cy="5257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713"/>
                <a:gridCol w="1488887"/>
                <a:gridCol w="1293822"/>
                <a:gridCol w="1771312"/>
                <a:gridCol w="1049666"/>
              </a:tblGrid>
              <a:tr h="608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Warna = 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 = Android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Merk = Samsung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Hasil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Note 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Fit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S5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4s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5s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Z2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Z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G2 Mini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1520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920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1320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6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8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SECC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Galaxy Note 3</a:t>
            </a:r>
          </a:p>
          <a:p>
            <a:pPr lvl="1"/>
            <a:r>
              <a:rPr lang="en-US" dirty="0"/>
              <a:t>Galaxy Fit</a:t>
            </a:r>
          </a:p>
          <a:p>
            <a:pPr lvl="1"/>
            <a:r>
              <a:rPr lang="en-US" dirty="0"/>
              <a:t>Galaxy S5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2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2.3.2 AHP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0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0"/>
            <a:ext cx="8458200" cy="1143000"/>
          </a:xfrm>
        </p:spPr>
        <p:txBody>
          <a:bodyPr/>
          <a:lstStyle/>
          <a:p>
            <a:pPr algn="ctr"/>
            <a:r>
              <a:rPr lang="en-US" sz="4400" dirty="0" smtClean="0"/>
              <a:t>3 </a:t>
            </a:r>
            <a:r>
              <a:rPr lang="en-US" sz="4400" dirty="0" err="1" smtClean="0"/>
              <a:t>Perancangan</a:t>
            </a:r>
            <a:r>
              <a:rPr lang="en-US" sz="4400" dirty="0" smtClean="0"/>
              <a:t> Data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Antarmuka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998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3.1 </a:t>
            </a:r>
            <a:r>
              <a:rPr lang="en-US" sz="4400" dirty="0" err="1" smtClean="0"/>
              <a:t>Perancangan</a:t>
            </a:r>
            <a:r>
              <a:rPr lang="en-US" sz="4400" dirty="0" smtClean="0"/>
              <a:t> Data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3.1.1 E-R Diagram</a:t>
            </a:r>
          </a:p>
          <a:p>
            <a:pPr marL="114300" indent="0">
              <a:buNone/>
            </a:pPr>
            <a:r>
              <a:rPr lang="en-US" dirty="0" smtClean="0"/>
              <a:t>3.1.2 Relational Model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6477000" cy="68805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5715000"/>
            <a:ext cx="7620000" cy="1143000"/>
          </a:xfrm>
        </p:spPr>
        <p:txBody>
          <a:bodyPr/>
          <a:lstStyle/>
          <a:p>
            <a:r>
              <a:rPr lang="en-US" sz="4400" dirty="0" smtClean="0"/>
              <a:t>3.1.1 E-R 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9827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58200" cy="689828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943600"/>
            <a:ext cx="7620000" cy="1143000"/>
          </a:xfrm>
        </p:spPr>
        <p:txBody>
          <a:bodyPr/>
          <a:lstStyle/>
          <a:p>
            <a:r>
              <a:rPr lang="en-US" sz="4000" dirty="0" smtClean="0"/>
              <a:t>3.1.2 Relational Model 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5593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0"/>
            <a:ext cx="8458200" cy="1143000"/>
          </a:xfrm>
        </p:spPr>
        <p:txBody>
          <a:bodyPr/>
          <a:lstStyle/>
          <a:p>
            <a:pPr algn="ctr"/>
            <a:r>
              <a:rPr lang="en-US" sz="4400" dirty="0" smtClean="0"/>
              <a:t>4 </a:t>
            </a:r>
            <a:r>
              <a:rPr lang="en-US" sz="4400" dirty="0" err="1" smtClean="0"/>
              <a:t>Penutup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751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4.1 </a:t>
            </a:r>
            <a:r>
              <a:rPr lang="en-US" sz="4000" dirty="0" err="1" smtClean="0"/>
              <a:t>Kesimpulan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04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4.2 Saran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7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2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 err="1" smtClean="0"/>
              <a:t>Lingkup</a:t>
            </a:r>
            <a:r>
              <a:rPr lang="en-US" dirty="0" smtClean="0"/>
              <a:t>/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2.1 </a:t>
            </a:r>
            <a:r>
              <a:rPr lang="en-US" sz="4000" dirty="0" err="1" smtClean="0"/>
              <a:t>Analisis</a:t>
            </a:r>
            <a:r>
              <a:rPr lang="en-US" sz="4000" dirty="0" smtClean="0"/>
              <a:t> </a:t>
            </a:r>
            <a:r>
              <a:rPr lang="en-US" sz="4000" dirty="0" err="1" smtClean="0"/>
              <a:t>Kriteria</a:t>
            </a:r>
            <a:r>
              <a:rPr lang="en-US" sz="4000" dirty="0" smtClean="0"/>
              <a:t> &amp; Sub-</a:t>
            </a:r>
            <a:r>
              <a:rPr lang="en-US" sz="4000" dirty="0" err="1" smtClean="0"/>
              <a:t>Kriteria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90661"/>
              </p:ext>
            </p:extLst>
          </p:nvPr>
        </p:nvGraphicFramePr>
        <p:xfrm>
          <a:off x="609600" y="1371600"/>
          <a:ext cx="73914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09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iOS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Windows Phone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Brand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Samsung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Oppo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Nokia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Apple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Asus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Lenovo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Camera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&lt;=1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&gt;1MP dan &lt;= 3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&gt;3MP dan &lt;= 5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&gt;5MP dan &lt;= 7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&gt;7MP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6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222122"/>
              </p:ext>
            </p:extLst>
          </p:nvPr>
        </p:nvGraphicFramePr>
        <p:xfrm>
          <a:off x="381000" y="152400"/>
          <a:ext cx="7696200" cy="624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&gt;4" dan &lt;= 5"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&gt;5" dan &lt;=6"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Memory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Water Resistance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Tidak peduli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 1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juta rupiah dan &lt;= 3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juta rupiah dan &lt;= 5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&lt;= 7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44531"/>
              </p:ext>
            </p:extLst>
          </p:nvPr>
        </p:nvGraphicFramePr>
        <p:xfrm>
          <a:off x="381000" y="381000"/>
          <a:ext cx="7696200" cy="588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Battery Capacity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Putih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Biru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Lainnya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855</Words>
  <Application>Microsoft Office PowerPoint</Application>
  <PresentationFormat>On-screen Show (4:3)</PresentationFormat>
  <Paragraphs>338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Tugas SPK “SPK dalam Memilih Smartphone”</vt:lpstr>
      <vt:lpstr>1 Pendahuluan</vt:lpstr>
      <vt:lpstr>1.1 Latar Belakang</vt:lpstr>
      <vt:lpstr>1.2 Tujuan</vt:lpstr>
      <vt:lpstr>1.3 Lingkup/Batasan Masalah</vt:lpstr>
      <vt:lpstr>2 Analisis Kebutuhan Sistem</vt:lpstr>
      <vt:lpstr>2.1 Analisis Kriteria &amp; Sub-Kriteria</vt:lpstr>
      <vt:lpstr>PowerPoint Presentation</vt:lpstr>
      <vt:lpstr>PowerPoint Presentation</vt:lpstr>
      <vt:lpstr>2.2 Analisis Domain/Range Alternatif</vt:lpstr>
      <vt:lpstr>PowerPoint Presentation</vt:lpstr>
      <vt:lpstr>PowerPoint Presentation</vt:lpstr>
      <vt:lpstr>2.3 Analisis Sistem Penilaian</vt:lpstr>
      <vt:lpstr>PowerPoint Presentation</vt:lpstr>
      <vt:lpstr>2.3 Analisis Teknik Pengambilan Keputusan</vt:lpstr>
      <vt:lpstr>2.3.1 SECC – Daftar Smartphone</vt:lpstr>
      <vt:lpstr>2.3.1 SECC – Daftar Pertanyaan</vt:lpstr>
      <vt:lpstr>2.3.1 SECC – Pilihan Pengguna</vt:lpstr>
      <vt:lpstr>2.3.1 SECC – Tabel</vt:lpstr>
      <vt:lpstr>2.3.1 SECC – Hasil</vt:lpstr>
      <vt:lpstr>2.3.2 AHP</vt:lpstr>
      <vt:lpstr>3 Perancangan Data dan Antarmuka</vt:lpstr>
      <vt:lpstr>3.1 Perancangan Data</vt:lpstr>
      <vt:lpstr>3.1.1 E-R Diagram</vt:lpstr>
      <vt:lpstr>3.1.2 Relational Model Diagram</vt:lpstr>
      <vt:lpstr>3.2 Perancangan Antar Muka</vt:lpstr>
      <vt:lpstr>4 Penutup</vt:lpstr>
      <vt:lpstr>4.1 Kesimpulan</vt:lpstr>
      <vt:lpstr>4.2 Saran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SPK “SPK dalam Memilih Smartphone”</dc:title>
  <dc:creator>Albert</dc:creator>
  <cp:lastModifiedBy>Albert</cp:lastModifiedBy>
  <cp:revision>38</cp:revision>
  <dcterms:created xsi:type="dcterms:W3CDTF">2014-11-23T10:09:51Z</dcterms:created>
  <dcterms:modified xsi:type="dcterms:W3CDTF">2014-11-23T15:13:23Z</dcterms:modified>
</cp:coreProperties>
</file>