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89" r:id="rId2"/>
    <p:sldId id="322" r:id="rId3"/>
    <p:sldId id="290"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56" r:id="rId27"/>
    <p:sldId id="259" r:id="rId28"/>
    <p:sldId id="258" r:id="rId29"/>
    <p:sldId id="260" r:id="rId30"/>
    <p:sldId id="261" r:id="rId31"/>
    <p:sldId id="263" r:id="rId32"/>
    <p:sldId id="316" r:id="rId33"/>
    <p:sldId id="265" r:id="rId34"/>
    <p:sldId id="266" r:id="rId35"/>
    <p:sldId id="317" r:id="rId36"/>
    <p:sldId id="315" r:id="rId37"/>
    <p:sldId id="310" r:id="rId38"/>
    <p:sldId id="291" r:id="rId39"/>
    <p:sldId id="292" r:id="rId40"/>
    <p:sldId id="293" r:id="rId41"/>
    <p:sldId id="294" r:id="rId42"/>
    <p:sldId id="295" r:id="rId43"/>
    <p:sldId id="311" r:id="rId44"/>
    <p:sldId id="296" r:id="rId45"/>
    <p:sldId id="297" r:id="rId46"/>
    <p:sldId id="298" r:id="rId47"/>
    <p:sldId id="299" r:id="rId48"/>
    <p:sldId id="300" r:id="rId49"/>
    <p:sldId id="301" r:id="rId50"/>
    <p:sldId id="302" r:id="rId51"/>
    <p:sldId id="303" r:id="rId52"/>
    <p:sldId id="304" r:id="rId53"/>
    <p:sldId id="305" r:id="rId54"/>
    <p:sldId id="306" r:id="rId55"/>
    <p:sldId id="318" r:id="rId56"/>
    <p:sldId id="319" r:id="rId57"/>
    <p:sldId id="320" r:id="rId58"/>
    <p:sldId id="321" r:id="rId59"/>
    <p:sldId id="308" r:id="rId60"/>
    <p:sldId id="314" r:id="rId61"/>
    <p:sldId id="309" r:id="rId6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681" autoAdjust="0"/>
  </p:normalViewPr>
  <p:slideViewPr>
    <p:cSldViewPr snapToGrid="0">
      <p:cViewPr>
        <p:scale>
          <a:sx n="64" d="100"/>
          <a:sy n="64" d="100"/>
        </p:scale>
        <p:origin x="-9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0161B-5EDB-48B1-AFE7-7E7E6D53DA6A}" type="datetimeFigureOut">
              <a:rPr lang="id-ID" smtClean="0"/>
              <a:t>11/11/2014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ECEF8-5B12-4F19-B781-33ECC19D8440}" type="slidenum">
              <a:rPr lang="id-ID" smtClean="0"/>
              <a:t>‹#›</a:t>
            </a:fld>
            <a:endParaRPr lang="id-ID"/>
          </a:p>
        </p:txBody>
      </p:sp>
    </p:spTree>
    <p:extLst>
      <p:ext uri="{BB962C8B-B14F-4D97-AF65-F5344CB8AC3E}">
        <p14:creationId xmlns:p14="http://schemas.microsoft.com/office/powerpoint/2010/main" val="108035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C5ECEF8-5B12-4F19-B781-33ECC19D8440}" type="slidenum">
              <a:rPr lang="id-ID" smtClean="0"/>
              <a:t>1</a:t>
            </a:fld>
            <a:endParaRPr lang="id-ID"/>
          </a:p>
        </p:txBody>
      </p:sp>
    </p:spTree>
    <p:extLst>
      <p:ext uri="{BB962C8B-B14F-4D97-AF65-F5344CB8AC3E}">
        <p14:creationId xmlns:p14="http://schemas.microsoft.com/office/powerpoint/2010/main" val="78746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12</a:t>
            </a:fld>
            <a:endParaRPr lang="id-ID"/>
          </a:p>
        </p:txBody>
      </p:sp>
    </p:spTree>
    <p:extLst>
      <p:ext uri="{BB962C8B-B14F-4D97-AF65-F5344CB8AC3E}">
        <p14:creationId xmlns:p14="http://schemas.microsoft.com/office/powerpoint/2010/main" val="173407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13</a:t>
            </a:fld>
            <a:endParaRPr lang="id-ID"/>
          </a:p>
        </p:txBody>
      </p:sp>
    </p:spTree>
    <p:extLst>
      <p:ext uri="{BB962C8B-B14F-4D97-AF65-F5344CB8AC3E}">
        <p14:creationId xmlns:p14="http://schemas.microsoft.com/office/powerpoint/2010/main" val="379888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14</a:t>
            </a:fld>
            <a:endParaRPr lang="id-ID"/>
          </a:p>
        </p:txBody>
      </p:sp>
    </p:spTree>
    <p:extLst>
      <p:ext uri="{BB962C8B-B14F-4D97-AF65-F5344CB8AC3E}">
        <p14:creationId xmlns:p14="http://schemas.microsoft.com/office/powerpoint/2010/main" val="11120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15</a:t>
            </a:fld>
            <a:endParaRPr lang="id-ID"/>
          </a:p>
        </p:txBody>
      </p:sp>
    </p:spTree>
    <p:extLst>
      <p:ext uri="{BB962C8B-B14F-4D97-AF65-F5344CB8AC3E}">
        <p14:creationId xmlns:p14="http://schemas.microsoft.com/office/powerpoint/2010/main" val="374892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16</a:t>
            </a:fld>
            <a:endParaRPr lang="id-ID"/>
          </a:p>
        </p:txBody>
      </p:sp>
    </p:spTree>
    <p:extLst>
      <p:ext uri="{BB962C8B-B14F-4D97-AF65-F5344CB8AC3E}">
        <p14:creationId xmlns:p14="http://schemas.microsoft.com/office/powerpoint/2010/main" val="255954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17</a:t>
            </a:fld>
            <a:endParaRPr lang="id-ID"/>
          </a:p>
        </p:txBody>
      </p:sp>
    </p:spTree>
    <p:extLst>
      <p:ext uri="{BB962C8B-B14F-4D97-AF65-F5344CB8AC3E}">
        <p14:creationId xmlns:p14="http://schemas.microsoft.com/office/powerpoint/2010/main" val="420333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18</a:t>
            </a:fld>
            <a:endParaRPr lang="id-ID"/>
          </a:p>
        </p:txBody>
      </p:sp>
    </p:spTree>
    <p:extLst>
      <p:ext uri="{BB962C8B-B14F-4D97-AF65-F5344CB8AC3E}">
        <p14:creationId xmlns:p14="http://schemas.microsoft.com/office/powerpoint/2010/main" val="2579515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19</a:t>
            </a:fld>
            <a:endParaRPr lang="id-ID"/>
          </a:p>
        </p:txBody>
      </p:sp>
    </p:spTree>
    <p:extLst>
      <p:ext uri="{BB962C8B-B14F-4D97-AF65-F5344CB8AC3E}">
        <p14:creationId xmlns:p14="http://schemas.microsoft.com/office/powerpoint/2010/main" val="422751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20</a:t>
            </a:fld>
            <a:endParaRPr lang="id-ID"/>
          </a:p>
        </p:txBody>
      </p:sp>
    </p:spTree>
    <p:extLst>
      <p:ext uri="{BB962C8B-B14F-4D97-AF65-F5344CB8AC3E}">
        <p14:creationId xmlns:p14="http://schemas.microsoft.com/office/powerpoint/2010/main" val="1635079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21</a:t>
            </a:fld>
            <a:endParaRPr lang="id-ID"/>
          </a:p>
        </p:txBody>
      </p:sp>
    </p:spTree>
    <p:extLst>
      <p:ext uri="{BB962C8B-B14F-4D97-AF65-F5344CB8AC3E}">
        <p14:creationId xmlns:p14="http://schemas.microsoft.com/office/powerpoint/2010/main" val="409978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4</a:t>
            </a:fld>
            <a:endParaRPr lang="id-ID"/>
          </a:p>
        </p:txBody>
      </p:sp>
    </p:spTree>
    <p:extLst>
      <p:ext uri="{BB962C8B-B14F-4D97-AF65-F5344CB8AC3E}">
        <p14:creationId xmlns:p14="http://schemas.microsoft.com/office/powerpoint/2010/main" val="2600853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22</a:t>
            </a:fld>
            <a:endParaRPr lang="id-ID"/>
          </a:p>
        </p:txBody>
      </p:sp>
    </p:spTree>
    <p:extLst>
      <p:ext uri="{BB962C8B-B14F-4D97-AF65-F5344CB8AC3E}">
        <p14:creationId xmlns:p14="http://schemas.microsoft.com/office/powerpoint/2010/main" val="447106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23</a:t>
            </a:fld>
            <a:endParaRPr lang="id-ID"/>
          </a:p>
        </p:txBody>
      </p:sp>
    </p:spTree>
    <p:extLst>
      <p:ext uri="{BB962C8B-B14F-4D97-AF65-F5344CB8AC3E}">
        <p14:creationId xmlns:p14="http://schemas.microsoft.com/office/powerpoint/2010/main" val="2357280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24</a:t>
            </a:fld>
            <a:endParaRPr lang="id-ID"/>
          </a:p>
        </p:txBody>
      </p:sp>
    </p:spTree>
    <p:extLst>
      <p:ext uri="{BB962C8B-B14F-4D97-AF65-F5344CB8AC3E}">
        <p14:creationId xmlns:p14="http://schemas.microsoft.com/office/powerpoint/2010/main" val="1800517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25</a:t>
            </a:fld>
            <a:endParaRPr lang="id-ID"/>
          </a:p>
        </p:txBody>
      </p:sp>
    </p:spTree>
    <p:extLst>
      <p:ext uri="{BB962C8B-B14F-4D97-AF65-F5344CB8AC3E}">
        <p14:creationId xmlns:p14="http://schemas.microsoft.com/office/powerpoint/2010/main" val="3719854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Semakin majunya teknologi di dunia transaksi perbankanpun mulai meng</a:t>
            </a:r>
            <a:r>
              <a:rPr lang="en-US" sz="1200" kern="1200" dirty="0" smtClean="0">
                <a:solidFill>
                  <a:schemeClr val="tx1"/>
                </a:solidFill>
                <a:effectLst/>
                <a:latin typeface="+mn-lt"/>
                <a:ea typeface="+mn-ea"/>
                <a:cs typeface="+mn-cs"/>
              </a:rPr>
              <a:t>g</a:t>
            </a:r>
            <a:r>
              <a:rPr lang="id-ID" sz="1200" kern="1200" dirty="0" smtClean="0">
                <a:solidFill>
                  <a:schemeClr val="tx1"/>
                </a:solidFill>
                <a:effectLst/>
                <a:latin typeface="+mn-lt"/>
                <a:ea typeface="+mn-ea"/>
                <a:cs typeface="+mn-cs"/>
              </a:rPr>
              <a:t>unakan teknologi berbasis komputer untuk mempermudah transaksi dengan nasabah. yang tadinya melayani nasabah dengan harus bertemu / nasabah datang ke cabang-cabang bank yang disediakan oleh bank yang dia gunakan untuk menabung/infertasi menjadi lebih mudah karena bank mulai mengunakan teknologi berbasis komputer dan sekarang sudah bisa mengakses lewat internet bahkan dengan mobile “HP” dengan SMS sudah banyak diterapkan bank.</a:t>
            </a:r>
            <a:endParaRPr lang="en-US" sz="1200" kern="1200" dirty="0" smtClean="0">
              <a:solidFill>
                <a:schemeClr val="tx1"/>
              </a:solidFill>
              <a:effectLst/>
              <a:latin typeface="+mn-lt"/>
              <a:ea typeface="+mn-ea"/>
              <a:cs typeface="+mn-cs"/>
            </a:endParaRP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Dalam dunia perbankan, perkembangan teknologi informasi membuat para perusahaan mengubah strategi bisnis dengan menempatkan teknologi sebagai unsur utama dalam proses inovasi produk dan jasa seperti :</a:t>
            </a:r>
          </a:p>
          <a:p>
            <a:endParaRPr lang="id-ID" dirty="0"/>
          </a:p>
        </p:txBody>
      </p:sp>
      <p:sp>
        <p:nvSpPr>
          <p:cNvPr id="4" name="Slide Number Placeholder 3"/>
          <p:cNvSpPr>
            <a:spLocks noGrp="1"/>
          </p:cNvSpPr>
          <p:nvPr>
            <p:ph type="sldNum" sz="quarter" idx="10"/>
          </p:nvPr>
        </p:nvSpPr>
        <p:spPr/>
        <p:txBody>
          <a:bodyPr/>
          <a:lstStyle/>
          <a:p>
            <a:fld id="{3C5ECEF8-5B12-4F19-B781-33ECC19D8440}" type="slidenum">
              <a:rPr lang="id-ID" smtClean="0"/>
              <a:t>27</a:t>
            </a:fld>
            <a:endParaRPr lang="id-ID"/>
          </a:p>
        </p:txBody>
      </p:sp>
    </p:spTree>
    <p:extLst>
      <p:ext uri="{BB962C8B-B14F-4D97-AF65-F5344CB8AC3E}">
        <p14:creationId xmlns:p14="http://schemas.microsoft.com/office/powerpoint/2010/main" val="127022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5</a:t>
            </a:fld>
            <a:endParaRPr lang="id-ID"/>
          </a:p>
        </p:txBody>
      </p:sp>
    </p:spTree>
    <p:extLst>
      <p:ext uri="{BB962C8B-B14F-4D97-AF65-F5344CB8AC3E}">
        <p14:creationId xmlns:p14="http://schemas.microsoft.com/office/powerpoint/2010/main" val="358885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6</a:t>
            </a:fld>
            <a:endParaRPr lang="id-ID"/>
          </a:p>
        </p:txBody>
      </p:sp>
    </p:spTree>
    <p:extLst>
      <p:ext uri="{BB962C8B-B14F-4D97-AF65-F5344CB8AC3E}">
        <p14:creationId xmlns:p14="http://schemas.microsoft.com/office/powerpoint/2010/main" val="289569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7</a:t>
            </a:fld>
            <a:endParaRPr lang="id-ID"/>
          </a:p>
        </p:txBody>
      </p:sp>
    </p:spTree>
    <p:extLst>
      <p:ext uri="{BB962C8B-B14F-4D97-AF65-F5344CB8AC3E}">
        <p14:creationId xmlns:p14="http://schemas.microsoft.com/office/powerpoint/2010/main" val="287251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8</a:t>
            </a:fld>
            <a:endParaRPr lang="id-ID"/>
          </a:p>
        </p:txBody>
      </p:sp>
    </p:spTree>
    <p:extLst>
      <p:ext uri="{BB962C8B-B14F-4D97-AF65-F5344CB8AC3E}">
        <p14:creationId xmlns:p14="http://schemas.microsoft.com/office/powerpoint/2010/main" val="1974175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9</a:t>
            </a:fld>
            <a:endParaRPr lang="id-ID"/>
          </a:p>
        </p:txBody>
      </p:sp>
    </p:spTree>
    <p:extLst>
      <p:ext uri="{BB962C8B-B14F-4D97-AF65-F5344CB8AC3E}">
        <p14:creationId xmlns:p14="http://schemas.microsoft.com/office/powerpoint/2010/main" val="2528124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10</a:t>
            </a:fld>
            <a:endParaRPr lang="id-ID"/>
          </a:p>
        </p:txBody>
      </p:sp>
    </p:spTree>
    <p:extLst>
      <p:ext uri="{BB962C8B-B14F-4D97-AF65-F5344CB8AC3E}">
        <p14:creationId xmlns:p14="http://schemas.microsoft.com/office/powerpoint/2010/main" val="3588245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B3680079-D8B1-4593-BB24-85451D07DF9C}" type="slidenum">
              <a:rPr lang="id-ID" smtClean="0"/>
              <a:t>11</a:t>
            </a:fld>
            <a:endParaRPr lang="id-ID"/>
          </a:p>
        </p:txBody>
      </p:sp>
    </p:spTree>
    <p:extLst>
      <p:ext uri="{BB962C8B-B14F-4D97-AF65-F5344CB8AC3E}">
        <p14:creationId xmlns:p14="http://schemas.microsoft.com/office/powerpoint/2010/main" val="356189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2B9ECC-9A6C-4E24-8004-5862836A1284}" type="datetime1">
              <a:rPr lang="id-ID" smtClean="0"/>
              <a:t>11/11/2014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D501D9-2A92-42BF-A643-1F9B34CCE0A5}"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78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A5037-5E12-4445-A721-6B07C40E5692}" type="datetime1">
              <a:rPr lang="id-ID" smtClean="0"/>
              <a:t>11/11/2014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73429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B2A51F-48F2-4F8B-994C-DABB1D10C14B}" type="datetime1">
              <a:rPr lang="id-ID" smtClean="0"/>
              <a:t>11/11/2014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244827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E1F7E3-20D1-41A8-BE24-C3DFB1D42B1C}" type="datetime1">
              <a:rPr lang="id-ID" smtClean="0"/>
              <a:t>11/11/2014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168471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46343-B1FE-49FE-88D0-07EE5654E9D5}" type="datetime1">
              <a:rPr lang="id-ID" smtClean="0"/>
              <a:t>11/11/2014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D501D9-2A92-42BF-A643-1F9B34CCE0A5}"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35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B6A4D6-6FE6-4322-A3A0-19426DB5176F}" type="datetime1">
              <a:rPr lang="id-ID" smtClean="0"/>
              <a:t>11/11/2014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132957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4194DE-3F49-43A1-9AFE-E57E33A4B0E3}" type="datetime1">
              <a:rPr lang="id-ID" smtClean="0"/>
              <a:t>11/11/2014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211935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F5C817-E324-4C50-926F-7401CC2B7FD6}" type="datetime1">
              <a:rPr lang="id-ID" smtClean="0"/>
              <a:t>11/11/2014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88367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CBB2EE-DBA8-40EE-90B1-EF68BF8453A2}" type="datetime1">
              <a:rPr lang="id-ID" smtClean="0"/>
              <a:t>11/11/2014</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340622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1328F-BC1E-4224-82A2-29DF7B08094A}" type="datetime1">
              <a:rPr lang="id-ID" smtClean="0"/>
              <a:t>11/11/2014</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D501D9-2A92-42BF-A643-1F9B34CCE0A5}" type="slidenum">
              <a:rPr lang="id-ID" smtClean="0"/>
              <a:t>‹#›</a:t>
            </a:fld>
            <a:endParaRPr lang="id-ID"/>
          </a:p>
        </p:txBody>
      </p:sp>
    </p:spTree>
    <p:extLst>
      <p:ext uri="{BB962C8B-B14F-4D97-AF65-F5344CB8AC3E}">
        <p14:creationId xmlns:p14="http://schemas.microsoft.com/office/powerpoint/2010/main" val="267522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F6AE3-E290-43EE-9FBC-2C8CF554C7BA}" type="datetime1">
              <a:rPr lang="id-ID" smtClean="0"/>
              <a:t>11/11/2014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D501D9-2A92-42BF-A643-1F9B34CCE0A5}" type="slidenum">
              <a:rPr lang="id-ID" smtClean="0"/>
              <a:t>‹#›</a:t>
            </a:fld>
            <a:endParaRPr lang="id-ID"/>
          </a:p>
        </p:txBody>
      </p:sp>
    </p:spTree>
    <p:extLst>
      <p:ext uri="{BB962C8B-B14F-4D97-AF65-F5344CB8AC3E}">
        <p14:creationId xmlns:p14="http://schemas.microsoft.com/office/powerpoint/2010/main" val="103964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214939-0A00-42D7-ADFB-4E733AC0F46E}" type="datetime1">
              <a:rPr lang="id-ID" smtClean="0"/>
              <a:t>11/11/2014</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D501D9-2A92-42BF-A643-1F9B34CCE0A5}"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831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id.wikipedia.org/wiki/Kartu_kredit"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id.wikipedia.org/wiki/Asuransi"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457200" y="671739"/>
            <a:ext cx="10058400" cy="2322513"/>
          </a:xfrm>
        </p:spPr>
        <p:txBody>
          <a:bodyPr anchor="ctr">
            <a:normAutofit/>
          </a:bodyPr>
          <a:lstStyle/>
          <a:p>
            <a:pPr algn="ctr"/>
            <a:r>
              <a:rPr lang="en-US" sz="6000" dirty="0" err="1" smtClean="0">
                <a:latin typeface="Adobe Garamond Pro Bold" panose="02020702060506020403" pitchFamily="18" charset="0"/>
              </a:rPr>
              <a:t>Komputer</a:t>
            </a:r>
            <a:r>
              <a:rPr lang="en-US" sz="6000" dirty="0" smtClean="0">
                <a:latin typeface="Adobe Garamond Pro Bold" panose="02020702060506020403" pitchFamily="18" charset="0"/>
              </a:rPr>
              <a:t> </a:t>
            </a:r>
            <a:r>
              <a:rPr lang="en-US" sz="6000" dirty="0" err="1" smtClean="0">
                <a:latin typeface="Adobe Garamond Pro Bold" panose="02020702060506020403" pitchFamily="18" charset="0"/>
              </a:rPr>
              <a:t>Dalam</a:t>
            </a:r>
            <a:r>
              <a:rPr lang="en-US" sz="6000" dirty="0" smtClean="0">
                <a:latin typeface="Adobe Garamond Pro Bold" panose="02020702060506020403" pitchFamily="18" charset="0"/>
              </a:rPr>
              <a:t> </a:t>
            </a:r>
            <a:r>
              <a:rPr lang="en-US" sz="6000" dirty="0" err="1" smtClean="0">
                <a:latin typeface="Adobe Garamond Pro Bold" panose="02020702060506020403" pitchFamily="18" charset="0"/>
              </a:rPr>
              <a:t>Perbankan</a:t>
            </a:r>
            <a:endParaRPr lang="id-ID" sz="6000" dirty="0">
              <a:latin typeface="Adobe Garamond Pro Bold" panose="02020702060506020403" pitchFamily="18" charset="0"/>
            </a:endParaRPr>
          </a:p>
        </p:txBody>
      </p:sp>
      <p:sp>
        <p:nvSpPr>
          <p:cNvPr id="6" name="Title 3"/>
          <p:cNvSpPr txBox="1">
            <a:spLocks/>
          </p:cNvSpPr>
          <p:nvPr/>
        </p:nvSpPr>
        <p:spPr>
          <a:xfrm>
            <a:off x="936171" y="3186338"/>
            <a:ext cx="4550229" cy="2322513"/>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US" sz="3200" dirty="0" err="1" smtClean="0">
                <a:latin typeface="Adobe Garamond Pro Bold" panose="02020702060506020403" pitchFamily="18" charset="0"/>
              </a:rPr>
              <a:t>Anggota</a:t>
            </a:r>
            <a:r>
              <a:rPr lang="en-US" sz="3200" dirty="0" smtClean="0">
                <a:latin typeface="Adobe Garamond Pro Bold" panose="02020702060506020403" pitchFamily="18" charset="0"/>
              </a:rPr>
              <a:t> </a:t>
            </a:r>
            <a:r>
              <a:rPr lang="en-US" sz="3200" dirty="0" err="1" smtClean="0">
                <a:latin typeface="Adobe Garamond Pro Bold" panose="02020702060506020403" pitchFamily="18" charset="0"/>
              </a:rPr>
              <a:t>Kelompok</a:t>
            </a:r>
            <a:r>
              <a:rPr lang="en-US" sz="3200" dirty="0" smtClean="0">
                <a:latin typeface="Adobe Garamond Pro Bold" panose="02020702060506020403" pitchFamily="18" charset="0"/>
              </a:rPr>
              <a:t> :</a:t>
            </a:r>
          </a:p>
          <a:p>
            <a:pPr algn="just">
              <a:lnSpc>
                <a:spcPct val="150000"/>
              </a:lnSpc>
            </a:pPr>
            <a:r>
              <a:rPr lang="en-US" sz="2000" dirty="0">
                <a:latin typeface="Adobe Garamond Pro Bold" panose="02020702060506020403" pitchFamily="18" charset="0"/>
              </a:rPr>
              <a:t>Bobby </a:t>
            </a:r>
            <a:r>
              <a:rPr lang="en-US" sz="2000" dirty="0" err="1" smtClean="0">
                <a:latin typeface="Adobe Garamond Pro Bold" panose="02020702060506020403" pitchFamily="18" charset="0"/>
              </a:rPr>
              <a:t>Pratama</a:t>
            </a:r>
            <a:endParaRPr lang="en-US" sz="2000" dirty="0" smtClean="0">
              <a:latin typeface="Adobe Garamond Pro Bold" panose="02020702060506020403" pitchFamily="18" charset="0"/>
            </a:endParaRPr>
          </a:p>
          <a:p>
            <a:pPr algn="just">
              <a:lnSpc>
                <a:spcPct val="150000"/>
              </a:lnSpc>
            </a:pPr>
            <a:r>
              <a:rPr lang="en-US" sz="2000" dirty="0">
                <a:latin typeface="Adobe Garamond Pro Bold" panose="02020702060506020403" pitchFamily="18" charset="0"/>
              </a:rPr>
              <a:t>Aditya </a:t>
            </a:r>
            <a:r>
              <a:rPr lang="en-US" sz="2000" dirty="0" err="1">
                <a:latin typeface="Adobe Garamond Pro Bold" panose="02020702060506020403" pitchFamily="18" charset="0"/>
              </a:rPr>
              <a:t>Briananto</a:t>
            </a:r>
            <a:endParaRPr lang="en-US" sz="2000" dirty="0">
              <a:latin typeface="Adobe Garamond Pro Bold" panose="02020702060506020403" pitchFamily="18" charset="0"/>
            </a:endParaRPr>
          </a:p>
          <a:p>
            <a:pPr algn="just">
              <a:lnSpc>
                <a:spcPct val="150000"/>
              </a:lnSpc>
            </a:pPr>
            <a:r>
              <a:rPr lang="en-US" sz="2000" dirty="0" err="1">
                <a:latin typeface="Adobe Garamond Pro Bold" panose="02020702060506020403" pitchFamily="18" charset="0"/>
              </a:rPr>
              <a:t>Aldy</a:t>
            </a:r>
            <a:r>
              <a:rPr lang="en-US" sz="2000" dirty="0">
                <a:latin typeface="Adobe Garamond Pro Bold" panose="02020702060506020403" pitchFamily="18" charset="0"/>
              </a:rPr>
              <a:t> </a:t>
            </a:r>
            <a:r>
              <a:rPr lang="en-US" sz="2000" dirty="0" err="1" smtClean="0">
                <a:latin typeface="Adobe Garamond Pro Bold" panose="02020702060506020403" pitchFamily="18" charset="0"/>
              </a:rPr>
              <a:t>Martenes</a:t>
            </a:r>
            <a:endParaRPr lang="id-ID" sz="2000" dirty="0">
              <a:latin typeface="Adobe Garamond Pro Bold" panose="02020702060506020403" pitchFamily="18" charset="0"/>
            </a:endParaRPr>
          </a:p>
          <a:p>
            <a:pPr algn="just">
              <a:lnSpc>
                <a:spcPct val="150000"/>
              </a:lnSpc>
            </a:pPr>
            <a:r>
              <a:rPr lang="en-US" sz="2000" dirty="0" smtClean="0">
                <a:latin typeface="Adobe Garamond Pro Bold" panose="02020702060506020403" pitchFamily="18" charset="0"/>
              </a:rPr>
              <a:t>Reanta </a:t>
            </a:r>
            <a:r>
              <a:rPr lang="en-US" sz="2000" dirty="0" err="1" smtClean="0">
                <a:latin typeface="Adobe Garamond Pro Bold" panose="02020702060506020403" pitchFamily="18" charset="0"/>
              </a:rPr>
              <a:t>Indra</a:t>
            </a:r>
            <a:r>
              <a:rPr lang="en-US" sz="2000" dirty="0" smtClean="0">
                <a:latin typeface="Adobe Garamond Pro Bold" panose="02020702060506020403" pitchFamily="18" charset="0"/>
              </a:rPr>
              <a:t> Putra </a:t>
            </a:r>
            <a:r>
              <a:rPr lang="en-US" sz="2000" dirty="0" err="1" smtClean="0">
                <a:latin typeface="Adobe Garamond Pro Bold" panose="02020702060506020403" pitchFamily="18" charset="0"/>
              </a:rPr>
              <a:t>Pratama</a:t>
            </a:r>
            <a:endParaRPr lang="en-US" sz="2000" dirty="0" smtClean="0">
              <a:latin typeface="Adobe Garamond Pro Bold" panose="020207020605060204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2146">
            <a:off x="6607628" y="2876296"/>
            <a:ext cx="3223986" cy="3132618"/>
          </a:xfrm>
          <a:prstGeom prst="rect">
            <a:avLst/>
          </a:prstGeom>
        </p:spPr>
      </p:pic>
      <p:sp>
        <p:nvSpPr>
          <p:cNvPr id="2" name="Slide Number Placeholder 1"/>
          <p:cNvSpPr>
            <a:spLocks noGrp="1"/>
          </p:cNvSpPr>
          <p:nvPr>
            <p:ph type="sldNum" sz="quarter" idx="12"/>
          </p:nvPr>
        </p:nvSpPr>
        <p:spPr/>
        <p:txBody>
          <a:bodyPr/>
          <a:lstStyle/>
          <a:p>
            <a:fld id="{A7D501D9-2A92-42BF-A643-1F9B34CCE0A5}" type="slidenum">
              <a:rPr lang="id-ID" smtClean="0"/>
              <a:t>1</a:t>
            </a:fld>
            <a:endParaRPr lang="id-ID"/>
          </a:p>
        </p:txBody>
      </p:sp>
    </p:spTree>
    <p:extLst>
      <p:ext uri="{BB962C8B-B14F-4D97-AF65-F5344CB8AC3E}">
        <p14:creationId xmlns:p14="http://schemas.microsoft.com/office/powerpoint/2010/main" val="3369065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solidFill>
                  <a:schemeClr val="tx1"/>
                </a:solidFill>
                <a:latin typeface="Adobe Garamond Pro Bold" panose="02020702060506020403" pitchFamily="18" charset="0"/>
              </a:rPr>
              <a:t>Bank </a:t>
            </a:r>
            <a:r>
              <a:rPr lang="en-US" dirty="0" err="1">
                <a:solidFill>
                  <a:schemeClr val="tx1"/>
                </a:solidFill>
                <a:latin typeface="Adobe Garamond Pro Bold" panose="02020702060506020403" pitchFamily="18" charset="0"/>
              </a:rPr>
              <a:t>Perkreditan</a:t>
            </a:r>
            <a:r>
              <a:rPr lang="en-US" dirty="0">
                <a:solidFill>
                  <a:schemeClr val="tx1"/>
                </a:solidFill>
                <a:latin typeface="Adobe Garamond Pro Bold" panose="02020702060506020403" pitchFamily="18" charset="0"/>
              </a:rPr>
              <a:t> Rakyat</a:t>
            </a:r>
            <a:endParaRPr lang="id-ID" dirty="0"/>
          </a:p>
        </p:txBody>
      </p:sp>
      <p:sp>
        <p:nvSpPr>
          <p:cNvPr id="3" name="Content Placeholder 2"/>
          <p:cNvSpPr>
            <a:spLocks noGrp="1"/>
          </p:cNvSpPr>
          <p:nvPr>
            <p:ph idx="1"/>
          </p:nvPr>
        </p:nvSpPr>
        <p:spPr>
          <a:xfrm>
            <a:off x="1097280" y="1845734"/>
            <a:ext cx="3975463" cy="4023360"/>
          </a:xfrm>
        </p:spPr>
        <p:txBody>
          <a:bodyPr/>
          <a:lstStyle/>
          <a:p>
            <a:r>
              <a:rPr lang="id-ID" dirty="0"/>
              <a:t>Usaha dan larangan terhadap Bank </a:t>
            </a:r>
            <a:r>
              <a:rPr lang="id-ID" dirty="0" smtClean="0"/>
              <a:t>Perkreditan Rakyat</a:t>
            </a:r>
          </a:p>
          <a:p>
            <a:pPr marL="82296" indent="0">
              <a:buNone/>
            </a:pPr>
            <a:endParaRPr lang="id-ID" dirty="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3537246282"/>
              </p:ext>
            </p:extLst>
          </p:nvPr>
        </p:nvGraphicFramePr>
        <p:xfrm>
          <a:off x="5421086" y="1937725"/>
          <a:ext cx="6096000" cy="4143568"/>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id-ID" sz="1400" dirty="0" smtClean="0"/>
                        <a:t>Usaha</a:t>
                      </a:r>
                      <a:endParaRPr lang="id-ID" sz="1400" dirty="0"/>
                    </a:p>
                  </a:txBody>
                  <a:tcPr anchor="ctr"/>
                </a:tc>
                <a:tc>
                  <a:txBody>
                    <a:bodyPr/>
                    <a:lstStyle/>
                    <a:p>
                      <a:pPr algn="ctr"/>
                      <a:r>
                        <a:rPr lang="id-ID" sz="1400" dirty="0" smtClean="0"/>
                        <a:t>Larangan</a:t>
                      </a:r>
                      <a:endParaRPr lang="id-ID" sz="1400" dirty="0"/>
                    </a:p>
                  </a:txBody>
                  <a:tcPr anchor="ctr"/>
                </a:tc>
              </a:tr>
              <a:tr h="370840">
                <a:tc>
                  <a:txBody>
                    <a:bodyPr/>
                    <a:lstStyle/>
                    <a:p>
                      <a:pPr algn="ctr"/>
                      <a:r>
                        <a:rPr kumimoji="0" lang="id-ID" sz="1400" kern="1200" dirty="0" smtClean="0">
                          <a:solidFill>
                            <a:schemeClr val="dk1"/>
                          </a:solidFill>
                          <a:effectLst/>
                          <a:latin typeface="+mn-lt"/>
                          <a:ea typeface="+mn-ea"/>
                          <a:cs typeface="+mn-cs"/>
                        </a:rPr>
                        <a:t>menghimpun dana dalam bentuk simpanan berupa deposito berjangka, tabungan, dan/atau bentuk lainnya yang dipersamakan dengan itu</a:t>
                      </a:r>
                      <a:endParaRPr lang="id-ID" sz="1400" dirty="0"/>
                    </a:p>
                  </a:txBody>
                  <a:tcPr anchor="ctr"/>
                </a:tc>
                <a:tc>
                  <a:txBody>
                    <a:bodyPr/>
                    <a:lstStyle/>
                    <a:p>
                      <a:pPr algn="ctr"/>
                      <a:r>
                        <a:rPr kumimoji="0" lang="id-ID" sz="1400" kern="1200" dirty="0" smtClean="0">
                          <a:solidFill>
                            <a:schemeClr val="dk1"/>
                          </a:solidFill>
                          <a:effectLst/>
                          <a:latin typeface="+mn-lt"/>
                          <a:ea typeface="+mn-ea"/>
                          <a:cs typeface="+mn-cs"/>
                        </a:rPr>
                        <a:t>menerima simpanan berupa giro dan ikut serta dalam lalu lintas pembayaran </a:t>
                      </a:r>
                      <a:endParaRPr lang="id-ID" sz="1400" dirty="0"/>
                    </a:p>
                  </a:txBody>
                  <a:tcPr anchor="ctr"/>
                </a:tc>
              </a:tr>
              <a:tr h="370840">
                <a:tc>
                  <a:txBody>
                    <a:bodyPr/>
                    <a:lstStyle/>
                    <a:p>
                      <a:pPr algn="ctr"/>
                      <a:r>
                        <a:rPr kumimoji="0" lang="id-ID" sz="1400" kern="1200" dirty="0" smtClean="0">
                          <a:solidFill>
                            <a:schemeClr val="dk1"/>
                          </a:solidFill>
                          <a:effectLst/>
                          <a:latin typeface="+mn-lt"/>
                          <a:ea typeface="+mn-ea"/>
                          <a:cs typeface="+mn-cs"/>
                        </a:rPr>
                        <a:t>memberikan kredit </a:t>
                      </a:r>
                      <a:endParaRPr lang="id-ID" sz="1400" dirty="0"/>
                    </a:p>
                  </a:txBody>
                  <a:tcPr anchor="ctr"/>
                </a:tc>
                <a:tc>
                  <a:txBody>
                    <a:bodyPr/>
                    <a:lstStyle/>
                    <a:p>
                      <a:pPr algn="ctr"/>
                      <a:r>
                        <a:rPr kumimoji="0" lang="id-ID" sz="1400" kern="1200" dirty="0" smtClean="0">
                          <a:solidFill>
                            <a:schemeClr val="dk1"/>
                          </a:solidFill>
                          <a:effectLst/>
                          <a:latin typeface="+mn-lt"/>
                          <a:ea typeface="+mn-ea"/>
                          <a:cs typeface="+mn-cs"/>
                        </a:rPr>
                        <a:t>melakukan kegiatan usaha dalam valuta asing </a:t>
                      </a:r>
                      <a:endParaRPr lang="id-ID" sz="1400" dirty="0"/>
                    </a:p>
                  </a:txBody>
                  <a:tcPr anchor="ctr"/>
                </a:tc>
              </a:tr>
              <a:tr h="370840">
                <a:tc>
                  <a:txBody>
                    <a:bodyPr/>
                    <a:lstStyle/>
                    <a:p>
                      <a:pPr algn="ctr"/>
                      <a:r>
                        <a:rPr kumimoji="0" lang="id-ID" sz="1400" kern="1200" dirty="0" smtClean="0">
                          <a:solidFill>
                            <a:schemeClr val="dk1"/>
                          </a:solidFill>
                          <a:effectLst/>
                          <a:latin typeface="+mn-lt"/>
                          <a:ea typeface="+mn-ea"/>
                          <a:cs typeface="+mn-cs"/>
                        </a:rPr>
                        <a:t>pembiayaan dan penempatan dana berdasarkan Prinsip Syariah</a:t>
                      </a:r>
                      <a:endParaRPr lang="id-ID" sz="1400" dirty="0"/>
                    </a:p>
                  </a:txBody>
                  <a:tcPr anchor="ctr"/>
                </a:tc>
                <a:tc>
                  <a:txBody>
                    <a:bodyPr/>
                    <a:lstStyle/>
                    <a:p>
                      <a:pPr algn="ctr"/>
                      <a:r>
                        <a:rPr kumimoji="0" lang="id-ID" sz="1400" kern="1200" dirty="0" smtClean="0">
                          <a:solidFill>
                            <a:schemeClr val="dk1"/>
                          </a:solidFill>
                          <a:effectLst/>
                          <a:latin typeface="+mn-lt"/>
                          <a:ea typeface="+mn-ea"/>
                          <a:cs typeface="+mn-cs"/>
                        </a:rPr>
                        <a:t>melakukan penyertaan modal </a:t>
                      </a:r>
                      <a:endParaRPr lang="id-ID" sz="1400" dirty="0"/>
                    </a:p>
                  </a:txBody>
                  <a:tcPr anchor="ctr"/>
                </a:tc>
              </a:tr>
              <a:tr h="1273368">
                <a:tc>
                  <a:txBody>
                    <a:bodyPr/>
                    <a:lstStyle/>
                    <a:p>
                      <a:pPr algn="ctr"/>
                      <a:r>
                        <a:rPr kumimoji="0" lang="id-ID" sz="1400" kern="1200" dirty="0" smtClean="0">
                          <a:solidFill>
                            <a:schemeClr val="dk1"/>
                          </a:solidFill>
                          <a:effectLst/>
                          <a:latin typeface="+mn-lt"/>
                          <a:ea typeface="+mn-ea"/>
                          <a:cs typeface="+mn-cs"/>
                        </a:rPr>
                        <a:t>menempatkan dana dalam bentuk Sertifikat Bank Indonesia (SBI), deposito berjangka, sertifikat deposito, dan/atau tabungan pada bank lain</a:t>
                      </a:r>
                      <a:endParaRPr lang="id-ID" sz="1400" dirty="0"/>
                    </a:p>
                  </a:txBody>
                  <a:tcPr anchor="ctr"/>
                </a:tc>
                <a:tc>
                  <a:txBody>
                    <a:bodyPr/>
                    <a:lstStyle/>
                    <a:p>
                      <a:pPr algn="ctr"/>
                      <a:r>
                        <a:rPr kumimoji="0" lang="id-ID" sz="1400" kern="1200" dirty="0" smtClean="0">
                          <a:solidFill>
                            <a:schemeClr val="dk1"/>
                          </a:solidFill>
                          <a:effectLst/>
                          <a:latin typeface="+mn-lt"/>
                          <a:ea typeface="+mn-ea"/>
                          <a:cs typeface="+mn-cs"/>
                        </a:rPr>
                        <a:t>melakukan usaha perasuransian </a:t>
                      </a:r>
                      <a:endParaRPr lang="id-ID" sz="1400" dirty="0"/>
                    </a:p>
                  </a:txBody>
                  <a:tcPr anchor="ctr"/>
                </a:tc>
              </a:tr>
              <a:tr h="370840">
                <a:tc>
                  <a:txBody>
                    <a:bodyPr/>
                    <a:lstStyle/>
                    <a:p>
                      <a:pPr algn="ctr"/>
                      <a:endParaRPr lang="id-ID" sz="1400"/>
                    </a:p>
                  </a:txBody>
                  <a:tcPr anchor="ctr"/>
                </a:tc>
                <a:tc>
                  <a:txBody>
                    <a:bodyPr/>
                    <a:lstStyle/>
                    <a:p>
                      <a:pPr algn="ctr"/>
                      <a:r>
                        <a:rPr kumimoji="0" lang="id-ID" sz="1400" kern="1200" dirty="0" smtClean="0">
                          <a:solidFill>
                            <a:schemeClr val="dk1"/>
                          </a:solidFill>
                          <a:effectLst/>
                          <a:latin typeface="+mn-lt"/>
                          <a:ea typeface="+mn-ea"/>
                          <a:cs typeface="+mn-cs"/>
                        </a:rPr>
                        <a:t>melakukan usaha lain di luar kegiatan usaha </a:t>
                      </a:r>
                      <a:endParaRPr lang="id-ID" sz="1400" dirty="0"/>
                    </a:p>
                  </a:txBody>
                  <a:tcPr anchor="ctr"/>
                </a:tc>
              </a:tr>
            </a:tbl>
          </a:graphicData>
        </a:graphic>
      </p:graphicFrame>
      <p:sp>
        <p:nvSpPr>
          <p:cNvPr id="5" name="Slide Number Placeholder 4"/>
          <p:cNvSpPr>
            <a:spLocks noGrp="1"/>
          </p:cNvSpPr>
          <p:nvPr>
            <p:ph type="sldNum" sz="quarter" idx="12"/>
          </p:nvPr>
        </p:nvSpPr>
        <p:spPr/>
        <p:txBody>
          <a:bodyPr/>
          <a:lstStyle/>
          <a:p>
            <a:fld id="{A7D501D9-2A92-42BF-A643-1F9B34CCE0A5}" type="slidenum">
              <a:rPr lang="id-ID" smtClean="0"/>
              <a:t>10</a:t>
            </a:fld>
            <a:endParaRPr lang="id-ID"/>
          </a:p>
        </p:txBody>
      </p:sp>
    </p:spTree>
    <p:extLst>
      <p:ext uri="{BB962C8B-B14F-4D97-AF65-F5344CB8AC3E}">
        <p14:creationId xmlns:p14="http://schemas.microsoft.com/office/powerpoint/2010/main" val="30940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buFont typeface="Wingdings" panose="05000000000000000000" pitchFamily="2" charset="2"/>
              <a:buChar char="q"/>
            </a:pPr>
            <a:r>
              <a:rPr lang="id-ID" dirty="0" smtClean="0"/>
              <a:t>Giro</a:t>
            </a:r>
          </a:p>
          <a:p>
            <a:pPr>
              <a:lnSpc>
                <a:spcPct val="150000"/>
              </a:lnSpc>
              <a:buFont typeface="Wingdings" panose="05000000000000000000" pitchFamily="2" charset="2"/>
              <a:buChar char="q"/>
            </a:pPr>
            <a:r>
              <a:rPr lang="id-ID" dirty="0" smtClean="0"/>
              <a:t>Deposito Berjangka</a:t>
            </a:r>
          </a:p>
          <a:p>
            <a:pPr>
              <a:lnSpc>
                <a:spcPct val="150000"/>
              </a:lnSpc>
              <a:buFont typeface="Wingdings" panose="05000000000000000000" pitchFamily="2" charset="2"/>
              <a:buChar char="q"/>
            </a:pPr>
            <a:r>
              <a:rPr lang="id-ID" dirty="0" smtClean="0"/>
              <a:t>Sertifikat Deposito</a:t>
            </a:r>
          </a:p>
          <a:p>
            <a:pPr>
              <a:lnSpc>
                <a:spcPct val="150000"/>
              </a:lnSpc>
              <a:buFont typeface="Wingdings" panose="05000000000000000000" pitchFamily="2" charset="2"/>
              <a:buChar char="q"/>
            </a:pPr>
            <a:r>
              <a:rPr lang="id-ID" dirty="0" smtClean="0"/>
              <a:t>Tabungan</a:t>
            </a:r>
          </a:p>
          <a:p>
            <a:pPr>
              <a:lnSpc>
                <a:spcPct val="150000"/>
              </a:lnSpc>
              <a:buFont typeface="Wingdings" panose="05000000000000000000" pitchFamily="2" charset="2"/>
              <a:buChar char="q"/>
            </a:pPr>
            <a:r>
              <a:rPr lang="id-ID" dirty="0" smtClean="0"/>
              <a:t>Surat Berharga</a:t>
            </a:r>
          </a:p>
          <a:p>
            <a:pPr>
              <a:lnSpc>
                <a:spcPct val="150000"/>
              </a:lnSpc>
              <a:buFont typeface="Wingdings" panose="05000000000000000000" pitchFamily="2" charset="2"/>
              <a:buChar char="q"/>
            </a:pPr>
            <a:r>
              <a:rPr lang="id-ID" dirty="0" smtClean="0"/>
              <a:t>Kredit</a:t>
            </a:r>
            <a:endParaRPr lang="id-ID" dirty="0"/>
          </a:p>
        </p:txBody>
      </p:sp>
      <p:sp>
        <p:nvSpPr>
          <p:cNvPr id="4" name="Title 1"/>
          <p:cNvSpPr txBox="1">
            <a:spLocks/>
          </p:cNvSpPr>
          <p:nvPr/>
        </p:nvSpPr>
        <p:spPr>
          <a:xfrm>
            <a:off x="1249680" y="439003"/>
            <a:ext cx="10058400" cy="145075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err="1" smtClean="0">
                <a:solidFill>
                  <a:schemeClr val="tx1"/>
                </a:solidFill>
                <a:latin typeface="Adobe Garamond Pro Bold" panose="02020702060506020403" pitchFamily="18" charset="0"/>
              </a:rPr>
              <a:t>Bentuk</a:t>
            </a:r>
            <a:r>
              <a:rPr lang="en-US" dirty="0" smtClean="0">
                <a:solidFill>
                  <a:schemeClr val="tx1"/>
                </a:solidFill>
                <a:latin typeface="Adobe Garamond Pro Bold" panose="02020702060506020403" pitchFamily="18" charset="0"/>
              </a:rPr>
              <a:t> </a:t>
            </a:r>
            <a:r>
              <a:rPr lang="en-US" dirty="0" err="1" smtClean="0">
                <a:solidFill>
                  <a:schemeClr val="tx1"/>
                </a:solidFill>
                <a:latin typeface="Adobe Garamond Pro Bold" panose="02020702060506020403" pitchFamily="18" charset="0"/>
              </a:rPr>
              <a:t>Simpanan</a:t>
            </a:r>
            <a:endParaRPr lang="id-ID" dirty="0"/>
          </a:p>
        </p:txBody>
      </p:sp>
      <p:sp>
        <p:nvSpPr>
          <p:cNvPr id="2" name="Slide Number Placeholder 1"/>
          <p:cNvSpPr>
            <a:spLocks noGrp="1"/>
          </p:cNvSpPr>
          <p:nvPr>
            <p:ph type="sldNum" sz="quarter" idx="12"/>
          </p:nvPr>
        </p:nvSpPr>
        <p:spPr/>
        <p:txBody>
          <a:bodyPr/>
          <a:lstStyle/>
          <a:p>
            <a:fld id="{A7D501D9-2A92-42BF-A643-1F9B34CCE0A5}" type="slidenum">
              <a:rPr lang="id-ID" smtClean="0"/>
              <a:t>11</a:t>
            </a:fld>
            <a:endParaRPr lang="id-ID"/>
          </a:p>
        </p:txBody>
      </p:sp>
    </p:spTree>
    <p:extLst>
      <p:ext uri="{BB962C8B-B14F-4D97-AF65-F5344CB8AC3E}">
        <p14:creationId xmlns:p14="http://schemas.microsoft.com/office/powerpoint/2010/main" val="3655523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id-ID" dirty="0" smtClean="0">
                <a:latin typeface="Adobe Garamond Pro Bold" panose="02020702060506020403" pitchFamily="18" charset="0"/>
              </a:rPr>
              <a:t>Giro</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id-ID" sz="2400" dirty="0"/>
              <a:t>simpanan yang penarikannya dapat dilakukan setiap saat dengan menggunakan cek, bilyet giro, sarana perintah pembayaran lainnya,  atau dengan pemindahbukuan</a:t>
            </a:r>
          </a:p>
        </p:txBody>
      </p:sp>
      <p:sp>
        <p:nvSpPr>
          <p:cNvPr id="4" name="Slide Number Placeholder 3"/>
          <p:cNvSpPr>
            <a:spLocks noGrp="1"/>
          </p:cNvSpPr>
          <p:nvPr>
            <p:ph type="sldNum" sz="quarter" idx="12"/>
          </p:nvPr>
        </p:nvSpPr>
        <p:spPr/>
        <p:txBody>
          <a:bodyPr/>
          <a:lstStyle/>
          <a:p>
            <a:fld id="{A7D501D9-2A92-42BF-A643-1F9B34CCE0A5}" type="slidenum">
              <a:rPr lang="id-ID" smtClean="0"/>
              <a:t>12</a:t>
            </a:fld>
            <a:endParaRPr lang="id-ID"/>
          </a:p>
        </p:txBody>
      </p:sp>
    </p:spTree>
    <p:extLst>
      <p:ext uri="{BB962C8B-B14F-4D97-AF65-F5344CB8AC3E}">
        <p14:creationId xmlns:p14="http://schemas.microsoft.com/office/powerpoint/2010/main" val="1958694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pic>
        <p:nvPicPr>
          <p:cNvPr id="2050" name="Picture 2" descr="C:\Users\ACER\Desktop\Kuliah bobbi\Tugas\Kompas\Presentasi\ce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736" y="2132856"/>
            <a:ext cx="6120680"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7D501D9-2A92-42BF-A643-1F9B34CCE0A5}" type="slidenum">
              <a:rPr lang="id-ID" smtClean="0"/>
              <a:t>13</a:t>
            </a:fld>
            <a:endParaRPr lang="id-ID"/>
          </a:p>
        </p:txBody>
      </p:sp>
    </p:spTree>
    <p:extLst>
      <p:ext uri="{BB962C8B-B14F-4D97-AF65-F5344CB8AC3E}">
        <p14:creationId xmlns:p14="http://schemas.microsoft.com/office/powerpoint/2010/main" val="671707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Picture 2" descr="C:\Users\ACER\Desktop\Kuliah bobbi\Tugas\Kompas\Presentasi\BG.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08400" y="2038350"/>
            <a:ext cx="6000750" cy="3619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A7D501D9-2A92-42BF-A643-1F9B34CCE0A5}" type="slidenum">
              <a:rPr lang="id-ID" smtClean="0"/>
              <a:t>14</a:t>
            </a:fld>
            <a:endParaRPr lang="id-ID"/>
          </a:p>
        </p:txBody>
      </p:sp>
    </p:spTree>
    <p:extLst>
      <p:ext uri="{BB962C8B-B14F-4D97-AF65-F5344CB8AC3E}">
        <p14:creationId xmlns:p14="http://schemas.microsoft.com/office/powerpoint/2010/main" val="2229334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id-ID" dirty="0" smtClean="0">
                <a:latin typeface="Adobe Garamond Pro Bold" panose="02020702060506020403" pitchFamily="18" charset="0"/>
              </a:rPr>
              <a:t>Deposito</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id-ID" sz="2800" dirty="0"/>
              <a:t>Simpanan yang penarikannya hanya dapat dilakukan pada waktu tertentu berdasarkan perjanjian Nasabah Penyimpan dengan bank</a:t>
            </a:r>
          </a:p>
        </p:txBody>
      </p:sp>
      <p:sp>
        <p:nvSpPr>
          <p:cNvPr id="4" name="Slide Number Placeholder 3"/>
          <p:cNvSpPr>
            <a:spLocks noGrp="1"/>
          </p:cNvSpPr>
          <p:nvPr>
            <p:ph type="sldNum" sz="quarter" idx="12"/>
          </p:nvPr>
        </p:nvSpPr>
        <p:spPr/>
        <p:txBody>
          <a:bodyPr/>
          <a:lstStyle/>
          <a:p>
            <a:fld id="{A7D501D9-2A92-42BF-A643-1F9B34CCE0A5}" type="slidenum">
              <a:rPr lang="id-ID" smtClean="0"/>
              <a:t>15</a:t>
            </a:fld>
            <a:endParaRPr lang="id-ID"/>
          </a:p>
        </p:txBody>
      </p:sp>
    </p:spTree>
    <p:extLst>
      <p:ext uri="{BB962C8B-B14F-4D97-AF65-F5344CB8AC3E}">
        <p14:creationId xmlns:p14="http://schemas.microsoft.com/office/powerpoint/2010/main" val="924620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Picture 2" descr="C:\Users\ACER\Desktop\Kuliah bobbi\Tugas\Kompas\Presentasi\deposito.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59100" y="2031852"/>
            <a:ext cx="7499350" cy="363249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A7D501D9-2A92-42BF-A643-1F9B34CCE0A5}" type="slidenum">
              <a:rPr lang="id-ID" smtClean="0"/>
              <a:t>16</a:t>
            </a:fld>
            <a:endParaRPr lang="id-ID"/>
          </a:p>
        </p:txBody>
      </p:sp>
    </p:spTree>
    <p:extLst>
      <p:ext uri="{BB962C8B-B14F-4D97-AF65-F5344CB8AC3E}">
        <p14:creationId xmlns:p14="http://schemas.microsoft.com/office/powerpoint/2010/main" val="2270331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id-ID" dirty="0" smtClean="0">
                <a:latin typeface="Adobe Garamond Pro Bold" panose="02020702060506020403" pitchFamily="18" charset="0"/>
              </a:rPr>
              <a:t>Sertifikat Deposito</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q"/>
            </a:pPr>
            <a:r>
              <a:rPr lang="id-ID" dirty="0"/>
              <a:t>Simpanan dalam bentuk deposito yang sertifikat bukti </a:t>
            </a:r>
            <a:r>
              <a:rPr lang="id-ID" dirty="0" smtClean="0"/>
              <a:t>penyimpan</a:t>
            </a:r>
            <a:r>
              <a:rPr lang="en-US" dirty="0" smtClean="0"/>
              <a:t>an</a:t>
            </a:r>
            <a:r>
              <a:rPr lang="id-ID" dirty="0" smtClean="0"/>
              <a:t>nya </a:t>
            </a:r>
            <a:r>
              <a:rPr lang="id-ID" dirty="0"/>
              <a:t>dapat </a:t>
            </a:r>
            <a:r>
              <a:rPr lang="id-ID" dirty="0" smtClean="0"/>
              <a:t>dipindah</a:t>
            </a:r>
            <a:r>
              <a:rPr lang="en-US" dirty="0" smtClean="0"/>
              <a:t> </a:t>
            </a:r>
            <a:r>
              <a:rPr lang="id-ID" dirty="0" smtClean="0"/>
              <a:t>tangankan</a:t>
            </a:r>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17</a:t>
            </a:fld>
            <a:endParaRPr lang="id-ID"/>
          </a:p>
        </p:txBody>
      </p:sp>
    </p:spTree>
    <p:extLst>
      <p:ext uri="{BB962C8B-B14F-4D97-AF65-F5344CB8AC3E}">
        <p14:creationId xmlns:p14="http://schemas.microsoft.com/office/powerpoint/2010/main" val="2404275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CER\Desktop\Kuliah bobbi\Tugas\Kompas\Presentasi\sertiDe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68222"/>
            <a:ext cx="4193367" cy="566655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7D501D9-2A92-42BF-A643-1F9B34CCE0A5}" type="slidenum">
              <a:rPr lang="id-ID" smtClean="0"/>
              <a:t>18</a:t>
            </a:fld>
            <a:endParaRPr lang="id-ID"/>
          </a:p>
        </p:txBody>
      </p:sp>
    </p:spTree>
    <p:extLst>
      <p:ext uri="{BB962C8B-B14F-4D97-AF65-F5344CB8AC3E}">
        <p14:creationId xmlns:p14="http://schemas.microsoft.com/office/powerpoint/2010/main" val="2033093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id-ID" dirty="0" smtClean="0">
                <a:latin typeface="Adobe Garamond Pro Bold" panose="02020702060506020403" pitchFamily="18" charset="0"/>
              </a:rPr>
              <a:t>Tabungan</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id-ID" sz="2400" dirty="0"/>
              <a:t>Simpanan yang penarikannya hanya dapat dilakukan menurut syarat tertentu yang disepakati, tetapi tidak dapat ditarik dengan cek, bilyet giro, dan atau alat lainnya yang dipersamakan dengan itu </a:t>
            </a:r>
          </a:p>
          <a:p>
            <a:pPr>
              <a:lnSpc>
                <a:spcPct val="200000"/>
              </a:lnSpc>
              <a:buFont typeface="Wingdings" panose="05000000000000000000" pitchFamily="2" charset="2"/>
              <a:buChar char="q"/>
            </a:pPr>
            <a:endParaRPr lang="id-ID" sz="2400" dirty="0"/>
          </a:p>
        </p:txBody>
      </p:sp>
      <p:sp>
        <p:nvSpPr>
          <p:cNvPr id="4" name="Slide Number Placeholder 3"/>
          <p:cNvSpPr>
            <a:spLocks noGrp="1"/>
          </p:cNvSpPr>
          <p:nvPr>
            <p:ph type="sldNum" sz="quarter" idx="12"/>
          </p:nvPr>
        </p:nvSpPr>
        <p:spPr/>
        <p:txBody>
          <a:bodyPr/>
          <a:lstStyle/>
          <a:p>
            <a:fld id="{A7D501D9-2A92-42BF-A643-1F9B34CCE0A5}" type="slidenum">
              <a:rPr lang="id-ID" smtClean="0"/>
              <a:t>19</a:t>
            </a:fld>
            <a:endParaRPr lang="id-ID"/>
          </a:p>
        </p:txBody>
      </p:sp>
    </p:spTree>
    <p:extLst>
      <p:ext uri="{BB962C8B-B14F-4D97-AF65-F5344CB8AC3E}">
        <p14:creationId xmlns:p14="http://schemas.microsoft.com/office/powerpoint/2010/main" val="1739565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dirty="0" smtClean="0">
                <a:latin typeface="Adobe Garamond Pro Bold" panose="02020702060506020403" pitchFamily="18" charset="0"/>
              </a:rPr>
              <a:t>DAFTAR ISI</a:t>
            </a:r>
            <a:endParaRPr lang="id-ID" dirty="0">
              <a:latin typeface="Adobe Garamond Pro Bold" panose="02020702060506020403" pitchFamily="18" charset="0"/>
            </a:endParaRPr>
          </a:p>
        </p:txBody>
      </p:sp>
      <p:sp>
        <p:nvSpPr>
          <p:cNvPr id="4" name="Content Placeholder 3"/>
          <p:cNvSpPr>
            <a:spLocks noGrp="1"/>
          </p:cNvSpPr>
          <p:nvPr>
            <p:ph idx="1"/>
          </p:nvPr>
        </p:nvSpPr>
        <p:spPr/>
        <p:txBody>
          <a:bodyPr>
            <a:noAutofit/>
          </a:bodyPr>
          <a:lstStyle/>
          <a:p>
            <a:pPr>
              <a:lnSpc>
                <a:spcPct val="100000"/>
              </a:lnSpc>
              <a:buFont typeface="Wingdings" panose="05000000000000000000" pitchFamily="2" charset="2"/>
              <a:buChar char="q"/>
            </a:pPr>
            <a:r>
              <a:rPr lang="en-US" sz="1800" dirty="0" err="1" smtClean="0"/>
              <a:t>Pengantar</a:t>
            </a:r>
            <a:r>
              <a:rPr lang="en-US" sz="1800" dirty="0" smtClean="0"/>
              <a:t> </a:t>
            </a:r>
            <a:r>
              <a:rPr lang="en-US" sz="1800" dirty="0" err="1" smtClean="0"/>
              <a:t>Perbankan</a:t>
            </a:r>
            <a:endParaRPr lang="en-US" sz="1800" dirty="0" smtClean="0"/>
          </a:p>
          <a:p>
            <a:pPr>
              <a:lnSpc>
                <a:spcPct val="100000"/>
              </a:lnSpc>
              <a:buFont typeface="Wingdings" panose="05000000000000000000" pitchFamily="2" charset="2"/>
              <a:buChar char="q"/>
            </a:pPr>
            <a:r>
              <a:rPr lang="en-US" sz="1800" dirty="0" err="1" smtClean="0"/>
              <a:t>Sasaran</a:t>
            </a:r>
            <a:r>
              <a:rPr lang="en-US" sz="1800" dirty="0" smtClean="0"/>
              <a:t> TI </a:t>
            </a:r>
            <a:r>
              <a:rPr lang="en-US" sz="1800" dirty="0" err="1" smtClean="0"/>
              <a:t>Perbankan</a:t>
            </a:r>
            <a:endParaRPr lang="en-US" sz="1800" dirty="0" smtClean="0"/>
          </a:p>
          <a:p>
            <a:pPr>
              <a:lnSpc>
                <a:spcPct val="100000"/>
              </a:lnSpc>
              <a:buFont typeface="Wingdings" panose="05000000000000000000" pitchFamily="2" charset="2"/>
              <a:buChar char="q"/>
            </a:pPr>
            <a:r>
              <a:rPr lang="en-US" sz="1800" dirty="0" smtClean="0"/>
              <a:t>Fungi TI </a:t>
            </a:r>
            <a:r>
              <a:rPr lang="en-US" sz="1800" dirty="0" err="1" smtClean="0"/>
              <a:t>Perbankan</a:t>
            </a:r>
            <a:endParaRPr lang="en-US" sz="1800" dirty="0" smtClean="0"/>
          </a:p>
          <a:p>
            <a:pPr>
              <a:lnSpc>
                <a:spcPct val="100000"/>
              </a:lnSpc>
              <a:buFont typeface="Wingdings" panose="05000000000000000000" pitchFamily="2" charset="2"/>
              <a:buChar char="q"/>
            </a:pPr>
            <a:r>
              <a:rPr lang="en-US" sz="1800" dirty="0" err="1" smtClean="0"/>
              <a:t>Implementasi</a:t>
            </a:r>
            <a:r>
              <a:rPr lang="en-US" sz="1800" dirty="0" smtClean="0"/>
              <a:t> TI </a:t>
            </a:r>
            <a:r>
              <a:rPr lang="en-US" sz="1800" dirty="0" err="1" smtClean="0"/>
              <a:t>Perbankan</a:t>
            </a:r>
            <a:endParaRPr lang="en-US" sz="1800" dirty="0" smtClean="0"/>
          </a:p>
          <a:p>
            <a:pPr>
              <a:lnSpc>
                <a:spcPct val="100000"/>
              </a:lnSpc>
              <a:buFont typeface="Wingdings" panose="05000000000000000000" pitchFamily="2" charset="2"/>
              <a:buChar char="q"/>
            </a:pPr>
            <a:r>
              <a:rPr lang="en-US" sz="1800" dirty="0" smtClean="0"/>
              <a:t>Disasters Recovery Systems</a:t>
            </a:r>
          </a:p>
          <a:p>
            <a:pPr>
              <a:lnSpc>
                <a:spcPct val="100000"/>
              </a:lnSpc>
              <a:buFont typeface="Wingdings" panose="05000000000000000000" pitchFamily="2" charset="2"/>
              <a:buChar char="q"/>
            </a:pPr>
            <a:r>
              <a:rPr lang="en-US" sz="1800" dirty="0" smtClean="0"/>
              <a:t>Security Systems</a:t>
            </a:r>
          </a:p>
          <a:p>
            <a:pPr>
              <a:lnSpc>
                <a:spcPct val="100000"/>
              </a:lnSpc>
              <a:buFont typeface="Wingdings" panose="05000000000000000000" pitchFamily="2" charset="2"/>
              <a:buChar char="q"/>
            </a:pPr>
            <a:r>
              <a:rPr lang="en-US" sz="1800" dirty="0" smtClean="0"/>
              <a:t>Model TI </a:t>
            </a:r>
            <a:r>
              <a:rPr lang="en-US" sz="1800" dirty="0" err="1" smtClean="0"/>
              <a:t>Perbankan</a:t>
            </a:r>
            <a:endParaRPr lang="en-US" sz="1800" dirty="0" smtClean="0"/>
          </a:p>
          <a:p>
            <a:pPr>
              <a:lnSpc>
                <a:spcPct val="100000"/>
              </a:lnSpc>
              <a:buFont typeface="Wingdings" panose="05000000000000000000" pitchFamily="2" charset="2"/>
              <a:buChar char="q"/>
            </a:pPr>
            <a:r>
              <a:rPr lang="en-US" sz="1800" dirty="0" err="1" smtClean="0"/>
              <a:t>Kesimpulan</a:t>
            </a:r>
            <a:endParaRPr lang="id-ID" sz="1800" dirty="0"/>
          </a:p>
        </p:txBody>
      </p:sp>
      <p:sp>
        <p:nvSpPr>
          <p:cNvPr id="2" name="Slide Number Placeholder 1"/>
          <p:cNvSpPr>
            <a:spLocks noGrp="1"/>
          </p:cNvSpPr>
          <p:nvPr>
            <p:ph type="sldNum" sz="quarter" idx="12"/>
          </p:nvPr>
        </p:nvSpPr>
        <p:spPr/>
        <p:txBody>
          <a:bodyPr/>
          <a:lstStyle/>
          <a:p>
            <a:fld id="{A7D501D9-2A92-42BF-A643-1F9B34CCE0A5}" type="slidenum">
              <a:rPr lang="id-ID" smtClean="0"/>
              <a:t>2</a:t>
            </a:fld>
            <a:endParaRPr lang="id-ID"/>
          </a:p>
        </p:txBody>
      </p:sp>
    </p:spTree>
    <p:extLst>
      <p:ext uri="{BB962C8B-B14F-4D97-AF65-F5344CB8AC3E}">
        <p14:creationId xmlns:p14="http://schemas.microsoft.com/office/powerpoint/2010/main" val="156118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809" y="290939"/>
            <a:ext cx="5303490" cy="578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A7D501D9-2A92-42BF-A643-1F9B34CCE0A5}" type="slidenum">
              <a:rPr lang="id-ID" smtClean="0"/>
              <a:t>20</a:t>
            </a:fld>
            <a:endParaRPr lang="id-ID"/>
          </a:p>
        </p:txBody>
      </p:sp>
    </p:spTree>
    <p:extLst>
      <p:ext uri="{BB962C8B-B14F-4D97-AF65-F5344CB8AC3E}">
        <p14:creationId xmlns:p14="http://schemas.microsoft.com/office/powerpoint/2010/main" val="3893403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id-ID" dirty="0" smtClean="0">
                <a:latin typeface="Adobe Garamond Pro Bold" panose="02020702060506020403" pitchFamily="18" charset="0"/>
              </a:rPr>
              <a:t>Surat Berharga</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id-ID" sz="2400" dirty="0"/>
              <a:t>Surat pengakuan utang, wesel, saham, obligasi, sekuritas kredit, atau setiap derivatifnya, atau kepentingan lain, atau suatu kewajiban dari penerbit, dalam bentuk yang lazim diperdagangkan dalam pasar modal dan pasar uang </a:t>
            </a:r>
          </a:p>
          <a:p>
            <a:pPr>
              <a:lnSpc>
                <a:spcPct val="200000"/>
              </a:lnSpc>
              <a:buFont typeface="Wingdings" panose="05000000000000000000" pitchFamily="2" charset="2"/>
              <a:buChar char="q"/>
            </a:pPr>
            <a:endParaRPr lang="id-ID" sz="2400" dirty="0"/>
          </a:p>
        </p:txBody>
      </p:sp>
      <p:sp>
        <p:nvSpPr>
          <p:cNvPr id="4" name="Slide Number Placeholder 3"/>
          <p:cNvSpPr>
            <a:spLocks noGrp="1"/>
          </p:cNvSpPr>
          <p:nvPr>
            <p:ph type="sldNum" sz="quarter" idx="12"/>
          </p:nvPr>
        </p:nvSpPr>
        <p:spPr/>
        <p:txBody>
          <a:bodyPr/>
          <a:lstStyle/>
          <a:p>
            <a:fld id="{A7D501D9-2A92-42BF-A643-1F9B34CCE0A5}" type="slidenum">
              <a:rPr lang="id-ID" smtClean="0"/>
              <a:t>21</a:t>
            </a:fld>
            <a:endParaRPr lang="id-ID"/>
          </a:p>
        </p:txBody>
      </p:sp>
    </p:spTree>
    <p:extLst>
      <p:ext uri="{BB962C8B-B14F-4D97-AF65-F5344CB8AC3E}">
        <p14:creationId xmlns:p14="http://schemas.microsoft.com/office/powerpoint/2010/main" val="135737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2.bp.blogspot.com/-XknPz5Dm2WY/UBbN-IGbMPI/AAAAAAAABzI/w0d3dOAzhyc/s400/wesel.png"/>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654618" y="954994"/>
            <a:ext cx="8588840" cy="453140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7D501D9-2A92-42BF-A643-1F9B34CCE0A5}" type="slidenum">
              <a:rPr lang="id-ID" smtClean="0"/>
              <a:t>22</a:t>
            </a:fld>
            <a:endParaRPr lang="id-ID"/>
          </a:p>
        </p:txBody>
      </p:sp>
    </p:spTree>
    <p:extLst>
      <p:ext uri="{BB962C8B-B14F-4D97-AF65-F5344CB8AC3E}">
        <p14:creationId xmlns:p14="http://schemas.microsoft.com/office/powerpoint/2010/main" val="913226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id-ID" dirty="0" smtClean="0">
                <a:latin typeface="Adobe Garamond Pro Bold" panose="02020702060506020403" pitchFamily="18" charset="0"/>
              </a:rPr>
              <a:t>Kredit</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id-ID" sz="2400" dirty="0"/>
              <a:t>Penyediaan uang atau tagihan yang dapat dipersamakan dengan itu, berdasarkan persetujuan atau kesepakatan pinjam-meminjam antara bank dengan pihak lain yang mewajibkan pihak peminjam untuk melunasi utangnya setelah jangka waktu tertentu dengan pemberian bunga</a:t>
            </a:r>
          </a:p>
        </p:txBody>
      </p:sp>
      <p:sp>
        <p:nvSpPr>
          <p:cNvPr id="4" name="Slide Number Placeholder 3"/>
          <p:cNvSpPr>
            <a:spLocks noGrp="1"/>
          </p:cNvSpPr>
          <p:nvPr>
            <p:ph type="sldNum" sz="quarter" idx="12"/>
          </p:nvPr>
        </p:nvSpPr>
        <p:spPr/>
        <p:txBody>
          <a:bodyPr/>
          <a:lstStyle/>
          <a:p>
            <a:fld id="{A7D501D9-2A92-42BF-A643-1F9B34CCE0A5}" type="slidenum">
              <a:rPr lang="id-ID" smtClean="0"/>
              <a:t>23</a:t>
            </a:fld>
            <a:endParaRPr lang="id-ID"/>
          </a:p>
        </p:txBody>
      </p:sp>
    </p:spTree>
    <p:extLst>
      <p:ext uri="{BB962C8B-B14F-4D97-AF65-F5344CB8AC3E}">
        <p14:creationId xmlns:p14="http://schemas.microsoft.com/office/powerpoint/2010/main" val="2843305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844" y="914400"/>
            <a:ext cx="8656150" cy="430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A7D501D9-2A92-42BF-A643-1F9B34CCE0A5}" type="slidenum">
              <a:rPr lang="id-ID" smtClean="0"/>
              <a:t>24</a:t>
            </a:fld>
            <a:endParaRPr lang="id-ID"/>
          </a:p>
        </p:txBody>
      </p:sp>
    </p:spTree>
    <p:extLst>
      <p:ext uri="{BB962C8B-B14F-4D97-AF65-F5344CB8AC3E}">
        <p14:creationId xmlns:p14="http://schemas.microsoft.com/office/powerpoint/2010/main" val="4269294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Adobe Garamond Pro Bold" panose="02020702060506020403" pitchFamily="18" charset="0"/>
              </a:rPr>
              <a:t>Sasaran TI Perbankan</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q"/>
            </a:pPr>
            <a:r>
              <a:rPr lang="en-US" dirty="0" err="1">
                <a:latin typeface="Microsoft Sans Serif" pitchFamily="34" charset="0"/>
                <a:cs typeface="Times New Roman" pitchFamily="18" charset="0"/>
              </a:rPr>
              <a:t>Mewujudkan</a:t>
            </a:r>
            <a:r>
              <a:rPr lang="en-US" dirty="0">
                <a:latin typeface="Microsoft Sans Serif" pitchFamily="34" charset="0"/>
                <a:cs typeface="Times New Roman" pitchFamily="18" charset="0"/>
              </a:rPr>
              <a:t> </a:t>
            </a:r>
            <a:r>
              <a:rPr lang="en-US" dirty="0" err="1">
                <a:latin typeface="Microsoft Sans Serif" pitchFamily="34" charset="0"/>
                <a:cs typeface="Times New Roman" pitchFamily="18" charset="0"/>
              </a:rPr>
              <a:t>kepuasan</a:t>
            </a:r>
            <a:r>
              <a:rPr lang="en-US" dirty="0">
                <a:latin typeface="Microsoft Sans Serif" pitchFamily="34" charset="0"/>
                <a:cs typeface="Times New Roman" pitchFamily="18" charset="0"/>
              </a:rPr>
              <a:t> </a:t>
            </a:r>
            <a:r>
              <a:rPr lang="en-US" dirty="0" err="1">
                <a:latin typeface="Microsoft Sans Serif" pitchFamily="34" charset="0"/>
                <a:cs typeface="Times New Roman" pitchFamily="18" charset="0"/>
              </a:rPr>
              <a:t>nasabah</a:t>
            </a:r>
            <a:r>
              <a:rPr lang="en-US" dirty="0">
                <a:latin typeface="Microsoft Sans Serif" pitchFamily="34" charset="0"/>
              </a:rPr>
              <a:t> </a:t>
            </a:r>
          </a:p>
          <a:p>
            <a:pPr>
              <a:lnSpc>
                <a:spcPct val="200000"/>
              </a:lnSpc>
              <a:buFont typeface="Wingdings" panose="05000000000000000000" pitchFamily="2" charset="2"/>
              <a:buChar char="q"/>
            </a:pPr>
            <a:r>
              <a:rPr lang="en-US" dirty="0" err="1">
                <a:latin typeface="Microsoft Sans Serif" pitchFamily="34" charset="0"/>
                <a:cs typeface="Times New Roman" pitchFamily="18" charset="0"/>
              </a:rPr>
              <a:t>Meningkatkan</a:t>
            </a:r>
            <a:r>
              <a:rPr lang="en-US" dirty="0">
                <a:latin typeface="Microsoft Sans Serif" pitchFamily="34" charset="0"/>
                <a:cs typeface="Times New Roman" pitchFamily="18" charset="0"/>
              </a:rPr>
              <a:t> </a:t>
            </a:r>
            <a:r>
              <a:rPr lang="en-US" dirty="0" err="1">
                <a:latin typeface="Microsoft Sans Serif" pitchFamily="34" charset="0"/>
                <a:cs typeface="Times New Roman" pitchFamily="18" charset="0"/>
              </a:rPr>
              <a:t>persaingan</a:t>
            </a:r>
            <a:r>
              <a:rPr lang="en-US" dirty="0">
                <a:latin typeface="Microsoft Sans Serif" pitchFamily="34" charset="0"/>
                <a:cs typeface="Times New Roman" pitchFamily="18" charset="0"/>
              </a:rPr>
              <a:t> </a:t>
            </a:r>
            <a:r>
              <a:rPr lang="en-US" dirty="0" err="1">
                <a:latin typeface="Microsoft Sans Serif" pitchFamily="34" charset="0"/>
                <a:cs typeface="Times New Roman" pitchFamily="18" charset="0"/>
              </a:rPr>
              <a:t>produk</a:t>
            </a:r>
            <a:r>
              <a:rPr lang="en-US" dirty="0">
                <a:latin typeface="Microsoft Sans Serif" pitchFamily="34" charset="0"/>
                <a:cs typeface="Times New Roman" pitchFamily="18" charset="0"/>
              </a:rPr>
              <a:t> </a:t>
            </a:r>
            <a:r>
              <a:rPr lang="en-US" dirty="0" err="1">
                <a:latin typeface="Microsoft Sans Serif" pitchFamily="34" charset="0"/>
                <a:cs typeface="Times New Roman" pitchFamily="18" charset="0"/>
              </a:rPr>
              <a:t>dan</a:t>
            </a:r>
            <a:r>
              <a:rPr lang="en-US" dirty="0">
                <a:latin typeface="Microsoft Sans Serif" pitchFamily="34" charset="0"/>
                <a:cs typeface="Times New Roman" pitchFamily="18" charset="0"/>
              </a:rPr>
              <a:t> </a:t>
            </a:r>
            <a:r>
              <a:rPr lang="en-US" dirty="0" err="1">
                <a:latin typeface="Microsoft Sans Serif" pitchFamily="34" charset="0"/>
                <a:cs typeface="Times New Roman" pitchFamily="18" charset="0"/>
              </a:rPr>
              <a:t>jasa</a:t>
            </a:r>
            <a:r>
              <a:rPr lang="en-US" dirty="0">
                <a:latin typeface="Microsoft Sans Serif" pitchFamily="34" charset="0"/>
                <a:cs typeface="Times New Roman" pitchFamily="18" charset="0"/>
              </a:rPr>
              <a:t> bank</a:t>
            </a:r>
            <a:r>
              <a:rPr lang="en-US" dirty="0">
                <a:latin typeface="Microsoft Sans Serif" pitchFamily="34" charset="0"/>
              </a:rPr>
              <a:t> </a:t>
            </a:r>
          </a:p>
          <a:p>
            <a:pPr>
              <a:lnSpc>
                <a:spcPct val="200000"/>
              </a:lnSpc>
              <a:buFont typeface="Wingdings" panose="05000000000000000000" pitchFamily="2" charset="2"/>
              <a:buChar char="q"/>
            </a:pPr>
            <a:r>
              <a:rPr lang="en-US" dirty="0" err="1">
                <a:latin typeface="Microsoft Sans Serif" pitchFamily="34" charset="0"/>
                <a:cs typeface="Times New Roman" pitchFamily="18" charset="0"/>
              </a:rPr>
              <a:t>Mengotomatiskan</a:t>
            </a:r>
            <a:r>
              <a:rPr lang="en-US" dirty="0">
                <a:latin typeface="Microsoft Sans Serif" pitchFamily="34" charset="0"/>
                <a:cs typeface="Times New Roman" pitchFamily="18" charset="0"/>
              </a:rPr>
              <a:t> proses internal bank </a:t>
            </a:r>
          </a:p>
          <a:p>
            <a:pPr>
              <a:lnSpc>
                <a:spcPct val="200000"/>
              </a:lnSpc>
              <a:buFont typeface="Wingdings" panose="05000000000000000000" pitchFamily="2" charset="2"/>
              <a:buChar char="q"/>
            </a:pPr>
            <a:r>
              <a:rPr lang="en-US" dirty="0" err="1">
                <a:latin typeface="Microsoft Sans Serif" pitchFamily="34" charset="0"/>
                <a:cs typeface="Times New Roman" pitchFamily="18" charset="0"/>
              </a:rPr>
              <a:t>Mewujudkan</a:t>
            </a:r>
            <a:r>
              <a:rPr lang="en-US" dirty="0">
                <a:latin typeface="Microsoft Sans Serif" pitchFamily="34" charset="0"/>
                <a:cs typeface="Times New Roman" pitchFamily="18" charset="0"/>
              </a:rPr>
              <a:t> </a:t>
            </a:r>
            <a:r>
              <a:rPr lang="en-US" dirty="0" err="1">
                <a:latin typeface="Microsoft Sans Serif" pitchFamily="34" charset="0"/>
                <a:cs typeface="Times New Roman" pitchFamily="18" charset="0"/>
              </a:rPr>
              <a:t>keamanan</a:t>
            </a:r>
            <a:r>
              <a:rPr lang="en-US" dirty="0">
                <a:latin typeface="Microsoft Sans Serif" pitchFamily="34" charset="0"/>
                <a:cs typeface="Times New Roman" pitchFamily="18" charset="0"/>
              </a:rPr>
              <a:t> (</a:t>
            </a:r>
            <a:r>
              <a:rPr lang="en-US" i="1" dirty="0">
                <a:latin typeface="Microsoft Sans Serif" pitchFamily="34" charset="0"/>
                <a:cs typeface="Times New Roman" pitchFamily="18" charset="0"/>
              </a:rPr>
              <a:t>security</a:t>
            </a:r>
            <a:r>
              <a:rPr lang="en-US" dirty="0">
                <a:latin typeface="Microsoft Sans Serif" pitchFamily="34" charset="0"/>
                <a:cs typeface="Times New Roman" pitchFamily="18" charset="0"/>
              </a:rPr>
              <a:t>) proses </a:t>
            </a:r>
            <a:r>
              <a:rPr lang="en-US" dirty="0" err="1">
                <a:latin typeface="Microsoft Sans Serif" pitchFamily="34" charset="0"/>
                <a:cs typeface="Times New Roman" pitchFamily="18" charset="0"/>
              </a:rPr>
              <a:t>transaksi</a:t>
            </a:r>
            <a:r>
              <a:rPr lang="en-US" dirty="0">
                <a:latin typeface="Microsoft Sans Serif" pitchFamily="34" charset="0"/>
                <a:cs typeface="Times New Roman" pitchFamily="18" charset="0"/>
              </a:rPr>
              <a:t> </a:t>
            </a:r>
            <a:r>
              <a:rPr lang="en-US" dirty="0" smtClean="0">
                <a:latin typeface="Microsoft Sans Serif" pitchFamily="34" charset="0"/>
                <a:cs typeface="Times New Roman" pitchFamily="18" charset="0"/>
              </a:rPr>
              <a:t>bank</a:t>
            </a:r>
            <a:endParaRPr lang="en-US" dirty="0">
              <a:latin typeface="Microsoft Sans Serif" pitchFamily="34" charset="0"/>
            </a:endParaRPr>
          </a:p>
        </p:txBody>
      </p:sp>
      <p:sp>
        <p:nvSpPr>
          <p:cNvPr id="4" name="Slide Number Placeholder 3"/>
          <p:cNvSpPr>
            <a:spLocks noGrp="1"/>
          </p:cNvSpPr>
          <p:nvPr>
            <p:ph type="sldNum" sz="quarter" idx="12"/>
          </p:nvPr>
        </p:nvSpPr>
        <p:spPr/>
        <p:txBody>
          <a:bodyPr/>
          <a:lstStyle/>
          <a:p>
            <a:fld id="{A7D501D9-2A92-42BF-A643-1F9B34CCE0A5}" type="slidenum">
              <a:rPr lang="id-ID" smtClean="0"/>
              <a:t>25</a:t>
            </a:fld>
            <a:endParaRPr lang="id-ID"/>
          </a:p>
        </p:txBody>
      </p:sp>
    </p:spTree>
    <p:extLst>
      <p:ext uri="{BB962C8B-B14F-4D97-AF65-F5344CB8AC3E}">
        <p14:creationId xmlns:p14="http://schemas.microsoft.com/office/powerpoint/2010/main" val="920379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FUNGSI TI PERBANKAN</a:t>
            </a:r>
            <a:endParaRPr lang="id-ID" dirty="0"/>
          </a:p>
        </p:txBody>
      </p:sp>
      <p:sp>
        <p:nvSpPr>
          <p:cNvPr id="3" name="Subtitle 2"/>
          <p:cNvSpPr>
            <a:spLocks noGrp="1"/>
          </p:cNvSpPr>
          <p:nvPr>
            <p:ph type="subTitle" idx="1"/>
          </p:nvPr>
        </p:nvSpPr>
        <p:spPr/>
        <p:txBody>
          <a:bodyPr/>
          <a:lstStyle/>
          <a:p>
            <a:r>
              <a:rPr lang="en-US" dirty="0" smtClean="0"/>
              <a:t>Reanta </a:t>
            </a:r>
            <a:r>
              <a:rPr lang="en-US" dirty="0" err="1" smtClean="0"/>
              <a:t>indra</a:t>
            </a:r>
            <a:r>
              <a:rPr lang="en-US" dirty="0" smtClean="0"/>
              <a:t> </a:t>
            </a:r>
            <a:r>
              <a:rPr lang="en-US" dirty="0" err="1" smtClean="0"/>
              <a:t>putra</a:t>
            </a:r>
            <a:r>
              <a:rPr lang="en-US" dirty="0" smtClean="0"/>
              <a:t> </a:t>
            </a:r>
            <a:r>
              <a:rPr lang="en-US" dirty="0" err="1" smtClean="0"/>
              <a:t>pratama</a:t>
            </a:r>
            <a:endParaRPr lang="en-US" dirty="0" smtClean="0"/>
          </a:p>
          <a:p>
            <a:r>
              <a:rPr lang="en-US" dirty="0" smtClean="0"/>
              <a:t>2011730079</a:t>
            </a:r>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26</a:t>
            </a:fld>
            <a:endParaRPr lang="id-ID"/>
          </a:p>
        </p:txBody>
      </p:sp>
    </p:spTree>
    <p:extLst>
      <p:ext uri="{BB962C8B-B14F-4D97-AF65-F5344CB8AC3E}">
        <p14:creationId xmlns:p14="http://schemas.microsoft.com/office/powerpoint/2010/main" val="1913644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lnSpc>
                <a:spcPct val="200000"/>
              </a:lnSpc>
              <a:buFont typeface="Wingdings" panose="05000000000000000000" pitchFamily="2" charset="2"/>
              <a:buChar char="q"/>
            </a:pPr>
            <a:r>
              <a:rPr lang="en-US" dirty="0" smtClean="0">
                <a:solidFill>
                  <a:schemeClr val="tx1"/>
                </a:solidFill>
              </a:rPr>
              <a:t>S</a:t>
            </a:r>
            <a:r>
              <a:rPr lang="id-ID" dirty="0" smtClean="0">
                <a:solidFill>
                  <a:schemeClr val="tx1"/>
                </a:solidFill>
              </a:rPr>
              <a:t>ebagai </a:t>
            </a:r>
            <a:r>
              <a:rPr lang="id-ID" dirty="0">
                <a:solidFill>
                  <a:schemeClr val="tx1"/>
                </a:solidFill>
              </a:rPr>
              <a:t>penghimpun, penyalur dan pelayan jasa dalam lalu lintas pembayaran dan peredaran uang di masyarakat yang bertujuan menunjang pelaksanaan pembangunan nasional, dalam rangka meningkatkan pemerataan, pertumbuhan ekonomi dan stabilitas nasional ke arah peningkatan kesejahteran rakyat banyak.</a:t>
            </a:r>
          </a:p>
        </p:txBody>
      </p:sp>
      <p:sp>
        <p:nvSpPr>
          <p:cNvPr id="4" name="Title 1"/>
          <p:cNvSpPr>
            <a:spLocks noGrp="1"/>
          </p:cNvSpPr>
          <p:nvPr>
            <p:ph type="title"/>
          </p:nvPr>
        </p:nvSpPr>
        <p:spPr/>
        <p:txBody>
          <a:bodyPr anchor="ctr"/>
          <a:lstStyle/>
          <a:p>
            <a:r>
              <a:rPr lang="en-US" dirty="0" err="1" smtClean="0">
                <a:solidFill>
                  <a:schemeClr val="tx1"/>
                </a:solidFill>
                <a:latin typeface="Adobe Garamond Pro Bold" panose="02020702060506020403" pitchFamily="18" charset="0"/>
              </a:rPr>
              <a:t>Fungsi</a:t>
            </a:r>
            <a:r>
              <a:rPr lang="en-US" dirty="0" smtClean="0">
                <a:solidFill>
                  <a:schemeClr val="tx1"/>
                </a:solidFill>
                <a:latin typeface="Adobe Garamond Pro Bold" panose="02020702060506020403" pitchFamily="18" charset="0"/>
              </a:rPr>
              <a:t> TI </a:t>
            </a:r>
            <a:r>
              <a:rPr lang="en-US" dirty="0" err="1" smtClean="0">
                <a:solidFill>
                  <a:schemeClr val="tx1"/>
                </a:solidFill>
                <a:latin typeface="Adobe Garamond Pro Bold" panose="02020702060506020403" pitchFamily="18" charset="0"/>
              </a:rPr>
              <a:t>Perbankan</a:t>
            </a:r>
            <a:endParaRPr lang="id-ID" dirty="0">
              <a:solidFill>
                <a:schemeClr val="tx1"/>
              </a:solidFill>
              <a:latin typeface="Adobe Garamond Pro Bold" panose="02020702060506020403" pitchFamily="18" charset="0"/>
            </a:endParaRPr>
          </a:p>
        </p:txBody>
      </p:sp>
      <p:sp>
        <p:nvSpPr>
          <p:cNvPr id="2" name="Slide Number Placeholder 1"/>
          <p:cNvSpPr>
            <a:spLocks noGrp="1"/>
          </p:cNvSpPr>
          <p:nvPr>
            <p:ph type="sldNum" sz="quarter" idx="12"/>
          </p:nvPr>
        </p:nvSpPr>
        <p:spPr/>
        <p:txBody>
          <a:bodyPr/>
          <a:lstStyle/>
          <a:p>
            <a:fld id="{A7D501D9-2A92-42BF-A643-1F9B34CCE0A5}" type="slidenum">
              <a:rPr lang="id-ID" smtClean="0"/>
              <a:t>27</a:t>
            </a:fld>
            <a:endParaRPr lang="id-ID"/>
          </a:p>
        </p:txBody>
      </p:sp>
    </p:spTree>
    <p:extLst>
      <p:ext uri="{BB962C8B-B14F-4D97-AF65-F5344CB8AC3E}">
        <p14:creationId xmlns:p14="http://schemas.microsoft.com/office/powerpoint/2010/main" val="3403269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lnSpc>
                <a:spcPct val="150000"/>
              </a:lnSpc>
              <a:buFont typeface="Wingdings" panose="05000000000000000000" pitchFamily="2" charset="2"/>
              <a:buChar char="q"/>
            </a:pPr>
            <a:r>
              <a:rPr lang="en-US" dirty="0" err="1" smtClean="0"/>
              <a:t>Transaksi</a:t>
            </a:r>
            <a:endParaRPr lang="en-US" dirty="0" smtClean="0"/>
          </a:p>
          <a:p>
            <a:pPr lvl="1">
              <a:lnSpc>
                <a:spcPct val="150000"/>
              </a:lnSpc>
              <a:buFont typeface="Arial" panose="020B0604020202020204" pitchFamily="34" charset="0"/>
              <a:buChar char="•"/>
            </a:pPr>
            <a:r>
              <a:rPr lang="en-US" dirty="0" err="1" smtClean="0"/>
              <a:t>Berupa</a:t>
            </a:r>
            <a:r>
              <a:rPr lang="en-US" dirty="0" smtClean="0"/>
              <a:t> transfer </a:t>
            </a:r>
            <a:r>
              <a:rPr lang="en-US" dirty="0" err="1" smtClean="0"/>
              <a:t>uang</a:t>
            </a:r>
            <a:r>
              <a:rPr lang="en-US" dirty="0" smtClean="0"/>
              <a:t> via </a:t>
            </a:r>
            <a:r>
              <a:rPr lang="en-US" i="1" dirty="0" smtClean="0"/>
              <a:t>mobile </a:t>
            </a:r>
            <a:r>
              <a:rPr lang="en-US" dirty="0" err="1" smtClean="0"/>
              <a:t>maupun</a:t>
            </a:r>
            <a:r>
              <a:rPr lang="en-US" dirty="0" smtClean="0"/>
              <a:t> via teller</a:t>
            </a:r>
            <a:endParaRPr lang="en-US" dirty="0"/>
          </a:p>
          <a:p>
            <a:pPr>
              <a:lnSpc>
                <a:spcPct val="150000"/>
              </a:lnSpc>
              <a:buFont typeface="Wingdings" panose="05000000000000000000" pitchFamily="2" charset="2"/>
              <a:buChar char="q"/>
            </a:pPr>
            <a:r>
              <a:rPr lang="en-US" dirty="0" smtClean="0"/>
              <a:t>Auto Teller Machine (ATM)</a:t>
            </a:r>
          </a:p>
          <a:p>
            <a:pPr lvl="1">
              <a:lnSpc>
                <a:spcPct val="150000"/>
              </a:lnSpc>
              <a:buFont typeface="Arial" panose="020B0604020202020204" pitchFamily="34" charset="0"/>
              <a:buChar char="•"/>
            </a:pPr>
            <a:r>
              <a:rPr lang="en-US" dirty="0" err="1" smtClean="0"/>
              <a:t>Pengambilan</a:t>
            </a:r>
            <a:r>
              <a:rPr lang="en-US" dirty="0" smtClean="0"/>
              <a:t> </a:t>
            </a:r>
            <a:r>
              <a:rPr lang="en-US" dirty="0" err="1" smtClean="0"/>
              <a:t>uang</a:t>
            </a:r>
            <a:r>
              <a:rPr lang="en-US" dirty="0" smtClean="0"/>
              <a:t> </a:t>
            </a:r>
            <a:r>
              <a:rPr lang="en-US" dirty="0" err="1" smtClean="0"/>
              <a:t>secara</a:t>
            </a:r>
            <a:r>
              <a:rPr lang="en-US" dirty="0" smtClean="0"/>
              <a:t> </a:t>
            </a:r>
            <a:r>
              <a:rPr lang="en-US" i="1" dirty="0" smtClean="0"/>
              <a:t>cash </a:t>
            </a:r>
            <a:r>
              <a:rPr lang="en-US" dirty="0" smtClean="0"/>
              <a:t>yang </a:t>
            </a:r>
            <a:r>
              <a:rPr lang="en-US" dirty="0" err="1" smtClean="0"/>
              <a:t>berfungsi</a:t>
            </a:r>
            <a:r>
              <a:rPr lang="en-US" dirty="0" smtClean="0"/>
              <a:t> </a:t>
            </a:r>
            <a:r>
              <a:rPr lang="en-US" dirty="0" err="1" smtClean="0"/>
              <a:t>selama</a:t>
            </a:r>
            <a:r>
              <a:rPr lang="en-US" dirty="0" smtClean="0"/>
              <a:t> 24 jam</a:t>
            </a:r>
          </a:p>
          <a:p>
            <a:pPr>
              <a:lnSpc>
                <a:spcPct val="150000"/>
              </a:lnSpc>
              <a:buFont typeface="Wingdings" panose="05000000000000000000" pitchFamily="2" charset="2"/>
              <a:buChar char="q"/>
            </a:pPr>
            <a:r>
              <a:rPr lang="en-US" dirty="0" smtClean="0"/>
              <a:t>Database</a:t>
            </a:r>
            <a:endParaRPr lang="en-US" dirty="0"/>
          </a:p>
          <a:p>
            <a:pPr lvl="1">
              <a:lnSpc>
                <a:spcPct val="150000"/>
              </a:lnSpc>
              <a:buFont typeface="Arial" panose="020B0604020202020204" pitchFamily="34" charset="0"/>
              <a:buChar char="•"/>
            </a:pPr>
            <a:r>
              <a:rPr lang="en-US" dirty="0" err="1" smtClean="0"/>
              <a:t>Penggunaan</a:t>
            </a:r>
            <a:r>
              <a:rPr lang="en-US" dirty="0" smtClean="0"/>
              <a:t> database di bank-bank</a:t>
            </a:r>
          </a:p>
          <a:p>
            <a:pPr>
              <a:lnSpc>
                <a:spcPct val="150000"/>
              </a:lnSpc>
              <a:buFont typeface="Wingdings" panose="05000000000000000000" pitchFamily="2" charset="2"/>
              <a:buChar char="q"/>
            </a:pPr>
            <a:r>
              <a:rPr lang="en-US" dirty="0" err="1" smtClean="0"/>
              <a:t>Sinkronisasi</a:t>
            </a:r>
            <a:endParaRPr lang="en-US" dirty="0"/>
          </a:p>
          <a:p>
            <a:pPr lvl="1">
              <a:lnSpc>
                <a:spcPct val="150000"/>
              </a:lnSpc>
              <a:buFont typeface="Arial" panose="020B0604020202020204" pitchFamily="34" charset="0"/>
              <a:buChar char="•"/>
            </a:pPr>
            <a:r>
              <a:rPr lang="en-US" dirty="0" err="1" smtClean="0"/>
              <a:t>Sinkronisasi</a:t>
            </a:r>
            <a:r>
              <a:rPr lang="en-US" dirty="0" smtClean="0"/>
              <a:t> data-data </a:t>
            </a:r>
            <a:r>
              <a:rPr lang="en-US" dirty="0" err="1" smtClean="0"/>
              <a:t>pada</a:t>
            </a:r>
            <a:r>
              <a:rPr lang="en-US" dirty="0" smtClean="0"/>
              <a:t> </a:t>
            </a:r>
            <a:r>
              <a:rPr lang="en-US" dirty="0" err="1" smtClean="0"/>
              <a:t>kantor</a:t>
            </a:r>
            <a:r>
              <a:rPr lang="en-US" dirty="0" smtClean="0"/>
              <a:t> </a:t>
            </a:r>
            <a:r>
              <a:rPr lang="en-US" dirty="0" err="1" smtClean="0"/>
              <a:t>cabang</a:t>
            </a:r>
            <a:r>
              <a:rPr lang="en-US" dirty="0" smtClean="0"/>
              <a:t> </a:t>
            </a:r>
            <a:r>
              <a:rPr lang="en-US" dirty="0" err="1" smtClean="0"/>
              <a:t>dengan</a:t>
            </a:r>
            <a:r>
              <a:rPr lang="en-US" dirty="0" smtClean="0"/>
              <a:t> </a:t>
            </a:r>
            <a:r>
              <a:rPr lang="en-US" dirty="0" err="1" smtClean="0"/>
              <a:t>kantor</a:t>
            </a:r>
            <a:r>
              <a:rPr lang="en-US" dirty="0" smtClean="0"/>
              <a:t> </a:t>
            </a:r>
            <a:r>
              <a:rPr lang="en-US" dirty="0" err="1" smtClean="0"/>
              <a:t>pusat</a:t>
            </a:r>
            <a:r>
              <a:rPr lang="en-US" dirty="0" smtClean="0"/>
              <a:t> bank</a:t>
            </a:r>
            <a:endParaRPr lang="en-US" dirty="0"/>
          </a:p>
          <a:p>
            <a:pPr lvl="1">
              <a:lnSpc>
                <a:spcPct val="150000"/>
              </a:lnSpc>
              <a:buFont typeface="Arial" panose="020B0604020202020204" pitchFamily="34" charset="0"/>
              <a:buChar char="•"/>
            </a:pPr>
            <a:endParaRPr lang="en-US" dirty="0" smtClean="0"/>
          </a:p>
          <a:p>
            <a:pPr marL="201168" lvl="1" indent="0">
              <a:lnSpc>
                <a:spcPct val="150000"/>
              </a:lnSpc>
              <a:buNone/>
            </a:pPr>
            <a:endParaRPr lang="en-US" dirty="0" smtClean="0"/>
          </a:p>
          <a:p>
            <a:pPr marL="201168" lvl="1" indent="0">
              <a:buNone/>
            </a:pPr>
            <a:endParaRPr lang="en-US" dirty="0" smtClean="0"/>
          </a:p>
          <a:p>
            <a:pPr marL="201168" lvl="1" indent="0">
              <a:buNone/>
            </a:pPr>
            <a:endParaRPr lang="id-ID" dirty="0"/>
          </a:p>
          <a:p>
            <a:endParaRPr lang="id-ID" dirty="0"/>
          </a:p>
        </p:txBody>
      </p:sp>
      <p:sp>
        <p:nvSpPr>
          <p:cNvPr id="4" name="Title 1"/>
          <p:cNvSpPr>
            <a:spLocks noGrp="1"/>
          </p:cNvSpPr>
          <p:nvPr>
            <p:ph type="title"/>
          </p:nvPr>
        </p:nvSpPr>
        <p:spPr/>
        <p:txBody>
          <a:bodyPr anchor="ctr"/>
          <a:lstStyle/>
          <a:p>
            <a:r>
              <a:rPr lang="en-US" dirty="0" err="1" smtClean="0">
                <a:solidFill>
                  <a:schemeClr val="tx1"/>
                </a:solidFill>
                <a:latin typeface="Adobe Garamond Pro Bold" panose="02020702060506020403" pitchFamily="18" charset="0"/>
              </a:rPr>
              <a:t>Fungsi</a:t>
            </a:r>
            <a:r>
              <a:rPr lang="en-US" dirty="0" smtClean="0">
                <a:solidFill>
                  <a:schemeClr val="tx1"/>
                </a:solidFill>
                <a:latin typeface="Adobe Garamond Pro Bold" panose="02020702060506020403" pitchFamily="18" charset="0"/>
              </a:rPr>
              <a:t> TI </a:t>
            </a:r>
            <a:r>
              <a:rPr lang="en-US" dirty="0" err="1" smtClean="0">
                <a:solidFill>
                  <a:schemeClr val="tx1"/>
                </a:solidFill>
                <a:latin typeface="Adobe Garamond Pro Bold" panose="02020702060506020403" pitchFamily="18" charset="0"/>
              </a:rPr>
              <a:t>Perbankan</a:t>
            </a:r>
            <a:endParaRPr lang="id-ID" dirty="0">
              <a:solidFill>
                <a:schemeClr val="tx1"/>
              </a:solidFill>
              <a:latin typeface="Adobe Garamond Pro Bold" panose="02020702060506020403" pitchFamily="18" charset="0"/>
            </a:endParaRPr>
          </a:p>
        </p:txBody>
      </p:sp>
      <p:sp>
        <p:nvSpPr>
          <p:cNvPr id="2" name="Slide Number Placeholder 1"/>
          <p:cNvSpPr>
            <a:spLocks noGrp="1"/>
          </p:cNvSpPr>
          <p:nvPr>
            <p:ph type="sldNum" sz="quarter" idx="12"/>
          </p:nvPr>
        </p:nvSpPr>
        <p:spPr/>
        <p:txBody>
          <a:bodyPr/>
          <a:lstStyle/>
          <a:p>
            <a:fld id="{A7D501D9-2A92-42BF-A643-1F9B34CCE0A5}" type="slidenum">
              <a:rPr lang="id-ID" smtClean="0"/>
              <a:t>28</a:t>
            </a:fld>
            <a:endParaRPr lang="id-ID"/>
          </a:p>
        </p:txBody>
      </p:sp>
    </p:spTree>
    <p:extLst>
      <p:ext uri="{BB962C8B-B14F-4D97-AF65-F5344CB8AC3E}">
        <p14:creationId xmlns:p14="http://schemas.microsoft.com/office/powerpoint/2010/main" val="2811257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a:solidFill>
                  <a:schemeClr val="tx1"/>
                </a:solidFill>
                <a:latin typeface="Adobe Garamond Pro Bold" panose="02020702060506020403" pitchFamily="18" charset="0"/>
              </a:rPr>
              <a:t>Fungsi</a:t>
            </a:r>
            <a:r>
              <a:rPr lang="en-US" dirty="0">
                <a:solidFill>
                  <a:schemeClr val="tx1"/>
                </a:solidFill>
                <a:latin typeface="Adobe Garamond Pro Bold" panose="02020702060506020403" pitchFamily="18" charset="0"/>
              </a:rPr>
              <a:t> TI </a:t>
            </a:r>
            <a:r>
              <a:rPr lang="en-US" dirty="0" err="1">
                <a:solidFill>
                  <a:schemeClr val="tx1"/>
                </a:solidFill>
                <a:latin typeface="Adobe Garamond Pro Bold" panose="02020702060506020403" pitchFamily="18" charset="0"/>
              </a:rPr>
              <a:t>Perbankan</a:t>
            </a:r>
            <a:endParaRPr lang="id-ID" dirty="0"/>
          </a:p>
        </p:txBody>
      </p:sp>
      <p:sp>
        <p:nvSpPr>
          <p:cNvPr id="3" name="Content Placeholder 2"/>
          <p:cNvSpPr>
            <a:spLocks noGrp="1"/>
          </p:cNvSpPr>
          <p:nvPr>
            <p:ph idx="1"/>
          </p:nvPr>
        </p:nvSpPr>
        <p:spPr/>
        <p:txBody>
          <a:bodyPr>
            <a:normAutofit fontScale="92500" lnSpcReduction="20000"/>
          </a:bodyPr>
          <a:lstStyle/>
          <a:p>
            <a:pPr>
              <a:lnSpc>
                <a:spcPct val="200000"/>
              </a:lnSpc>
              <a:buFont typeface="Wingdings" panose="05000000000000000000" pitchFamily="2" charset="2"/>
              <a:buChar char="q"/>
            </a:pPr>
            <a:r>
              <a:rPr lang="id-ID" sz="1800" b="1" dirty="0"/>
              <a:t>Pusat </a:t>
            </a:r>
            <a:r>
              <a:rPr lang="id-ID" sz="1800" b="1" dirty="0" smtClean="0"/>
              <a:t>data</a:t>
            </a:r>
            <a:endParaRPr lang="en-US" sz="1800" dirty="0"/>
          </a:p>
          <a:p>
            <a:pPr lvl="1">
              <a:lnSpc>
                <a:spcPct val="200000"/>
              </a:lnSpc>
              <a:buFont typeface="Wingdings" panose="05000000000000000000" pitchFamily="2" charset="2"/>
              <a:buChar char="§"/>
            </a:pPr>
            <a:r>
              <a:rPr lang="id-ID" sz="1600" dirty="0" smtClean="0"/>
              <a:t>suatu</a:t>
            </a:r>
            <a:r>
              <a:rPr lang="id-ID" sz="1600" dirty="0"/>
              <a:t> </a:t>
            </a:r>
            <a:r>
              <a:rPr lang="en-US" sz="1600" dirty="0" err="1" smtClean="0"/>
              <a:t>fasilitas</a:t>
            </a:r>
            <a:r>
              <a:rPr lang="id-ID" sz="1600" dirty="0"/>
              <a:t> yang digunakan untuk menempatkan sistem komputer dan komponen-komponen terkaitnya, seperti sistem </a:t>
            </a:r>
            <a:r>
              <a:rPr lang="en-US" sz="1600" dirty="0" err="1" smtClean="0"/>
              <a:t>telekomunikasi</a:t>
            </a:r>
            <a:r>
              <a:rPr lang="id-ID" sz="1600" dirty="0"/>
              <a:t> dan </a:t>
            </a:r>
            <a:r>
              <a:rPr lang="en-US" sz="1600" dirty="0" err="1" smtClean="0"/>
              <a:t>penyimpanan</a:t>
            </a:r>
            <a:r>
              <a:rPr lang="en-US" sz="1600" dirty="0" smtClean="0"/>
              <a:t> data</a:t>
            </a:r>
            <a:r>
              <a:rPr lang="id-ID" sz="1600" dirty="0" smtClean="0"/>
              <a:t>.</a:t>
            </a:r>
            <a:endParaRPr lang="en-US" sz="1600" dirty="0" smtClean="0"/>
          </a:p>
          <a:p>
            <a:pPr lvl="1">
              <a:lnSpc>
                <a:spcPct val="150000"/>
              </a:lnSpc>
              <a:buFont typeface="Wingdings" panose="05000000000000000000" pitchFamily="2" charset="2"/>
              <a:buChar char="§"/>
            </a:pPr>
            <a:r>
              <a:rPr lang="en-US" sz="1600" dirty="0" err="1" smtClean="0"/>
              <a:t>Contoh</a:t>
            </a:r>
            <a:r>
              <a:rPr lang="en-US" sz="1600" dirty="0" smtClean="0"/>
              <a:t> :</a:t>
            </a:r>
          </a:p>
          <a:p>
            <a:pPr lvl="2">
              <a:lnSpc>
                <a:spcPct val="150000"/>
              </a:lnSpc>
              <a:buFont typeface="Arial" panose="020B0604020202020204" pitchFamily="34" charset="0"/>
              <a:buChar char="•"/>
            </a:pPr>
            <a:r>
              <a:rPr lang="en-US" altLang="id-ID" sz="1200" i="1" dirty="0">
                <a:latin typeface="Microsoft Sans Serif" panose="020B0604020202020204" pitchFamily="34" charset="0"/>
                <a:cs typeface="Times New Roman" panose="02020603050405020304" pitchFamily="18" charset="0"/>
              </a:rPr>
              <a:t>customer </a:t>
            </a:r>
            <a:r>
              <a:rPr lang="en-US" altLang="id-ID" sz="1200" i="1" dirty="0" smtClean="0">
                <a:latin typeface="Microsoft Sans Serif" panose="020B0604020202020204" pitchFamily="34" charset="0"/>
                <a:cs typeface="Times New Roman" panose="02020603050405020304" pitchFamily="18" charset="0"/>
              </a:rPr>
              <a:t>profile</a:t>
            </a:r>
          </a:p>
          <a:p>
            <a:pPr lvl="2">
              <a:lnSpc>
                <a:spcPct val="150000"/>
              </a:lnSpc>
              <a:buFont typeface="Arial" panose="020B0604020202020204" pitchFamily="34" charset="0"/>
              <a:buChar char="•"/>
            </a:pPr>
            <a:r>
              <a:rPr lang="en-US" altLang="id-ID" sz="1200" dirty="0" err="1" smtClean="0">
                <a:latin typeface="Microsoft Sans Serif" panose="020B0604020202020204" pitchFamily="34" charset="0"/>
                <a:cs typeface="Times New Roman" panose="02020603050405020304" pitchFamily="18" charset="0"/>
              </a:rPr>
              <a:t>Transaksi</a:t>
            </a:r>
            <a:endParaRPr lang="en-US" altLang="id-ID" sz="1200" dirty="0" smtClean="0">
              <a:latin typeface="Microsoft Sans Serif" panose="020B0604020202020204" pitchFamily="34" charset="0"/>
              <a:cs typeface="Times New Roman" panose="02020603050405020304" pitchFamily="18" charset="0"/>
            </a:endParaRPr>
          </a:p>
          <a:p>
            <a:pPr lvl="2">
              <a:lnSpc>
                <a:spcPct val="150000"/>
              </a:lnSpc>
              <a:buFont typeface="Arial" panose="020B0604020202020204" pitchFamily="34" charset="0"/>
              <a:buChar char="•"/>
            </a:pPr>
            <a:r>
              <a:rPr lang="en-US" altLang="id-ID" sz="1200" i="1" dirty="0" smtClean="0">
                <a:latin typeface="Microsoft Sans Serif" panose="020B0604020202020204" pitchFamily="34" charset="0"/>
                <a:cs typeface="Times New Roman" panose="02020603050405020304" pitchFamily="18" charset="0"/>
              </a:rPr>
              <a:t>Historical</a:t>
            </a:r>
            <a:endParaRPr lang="en-US" altLang="id-ID" sz="1200" dirty="0">
              <a:latin typeface="Microsoft Sans Serif" panose="020B0604020202020204" pitchFamily="34" charset="0"/>
              <a:cs typeface="Times New Roman" panose="02020603050405020304" pitchFamily="18" charset="0"/>
            </a:endParaRPr>
          </a:p>
          <a:p>
            <a:pPr lvl="2">
              <a:lnSpc>
                <a:spcPct val="150000"/>
              </a:lnSpc>
              <a:buFont typeface="Arial" panose="020B0604020202020204" pitchFamily="34" charset="0"/>
              <a:buChar char="•"/>
            </a:pPr>
            <a:r>
              <a:rPr lang="en-US" altLang="id-ID" sz="1200" dirty="0" smtClean="0">
                <a:latin typeface="Microsoft Sans Serif" panose="020B0604020202020204" pitchFamily="34" charset="0"/>
                <a:cs typeface="Times New Roman" panose="02020603050405020304" pitchFamily="18" charset="0"/>
              </a:rPr>
              <a:t>multimedia </a:t>
            </a:r>
            <a:r>
              <a:rPr lang="en-US" altLang="id-ID" sz="1200" dirty="0">
                <a:latin typeface="Microsoft Sans Serif" panose="020B0604020202020204" pitchFamily="34" charset="0"/>
                <a:cs typeface="Times New Roman" panose="02020603050405020304" pitchFamily="18" charset="0"/>
              </a:rPr>
              <a:t>(</a:t>
            </a:r>
            <a:r>
              <a:rPr lang="en-US" altLang="id-ID" sz="1200" dirty="0" err="1">
                <a:latin typeface="Microsoft Sans Serif" panose="020B0604020202020204" pitchFamily="34" charset="0"/>
                <a:cs typeface="Times New Roman" panose="02020603050405020304" pitchFamily="18" charset="0"/>
              </a:rPr>
              <a:t>gambar</a:t>
            </a:r>
            <a:r>
              <a:rPr lang="en-US" altLang="id-ID" sz="1200" dirty="0">
                <a:latin typeface="Microsoft Sans Serif" panose="020B0604020202020204" pitchFamily="34" charset="0"/>
                <a:cs typeface="Times New Roman" panose="02020603050405020304" pitchFamily="18" charset="0"/>
              </a:rPr>
              <a:t>, video, </a:t>
            </a:r>
            <a:r>
              <a:rPr lang="en-US" altLang="id-ID" sz="1200" dirty="0" smtClean="0">
                <a:latin typeface="Microsoft Sans Serif" panose="020B0604020202020204" pitchFamily="34" charset="0"/>
                <a:cs typeface="Times New Roman" panose="02020603050405020304" pitchFamily="18" charset="0"/>
              </a:rPr>
              <a:t>audio)</a:t>
            </a:r>
          </a:p>
          <a:p>
            <a:pPr lvl="2">
              <a:lnSpc>
                <a:spcPct val="150000"/>
              </a:lnSpc>
              <a:buFont typeface="Arial" panose="020B0604020202020204" pitchFamily="34" charset="0"/>
              <a:buChar char="•"/>
            </a:pPr>
            <a:r>
              <a:rPr lang="en-US" altLang="id-ID" sz="1200" dirty="0" err="1" smtClean="0">
                <a:latin typeface="Microsoft Sans Serif" panose="020B0604020202020204" pitchFamily="34" charset="0"/>
                <a:cs typeface="Times New Roman" panose="02020603050405020304" pitchFamily="18" charset="0"/>
              </a:rPr>
              <a:t>produk</a:t>
            </a:r>
            <a:r>
              <a:rPr lang="en-US" altLang="id-ID" sz="1200" dirty="0" smtClean="0">
                <a:latin typeface="Microsoft Sans Serif" panose="020B0604020202020204" pitchFamily="34" charset="0"/>
                <a:cs typeface="Times New Roman" panose="02020603050405020304" pitchFamily="18" charset="0"/>
              </a:rPr>
              <a:t> </a:t>
            </a:r>
            <a:r>
              <a:rPr lang="en-US" altLang="id-ID" sz="1200" dirty="0">
                <a:latin typeface="Microsoft Sans Serif" panose="020B0604020202020204" pitchFamily="34" charset="0"/>
                <a:cs typeface="Times New Roman" panose="02020603050405020304" pitchFamily="18" charset="0"/>
              </a:rPr>
              <a:t>(</a:t>
            </a:r>
            <a:r>
              <a:rPr lang="en-US" altLang="id-ID" sz="1200" dirty="0" err="1">
                <a:latin typeface="Microsoft Sans Serif" panose="020B0604020202020204" pitchFamily="34" charset="0"/>
                <a:cs typeface="Times New Roman" panose="02020603050405020304" pitchFamily="18" charset="0"/>
              </a:rPr>
              <a:t>pinjaman</a:t>
            </a:r>
            <a:r>
              <a:rPr lang="en-US" altLang="id-ID" sz="1200" dirty="0">
                <a:latin typeface="Microsoft Sans Serif" panose="020B0604020202020204" pitchFamily="34" charset="0"/>
                <a:cs typeface="Times New Roman" panose="02020603050405020304" pitchFamily="18" charset="0"/>
              </a:rPr>
              <a:t>, </a:t>
            </a:r>
            <a:r>
              <a:rPr lang="en-US" altLang="id-ID" sz="1200" dirty="0" err="1">
                <a:latin typeface="Microsoft Sans Serif" panose="020B0604020202020204" pitchFamily="34" charset="0"/>
                <a:cs typeface="Times New Roman" panose="02020603050405020304" pitchFamily="18" charset="0"/>
              </a:rPr>
              <a:t>deposito</a:t>
            </a:r>
            <a:r>
              <a:rPr lang="en-US" altLang="id-ID" sz="1200" dirty="0">
                <a:latin typeface="Microsoft Sans Serif" panose="020B0604020202020204" pitchFamily="34" charset="0"/>
                <a:cs typeface="Times New Roman" panose="02020603050405020304" pitchFamily="18" charset="0"/>
              </a:rPr>
              <a:t>, </a:t>
            </a:r>
            <a:r>
              <a:rPr lang="en-US" altLang="id-ID" sz="1200" dirty="0" err="1">
                <a:latin typeface="Microsoft Sans Serif" panose="020B0604020202020204" pitchFamily="34" charset="0"/>
                <a:cs typeface="Times New Roman" panose="02020603050405020304" pitchFamily="18" charset="0"/>
              </a:rPr>
              <a:t>tabungan</a:t>
            </a:r>
            <a:r>
              <a:rPr lang="en-US" altLang="id-ID" sz="1200" dirty="0">
                <a:latin typeface="Microsoft Sans Serif" panose="020B0604020202020204" pitchFamily="34" charset="0"/>
                <a:cs typeface="Times New Roman" panose="02020603050405020304" pitchFamily="18" charset="0"/>
              </a:rPr>
              <a:t>, </a:t>
            </a:r>
            <a:r>
              <a:rPr lang="en-US" altLang="id-ID" sz="1200" dirty="0" err="1" smtClean="0">
                <a:latin typeface="Microsoft Sans Serif" panose="020B0604020202020204" pitchFamily="34" charset="0"/>
                <a:cs typeface="Times New Roman" panose="02020603050405020304" pitchFamily="18" charset="0"/>
              </a:rPr>
              <a:t>giro</a:t>
            </a:r>
            <a:r>
              <a:rPr lang="en-US" altLang="id-ID" sz="1200" dirty="0" smtClean="0">
                <a:latin typeface="Microsoft Sans Serif" panose="020B0604020202020204" pitchFamily="34" charset="0"/>
                <a:cs typeface="Times New Roman" panose="02020603050405020304" pitchFamily="18" charset="0"/>
              </a:rPr>
              <a:t>)</a:t>
            </a:r>
          </a:p>
          <a:p>
            <a:pPr lvl="2">
              <a:lnSpc>
                <a:spcPct val="150000"/>
              </a:lnSpc>
              <a:buFont typeface="Arial" panose="020B0604020202020204" pitchFamily="34" charset="0"/>
              <a:buChar char="•"/>
            </a:pPr>
            <a:r>
              <a:rPr lang="en-US" altLang="id-ID" sz="1200" i="1" dirty="0" smtClean="0">
                <a:latin typeface="Microsoft Sans Serif" panose="020B0604020202020204" pitchFamily="34" charset="0"/>
                <a:cs typeface="Times New Roman" panose="02020603050405020304" pitchFamily="18" charset="0"/>
              </a:rPr>
              <a:t>business </a:t>
            </a:r>
            <a:r>
              <a:rPr lang="en-US" altLang="id-ID" sz="1200" i="1" dirty="0">
                <a:latin typeface="Microsoft Sans Serif" panose="020B0604020202020204" pitchFamily="34" charset="0"/>
                <a:cs typeface="Times New Roman" panose="02020603050405020304" pitchFamily="18" charset="0"/>
              </a:rPr>
              <a:t>risk</a:t>
            </a:r>
            <a:r>
              <a:rPr lang="en-US" altLang="id-ID" sz="1200" dirty="0">
                <a:latin typeface="Microsoft Sans Serif" panose="020B0604020202020204" pitchFamily="34" charset="0"/>
                <a:cs typeface="Times New Roman" panose="02020603050405020304" pitchFamily="18" charset="0"/>
              </a:rPr>
              <a:t> (</a:t>
            </a:r>
            <a:r>
              <a:rPr lang="en-US" altLang="id-ID" sz="1200" dirty="0" err="1">
                <a:latin typeface="Microsoft Sans Serif" panose="020B0604020202020204" pitchFamily="34" charset="0"/>
                <a:cs typeface="Times New Roman" panose="02020603050405020304" pitchFamily="18" charset="0"/>
              </a:rPr>
              <a:t>daftar</a:t>
            </a:r>
            <a:r>
              <a:rPr lang="en-US" altLang="id-ID" sz="1200" dirty="0">
                <a:latin typeface="Microsoft Sans Serif" panose="020B0604020202020204" pitchFamily="34" charset="0"/>
                <a:cs typeface="Times New Roman" panose="02020603050405020304" pitchFamily="18" charset="0"/>
              </a:rPr>
              <a:t> </a:t>
            </a:r>
            <a:r>
              <a:rPr lang="en-US" altLang="id-ID" sz="1200" dirty="0" err="1">
                <a:latin typeface="Microsoft Sans Serif" panose="020B0604020202020204" pitchFamily="34" charset="0"/>
                <a:cs typeface="Times New Roman" panose="02020603050405020304" pitchFamily="18" charset="0"/>
              </a:rPr>
              <a:t>hitam</a:t>
            </a:r>
            <a:r>
              <a:rPr lang="en-US" altLang="id-ID" sz="1200" dirty="0">
                <a:latin typeface="Microsoft Sans Serif" panose="020B0604020202020204" pitchFamily="34" charset="0"/>
                <a:cs typeface="Times New Roman" panose="02020603050405020304" pitchFamily="18" charset="0"/>
              </a:rPr>
              <a:t> BI, </a:t>
            </a:r>
            <a:r>
              <a:rPr lang="en-US" altLang="id-ID" sz="1200" i="1" dirty="0">
                <a:latin typeface="Microsoft Sans Serif" panose="020B0604020202020204" pitchFamily="34" charset="0"/>
                <a:cs typeface="Times New Roman" panose="02020603050405020304" pitchFamily="18" charset="0"/>
              </a:rPr>
              <a:t>walking client</a:t>
            </a:r>
            <a:r>
              <a:rPr lang="en-US" altLang="id-ID" sz="1200" dirty="0">
                <a:latin typeface="Microsoft Sans Serif" panose="020B0604020202020204" pitchFamily="34" charset="0"/>
                <a:cs typeface="Times New Roman" panose="02020603050405020304" pitchFamily="18" charset="0"/>
              </a:rPr>
              <a:t>, </a:t>
            </a:r>
            <a:r>
              <a:rPr lang="en-US" altLang="id-ID" sz="1200" i="1" dirty="0">
                <a:latin typeface="Microsoft Sans Serif" panose="020B0604020202020204" pitchFamily="34" charset="0"/>
                <a:cs typeface="Times New Roman" panose="02020603050405020304" pitchFamily="18" charset="0"/>
              </a:rPr>
              <a:t>market risk, operation </a:t>
            </a:r>
            <a:r>
              <a:rPr lang="en-US" altLang="id-ID" sz="1200" i="1" dirty="0" smtClean="0">
                <a:latin typeface="Microsoft Sans Serif" panose="020B0604020202020204" pitchFamily="34" charset="0"/>
                <a:cs typeface="Times New Roman" panose="02020603050405020304" pitchFamily="18" charset="0"/>
              </a:rPr>
              <a:t>risk</a:t>
            </a:r>
            <a:r>
              <a:rPr lang="en-US" altLang="id-ID" sz="1200" dirty="0" smtClean="0">
                <a:latin typeface="Microsoft Sans Serif" panose="020B0604020202020204" pitchFamily="34" charset="0"/>
                <a:cs typeface="Times New Roman" panose="02020603050405020304" pitchFamily="18" charset="0"/>
              </a:rPr>
              <a:t>)</a:t>
            </a:r>
          </a:p>
          <a:p>
            <a:pPr lvl="2">
              <a:lnSpc>
                <a:spcPct val="150000"/>
              </a:lnSpc>
              <a:buFont typeface="Arial" panose="020B0604020202020204" pitchFamily="34" charset="0"/>
              <a:buChar char="•"/>
            </a:pPr>
            <a:r>
              <a:rPr lang="en-US" altLang="id-ID" sz="1200" dirty="0" smtClean="0">
                <a:latin typeface="Microsoft Sans Serif" panose="020B0604020202020204" pitchFamily="34" charset="0"/>
                <a:cs typeface="Times New Roman" panose="02020603050405020304" pitchFamily="18" charset="0"/>
              </a:rPr>
              <a:t>log </a:t>
            </a:r>
            <a:r>
              <a:rPr lang="en-US" altLang="id-ID" sz="1200" dirty="0">
                <a:latin typeface="Microsoft Sans Serif" panose="020B0604020202020204" pitchFamily="34" charset="0"/>
                <a:cs typeface="Times New Roman" panose="02020603050405020304" pitchFamily="18" charset="0"/>
              </a:rPr>
              <a:t>(</a:t>
            </a:r>
            <a:r>
              <a:rPr lang="en-US" altLang="id-ID" sz="1200" i="1" dirty="0">
                <a:latin typeface="Microsoft Sans Serif" panose="020B0604020202020204" pitchFamily="34" charset="0"/>
                <a:cs typeface="Times New Roman" panose="02020603050405020304" pitchFamily="18" charset="0"/>
              </a:rPr>
              <a:t>access, device, user</a:t>
            </a:r>
            <a:r>
              <a:rPr lang="en-US" altLang="id-ID" sz="1200" dirty="0">
                <a:latin typeface="Microsoft Sans Serif" panose="020B0604020202020204" pitchFamily="34" charset="0"/>
                <a:cs typeface="Times New Roman" panose="02020603050405020304" pitchFamily="18" charset="0"/>
              </a:rPr>
              <a:t>)</a:t>
            </a:r>
            <a:endParaRPr lang="en-US" altLang="id-ID" sz="1200" dirty="0">
              <a:latin typeface="Microsoft Sans Serif" panose="020B0604020202020204" pitchFamily="34" charset="0"/>
            </a:endParaRPr>
          </a:p>
          <a:p>
            <a:pPr lvl="2">
              <a:lnSpc>
                <a:spcPct val="200000"/>
              </a:lnSpc>
              <a:buFont typeface="Arial" panose="020B0604020202020204" pitchFamily="34" charset="0"/>
              <a:buChar char="•"/>
            </a:pPr>
            <a:endParaRPr lang="id-ID" sz="1200" dirty="0"/>
          </a:p>
        </p:txBody>
      </p:sp>
      <p:sp>
        <p:nvSpPr>
          <p:cNvPr id="4" name="Slide Number Placeholder 3"/>
          <p:cNvSpPr>
            <a:spLocks noGrp="1"/>
          </p:cNvSpPr>
          <p:nvPr>
            <p:ph type="sldNum" sz="quarter" idx="12"/>
          </p:nvPr>
        </p:nvSpPr>
        <p:spPr/>
        <p:txBody>
          <a:bodyPr/>
          <a:lstStyle/>
          <a:p>
            <a:fld id="{A7D501D9-2A92-42BF-A643-1F9B34CCE0A5}" type="slidenum">
              <a:rPr lang="id-ID" smtClean="0"/>
              <a:t>29</a:t>
            </a:fld>
            <a:endParaRPr lang="id-ID"/>
          </a:p>
        </p:txBody>
      </p:sp>
    </p:spTree>
    <p:extLst>
      <p:ext uri="{BB962C8B-B14F-4D97-AF65-F5344CB8AC3E}">
        <p14:creationId xmlns:p14="http://schemas.microsoft.com/office/powerpoint/2010/main" val="1429783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Pengantar</a:t>
            </a:r>
            <a:r>
              <a:rPr lang="en-US" dirty="0" smtClean="0"/>
              <a:t> </a:t>
            </a:r>
            <a:r>
              <a:rPr lang="en-US" dirty="0" err="1" smtClean="0"/>
              <a:t>Perbankan</a:t>
            </a:r>
            <a:endParaRPr lang="id-ID" dirty="0"/>
          </a:p>
        </p:txBody>
      </p:sp>
      <p:sp>
        <p:nvSpPr>
          <p:cNvPr id="3" name="Subtitle 2"/>
          <p:cNvSpPr>
            <a:spLocks noGrp="1"/>
          </p:cNvSpPr>
          <p:nvPr>
            <p:ph type="subTitle" idx="1"/>
          </p:nvPr>
        </p:nvSpPr>
        <p:spPr/>
        <p:txBody>
          <a:bodyPr/>
          <a:lstStyle/>
          <a:p>
            <a:r>
              <a:rPr lang="en-US" dirty="0" smtClean="0"/>
              <a:t>BOBBY PRATAMA</a:t>
            </a:r>
          </a:p>
          <a:p>
            <a:r>
              <a:rPr lang="en-US" dirty="0" smtClean="0"/>
              <a:t>2012730037</a:t>
            </a:r>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3</a:t>
            </a:fld>
            <a:endParaRPr lang="id-ID"/>
          </a:p>
        </p:txBody>
      </p:sp>
    </p:spTree>
    <p:extLst>
      <p:ext uri="{BB962C8B-B14F-4D97-AF65-F5344CB8AC3E}">
        <p14:creationId xmlns:p14="http://schemas.microsoft.com/office/powerpoint/2010/main" val="2018609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id-ID" sz="1800" b="1" dirty="0"/>
              <a:t>Pusat </a:t>
            </a:r>
            <a:r>
              <a:rPr lang="en-US" sz="1800" b="1" dirty="0" err="1" smtClean="0"/>
              <a:t>Aplikasi</a:t>
            </a:r>
            <a:endParaRPr lang="en-US" sz="1800" dirty="0"/>
          </a:p>
          <a:p>
            <a:pPr lvl="1" algn="just">
              <a:lnSpc>
                <a:spcPct val="200000"/>
              </a:lnSpc>
            </a:pPr>
            <a:r>
              <a:rPr lang="en-US" altLang="id-ID" dirty="0" err="1" smtClean="0">
                <a:cs typeface="Times New Roman" panose="02020603050405020304" pitchFamily="18" charset="0"/>
              </a:rPr>
              <a:t>Aplikasi</a:t>
            </a:r>
            <a:r>
              <a:rPr lang="en-US" altLang="id-ID" dirty="0" smtClean="0">
                <a:cs typeface="Times New Roman" panose="02020603050405020304" pitchFamily="18" charset="0"/>
              </a:rPr>
              <a:t> Core </a:t>
            </a:r>
            <a:r>
              <a:rPr lang="en-US" altLang="id-ID" dirty="0" err="1" smtClean="0">
                <a:cs typeface="Times New Roman" panose="02020603050405020304" pitchFamily="18" charset="0"/>
              </a:rPr>
              <a:t>Bussiness</a:t>
            </a:r>
            <a:endParaRPr lang="en-US" altLang="id-ID" dirty="0" smtClean="0">
              <a:cs typeface="Times New Roman" panose="02020603050405020304" pitchFamily="18" charset="0"/>
            </a:endParaRPr>
          </a:p>
          <a:p>
            <a:pPr lvl="1" algn="just">
              <a:lnSpc>
                <a:spcPct val="200000"/>
              </a:lnSpc>
            </a:pPr>
            <a:r>
              <a:rPr lang="en-US" altLang="id-ID" i="1" dirty="0">
                <a:cs typeface="Times New Roman" panose="02020603050405020304" pitchFamily="18" charset="0"/>
              </a:rPr>
              <a:t>Delivery Channel </a:t>
            </a:r>
            <a:r>
              <a:rPr lang="en-US" altLang="id-ID" dirty="0">
                <a:cs typeface="Times New Roman" panose="02020603050405020304" pitchFamily="18" charset="0"/>
              </a:rPr>
              <a:t>(ATM, EDC, Internet, SMS, </a:t>
            </a:r>
            <a:r>
              <a:rPr lang="en-US" altLang="id-ID" i="1" dirty="0">
                <a:cs typeface="Times New Roman" panose="02020603050405020304" pitchFamily="18" charset="0"/>
              </a:rPr>
              <a:t>Cash Management</a:t>
            </a:r>
            <a:r>
              <a:rPr lang="en-US" altLang="id-ID" dirty="0" smtClean="0">
                <a:cs typeface="Times New Roman" panose="02020603050405020304" pitchFamily="18" charset="0"/>
              </a:rPr>
              <a:t>)</a:t>
            </a:r>
          </a:p>
          <a:p>
            <a:pPr lvl="1" algn="just">
              <a:lnSpc>
                <a:spcPct val="200000"/>
              </a:lnSpc>
            </a:pPr>
            <a:r>
              <a:rPr lang="en-US" altLang="id-ID" i="1" dirty="0" smtClean="0">
                <a:cs typeface="Times New Roman" panose="02020603050405020304" pitchFamily="18" charset="0"/>
              </a:rPr>
              <a:t>Electronic </a:t>
            </a:r>
            <a:r>
              <a:rPr lang="en-US" altLang="id-ID" i="1" dirty="0">
                <a:cs typeface="Times New Roman" panose="02020603050405020304" pitchFamily="18" charset="0"/>
              </a:rPr>
              <a:t>Payment </a:t>
            </a:r>
            <a:r>
              <a:rPr lang="en-US" altLang="id-ID" i="1" dirty="0" smtClean="0">
                <a:cs typeface="Times New Roman" panose="02020603050405020304" pitchFamily="18" charset="0"/>
              </a:rPr>
              <a:t>System (Credit card)</a:t>
            </a:r>
            <a:endParaRPr lang="en-US" altLang="id-ID" dirty="0"/>
          </a:p>
          <a:p>
            <a:pPr lvl="2">
              <a:lnSpc>
                <a:spcPct val="200000"/>
              </a:lnSpc>
              <a:buFont typeface="Arial" panose="020B0604020202020204" pitchFamily="34" charset="0"/>
              <a:buChar char="•"/>
            </a:pPr>
            <a:endParaRPr lang="id-ID" sz="1200" dirty="0"/>
          </a:p>
          <a:p>
            <a:endParaRPr lang="id-ID" dirty="0"/>
          </a:p>
        </p:txBody>
      </p:sp>
      <p:sp>
        <p:nvSpPr>
          <p:cNvPr id="5" name="Title 1"/>
          <p:cNvSpPr>
            <a:spLocks noGrp="1"/>
          </p:cNvSpPr>
          <p:nvPr>
            <p:ph type="title"/>
          </p:nvPr>
        </p:nvSpPr>
        <p:spPr/>
        <p:txBody>
          <a:bodyPr anchor="ctr"/>
          <a:lstStyle/>
          <a:p>
            <a:r>
              <a:rPr lang="en-US" dirty="0" err="1">
                <a:solidFill>
                  <a:schemeClr val="tx1"/>
                </a:solidFill>
                <a:latin typeface="Adobe Garamond Pro Bold" panose="02020702060506020403" pitchFamily="18" charset="0"/>
              </a:rPr>
              <a:t>Fungsi</a:t>
            </a:r>
            <a:r>
              <a:rPr lang="en-US" dirty="0">
                <a:solidFill>
                  <a:schemeClr val="tx1"/>
                </a:solidFill>
                <a:latin typeface="Adobe Garamond Pro Bold" panose="02020702060506020403" pitchFamily="18" charset="0"/>
              </a:rPr>
              <a:t> TI </a:t>
            </a:r>
            <a:r>
              <a:rPr lang="en-US" dirty="0" err="1">
                <a:solidFill>
                  <a:schemeClr val="tx1"/>
                </a:solidFill>
                <a:latin typeface="Adobe Garamond Pro Bold" panose="02020702060506020403" pitchFamily="18" charset="0"/>
              </a:rPr>
              <a:t>Perbankan</a:t>
            </a:r>
            <a:endParaRPr lang="id-ID" dirty="0"/>
          </a:p>
        </p:txBody>
      </p:sp>
      <p:sp>
        <p:nvSpPr>
          <p:cNvPr id="2" name="Slide Number Placeholder 1"/>
          <p:cNvSpPr>
            <a:spLocks noGrp="1"/>
          </p:cNvSpPr>
          <p:nvPr>
            <p:ph type="sldNum" sz="quarter" idx="12"/>
          </p:nvPr>
        </p:nvSpPr>
        <p:spPr/>
        <p:txBody>
          <a:bodyPr/>
          <a:lstStyle/>
          <a:p>
            <a:fld id="{A7D501D9-2A92-42BF-A643-1F9B34CCE0A5}" type="slidenum">
              <a:rPr lang="id-ID" smtClean="0"/>
              <a:t>30</a:t>
            </a:fld>
            <a:endParaRPr lang="id-ID"/>
          </a:p>
        </p:txBody>
      </p:sp>
    </p:spTree>
    <p:extLst>
      <p:ext uri="{BB962C8B-B14F-4D97-AF65-F5344CB8AC3E}">
        <p14:creationId xmlns:p14="http://schemas.microsoft.com/office/powerpoint/2010/main" val="1902409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200000"/>
              </a:lnSpc>
              <a:buFont typeface="Wingdings" panose="05000000000000000000" pitchFamily="2" charset="2"/>
              <a:buChar char="q"/>
            </a:pPr>
            <a:r>
              <a:rPr lang="id-ID" sz="1400" b="1" dirty="0" smtClean="0"/>
              <a:t>P</a:t>
            </a:r>
            <a:r>
              <a:rPr lang="en-US" sz="1400" b="1" dirty="0" err="1" smtClean="0"/>
              <a:t>enyedia</a:t>
            </a:r>
            <a:r>
              <a:rPr lang="en-US" sz="1400" b="1" dirty="0" smtClean="0"/>
              <a:t> </a:t>
            </a:r>
            <a:r>
              <a:rPr lang="en-US" sz="1400" b="1" dirty="0" err="1" smtClean="0"/>
              <a:t>Informasi</a:t>
            </a:r>
            <a:endParaRPr lang="en-US" sz="1400" dirty="0"/>
          </a:p>
          <a:p>
            <a:pPr lvl="1" algn="just">
              <a:lnSpc>
                <a:spcPct val="200000"/>
              </a:lnSpc>
              <a:buFont typeface="Wingdings" panose="05000000000000000000" pitchFamily="2" charset="2"/>
              <a:buChar char="§"/>
            </a:pPr>
            <a:r>
              <a:rPr lang="id-ID" sz="1400" b="1" dirty="0"/>
              <a:t>Sistem informasi manajemen</a:t>
            </a:r>
            <a:r>
              <a:rPr lang="id-ID" sz="1400" dirty="0"/>
              <a:t> (</a:t>
            </a:r>
            <a:r>
              <a:rPr lang="id-ID" sz="1400" b="1" dirty="0" smtClean="0"/>
              <a:t>SIM</a:t>
            </a:r>
            <a:r>
              <a:rPr lang="en-US" sz="1400" b="1" dirty="0" smtClean="0"/>
              <a:t>)</a:t>
            </a:r>
          </a:p>
          <a:p>
            <a:pPr lvl="2" algn="just">
              <a:lnSpc>
                <a:spcPct val="200000"/>
              </a:lnSpc>
              <a:buFont typeface="Arial" panose="020B0604020202020204" pitchFamily="34" charset="0"/>
              <a:buChar char="•"/>
            </a:pPr>
            <a:r>
              <a:rPr lang="id-ID" dirty="0" smtClean="0"/>
              <a:t>meliputi </a:t>
            </a:r>
            <a:r>
              <a:rPr lang="id-ID" dirty="0"/>
              <a:t>pemanfaatan </a:t>
            </a:r>
            <a:r>
              <a:rPr lang="id-ID" dirty="0" smtClean="0"/>
              <a:t>manusia</a:t>
            </a:r>
            <a:r>
              <a:rPr lang="en-US" dirty="0" smtClean="0"/>
              <a:t>, </a:t>
            </a:r>
            <a:r>
              <a:rPr lang="id-ID" dirty="0" smtClean="0"/>
              <a:t>dokumen</a:t>
            </a:r>
            <a:r>
              <a:rPr lang="id-ID" dirty="0"/>
              <a:t>, teknologi, dan prosedur oleh akuntansi manajemen untuk memecahkan masalah bisnis seperti biaya produk, layanan, atau suatu strategi bisnis. </a:t>
            </a:r>
            <a:endParaRPr lang="en-US" dirty="0"/>
          </a:p>
          <a:p>
            <a:pPr lvl="1" algn="just">
              <a:lnSpc>
                <a:spcPct val="200000"/>
              </a:lnSpc>
              <a:buFont typeface="Wingdings" panose="05000000000000000000" pitchFamily="2" charset="2"/>
              <a:buChar char="§"/>
            </a:pPr>
            <a:r>
              <a:rPr lang="id-ID" sz="1400" b="1" dirty="0" smtClean="0"/>
              <a:t>Sistem pendukung keputusan</a:t>
            </a:r>
            <a:r>
              <a:rPr lang="id-ID" sz="1400" dirty="0" smtClean="0"/>
              <a:t> (</a:t>
            </a:r>
            <a:r>
              <a:rPr lang="id-ID" sz="1400" b="1" dirty="0" smtClean="0"/>
              <a:t>DSS</a:t>
            </a:r>
            <a:r>
              <a:rPr lang="id-ID" sz="1400" dirty="0" smtClean="0"/>
              <a:t>)</a:t>
            </a:r>
            <a:r>
              <a:rPr lang="en-US" sz="1400" dirty="0" smtClean="0"/>
              <a:t> </a:t>
            </a:r>
          </a:p>
          <a:p>
            <a:pPr lvl="2" algn="just">
              <a:lnSpc>
                <a:spcPct val="200000"/>
              </a:lnSpc>
              <a:buFont typeface="Arial" panose="020B0604020202020204" pitchFamily="34" charset="0"/>
              <a:buChar char="•"/>
            </a:pPr>
            <a:r>
              <a:rPr lang="id-ID" dirty="0" smtClean="0"/>
              <a:t>bagian dari sistem informasi berbasis komputer (termasuk sistem berbasis pengetahuan (manajemen pengetahuan) yang dipakai untuk mendukung pengambilan keputusan dalam suatu organisasi atau perusahaan.</a:t>
            </a:r>
            <a:endParaRPr lang="en-US" dirty="0" smtClean="0"/>
          </a:p>
          <a:p>
            <a:pPr lvl="1" algn="just">
              <a:lnSpc>
                <a:spcPct val="200000"/>
              </a:lnSpc>
              <a:buFont typeface="Wingdings" panose="05000000000000000000" pitchFamily="2" charset="2"/>
              <a:buChar char="§"/>
            </a:pPr>
            <a:r>
              <a:rPr lang="en-US" sz="1400" b="1" dirty="0" smtClean="0"/>
              <a:t>Executive Information System (EIS)</a:t>
            </a:r>
            <a:endParaRPr lang="en-US" sz="1400" dirty="0"/>
          </a:p>
          <a:p>
            <a:pPr lvl="2" algn="just">
              <a:lnSpc>
                <a:spcPct val="200000"/>
              </a:lnSpc>
              <a:buFont typeface="Arial" panose="020B0604020202020204" pitchFamily="34" charset="0"/>
              <a:buChar char="•"/>
            </a:pPr>
            <a:r>
              <a:rPr lang="id-ID" dirty="0"/>
              <a:t>Ini menyediakan akses mudah ke informasi internal dan eksternal yang relevan dengan tujuan organisasi.</a:t>
            </a:r>
            <a:endParaRPr lang="en-US" dirty="0" smtClean="0"/>
          </a:p>
          <a:p>
            <a:pPr lvl="2" algn="just">
              <a:lnSpc>
                <a:spcPct val="200000"/>
              </a:lnSpc>
            </a:pPr>
            <a:endParaRPr lang="id-ID" dirty="0"/>
          </a:p>
        </p:txBody>
      </p:sp>
      <p:sp>
        <p:nvSpPr>
          <p:cNvPr id="5" name="Title 1"/>
          <p:cNvSpPr>
            <a:spLocks noGrp="1"/>
          </p:cNvSpPr>
          <p:nvPr>
            <p:ph type="title"/>
          </p:nvPr>
        </p:nvSpPr>
        <p:spPr/>
        <p:txBody>
          <a:bodyPr anchor="ctr"/>
          <a:lstStyle/>
          <a:p>
            <a:r>
              <a:rPr lang="en-US" dirty="0" err="1">
                <a:solidFill>
                  <a:schemeClr val="tx1"/>
                </a:solidFill>
                <a:latin typeface="Adobe Garamond Pro Bold" panose="02020702060506020403" pitchFamily="18" charset="0"/>
              </a:rPr>
              <a:t>Fungsi</a:t>
            </a:r>
            <a:r>
              <a:rPr lang="en-US" dirty="0">
                <a:solidFill>
                  <a:schemeClr val="tx1"/>
                </a:solidFill>
                <a:latin typeface="Adobe Garamond Pro Bold" panose="02020702060506020403" pitchFamily="18" charset="0"/>
              </a:rPr>
              <a:t> TI </a:t>
            </a:r>
            <a:r>
              <a:rPr lang="en-US" dirty="0" err="1">
                <a:solidFill>
                  <a:schemeClr val="tx1"/>
                </a:solidFill>
                <a:latin typeface="Adobe Garamond Pro Bold" panose="02020702060506020403" pitchFamily="18" charset="0"/>
              </a:rPr>
              <a:t>Perbankan</a:t>
            </a:r>
            <a:endParaRPr lang="id-ID" dirty="0"/>
          </a:p>
        </p:txBody>
      </p:sp>
      <p:sp>
        <p:nvSpPr>
          <p:cNvPr id="2" name="Slide Number Placeholder 1"/>
          <p:cNvSpPr>
            <a:spLocks noGrp="1"/>
          </p:cNvSpPr>
          <p:nvPr>
            <p:ph type="sldNum" sz="quarter" idx="12"/>
          </p:nvPr>
        </p:nvSpPr>
        <p:spPr/>
        <p:txBody>
          <a:bodyPr/>
          <a:lstStyle/>
          <a:p>
            <a:fld id="{A7D501D9-2A92-42BF-A643-1F9B34CCE0A5}" type="slidenum">
              <a:rPr lang="id-ID" smtClean="0"/>
              <a:t>31</a:t>
            </a:fld>
            <a:endParaRPr lang="id-ID"/>
          </a:p>
        </p:txBody>
      </p:sp>
    </p:spTree>
    <p:extLst>
      <p:ext uri="{BB962C8B-B14F-4D97-AF65-F5344CB8AC3E}">
        <p14:creationId xmlns:p14="http://schemas.microsoft.com/office/powerpoint/2010/main" val="1831487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6174377" cy="4023360"/>
          </a:xfrm>
        </p:spPr>
        <p:txBody>
          <a:bodyPr>
            <a:normAutofit/>
          </a:bodyPr>
          <a:lstStyle/>
          <a:p>
            <a:pPr>
              <a:lnSpc>
                <a:spcPct val="200000"/>
              </a:lnSpc>
              <a:buFont typeface="Wingdings" panose="05000000000000000000" pitchFamily="2" charset="2"/>
              <a:buChar char="q"/>
            </a:pPr>
            <a:r>
              <a:rPr lang="id-ID" sz="1400" b="1" dirty="0"/>
              <a:t>ATM</a:t>
            </a:r>
            <a:r>
              <a:rPr lang="id-ID" sz="1400" dirty="0"/>
              <a:t> </a:t>
            </a:r>
            <a:r>
              <a:rPr lang="id-ID" sz="1400" dirty="0" smtClean="0"/>
              <a:t>(</a:t>
            </a:r>
            <a:r>
              <a:rPr lang="id-ID" sz="1400" i="1" dirty="0" smtClean="0"/>
              <a:t>Automated </a:t>
            </a:r>
            <a:r>
              <a:rPr lang="id-ID" sz="1400" i="1" dirty="0"/>
              <a:t>Teller Machine</a:t>
            </a:r>
            <a:r>
              <a:rPr lang="id-ID" sz="1400" dirty="0" smtClean="0"/>
              <a:t>)</a:t>
            </a:r>
            <a:endParaRPr lang="en-US" sz="1400" dirty="0" smtClean="0"/>
          </a:p>
          <a:p>
            <a:pPr lvl="1">
              <a:lnSpc>
                <a:spcPct val="200000"/>
              </a:lnSpc>
              <a:buFont typeface="Wingdings" panose="05000000000000000000" pitchFamily="2" charset="2"/>
              <a:buChar char="q"/>
            </a:pPr>
            <a:r>
              <a:rPr lang="id-ID" sz="1200" dirty="0" smtClean="0"/>
              <a:t> sebuah </a:t>
            </a:r>
            <a:r>
              <a:rPr lang="id-ID" sz="1200" dirty="0"/>
              <a:t>alat elektronik yang mengijinkan nasabah bank untuk mengambil uang dan mengecek rekening tabungan mereka tanpa perlu dilayani oleh seorang "teller" manusia. </a:t>
            </a:r>
            <a:endParaRPr lang="en-US" sz="1200" dirty="0" smtClean="0"/>
          </a:p>
          <a:p>
            <a:pPr lvl="1">
              <a:lnSpc>
                <a:spcPct val="200000"/>
              </a:lnSpc>
              <a:buFont typeface="Wingdings" panose="05000000000000000000" pitchFamily="2" charset="2"/>
              <a:buChar char="q"/>
            </a:pPr>
            <a:endParaRPr lang="id-ID" dirty="0"/>
          </a:p>
        </p:txBody>
      </p:sp>
      <p:sp>
        <p:nvSpPr>
          <p:cNvPr id="5" name="Title 1"/>
          <p:cNvSpPr>
            <a:spLocks noGrp="1"/>
          </p:cNvSpPr>
          <p:nvPr>
            <p:ph type="title"/>
          </p:nvPr>
        </p:nvSpPr>
        <p:spPr/>
        <p:txBody>
          <a:bodyPr anchor="ctr"/>
          <a:lstStyle/>
          <a:p>
            <a:r>
              <a:rPr lang="en-US" dirty="0" err="1" smtClean="0">
                <a:solidFill>
                  <a:schemeClr val="tx1"/>
                </a:solidFill>
                <a:latin typeface="Adobe Garamond Pro Bold" panose="02020702060506020403" pitchFamily="18" charset="0"/>
              </a:rPr>
              <a:t>Implementasi</a:t>
            </a:r>
            <a:r>
              <a:rPr lang="en-US" dirty="0" smtClean="0">
                <a:solidFill>
                  <a:schemeClr val="tx1"/>
                </a:solidFill>
                <a:latin typeface="Adobe Garamond Pro Bold" panose="02020702060506020403" pitchFamily="18" charset="0"/>
              </a:rPr>
              <a:t> TI </a:t>
            </a:r>
            <a:r>
              <a:rPr lang="en-US" dirty="0" err="1" smtClean="0">
                <a:solidFill>
                  <a:schemeClr val="tx1"/>
                </a:solidFill>
                <a:latin typeface="Adobe Garamond Pro Bold" panose="02020702060506020403" pitchFamily="18" charset="0"/>
              </a:rPr>
              <a:t>Perbankan</a:t>
            </a:r>
            <a:endParaRPr lang="id-ID"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657" y="1952413"/>
            <a:ext cx="3810001" cy="3810001"/>
          </a:xfrm>
          <a:prstGeom prst="rect">
            <a:avLst/>
          </a:prstGeom>
        </p:spPr>
      </p:pic>
      <p:sp>
        <p:nvSpPr>
          <p:cNvPr id="4" name="Slide Number Placeholder 3"/>
          <p:cNvSpPr>
            <a:spLocks noGrp="1"/>
          </p:cNvSpPr>
          <p:nvPr>
            <p:ph type="sldNum" sz="quarter" idx="12"/>
          </p:nvPr>
        </p:nvSpPr>
        <p:spPr/>
        <p:txBody>
          <a:bodyPr/>
          <a:lstStyle/>
          <a:p>
            <a:fld id="{A7D501D9-2A92-42BF-A643-1F9B34CCE0A5}" type="slidenum">
              <a:rPr lang="id-ID" smtClean="0"/>
              <a:t>32</a:t>
            </a:fld>
            <a:endParaRPr lang="id-ID"/>
          </a:p>
        </p:txBody>
      </p:sp>
    </p:spTree>
    <p:extLst>
      <p:ext uri="{BB962C8B-B14F-4D97-AF65-F5344CB8AC3E}">
        <p14:creationId xmlns:p14="http://schemas.microsoft.com/office/powerpoint/2010/main" val="2717698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ctr">
            <a:normAutofit/>
          </a:bodyPr>
          <a:lstStyle/>
          <a:p>
            <a:pPr>
              <a:lnSpc>
                <a:spcPct val="150000"/>
              </a:lnSpc>
            </a:pPr>
            <a:r>
              <a:rPr lang="en-US" dirty="0" err="1" smtClean="0">
                <a:solidFill>
                  <a:schemeClr val="tx1"/>
                </a:solidFill>
                <a:latin typeface="Adobe Garamond Pro Bold" panose="02020702060506020403" pitchFamily="18" charset="0"/>
              </a:rPr>
              <a:t>Implementasi</a:t>
            </a:r>
            <a:r>
              <a:rPr lang="en-US" dirty="0" smtClean="0">
                <a:solidFill>
                  <a:schemeClr val="tx1"/>
                </a:solidFill>
                <a:latin typeface="Adobe Garamond Pro Bold" panose="02020702060506020403" pitchFamily="18" charset="0"/>
              </a:rPr>
              <a:t> TI </a:t>
            </a:r>
            <a:r>
              <a:rPr lang="en-US" dirty="0" err="1" smtClean="0">
                <a:solidFill>
                  <a:schemeClr val="tx1"/>
                </a:solidFill>
                <a:latin typeface="Adobe Garamond Pro Bold" panose="02020702060506020403" pitchFamily="18" charset="0"/>
              </a:rPr>
              <a:t>Perbankan</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909" y="2374780"/>
            <a:ext cx="4212771" cy="2808514"/>
          </a:xfrm>
          <a:prstGeom prst="rect">
            <a:avLst/>
          </a:prstGeom>
        </p:spPr>
      </p:pic>
      <p:sp>
        <p:nvSpPr>
          <p:cNvPr id="6" name="Content Placeholder 5"/>
          <p:cNvSpPr>
            <a:spLocks noGrp="1"/>
          </p:cNvSpPr>
          <p:nvPr>
            <p:ph idx="1"/>
          </p:nvPr>
        </p:nvSpPr>
        <p:spPr>
          <a:xfrm>
            <a:off x="1097280" y="1845734"/>
            <a:ext cx="6239691" cy="4023360"/>
          </a:xfrm>
        </p:spPr>
        <p:txBody>
          <a:bodyPr>
            <a:normAutofit lnSpcReduction="10000"/>
          </a:bodyPr>
          <a:lstStyle/>
          <a:p>
            <a:pPr>
              <a:lnSpc>
                <a:spcPct val="150000"/>
              </a:lnSpc>
              <a:buFont typeface="Wingdings" panose="05000000000000000000" pitchFamily="2" charset="2"/>
              <a:buChar char="q"/>
            </a:pPr>
            <a:r>
              <a:rPr lang="en-US" sz="1400" b="1" dirty="0"/>
              <a:t>Mobile Banking</a:t>
            </a:r>
            <a:endParaRPr lang="en-US" sz="1400" dirty="0"/>
          </a:p>
          <a:p>
            <a:pPr lvl="1">
              <a:lnSpc>
                <a:spcPct val="150000"/>
              </a:lnSpc>
              <a:buFont typeface="Wingdings" panose="05000000000000000000" pitchFamily="2" charset="2"/>
              <a:buChar char="q"/>
            </a:pPr>
            <a:r>
              <a:rPr lang="id-ID" sz="1200" dirty="0"/>
              <a:t>sistem yang memungkinkan pelanggan dari lembaga keuangan untuk melakukan sejumla</a:t>
            </a:r>
            <a:r>
              <a:rPr lang="en-US" sz="1200" dirty="0"/>
              <a:t>h</a:t>
            </a:r>
            <a:r>
              <a:rPr lang="id-ID" sz="1200" dirty="0"/>
              <a:t> transaksi keuangan melalui perangkat </a:t>
            </a:r>
            <a:r>
              <a:rPr lang="id-ID" sz="1200" i="1" dirty="0"/>
              <a:t>mobile</a:t>
            </a:r>
            <a:r>
              <a:rPr lang="id-ID" sz="1200" dirty="0"/>
              <a:t> seperti ponsel atau tablet. </a:t>
            </a:r>
            <a:endParaRPr lang="en-US" sz="1200" dirty="0"/>
          </a:p>
          <a:p>
            <a:pPr lvl="1">
              <a:lnSpc>
                <a:spcPct val="150000"/>
              </a:lnSpc>
              <a:buFont typeface="Wingdings" panose="05000000000000000000" pitchFamily="2" charset="2"/>
              <a:buChar char="q"/>
            </a:pPr>
            <a:r>
              <a:rPr lang="id-ID" sz="1200" dirty="0" smtClean="0"/>
              <a:t>layanan </a:t>
            </a:r>
            <a:r>
              <a:rPr lang="id-ID" sz="1200" dirty="0"/>
              <a:t>perbankan yang dapat diakses langsung melalui telepon seluler GSM dengan menggunakan </a:t>
            </a:r>
            <a:r>
              <a:rPr lang="id-ID" sz="1200" dirty="0" smtClean="0"/>
              <a:t>SMS</a:t>
            </a:r>
            <a:endParaRPr lang="en-US" sz="1200" dirty="0" smtClean="0"/>
          </a:p>
          <a:p>
            <a:pPr lvl="1">
              <a:lnSpc>
                <a:spcPct val="150000"/>
              </a:lnSpc>
              <a:buFont typeface="Wingdings" panose="05000000000000000000" pitchFamily="2" charset="2"/>
              <a:buChar char="q"/>
            </a:pPr>
            <a:r>
              <a:rPr lang="en-US" sz="1200" dirty="0" err="1" smtClean="0"/>
              <a:t>Jenis</a:t>
            </a:r>
            <a:r>
              <a:rPr lang="en-US" sz="1200" dirty="0" smtClean="0"/>
              <a:t> </a:t>
            </a:r>
            <a:r>
              <a:rPr lang="en-US" sz="1200" dirty="0" err="1" smtClean="0"/>
              <a:t>transaksi</a:t>
            </a:r>
            <a:r>
              <a:rPr lang="en-US" sz="1200" dirty="0" smtClean="0"/>
              <a:t> :</a:t>
            </a:r>
          </a:p>
          <a:p>
            <a:pPr lvl="2">
              <a:lnSpc>
                <a:spcPct val="150000"/>
              </a:lnSpc>
              <a:buFont typeface="Wingdings" panose="05000000000000000000" pitchFamily="2" charset="2"/>
              <a:buChar char="§"/>
            </a:pPr>
            <a:r>
              <a:rPr lang="id-ID" sz="1200" dirty="0" smtClean="0"/>
              <a:t>Transfer </a:t>
            </a:r>
            <a:r>
              <a:rPr lang="id-ID" sz="1200" dirty="0"/>
              <a:t>dana</a:t>
            </a:r>
          </a:p>
          <a:p>
            <a:pPr lvl="2">
              <a:lnSpc>
                <a:spcPct val="150000"/>
              </a:lnSpc>
              <a:buFont typeface="Wingdings" panose="05000000000000000000" pitchFamily="2" charset="2"/>
              <a:buChar char="§"/>
            </a:pPr>
            <a:r>
              <a:rPr lang="id-ID" sz="1200" dirty="0"/>
              <a:t>Informasi saldo</a:t>
            </a:r>
          </a:p>
          <a:p>
            <a:pPr lvl="2">
              <a:lnSpc>
                <a:spcPct val="150000"/>
              </a:lnSpc>
              <a:buFont typeface="Wingdings" panose="05000000000000000000" pitchFamily="2" charset="2"/>
              <a:buChar char="§"/>
            </a:pPr>
            <a:r>
              <a:rPr lang="id-ID" sz="1200" dirty="0"/>
              <a:t>Mutasi rekening</a:t>
            </a:r>
          </a:p>
          <a:p>
            <a:pPr lvl="2">
              <a:lnSpc>
                <a:spcPct val="150000"/>
              </a:lnSpc>
              <a:buFont typeface="Wingdings" panose="05000000000000000000" pitchFamily="2" charset="2"/>
              <a:buChar char="§"/>
            </a:pPr>
            <a:r>
              <a:rPr lang="id-ID" sz="1200" dirty="0"/>
              <a:t>Informasi nilai tukar</a:t>
            </a:r>
          </a:p>
          <a:p>
            <a:pPr lvl="2">
              <a:lnSpc>
                <a:spcPct val="150000"/>
              </a:lnSpc>
              <a:buFont typeface="Wingdings" panose="05000000000000000000" pitchFamily="2" charset="2"/>
              <a:buChar char="§"/>
            </a:pPr>
            <a:r>
              <a:rPr lang="id-ID" sz="1200" dirty="0"/>
              <a:t>Pembayaran (</a:t>
            </a:r>
            <a:r>
              <a:rPr lang="id-ID" sz="1200" dirty="0">
                <a:hlinkClick r:id="rId3" tooltip="Kartu kredit"/>
              </a:rPr>
              <a:t>kartu kredit</a:t>
            </a:r>
            <a:r>
              <a:rPr lang="id-ID" sz="1200" dirty="0"/>
              <a:t>, rekening listrik, rekening telepon, </a:t>
            </a:r>
            <a:r>
              <a:rPr lang="id-ID" sz="1200" dirty="0">
                <a:hlinkClick r:id="rId4" tooltip="Asuransi"/>
              </a:rPr>
              <a:t>asuransi</a:t>
            </a:r>
            <a:r>
              <a:rPr lang="id-ID" sz="1200" dirty="0"/>
              <a:t>)</a:t>
            </a:r>
          </a:p>
          <a:p>
            <a:pPr lvl="2">
              <a:lnSpc>
                <a:spcPct val="150000"/>
              </a:lnSpc>
              <a:buFont typeface="Wingdings" panose="05000000000000000000" pitchFamily="2" charset="2"/>
              <a:buChar char="§"/>
            </a:pPr>
            <a:r>
              <a:rPr lang="id-ID" sz="1200" dirty="0"/>
              <a:t>Pembelian (pulsa isi ulang, saham)</a:t>
            </a:r>
          </a:p>
          <a:p>
            <a:pPr lvl="2">
              <a:lnSpc>
                <a:spcPct val="200000"/>
              </a:lnSpc>
              <a:buFont typeface="Wingdings" panose="05000000000000000000" pitchFamily="2" charset="2"/>
              <a:buChar char="q"/>
            </a:pPr>
            <a:endParaRPr lang="id-ID" dirty="0" smtClean="0"/>
          </a:p>
          <a:p>
            <a:endParaRPr lang="id-ID" dirty="0"/>
          </a:p>
        </p:txBody>
      </p:sp>
      <p:sp>
        <p:nvSpPr>
          <p:cNvPr id="2" name="Slide Number Placeholder 1"/>
          <p:cNvSpPr>
            <a:spLocks noGrp="1"/>
          </p:cNvSpPr>
          <p:nvPr>
            <p:ph type="sldNum" sz="quarter" idx="12"/>
          </p:nvPr>
        </p:nvSpPr>
        <p:spPr/>
        <p:txBody>
          <a:bodyPr/>
          <a:lstStyle/>
          <a:p>
            <a:fld id="{A7D501D9-2A92-42BF-A643-1F9B34CCE0A5}" type="slidenum">
              <a:rPr lang="id-ID" smtClean="0"/>
              <a:t>33</a:t>
            </a:fld>
            <a:endParaRPr lang="id-ID"/>
          </a:p>
        </p:txBody>
      </p:sp>
    </p:spTree>
    <p:extLst>
      <p:ext uri="{BB962C8B-B14F-4D97-AF65-F5344CB8AC3E}">
        <p14:creationId xmlns:p14="http://schemas.microsoft.com/office/powerpoint/2010/main" val="3965219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ctr">
            <a:normAutofit/>
          </a:bodyPr>
          <a:lstStyle/>
          <a:p>
            <a:pPr>
              <a:lnSpc>
                <a:spcPct val="150000"/>
              </a:lnSpc>
            </a:pPr>
            <a:r>
              <a:rPr lang="en-US" dirty="0" err="1" smtClean="0">
                <a:solidFill>
                  <a:schemeClr val="tx1"/>
                </a:solidFill>
                <a:latin typeface="Adobe Garamond Pro Bold" panose="02020702060506020403" pitchFamily="18" charset="0"/>
              </a:rPr>
              <a:t>Implementasi</a:t>
            </a:r>
            <a:r>
              <a:rPr lang="en-US" dirty="0" smtClean="0">
                <a:solidFill>
                  <a:schemeClr val="tx1"/>
                </a:solidFill>
                <a:latin typeface="Adobe Garamond Pro Bold" panose="02020702060506020403" pitchFamily="18" charset="0"/>
              </a:rPr>
              <a:t> TI </a:t>
            </a:r>
            <a:r>
              <a:rPr lang="en-US" dirty="0" err="1" smtClean="0">
                <a:solidFill>
                  <a:schemeClr val="tx1"/>
                </a:solidFill>
                <a:latin typeface="Adobe Garamond Pro Bold" panose="02020702060506020403" pitchFamily="18" charset="0"/>
              </a:rPr>
              <a:t>Perbankan</a:t>
            </a:r>
            <a:endParaRPr lang="id-ID" dirty="0"/>
          </a:p>
        </p:txBody>
      </p:sp>
      <p:sp>
        <p:nvSpPr>
          <p:cNvPr id="6" name="Content Placeholder 5"/>
          <p:cNvSpPr>
            <a:spLocks noGrp="1"/>
          </p:cNvSpPr>
          <p:nvPr>
            <p:ph idx="1"/>
          </p:nvPr>
        </p:nvSpPr>
        <p:spPr>
          <a:xfrm>
            <a:off x="1097280" y="1845734"/>
            <a:ext cx="6239691" cy="4023360"/>
          </a:xfrm>
        </p:spPr>
        <p:txBody>
          <a:bodyPr>
            <a:normAutofit fontScale="92500" lnSpcReduction="10000"/>
          </a:bodyPr>
          <a:lstStyle/>
          <a:p>
            <a:pPr>
              <a:lnSpc>
                <a:spcPct val="150000"/>
              </a:lnSpc>
              <a:buFont typeface="Wingdings" panose="05000000000000000000" pitchFamily="2" charset="2"/>
              <a:buChar char="q"/>
            </a:pPr>
            <a:r>
              <a:rPr lang="en-US" sz="1500" b="1" dirty="0" smtClean="0"/>
              <a:t>Online Banking / e - Banking</a:t>
            </a:r>
            <a:endParaRPr lang="en-US" sz="1500" dirty="0"/>
          </a:p>
          <a:p>
            <a:pPr lvl="1">
              <a:lnSpc>
                <a:spcPct val="150000"/>
              </a:lnSpc>
              <a:buFont typeface="Wingdings" panose="05000000000000000000" pitchFamily="2" charset="2"/>
              <a:buChar char="q"/>
            </a:pPr>
            <a:r>
              <a:rPr lang="id-ID" sz="1200" dirty="0"/>
              <a:t>melakukan transaksi, pembayaran, dan transaksi lainnya melalui internet dengan website milik bank yang dilengkapi sistem </a:t>
            </a:r>
            <a:r>
              <a:rPr lang="id-ID" sz="1200" dirty="0" smtClean="0"/>
              <a:t>keamanan</a:t>
            </a:r>
            <a:endParaRPr lang="en-US" sz="1200" dirty="0" smtClean="0"/>
          </a:p>
          <a:p>
            <a:pPr lvl="1">
              <a:lnSpc>
                <a:spcPct val="150000"/>
              </a:lnSpc>
              <a:buFont typeface="Wingdings" panose="05000000000000000000" pitchFamily="2" charset="2"/>
              <a:buChar char="q"/>
            </a:pPr>
            <a:r>
              <a:rPr lang="id-ID" sz="1200" dirty="0"/>
              <a:t>Aplikasi teknologi informasi dalam internet banking akan meningkatkan efisiensi, efektifitas, dan produktifitas sekaligus meningkatkan pendapatan melalui sistem penjualan yang jauh lebih efektif daripada bank </a:t>
            </a:r>
            <a:r>
              <a:rPr lang="id-ID" sz="1200" dirty="0" smtClean="0"/>
              <a:t>konvensional</a:t>
            </a:r>
            <a:endParaRPr lang="en-US" sz="1200" dirty="0" smtClean="0"/>
          </a:p>
          <a:p>
            <a:pPr lvl="1">
              <a:lnSpc>
                <a:spcPct val="150000"/>
              </a:lnSpc>
              <a:buFont typeface="Wingdings" panose="05000000000000000000" pitchFamily="2" charset="2"/>
              <a:buChar char="q"/>
            </a:pPr>
            <a:r>
              <a:rPr lang="en-US" sz="1200" dirty="0" err="1" smtClean="0"/>
              <a:t>Jenis</a:t>
            </a:r>
            <a:r>
              <a:rPr lang="en-US" sz="1200" dirty="0" smtClean="0"/>
              <a:t> </a:t>
            </a:r>
            <a:r>
              <a:rPr lang="en-US" sz="1200" dirty="0" err="1" smtClean="0"/>
              <a:t>transaksi</a:t>
            </a:r>
            <a:r>
              <a:rPr lang="en-US" sz="1200" dirty="0" smtClean="0"/>
              <a:t> :</a:t>
            </a:r>
          </a:p>
          <a:p>
            <a:pPr lvl="2">
              <a:lnSpc>
                <a:spcPct val="150000"/>
              </a:lnSpc>
              <a:buFont typeface="Wingdings" panose="05000000000000000000" pitchFamily="2" charset="2"/>
              <a:buChar char="§"/>
            </a:pPr>
            <a:r>
              <a:rPr lang="id-ID" sz="1200" dirty="0" smtClean="0"/>
              <a:t>Transfer dana</a:t>
            </a:r>
          </a:p>
          <a:p>
            <a:pPr lvl="2">
              <a:lnSpc>
                <a:spcPct val="150000"/>
              </a:lnSpc>
              <a:buFont typeface="Wingdings" panose="05000000000000000000" pitchFamily="2" charset="2"/>
              <a:buChar char="§"/>
            </a:pPr>
            <a:r>
              <a:rPr lang="id-ID" sz="1200" dirty="0" smtClean="0"/>
              <a:t>Informasi </a:t>
            </a:r>
            <a:r>
              <a:rPr lang="id-ID" sz="1200" dirty="0"/>
              <a:t>saldo</a:t>
            </a:r>
          </a:p>
          <a:p>
            <a:pPr lvl="2">
              <a:lnSpc>
                <a:spcPct val="150000"/>
              </a:lnSpc>
              <a:buFont typeface="Wingdings" panose="05000000000000000000" pitchFamily="2" charset="2"/>
              <a:buChar char="§"/>
            </a:pPr>
            <a:r>
              <a:rPr lang="id-ID" sz="1200" dirty="0"/>
              <a:t>Mutasi rekening</a:t>
            </a:r>
          </a:p>
          <a:p>
            <a:pPr lvl="2">
              <a:lnSpc>
                <a:spcPct val="150000"/>
              </a:lnSpc>
              <a:buFont typeface="Wingdings" panose="05000000000000000000" pitchFamily="2" charset="2"/>
              <a:buChar char="§"/>
            </a:pPr>
            <a:r>
              <a:rPr lang="id-ID" sz="1200" dirty="0"/>
              <a:t>Informasi nilai tukar</a:t>
            </a:r>
          </a:p>
          <a:p>
            <a:pPr lvl="2">
              <a:lnSpc>
                <a:spcPct val="150000"/>
              </a:lnSpc>
              <a:buFont typeface="Wingdings" panose="05000000000000000000" pitchFamily="2" charset="2"/>
              <a:buChar char="§"/>
            </a:pPr>
            <a:r>
              <a:rPr lang="id-ID" sz="1200" dirty="0" smtClean="0"/>
              <a:t>Pembayaran</a:t>
            </a:r>
            <a:r>
              <a:rPr lang="en-US" sz="1200" dirty="0" smtClean="0"/>
              <a:t> </a:t>
            </a:r>
            <a:r>
              <a:rPr lang="en-US" sz="1200" dirty="0" err="1" smtClean="0"/>
              <a:t>tagihan</a:t>
            </a:r>
            <a:r>
              <a:rPr lang="id-ID" sz="1200" dirty="0" smtClean="0"/>
              <a:t> (kartu kredit, rekening listrik, rekening telepon,</a:t>
            </a:r>
            <a:r>
              <a:rPr lang="en-US" sz="1200" dirty="0" smtClean="0"/>
              <a:t> </a:t>
            </a:r>
            <a:r>
              <a:rPr lang="en-US" sz="1200" dirty="0" err="1" smtClean="0"/>
              <a:t>rekening</a:t>
            </a:r>
            <a:r>
              <a:rPr lang="en-US" sz="1200" dirty="0" smtClean="0"/>
              <a:t> </a:t>
            </a:r>
            <a:r>
              <a:rPr lang="en-US" sz="1200" dirty="0" err="1" smtClean="0"/>
              <a:t>listrik</a:t>
            </a:r>
            <a:r>
              <a:rPr lang="en-US" sz="1200" dirty="0" smtClean="0"/>
              <a:t>,</a:t>
            </a:r>
            <a:r>
              <a:rPr lang="id-ID" sz="1200" dirty="0" smtClean="0"/>
              <a:t> asuransi)</a:t>
            </a:r>
          </a:p>
          <a:p>
            <a:pPr lvl="2">
              <a:lnSpc>
                <a:spcPct val="150000"/>
              </a:lnSpc>
              <a:buFont typeface="Wingdings" panose="05000000000000000000" pitchFamily="2" charset="2"/>
              <a:buChar char="§"/>
            </a:pPr>
            <a:r>
              <a:rPr lang="id-ID" sz="1200" dirty="0" smtClean="0"/>
              <a:t>Pembelian </a:t>
            </a:r>
            <a:r>
              <a:rPr lang="id-ID" sz="1200" dirty="0"/>
              <a:t>(pulsa isi ulang, saham)</a:t>
            </a:r>
          </a:p>
          <a:p>
            <a:pPr lvl="2">
              <a:lnSpc>
                <a:spcPct val="200000"/>
              </a:lnSpc>
              <a:buFont typeface="Wingdings" panose="05000000000000000000" pitchFamily="2" charset="2"/>
              <a:buChar char="q"/>
            </a:pPr>
            <a:endParaRPr lang="id-ID" dirty="0" smtClean="0"/>
          </a:p>
          <a:p>
            <a:endParaRPr lang="id-ID"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246" y="2144561"/>
            <a:ext cx="3089291" cy="3089291"/>
          </a:xfrm>
          <a:prstGeom prst="rect">
            <a:avLst/>
          </a:prstGeom>
        </p:spPr>
      </p:pic>
      <p:sp>
        <p:nvSpPr>
          <p:cNvPr id="3" name="Slide Number Placeholder 2"/>
          <p:cNvSpPr>
            <a:spLocks noGrp="1"/>
          </p:cNvSpPr>
          <p:nvPr>
            <p:ph type="sldNum" sz="quarter" idx="12"/>
          </p:nvPr>
        </p:nvSpPr>
        <p:spPr/>
        <p:txBody>
          <a:bodyPr/>
          <a:lstStyle/>
          <a:p>
            <a:fld id="{A7D501D9-2A92-42BF-A643-1F9B34CCE0A5}" type="slidenum">
              <a:rPr lang="id-ID" smtClean="0"/>
              <a:t>34</a:t>
            </a:fld>
            <a:endParaRPr lang="id-ID"/>
          </a:p>
        </p:txBody>
      </p:sp>
    </p:spTree>
    <p:extLst>
      <p:ext uri="{BB962C8B-B14F-4D97-AF65-F5344CB8AC3E}">
        <p14:creationId xmlns:p14="http://schemas.microsoft.com/office/powerpoint/2010/main" val="1330773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ctr">
            <a:normAutofit/>
          </a:bodyPr>
          <a:lstStyle/>
          <a:p>
            <a:pPr>
              <a:lnSpc>
                <a:spcPct val="150000"/>
              </a:lnSpc>
            </a:pPr>
            <a:r>
              <a:rPr lang="en-US" dirty="0" err="1" smtClean="0">
                <a:solidFill>
                  <a:schemeClr val="tx1"/>
                </a:solidFill>
                <a:latin typeface="Adobe Garamond Pro Bold" panose="02020702060506020403" pitchFamily="18" charset="0"/>
              </a:rPr>
              <a:t>Implementasi</a:t>
            </a:r>
            <a:r>
              <a:rPr lang="en-US" dirty="0" smtClean="0">
                <a:solidFill>
                  <a:schemeClr val="tx1"/>
                </a:solidFill>
                <a:latin typeface="Adobe Garamond Pro Bold" panose="02020702060506020403" pitchFamily="18" charset="0"/>
              </a:rPr>
              <a:t> TI </a:t>
            </a:r>
            <a:r>
              <a:rPr lang="en-US" dirty="0" err="1" smtClean="0">
                <a:solidFill>
                  <a:schemeClr val="tx1"/>
                </a:solidFill>
                <a:latin typeface="Adobe Garamond Pro Bold" panose="02020702060506020403" pitchFamily="18" charset="0"/>
              </a:rPr>
              <a:t>Perbankan</a:t>
            </a:r>
            <a:endParaRPr lang="id-ID" dirty="0"/>
          </a:p>
        </p:txBody>
      </p:sp>
      <p:sp>
        <p:nvSpPr>
          <p:cNvPr id="6" name="Content Placeholder 5"/>
          <p:cNvSpPr>
            <a:spLocks noGrp="1"/>
          </p:cNvSpPr>
          <p:nvPr>
            <p:ph idx="1"/>
          </p:nvPr>
        </p:nvSpPr>
        <p:spPr>
          <a:xfrm>
            <a:off x="1097280" y="1845734"/>
            <a:ext cx="6239691" cy="4023360"/>
          </a:xfrm>
        </p:spPr>
        <p:txBody>
          <a:bodyPr>
            <a:normAutofit/>
          </a:bodyPr>
          <a:lstStyle/>
          <a:p>
            <a:pPr>
              <a:lnSpc>
                <a:spcPct val="150000"/>
              </a:lnSpc>
              <a:buFont typeface="Wingdings" panose="05000000000000000000" pitchFamily="2" charset="2"/>
              <a:buChar char="q"/>
            </a:pPr>
            <a:r>
              <a:rPr lang="en-US" sz="1500" b="1" dirty="0" smtClean="0"/>
              <a:t>Telephone Banking</a:t>
            </a:r>
            <a:endParaRPr lang="en-US" sz="1500" dirty="0"/>
          </a:p>
          <a:p>
            <a:pPr lvl="2">
              <a:lnSpc>
                <a:spcPct val="200000"/>
              </a:lnSpc>
              <a:buFont typeface="Wingdings" panose="05000000000000000000" pitchFamily="2" charset="2"/>
              <a:buChar char="q"/>
            </a:pPr>
            <a:r>
              <a:rPr lang="id-ID" dirty="0" smtClean="0"/>
              <a:t>layanan </a:t>
            </a:r>
            <a:r>
              <a:rPr lang="id-ID" dirty="0"/>
              <a:t>yang disediakan oleh bank atau lembaga keuangan lainnya, yang memungkinkan pelanggan untuk melakukan transaksi keuangan melalui telepon, tanpa perlu mengunjungi cabang bank atau automated teller machine</a:t>
            </a:r>
            <a:r>
              <a:rPr lang="id-ID" dirty="0" smtClean="0"/>
              <a:t>.</a:t>
            </a: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971" y="2144485"/>
            <a:ext cx="4218214" cy="2699657"/>
          </a:xfrm>
          <a:prstGeom prst="rect">
            <a:avLst/>
          </a:prstGeom>
        </p:spPr>
      </p:pic>
      <p:sp>
        <p:nvSpPr>
          <p:cNvPr id="4" name="Slide Number Placeholder 3"/>
          <p:cNvSpPr>
            <a:spLocks noGrp="1"/>
          </p:cNvSpPr>
          <p:nvPr>
            <p:ph type="sldNum" sz="quarter" idx="12"/>
          </p:nvPr>
        </p:nvSpPr>
        <p:spPr/>
        <p:txBody>
          <a:bodyPr/>
          <a:lstStyle/>
          <a:p>
            <a:fld id="{A7D501D9-2A92-42BF-A643-1F9B34CCE0A5}" type="slidenum">
              <a:rPr lang="id-ID" smtClean="0"/>
              <a:t>35</a:t>
            </a:fld>
            <a:endParaRPr lang="id-ID"/>
          </a:p>
        </p:txBody>
      </p:sp>
    </p:spTree>
    <p:extLst>
      <p:ext uri="{BB962C8B-B14F-4D97-AF65-F5344CB8AC3E}">
        <p14:creationId xmlns:p14="http://schemas.microsoft.com/office/powerpoint/2010/main" val="3725404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a:solidFill>
                  <a:schemeClr val="tx1"/>
                </a:solidFill>
                <a:latin typeface="Adobe Garamond Pro Bold" panose="02020702060506020403" pitchFamily="18" charset="0"/>
              </a:rPr>
              <a:t>Implementasi</a:t>
            </a:r>
            <a:r>
              <a:rPr lang="en-US" dirty="0">
                <a:solidFill>
                  <a:schemeClr val="tx1"/>
                </a:solidFill>
                <a:latin typeface="Adobe Garamond Pro Bold" panose="02020702060506020403" pitchFamily="18" charset="0"/>
              </a:rPr>
              <a:t> TI </a:t>
            </a:r>
            <a:r>
              <a:rPr lang="en-US" dirty="0" err="1">
                <a:solidFill>
                  <a:schemeClr val="tx1"/>
                </a:solidFill>
                <a:latin typeface="Adobe Garamond Pro Bold" panose="02020702060506020403" pitchFamily="18" charset="0"/>
              </a:rPr>
              <a:t>Perbankan</a:t>
            </a:r>
            <a:endParaRPr lang="id-ID"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q"/>
            </a:pPr>
            <a:r>
              <a:rPr lang="en-US" altLang="id-ID" i="1" dirty="0">
                <a:latin typeface="Microsoft Sans Serif" panose="020B0604020202020204" pitchFamily="34" charset="0"/>
                <a:cs typeface="Times New Roman" panose="02020603050405020304" pitchFamily="18" charset="0"/>
              </a:rPr>
              <a:t>Electronic Payment Gateway: </a:t>
            </a:r>
            <a:r>
              <a:rPr lang="en-US" altLang="id-ID" dirty="0">
                <a:latin typeface="Microsoft Sans Serif" panose="020B0604020202020204" pitchFamily="34" charset="0"/>
                <a:cs typeface="Times New Roman" panose="02020603050405020304" pitchFamily="18" charset="0"/>
              </a:rPr>
              <a:t>PLN, Telkom</a:t>
            </a:r>
          </a:p>
          <a:p>
            <a:pPr>
              <a:lnSpc>
                <a:spcPct val="200000"/>
              </a:lnSpc>
              <a:buFont typeface="Wingdings" panose="05000000000000000000" pitchFamily="2" charset="2"/>
              <a:buChar char="q"/>
            </a:pPr>
            <a:r>
              <a:rPr lang="en-US" altLang="id-ID" i="1" dirty="0">
                <a:latin typeface="Microsoft Sans Serif" panose="020B0604020202020204" pitchFamily="34" charset="0"/>
                <a:cs typeface="Times New Roman" panose="02020603050405020304" pitchFamily="18" charset="0"/>
              </a:rPr>
              <a:t>Cash Management: </a:t>
            </a:r>
            <a:r>
              <a:rPr lang="en-US" altLang="id-ID" dirty="0" err="1">
                <a:latin typeface="Microsoft Sans Serif" panose="020B0604020202020204" pitchFamily="34" charset="0"/>
              </a:rPr>
              <a:t>universitas</a:t>
            </a:r>
            <a:r>
              <a:rPr lang="en-US" altLang="id-ID" dirty="0">
                <a:latin typeface="Microsoft Sans Serif" panose="020B0604020202020204" pitchFamily="34" charset="0"/>
              </a:rPr>
              <a:t>, </a:t>
            </a:r>
            <a:r>
              <a:rPr lang="en-US" altLang="id-ID" dirty="0" err="1">
                <a:latin typeface="Microsoft Sans Serif" panose="020B0604020202020204" pitchFamily="34" charset="0"/>
              </a:rPr>
              <a:t>perusahaan</a:t>
            </a:r>
            <a:endParaRPr lang="en-US" altLang="id-ID" dirty="0">
              <a:latin typeface="Microsoft Sans Serif" panose="020B0604020202020204" pitchFamily="34" charset="0"/>
            </a:endParaRPr>
          </a:p>
          <a:p>
            <a:pPr>
              <a:lnSpc>
                <a:spcPct val="200000"/>
              </a:lnSpc>
              <a:buFont typeface="Wingdings" panose="05000000000000000000" pitchFamily="2" charset="2"/>
              <a:buChar char="q"/>
            </a:pPr>
            <a:r>
              <a:rPr lang="en-US" altLang="id-ID" i="1" dirty="0">
                <a:latin typeface="Microsoft Sans Serif" panose="020B0604020202020204" pitchFamily="34" charset="0"/>
                <a:cs typeface="Times New Roman" panose="02020603050405020304" pitchFamily="18" charset="0"/>
              </a:rPr>
              <a:t>Self Initiative Transaction: card, fingerprint</a:t>
            </a:r>
          </a:p>
          <a:p>
            <a:pPr>
              <a:lnSpc>
                <a:spcPct val="200000"/>
              </a:lnSpc>
              <a:buFont typeface="Wingdings" panose="05000000000000000000" pitchFamily="2" charset="2"/>
              <a:buChar char="q"/>
            </a:pPr>
            <a:r>
              <a:rPr lang="en-US" altLang="id-ID" i="1" dirty="0">
                <a:latin typeface="Microsoft Sans Serif" panose="020B0604020202020204" pitchFamily="34" charset="0"/>
                <a:cs typeface="Times New Roman" panose="02020603050405020304" pitchFamily="18" charset="0"/>
              </a:rPr>
              <a:t>Sharing Network </a:t>
            </a:r>
            <a:r>
              <a:rPr lang="en-US" altLang="id-ID" i="1" dirty="0" err="1">
                <a:latin typeface="Microsoft Sans Serif" panose="020B0604020202020204" pitchFamily="34" charset="0"/>
                <a:cs typeface="Times New Roman" panose="02020603050405020304" pitchFamily="18" charset="0"/>
              </a:rPr>
              <a:t>dengan</a:t>
            </a:r>
            <a:r>
              <a:rPr lang="en-US" altLang="id-ID" i="1" dirty="0">
                <a:latin typeface="Microsoft Sans Serif" panose="020B0604020202020204" pitchFamily="34" charset="0"/>
                <a:cs typeface="Times New Roman" panose="02020603050405020304" pitchFamily="18" charset="0"/>
              </a:rPr>
              <a:t> Prime Customer </a:t>
            </a:r>
            <a:r>
              <a:rPr lang="en-US" altLang="id-ID" dirty="0">
                <a:latin typeface="Microsoft Sans Serif" panose="020B0604020202020204" pitchFamily="34" charset="0"/>
                <a:cs typeface="Times New Roman" panose="02020603050405020304" pitchFamily="18" charset="0"/>
              </a:rPr>
              <a:t>(</a:t>
            </a:r>
            <a:r>
              <a:rPr lang="en-US" altLang="id-ID" dirty="0" err="1">
                <a:latin typeface="Microsoft Sans Serif" panose="020B0604020202020204" pitchFamily="34" charset="0"/>
                <a:cs typeface="Times New Roman" panose="02020603050405020304" pitchFamily="18" charset="0"/>
              </a:rPr>
              <a:t>pemberian</a:t>
            </a:r>
            <a:r>
              <a:rPr lang="en-US" altLang="id-ID" dirty="0">
                <a:latin typeface="Microsoft Sans Serif" panose="020B0604020202020204" pitchFamily="34" charset="0"/>
                <a:cs typeface="Times New Roman" panose="02020603050405020304" pitchFamily="18" charset="0"/>
              </a:rPr>
              <a:t> </a:t>
            </a:r>
            <a:r>
              <a:rPr lang="en-US" altLang="id-ID" dirty="0" err="1">
                <a:latin typeface="Microsoft Sans Serif" panose="020B0604020202020204" pitchFamily="34" charset="0"/>
                <a:cs typeface="Times New Roman" panose="02020603050405020304" pitchFamily="18" charset="0"/>
              </a:rPr>
              <a:t>fasilitas</a:t>
            </a:r>
            <a:r>
              <a:rPr lang="en-US" altLang="id-ID" dirty="0">
                <a:latin typeface="Microsoft Sans Serif" panose="020B0604020202020204" pitchFamily="34" charset="0"/>
                <a:cs typeface="Times New Roman" panose="02020603050405020304" pitchFamily="18" charset="0"/>
              </a:rPr>
              <a:t> </a:t>
            </a:r>
            <a:r>
              <a:rPr lang="en-US" altLang="id-ID" dirty="0" err="1">
                <a:latin typeface="Microsoft Sans Serif" panose="020B0604020202020204" pitchFamily="34" charset="0"/>
                <a:cs typeface="Times New Roman" panose="02020603050405020304" pitchFamily="18" charset="0"/>
              </a:rPr>
              <a:t>jaringan</a:t>
            </a:r>
            <a:r>
              <a:rPr lang="en-US" altLang="id-ID" dirty="0">
                <a:latin typeface="Microsoft Sans Serif" panose="020B0604020202020204" pitchFamily="34" charset="0"/>
                <a:cs typeface="Times New Roman" panose="02020603050405020304" pitchFamily="18" charset="0"/>
              </a:rPr>
              <a:t> </a:t>
            </a:r>
            <a:r>
              <a:rPr lang="en-US" altLang="id-ID" dirty="0" err="1">
                <a:latin typeface="Microsoft Sans Serif" panose="020B0604020202020204" pitchFamily="34" charset="0"/>
                <a:cs typeface="Times New Roman" panose="02020603050405020304" pitchFamily="18" charset="0"/>
              </a:rPr>
              <a:t>untuk</a:t>
            </a:r>
            <a:r>
              <a:rPr lang="en-US" altLang="id-ID" dirty="0">
                <a:latin typeface="Microsoft Sans Serif" panose="020B0604020202020204" pitchFamily="34" charset="0"/>
                <a:cs typeface="Times New Roman" panose="02020603050405020304" pitchFamily="18" charset="0"/>
              </a:rPr>
              <a:t> </a:t>
            </a:r>
            <a:r>
              <a:rPr lang="en-US" altLang="id-ID" i="1" dirty="0">
                <a:latin typeface="Microsoft Sans Serif" panose="020B0604020202020204" pitchFamily="34" charset="0"/>
                <a:cs typeface="Times New Roman" panose="02020603050405020304" pitchFamily="18" charset="0"/>
              </a:rPr>
              <a:t>prime customer</a:t>
            </a:r>
            <a:r>
              <a:rPr lang="en-US" altLang="id-ID" dirty="0">
                <a:latin typeface="Microsoft Sans Serif" panose="020B0604020202020204" pitchFamily="34" charset="0"/>
                <a:cs typeface="Times New Roman" panose="02020603050405020304" pitchFamily="18" charset="0"/>
              </a:rPr>
              <a:t>)</a:t>
            </a:r>
            <a:endParaRPr lang="en-US" altLang="id-ID" dirty="0">
              <a:latin typeface="Microsoft Sans Serif" panose="020B0604020202020204" pitchFamily="34" charset="0"/>
            </a:endParaRPr>
          </a:p>
          <a:p>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36</a:t>
            </a:fld>
            <a:endParaRPr lang="id-ID"/>
          </a:p>
        </p:txBody>
      </p:sp>
    </p:spTree>
    <p:extLst>
      <p:ext uri="{BB962C8B-B14F-4D97-AF65-F5344CB8AC3E}">
        <p14:creationId xmlns:p14="http://schemas.microsoft.com/office/powerpoint/2010/main" val="592387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Disaster Recovery System</a:t>
            </a:r>
            <a:endParaRPr lang="id-ID" sz="7200" dirty="0"/>
          </a:p>
        </p:txBody>
      </p:sp>
      <p:sp>
        <p:nvSpPr>
          <p:cNvPr id="3" name="Subtitle 2"/>
          <p:cNvSpPr>
            <a:spLocks noGrp="1"/>
          </p:cNvSpPr>
          <p:nvPr>
            <p:ph type="subTitle" idx="1"/>
          </p:nvPr>
        </p:nvSpPr>
        <p:spPr/>
        <p:txBody>
          <a:bodyPr/>
          <a:lstStyle/>
          <a:p>
            <a:r>
              <a:rPr lang="en-US" dirty="0" smtClean="0"/>
              <a:t>Aditya </a:t>
            </a:r>
            <a:r>
              <a:rPr lang="en-US" dirty="0" err="1" smtClean="0"/>
              <a:t>briananto</a:t>
            </a:r>
            <a:endParaRPr lang="en-US" dirty="0" smtClean="0"/>
          </a:p>
          <a:p>
            <a:r>
              <a:rPr lang="en-US" dirty="0" smtClean="0"/>
              <a:t>2011730001</a:t>
            </a:r>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37</a:t>
            </a:fld>
            <a:endParaRPr lang="id-ID"/>
          </a:p>
        </p:txBody>
      </p:sp>
    </p:spTree>
    <p:extLst>
      <p:ext uri="{BB962C8B-B14F-4D97-AF65-F5344CB8AC3E}">
        <p14:creationId xmlns:p14="http://schemas.microsoft.com/office/powerpoint/2010/main" val="3722629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nchor="ctr"/>
          <a:lstStyle/>
          <a:p>
            <a:r>
              <a:rPr lang="en-US" altLang="id-ID" dirty="0" smtClean="0">
                <a:latin typeface="Adobe Garamond Pro Bold" panose="02020702060506020403" pitchFamily="18" charset="0"/>
              </a:rPr>
              <a:t>Disaster Recovery System</a:t>
            </a:r>
          </a:p>
        </p:txBody>
      </p:sp>
      <p:sp>
        <p:nvSpPr>
          <p:cNvPr id="2051" name="Content Placeholder 2"/>
          <p:cNvSpPr>
            <a:spLocks noGrp="1"/>
          </p:cNvSpPr>
          <p:nvPr>
            <p:ph idx="1"/>
          </p:nvPr>
        </p:nvSpPr>
        <p:spPr/>
        <p:txBody>
          <a:bodyPr/>
          <a:lstStyle/>
          <a:p>
            <a:pPr>
              <a:lnSpc>
                <a:spcPct val="200000"/>
              </a:lnSpc>
              <a:buFont typeface="Wingdings" panose="05000000000000000000" pitchFamily="2" charset="2"/>
              <a:buChar char="q"/>
            </a:pPr>
            <a:r>
              <a:rPr lang="en-US" altLang="id-ID" dirty="0" err="1" smtClean="0"/>
              <a:t>Pengertian</a:t>
            </a:r>
            <a:r>
              <a:rPr lang="en-US" altLang="id-ID" dirty="0" smtClean="0"/>
              <a:t> : </a:t>
            </a:r>
            <a:r>
              <a:rPr lang="en-US" altLang="id-ID" dirty="0" err="1" smtClean="0"/>
              <a:t>kemampuan</a:t>
            </a:r>
            <a:r>
              <a:rPr lang="en-US" altLang="id-ID" dirty="0" smtClean="0"/>
              <a:t> </a:t>
            </a:r>
            <a:r>
              <a:rPr lang="en-US" altLang="id-ID" dirty="0" err="1" smtClean="0"/>
              <a:t>infrastruktur</a:t>
            </a:r>
            <a:r>
              <a:rPr lang="en-US" altLang="id-ID" dirty="0" smtClean="0"/>
              <a:t> </a:t>
            </a:r>
            <a:r>
              <a:rPr lang="en-US" altLang="id-ID" dirty="0" err="1" smtClean="0"/>
              <a:t>untuk</a:t>
            </a:r>
            <a:r>
              <a:rPr lang="en-US" altLang="id-ID" dirty="0" smtClean="0"/>
              <a:t> </a:t>
            </a:r>
            <a:r>
              <a:rPr lang="en-US" altLang="id-ID" dirty="0" err="1" smtClean="0"/>
              <a:t>melakukan</a:t>
            </a:r>
            <a:r>
              <a:rPr lang="en-US" altLang="id-ID" dirty="0" smtClean="0"/>
              <a:t> </a:t>
            </a:r>
            <a:r>
              <a:rPr lang="en-US" altLang="id-ID" dirty="0" err="1" smtClean="0"/>
              <a:t>kembali</a:t>
            </a:r>
            <a:r>
              <a:rPr lang="en-US" altLang="id-ID" dirty="0" smtClean="0"/>
              <a:t> </a:t>
            </a:r>
            <a:r>
              <a:rPr lang="en-US" altLang="id-ID" dirty="0" err="1" smtClean="0"/>
              <a:t>operasi</a:t>
            </a:r>
            <a:r>
              <a:rPr lang="en-US" altLang="id-ID" dirty="0" smtClean="0"/>
              <a:t> </a:t>
            </a:r>
            <a:r>
              <a:rPr lang="en-US" altLang="id-ID" dirty="0" err="1" smtClean="0"/>
              <a:t>secepatnya</a:t>
            </a:r>
            <a:r>
              <a:rPr lang="en-US" altLang="id-ID" dirty="0" smtClean="0"/>
              <a:t> </a:t>
            </a:r>
            <a:r>
              <a:rPr lang="en-US" altLang="id-ID" dirty="0" err="1" smtClean="0"/>
              <a:t>pada</a:t>
            </a:r>
            <a:r>
              <a:rPr lang="en-US" altLang="id-ID" dirty="0" smtClean="0"/>
              <a:t> </a:t>
            </a:r>
            <a:r>
              <a:rPr lang="en-US" altLang="id-ID" dirty="0" err="1" smtClean="0"/>
              <a:t>saat</a:t>
            </a:r>
            <a:r>
              <a:rPr lang="en-US" altLang="id-ID" dirty="0" smtClean="0"/>
              <a:t> </a:t>
            </a:r>
            <a:r>
              <a:rPr lang="en-US" altLang="id-ID" dirty="0" err="1" smtClean="0"/>
              <a:t>terjadi</a:t>
            </a:r>
            <a:r>
              <a:rPr lang="en-US" altLang="id-ID" dirty="0" smtClean="0"/>
              <a:t> </a:t>
            </a:r>
            <a:r>
              <a:rPr lang="en-US" altLang="id-ID" dirty="0" err="1" smtClean="0"/>
              <a:t>gangguan</a:t>
            </a:r>
            <a:r>
              <a:rPr lang="en-US" altLang="id-ID" dirty="0" smtClean="0"/>
              <a:t> yang </a:t>
            </a:r>
            <a:r>
              <a:rPr lang="en-US" altLang="id-ID" dirty="0" err="1" smtClean="0"/>
              <a:t>signifikan</a:t>
            </a:r>
            <a:r>
              <a:rPr lang="en-US" altLang="id-ID" dirty="0" smtClean="0"/>
              <a:t> </a:t>
            </a:r>
            <a:r>
              <a:rPr lang="en-US" altLang="id-ID" dirty="0" err="1" smtClean="0"/>
              <a:t>seperti</a:t>
            </a:r>
            <a:r>
              <a:rPr lang="en-US" altLang="id-ID" dirty="0" smtClean="0"/>
              <a:t> </a:t>
            </a:r>
            <a:r>
              <a:rPr lang="en-US" altLang="id-ID" dirty="0" err="1" smtClean="0"/>
              <a:t>bencana</a:t>
            </a:r>
            <a:r>
              <a:rPr lang="en-US" altLang="id-ID" dirty="0" smtClean="0"/>
              <a:t> </a:t>
            </a:r>
            <a:r>
              <a:rPr lang="en-US" altLang="id-ID" dirty="0" err="1" smtClean="0"/>
              <a:t>besar</a:t>
            </a:r>
            <a:r>
              <a:rPr lang="en-US" altLang="id-ID" dirty="0" smtClean="0"/>
              <a:t> yang </a:t>
            </a:r>
            <a:r>
              <a:rPr lang="en-US" altLang="id-ID" dirty="0" err="1" smtClean="0"/>
              <a:t>tidak</a:t>
            </a:r>
            <a:r>
              <a:rPr lang="en-US" altLang="id-ID" dirty="0" smtClean="0"/>
              <a:t> </a:t>
            </a:r>
            <a:r>
              <a:rPr lang="en-US" altLang="id-ID" dirty="0" err="1" smtClean="0"/>
              <a:t>dapat</a:t>
            </a:r>
            <a:r>
              <a:rPr lang="en-US" altLang="id-ID" dirty="0" smtClean="0"/>
              <a:t> </a:t>
            </a:r>
            <a:r>
              <a:rPr lang="en-US" altLang="id-ID" dirty="0" err="1" smtClean="0"/>
              <a:t>diduga</a:t>
            </a:r>
            <a:r>
              <a:rPr lang="en-US" altLang="id-ID" dirty="0" smtClean="0"/>
              <a:t> </a:t>
            </a:r>
            <a:r>
              <a:rPr lang="en-US" altLang="id-ID" dirty="0" err="1" smtClean="0"/>
              <a:t>sebelumnya</a:t>
            </a:r>
            <a:endParaRPr lang="en-US" altLang="id-ID" dirty="0" smtClean="0"/>
          </a:p>
          <a:p>
            <a:pPr>
              <a:lnSpc>
                <a:spcPct val="200000"/>
              </a:lnSpc>
              <a:buFont typeface="Wingdings" panose="05000000000000000000" pitchFamily="2" charset="2"/>
              <a:buChar char="q"/>
            </a:pPr>
            <a:r>
              <a:rPr lang="en-US" altLang="id-ID" dirty="0" err="1" smtClean="0"/>
              <a:t>Fungsi</a:t>
            </a:r>
            <a:r>
              <a:rPr lang="en-US" altLang="id-ID" dirty="0" smtClean="0"/>
              <a:t> : </a:t>
            </a:r>
            <a:r>
              <a:rPr lang="en-US" altLang="id-ID" dirty="0" err="1" smtClean="0"/>
              <a:t>Meminimalisasi</a:t>
            </a:r>
            <a:r>
              <a:rPr lang="en-US" altLang="id-ID" dirty="0" smtClean="0"/>
              <a:t> </a:t>
            </a:r>
            <a:r>
              <a:rPr lang="en-US" altLang="id-ID" dirty="0" err="1" smtClean="0"/>
              <a:t>kerugian</a:t>
            </a:r>
            <a:r>
              <a:rPr lang="en-US" altLang="id-ID" dirty="0" smtClean="0"/>
              <a:t> </a:t>
            </a:r>
            <a:r>
              <a:rPr lang="en-US" altLang="id-ID" dirty="0" err="1" smtClean="0"/>
              <a:t>finansial</a:t>
            </a:r>
            <a:r>
              <a:rPr lang="en-US" altLang="id-ID" dirty="0" smtClean="0"/>
              <a:t> </a:t>
            </a:r>
            <a:r>
              <a:rPr lang="en-US" altLang="id-ID" dirty="0" err="1" smtClean="0"/>
              <a:t>dan</a:t>
            </a:r>
            <a:r>
              <a:rPr lang="en-US" altLang="id-ID" dirty="0" smtClean="0"/>
              <a:t> </a:t>
            </a:r>
            <a:r>
              <a:rPr lang="en-US" altLang="id-ID" dirty="0" err="1" smtClean="0"/>
              <a:t>nonfinansial</a:t>
            </a:r>
            <a:r>
              <a:rPr lang="en-US" altLang="id-ID" dirty="0" smtClean="0"/>
              <a:t> </a:t>
            </a:r>
            <a:r>
              <a:rPr lang="en-US" altLang="id-ID" dirty="0" err="1" smtClean="0"/>
              <a:t>dalam</a:t>
            </a:r>
            <a:r>
              <a:rPr lang="en-US" altLang="id-ID" dirty="0" smtClean="0"/>
              <a:t> </a:t>
            </a:r>
            <a:r>
              <a:rPr lang="en-US" altLang="id-ID" dirty="0" err="1" smtClean="0"/>
              <a:t>meghadapi</a:t>
            </a:r>
            <a:r>
              <a:rPr lang="en-US" altLang="id-ID" dirty="0" smtClean="0"/>
              <a:t> </a:t>
            </a:r>
            <a:r>
              <a:rPr lang="en-US" altLang="id-ID" dirty="0" err="1" smtClean="0"/>
              <a:t>kekacauan</a:t>
            </a:r>
            <a:r>
              <a:rPr lang="en-US" altLang="id-ID" dirty="0" smtClean="0"/>
              <a:t> </a:t>
            </a:r>
            <a:r>
              <a:rPr lang="en-US" altLang="id-ID" dirty="0" err="1" smtClean="0"/>
              <a:t>bisnis</a:t>
            </a:r>
            <a:r>
              <a:rPr lang="en-US" altLang="id-ID" dirty="0" smtClean="0"/>
              <a:t> </a:t>
            </a:r>
            <a:r>
              <a:rPr lang="en-US" altLang="id-ID" dirty="0" err="1" smtClean="0"/>
              <a:t>atau</a:t>
            </a:r>
            <a:r>
              <a:rPr lang="en-US" altLang="id-ID" dirty="0" smtClean="0"/>
              <a:t> </a:t>
            </a:r>
            <a:r>
              <a:rPr lang="en-US" altLang="id-ID" dirty="0" err="1" smtClean="0"/>
              <a:t>bencana</a:t>
            </a:r>
            <a:endParaRPr lang="en-US" altLang="id-ID" dirty="0" smtClean="0"/>
          </a:p>
        </p:txBody>
      </p:sp>
      <p:sp>
        <p:nvSpPr>
          <p:cNvPr id="2" name="Slide Number Placeholder 1"/>
          <p:cNvSpPr>
            <a:spLocks noGrp="1"/>
          </p:cNvSpPr>
          <p:nvPr>
            <p:ph type="sldNum" sz="quarter" idx="12"/>
          </p:nvPr>
        </p:nvSpPr>
        <p:spPr/>
        <p:txBody>
          <a:bodyPr/>
          <a:lstStyle/>
          <a:p>
            <a:fld id="{A7D501D9-2A92-42BF-A643-1F9B34CCE0A5}" type="slidenum">
              <a:rPr lang="id-ID" smtClean="0"/>
              <a:t>38</a:t>
            </a:fld>
            <a:endParaRPr lang="id-ID"/>
          </a:p>
        </p:txBody>
      </p:sp>
    </p:spTree>
    <p:extLst>
      <p:ext uri="{BB962C8B-B14F-4D97-AF65-F5344CB8AC3E}">
        <p14:creationId xmlns:p14="http://schemas.microsoft.com/office/powerpoint/2010/main" val="4240251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p:txBody>
          <a:bodyPr/>
          <a:lstStyle/>
          <a:p>
            <a:pPr>
              <a:lnSpc>
                <a:spcPct val="200000"/>
              </a:lnSpc>
              <a:buFont typeface="Wingdings" panose="05000000000000000000" pitchFamily="2" charset="2"/>
              <a:buChar char="q"/>
            </a:pPr>
            <a:r>
              <a:rPr lang="en-US" altLang="id-ID" dirty="0" err="1" smtClean="0"/>
              <a:t>Ketentuan</a:t>
            </a:r>
            <a:r>
              <a:rPr lang="en-US" altLang="id-ID" dirty="0" smtClean="0"/>
              <a:t> </a:t>
            </a:r>
            <a:r>
              <a:rPr lang="en-US" altLang="id-ID" dirty="0" err="1" smtClean="0"/>
              <a:t>peraturan</a:t>
            </a:r>
            <a:r>
              <a:rPr lang="en-US" altLang="id-ID" dirty="0" smtClean="0"/>
              <a:t> </a:t>
            </a:r>
            <a:r>
              <a:rPr lang="en-US" altLang="id-ID" dirty="0" err="1" smtClean="0"/>
              <a:t>mengenai</a:t>
            </a:r>
            <a:r>
              <a:rPr lang="en-US" altLang="id-ID" dirty="0" smtClean="0"/>
              <a:t> Disaster Recovery System : PERATURAN BANK INDONESIA NOMOR : 9/15/PBI/2007 TENTANG PENERAPAN MANAJEMEN RISIKO DALAM PENGGUNAAN TEKNOLOGI INFORMASI OLEH BANK UMUM</a:t>
            </a:r>
          </a:p>
          <a:p>
            <a:pPr>
              <a:lnSpc>
                <a:spcPct val="200000"/>
              </a:lnSpc>
              <a:buFont typeface="Wingdings" panose="05000000000000000000" pitchFamily="2" charset="2"/>
              <a:buChar char="q"/>
            </a:pPr>
            <a:endParaRPr lang="en-US" altLang="id-ID" dirty="0" smtClean="0"/>
          </a:p>
        </p:txBody>
      </p:sp>
      <p:sp>
        <p:nvSpPr>
          <p:cNvPr id="6" name="Title 1"/>
          <p:cNvSpPr txBox="1">
            <a:spLocks/>
          </p:cNvSpPr>
          <p:nvPr/>
        </p:nvSpPr>
        <p:spPr>
          <a:xfrm>
            <a:off x="1249680" y="439003"/>
            <a:ext cx="10058400" cy="145075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id-ID" dirty="0" smtClean="0">
                <a:latin typeface="Adobe Garamond Pro Bold" panose="02020702060506020403" pitchFamily="18" charset="0"/>
              </a:rPr>
              <a:t>Disaster Recovery System</a:t>
            </a:r>
          </a:p>
        </p:txBody>
      </p:sp>
      <p:sp>
        <p:nvSpPr>
          <p:cNvPr id="2" name="Slide Number Placeholder 1"/>
          <p:cNvSpPr>
            <a:spLocks noGrp="1"/>
          </p:cNvSpPr>
          <p:nvPr>
            <p:ph type="sldNum" sz="quarter" idx="12"/>
          </p:nvPr>
        </p:nvSpPr>
        <p:spPr/>
        <p:txBody>
          <a:bodyPr/>
          <a:lstStyle/>
          <a:p>
            <a:fld id="{A7D501D9-2A92-42BF-A643-1F9B34CCE0A5}" type="slidenum">
              <a:rPr lang="id-ID" smtClean="0"/>
              <a:t>39</a:t>
            </a:fld>
            <a:endParaRPr lang="id-ID"/>
          </a:p>
        </p:txBody>
      </p:sp>
    </p:spTree>
    <p:extLst>
      <p:ext uri="{BB962C8B-B14F-4D97-AF65-F5344CB8AC3E}">
        <p14:creationId xmlns:p14="http://schemas.microsoft.com/office/powerpoint/2010/main" val="136542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smtClean="0">
                <a:solidFill>
                  <a:schemeClr val="tx1"/>
                </a:solidFill>
                <a:latin typeface="Adobe Garamond Pro Bold" panose="02020702060506020403" pitchFamily="18" charset="0"/>
              </a:rPr>
              <a:t>Definisi</a:t>
            </a:r>
            <a:r>
              <a:rPr lang="en-US" dirty="0" smtClean="0">
                <a:solidFill>
                  <a:schemeClr val="tx1"/>
                </a:solidFill>
                <a:latin typeface="Adobe Garamond Pro Bold" panose="02020702060506020403" pitchFamily="18" charset="0"/>
              </a:rPr>
              <a:t> </a:t>
            </a:r>
            <a:r>
              <a:rPr lang="en-US" dirty="0" err="1" smtClean="0">
                <a:solidFill>
                  <a:schemeClr val="tx1"/>
                </a:solidFill>
                <a:latin typeface="Adobe Garamond Pro Bold" panose="02020702060506020403" pitchFamily="18" charset="0"/>
              </a:rPr>
              <a:t>Perbankan</a:t>
            </a:r>
            <a:endParaRPr lang="id-ID" dirty="0"/>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id-ID" dirty="0" smtClean="0"/>
              <a:t>Undang-Undang nomor 7 tahun 1992 Bab I Ketentuan Umum Pasal 1 </a:t>
            </a:r>
          </a:p>
          <a:p>
            <a:pPr>
              <a:lnSpc>
                <a:spcPct val="200000"/>
              </a:lnSpc>
              <a:buFont typeface="Wingdings" panose="05000000000000000000" pitchFamily="2" charset="2"/>
              <a:buChar char="q"/>
            </a:pPr>
            <a:r>
              <a:rPr lang="id-ID" dirty="0" smtClean="0"/>
              <a:t>Undang-Undang nomor 10 tahun 1998 </a:t>
            </a:r>
            <a:r>
              <a:rPr lang="id-ID" dirty="0"/>
              <a:t>Bab I Ketentuan Umum Pasal </a:t>
            </a:r>
            <a:r>
              <a:rPr lang="id-ID" dirty="0" smtClean="0"/>
              <a:t>1</a:t>
            </a:r>
          </a:p>
          <a:p>
            <a:pPr marL="82296" indent="0">
              <a:lnSpc>
                <a:spcPct val="200000"/>
              </a:lnSpc>
              <a:buNone/>
            </a:pPr>
            <a:r>
              <a:rPr lang="id-ID" dirty="0"/>
              <a:t>	</a:t>
            </a:r>
            <a:r>
              <a:rPr lang="id-ID" dirty="0" smtClean="0"/>
              <a:t>badan </a:t>
            </a:r>
            <a:r>
              <a:rPr lang="id-ID" dirty="0"/>
              <a:t>usaha yang menghimpun dana </a:t>
            </a:r>
            <a:r>
              <a:rPr lang="id-ID" dirty="0" smtClean="0"/>
              <a:t>dari </a:t>
            </a:r>
            <a:r>
              <a:rPr lang="id-ID" dirty="0"/>
              <a:t>masyarakat dalam </a:t>
            </a:r>
            <a:r>
              <a:rPr lang="id-ID" dirty="0" smtClean="0"/>
              <a:t>bentuk</a:t>
            </a:r>
            <a:r>
              <a:rPr lang="en-US" dirty="0" smtClean="0"/>
              <a:t> </a:t>
            </a:r>
            <a:r>
              <a:rPr lang="id-ID" dirty="0" smtClean="0"/>
              <a:t>simpanan</a:t>
            </a:r>
            <a:r>
              <a:rPr lang="id-ID" dirty="0"/>
              <a:t>, dan </a:t>
            </a:r>
            <a:r>
              <a:rPr lang="en-US" dirty="0" smtClean="0"/>
              <a:t>	</a:t>
            </a:r>
            <a:r>
              <a:rPr lang="id-ID" dirty="0" smtClean="0"/>
              <a:t>menyalurkannya </a:t>
            </a:r>
            <a:r>
              <a:rPr lang="id-ID" dirty="0"/>
              <a:t>kepada </a:t>
            </a:r>
            <a:r>
              <a:rPr lang="id-ID" dirty="0" smtClean="0"/>
              <a:t>masyarakat </a:t>
            </a:r>
            <a:r>
              <a:rPr lang="id-ID" dirty="0"/>
              <a:t>dalam rangka </a:t>
            </a:r>
            <a:r>
              <a:rPr lang="id-ID" dirty="0" smtClean="0"/>
              <a:t>meningkatkan taraf </a:t>
            </a:r>
            <a:r>
              <a:rPr lang="id-ID" dirty="0"/>
              <a:t>hidup rakyat </a:t>
            </a:r>
            <a:r>
              <a:rPr lang="en-US" dirty="0" smtClean="0"/>
              <a:t>	</a:t>
            </a:r>
            <a:r>
              <a:rPr lang="id-ID" dirty="0" smtClean="0"/>
              <a:t>banyak</a:t>
            </a:r>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4</a:t>
            </a:fld>
            <a:endParaRPr lang="id-ID"/>
          </a:p>
        </p:txBody>
      </p:sp>
    </p:spTree>
    <p:extLst>
      <p:ext uri="{BB962C8B-B14F-4D97-AF65-F5344CB8AC3E}">
        <p14:creationId xmlns:p14="http://schemas.microsoft.com/office/powerpoint/2010/main" val="2180006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chor="ctr"/>
          <a:lstStyle/>
          <a:p>
            <a:r>
              <a:rPr lang="en-US" altLang="id-ID" dirty="0">
                <a:latin typeface="Adobe Garamond Pro Bold" panose="02020702060506020403" pitchFamily="18" charset="0"/>
              </a:rPr>
              <a:t>Disaster Recovery System</a:t>
            </a:r>
          </a:p>
        </p:txBody>
      </p:sp>
      <p:sp>
        <p:nvSpPr>
          <p:cNvPr id="3" name="Content Placeholder 2"/>
          <p:cNvSpPr>
            <a:spLocks noGrp="1"/>
          </p:cNvSpPr>
          <p:nvPr>
            <p:ph idx="1"/>
          </p:nvPr>
        </p:nvSpPr>
        <p:spPr/>
        <p:txBody>
          <a:bodyPr rtlCol="0">
            <a:normAutofit fontScale="92500" lnSpcReduction="10000"/>
          </a:bodyPr>
          <a:lstStyle/>
          <a:p>
            <a:pPr marL="0" indent="0" fontAlgn="auto">
              <a:lnSpc>
                <a:spcPct val="170000"/>
              </a:lnSpc>
              <a:spcAft>
                <a:spcPts val="0"/>
              </a:spcAft>
              <a:buFont typeface="Arial" panose="020B0604020202020204" pitchFamily="34" charset="0"/>
              <a:buNone/>
              <a:defRPr/>
            </a:pPr>
            <a:r>
              <a:rPr lang="en-US" dirty="0" err="1" smtClean="0"/>
              <a:t>Contoh</a:t>
            </a:r>
            <a:r>
              <a:rPr lang="en-US" dirty="0" smtClean="0"/>
              <a:t> yang </a:t>
            </a:r>
            <a:r>
              <a:rPr lang="en-US" dirty="0" err="1" smtClean="0"/>
              <a:t>dikerjakan</a:t>
            </a:r>
            <a:r>
              <a:rPr lang="en-US" dirty="0" smtClean="0"/>
              <a:t> : </a:t>
            </a:r>
          </a:p>
          <a:p>
            <a:pPr fontAlgn="auto">
              <a:lnSpc>
                <a:spcPct val="170000"/>
              </a:lnSpc>
              <a:spcAft>
                <a:spcPts val="0"/>
              </a:spcAft>
              <a:buFont typeface="Wingdings" panose="05000000000000000000" pitchFamily="2" charset="2"/>
              <a:buChar char="q"/>
              <a:defRPr/>
            </a:pPr>
            <a:r>
              <a:rPr lang="en-US" dirty="0" err="1" smtClean="0"/>
              <a:t>Menyediakan</a:t>
            </a:r>
            <a:r>
              <a:rPr lang="en-US" dirty="0" smtClean="0"/>
              <a:t> </a:t>
            </a:r>
            <a:r>
              <a:rPr lang="en-US" dirty="0" err="1" smtClean="0"/>
              <a:t>layanan</a:t>
            </a:r>
            <a:r>
              <a:rPr lang="en-US" dirty="0" smtClean="0"/>
              <a:t> </a:t>
            </a:r>
            <a:r>
              <a:rPr lang="en-US" dirty="0" err="1" smtClean="0"/>
              <a:t>bisnis</a:t>
            </a:r>
            <a:r>
              <a:rPr lang="en-US" dirty="0" smtClean="0"/>
              <a:t> </a:t>
            </a:r>
            <a:r>
              <a:rPr lang="en-US" dirty="0" err="1" smtClean="0"/>
              <a:t>secara</a:t>
            </a:r>
            <a:r>
              <a:rPr lang="en-US" dirty="0" smtClean="0"/>
              <a:t> </a:t>
            </a:r>
            <a:r>
              <a:rPr lang="en-US" dirty="0" err="1" smtClean="0"/>
              <a:t>realtime</a:t>
            </a:r>
            <a:r>
              <a:rPr lang="en-US" dirty="0" smtClean="0"/>
              <a:t> </a:t>
            </a:r>
            <a:r>
              <a:rPr lang="en-US" dirty="0" err="1" smtClean="0"/>
              <a:t>selama</a:t>
            </a:r>
            <a:r>
              <a:rPr lang="en-US" dirty="0" smtClean="0"/>
              <a:t> 24 jam </a:t>
            </a:r>
            <a:r>
              <a:rPr lang="en-US" dirty="0" err="1" smtClean="0"/>
              <a:t>sehari</a:t>
            </a:r>
            <a:r>
              <a:rPr lang="en-US" dirty="0" smtClean="0"/>
              <a:t>, </a:t>
            </a:r>
            <a:r>
              <a:rPr lang="en-US" dirty="0" err="1" smtClean="0"/>
              <a:t>dan</a:t>
            </a:r>
            <a:r>
              <a:rPr lang="en-US" dirty="0" smtClean="0"/>
              <a:t> 7 </a:t>
            </a:r>
            <a:r>
              <a:rPr lang="en-US" dirty="0" err="1" smtClean="0"/>
              <a:t>hari</a:t>
            </a:r>
            <a:r>
              <a:rPr lang="en-US" dirty="0" smtClean="0"/>
              <a:t> </a:t>
            </a:r>
            <a:r>
              <a:rPr lang="en-US" dirty="0" err="1" smtClean="0"/>
              <a:t>seminggu</a:t>
            </a:r>
            <a:endParaRPr lang="en-US" dirty="0" smtClean="0"/>
          </a:p>
          <a:p>
            <a:pPr fontAlgn="auto">
              <a:lnSpc>
                <a:spcPct val="170000"/>
              </a:lnSpc>
              <a:spcAft>
                <a:spcPts val="0"/>
              </a:spcAft>
              <a:buFont typeface="Wingdings" panose="05000000000000000000" pitchFamily="2" charset="2"/>
              <a:buChar char="q"/>
              <a:defRPr/>
            </a:pPr>
            <a:r>
              <a:rPr lang="en-US" dirty="0" err="1" smtClean="0"/>
              <a:t>Duplikasi</a:t>
            </a:r>
            <a:r>
              <a:rPr lang="en-US" dirty="0" smtClean="0"/>
              <a:t> </a:t>
            </a:r>
            <a:r>
              <a:rPr lang="en-US" dirty="0" err="1" smtClean="0"/>
              <a:t>komponen</a:t>
            </a:r>
            <a:r>
              <a:rPr lang="en-US" dirty="0" smtClean="0"/>
              <a:t> TI di </a:t>
            </a:r>
            <a:r>
              <a:rPr lang="en-US" dirty="0" err="1" smtClean="0"/>
              <a:t>lokasi</a:t>
            </a:r>
            <a:r>
              <a:rPr lang="en-US" dirty="0" smtClean="0"/>
              <a:t> yang </a:t>
            </a:r>
            <a:r>
              <a:rPr lang="en-US" dirty="0" err="1" smtClean="0"/>
              <a:t>berbeda</a:t>
            </a:r>
            <a:r>
              <a:rPr lang="en-US" dirty="0" smtClean="0"/>
              <a:t>:</a:t>
            </a:r>
          </a:p>
          <a:p>
            <a:pPr marL="749808" lvl="1" indent="-457200">
              <a:lnSpc>
                <a:spcPct val="170000"/>
              </a:lnSpc>
              <a:spcAft>
                <a:spcPts val="0"/>
              </a:spcAft>
              <a:buFont typeface="+mj-lt"/>
              <a:buAutoNum type="arabicPeriod"/>
              <a:defRPr/>
            </a:pPr>
            <a:r>
              <a:rPr lang="en-US" i="1" dirty="0" smtClean="0"/>
              <a:t>database server power supply</a:t>
            </a:r>
          </a:p>
          <a:p>
            <a:pPr marL="749808" lvl="1" indent="-457200">
              <a:lnSpc>
                <a:spcPct val="170000"/>
              </a:lnSpc>
              <a:spcAft>
                <a:spcPts val="0"/>
              </a:spcAft>
              <a:buFont typeface="+mj-lt"/>
              <a:buAutoNum type="arabicPeriod"/>
              <a:defRPr/>
            </a:pPr>
            <a:r>
              <a:rPr lang="en-US" i="1" dirty="0" smtClean="0"/>
              <a:t>application server</a:t>
            </a:r>
          </a:p>
          <a:p>
            <a:pPr marL="749808" lvl="1" indent="-457200">
              <a:lnSpc>
                <a:spcPct val="170000"/>
              </a:lnSpc>
              <a:spcAft>
                <a:spcPts val="0"/>
              </a:spcAft>
              <a:buFont typeface="+mj-lt"/>
              <a:buAutoNum type="arabicPeriod"/>
              <a:defRPr/>
            </a:pPr>
            <a:r>
              <a:rPr lang="en-US" i="1" dirty="0" smtClean="0"/>
              <a:t>network</a:t>
            </a:r>
          </a:p>
          <a:p>
            <a:pPr marL="749808" lvl="1" indent="-457200">
              <a:lnSpc>
                <a:spcPct val="170000"/>
              </a:lnSpc>
              <a:spcAft>
                <a:spcPts val="0"/>
              </a:spcAft>
              <a:buFont typeface="+mj-lt"/>
              <a:buAutoNum type="arabicPeriod"/>
              <a:defRPr/>
            </a:pPr>
            <a:r>
              <a:rPr lang="en-US" i="1" dirty="0" smtClean="0"/>
              <a:t>link Communication</a:t>
            </a:r>
          </a:p>
          <a:p>
            <a:pPr marL="749808" lvl="1" indent="-457200">
              <a:lnSpc>
                <a:spcPct val="170000"/>
              </a:lnSpc>
              <a:spcAft>
                <a:spcPts val="0"/>
              </a:spcAft>
              <a:buFont typeface="+mj-lt"/>
              <a:buAutoNum type="arabicPeriod"/>
              <a:defRPr/>
            </a:pPr>
            <a:r>
              <a:rPr lang="en-US" i="1" dirty="0" smtClean="0"/>
              <a:t>power supply</a:t>
            </a:r>
            <a:endParaRPr lang="en-US" dirty="0" smtClean="0"/>
          </a:p>
        </p:txBody>
      </p:sp>
      <p:sp>
        <p:nvSpPr>
          <p:cNvPr id="2" name="Slide Number Placeholder 1"/>
          <p:cNvSpPr>
            <a:spLocks noGrp="1"/>
          </p:cNvSpPr>
          <p:nvPr>
            <p:ph type="sldNum" sz="quarter" idx="12"/>
          </p:nvPr>
        </p:nvSpPr>
        <p:spPr/>
        <p:txBody>
          <a:bodyPr/>
          <a:lstStyle/>
          <a:p>
            <a:fld id="{A7D501D9-2A92-42BF-A643-1F9B34CCE0A5}" type="slidenum">
              <a:rPr lang="id-ID" smtClean="0"/>
              <a:t>40</a:t>
            </a:fld>
            <a:endParaRPr lang="id-ID"/>
          </a:p>
        </p:txBody>
      </p:sp>
    </p:spTree>
    <p:extLst>
      <p:ext uri="{BB962C8B-B14F-4D97-AF65-F5344CB8AC3E}">
        <p14:creationId xmlns:p14="http://schemas.microsoft.com/office/powerpoint/2010/main" val="1477115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chor="ctr"/>
          <a:lstStyle/>
          <a:p>
            <a:r>
              <a:rPr lang="en-US" altLang="id-ID" dirty="0" smtClean="0">
                <a:latin typeface="Adobe Garamond Pro Bold" panose="02020702060506020403" pitchFamily="18" charset="0"/>
              </a:rPr>
              <a:t>Security System</a:t>
            </a:r>
          </a:p>
        </p:txBody>
      </p:sp>
      <p:sp>
        <p:nvSpPr>
          <p:cNvPr id="3" name="Content Placeholder 2"/>
          <p:cNvSpPr>
            <a:spLocks noGrp="1"/>
          </p:cNvSpPr>
          <p:nvPr>
            <p:ph idx="1"/>
          </p:nvPr>
        </p:nvSpPr>
        <p:spPr/>
        <p:txBody>
          <a:bodyPr rtlCol="0">
            <a:normAutofit fontScale="85000" lnSpcReduction="10000"/>
          </a:bodyPr>
          <a:lstStyle/>
          <a:p>
            <a:pPr marL="0" indent="0" fontAlgn="auto">
              <a:spcAft>
                <a:spcPts val="0"/>
              </a:spcAft>
              <a:buFont typeface="Arial" panose="020B0604020202020204" pitchFamily="34" charset="0"/>
              <a:buNone/>
              <a:defRPr/>
            </a:pPr>
            <a:r>
              <a:rPr lang="en-US" dirty="0" err="1" smtClean="0"/>
              <a:t>Lingkup</a:t>
            </a:r>
            <a:r>
              <a:rPr lang="en-US" dirty="0" smtClean="0"/>
              <a:t> </a:t>
            </a:r>
            <a:r>
              <a:rPr lang="en-US" dirty="0" err="1" smtClean="0"/>
              <a:t>Sistem</a:t>
            </a:r>
            <a:r>
              <a:rPr lang="en-US" dirty="0" smtClean="0"/>
              <a:t> </a:t>
            </a:r>
            <a:r>
              <a:rPr lang="en-US" dirty="0" err="1" smtClean="0"/>
              <a:t>Keamanan</a:t>
            </a:r>
            <a:r>
              <a:rPr lang="en-US" dirty="0" smtClean="0"/>
              <a:t> : </a:t>
            </a:r>
          </a:p>
          <a:p>
            <a:pPr fontAlgn="auto">
              <a:lnSpc>
                <a:spcPct val="200000"/>
              </a:lnSpc>
              <a:spcAft>
                <a:spcPts val="0"/>
              </a:spcAft>
              <a:buFont typeface="Wingdings" panose="05000000000000000000" pitchFamily="2" charset="2"/>
              <a:buChar char="q"/>
              <a:defRPr/>
            </a:pPr>
            <a:r>
              <a:rPr lang="en-US" i="1" dirty="0" smtClean="0"/>
              <a:t>authentication</a:t>
            </a:r>
            <a:r>
              <a:rPr lang="en-US" dirty="0" smtClean="0"/>
              <a:t>, </a:t>
            </a:r>
            <a:r>
              <a:rPr lang="en-US" i="1" dirty="0" smtClean="0"/>
              <a:t>privilege</a:t>
            </a:r>
            <a:r>
              <a:rPr lang="en-US" dirty="0" smtClean="0"/>
              <a:t> user </a:t>
            </a:r>
            <a:r>
              <a:rPr lang="en-US" dirty="0" err="1" smtClean="0"/>
              <a:t>dalam</a:t>
            </a:r>
            <a:r>
              <a:rPr lang="en-US" dirty="0" smtClean="0"/>
              <a:t> </a:t>
            </a:r>
            <a:r>
              <a:rPr lang="en-US" dirty="0" err="1" smtClean="0"/>
              <a:t>mengakses</a:t>
            </a:r>
            <a:r>
              <a:rPr lang="en-US" dirty="0" smtClean="0"/>
              <a:t> </a:t>
            </a:r>
            <a:r>
              <a:rPr lang="en-US" dirty="0" err="1" smtClean="0"/>
              <a:t>infrastruktur</a:t>
            </a:r>
            <a:endParaRPr lang="en-US" dirty="0" smtClean="0"/>
          </a:p>
          <a:p>
            <a:pPr fontAlgn="auto">
              <a:lnSpc>
                <a:spcPct val="200000"/>
              </a:lnSpc>
              <a:spcAft>
                <a:spcPts val="0"/>
              </a:spcAft>
              <a:buFont typeface="Wingdings" panose="05000000000000000000" pitchFamily="2" charset="2"/>
              <a:buChar char="q"/>
              <a:defRPr/>
            </a:pPr>
            <a:r>
              <a:rPr lang="en-US" i="1" dirty="0" smtClean="0"/>
              <a:t>confidentiality</a:t>
            </a:r>
            <a:r>
              <a:rPr lang="en-US" dirty="0" smtClean="0"/>
              <a:t>, data </a:t>
            </a:r>
            <a:r>
              <a:rPr lang="en-US" dirty="0" err="1" smtClean="0"/>
              <a:t>atau</a:t>
            </a:r>
            <a:r>
              <a:rPr lang="en-US" dirty="0" smtClean="0"/>
              <a:t> </a:t>
            </a:r>
            <a:r>
              <a:rPr lang="en-US" dirty="0" err="1" smtClean="0"/>
              <a:t>transaksi</a:t>
            </a:r>
            <a:r>
              <a:rPr lang="en-US" dirty="0" smtClean="0"/>
              <a:t> yang </a:t>
            </a:r>
            <a:r>
              <a:rPr lang="en-US" dirty="0" err="1" smtClean="0"/>
              <a:t>terjadi</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diubah</a:t>
            </a:r>
            <a:r>
              <a:rPr lang="en-US" dirty="0" smtClean="0"/>
              <a:t> </a:t>
            </a:r>
            <a:r>
              <a:rPr lang="en-US" dirty="0" err="1" smtClean="0"/>
              <a:t>sebelum</a:t>
            </a:r>
            <a:r>
              <a:rPr lang="en-US" dirty="0" smtClean="0"/>
              <a:t> </a:t>
            </a:r>
            <a:r>
              <a:rPr lang="en-US" dirty="0" err="1" smtClean="0"/>
              <a:t>sampai</a:t>
            </a:r>
            <a:r>
              <a:rPr lang="en-US" dirty="0" smtClean="0"/>
              <a:t> </a:t>
            </a:r>
            <a:r>
              <a:rPr lang="en-US" dirty="0" err="1" smtClean="0"/>
              <a:t>ke</a:t>
            </a:r>
            <a:r>
              <a:rPr lang="en-US" dirty="0" smtClean="0"/>
              <a:t> </a:t>
            </a:r>
            <a:r>
              <a:rPr lang="en-US" dirty="0" err="1" smtClean="0"/>
              <a:t>tujuan</a:t>
            </a:r>
            <a:r>
              <a:rPr lang="en-US" dirty="0" smtClean="0"/>
              <a:t> </a:t>
            </a:r>
            <a:r>
              <a:rPr lang="en-US" dirty="0" err="1" smtClean="0"/>
              <a:t>akhir</a:t>
            </a:r>
            <a:r>
              <a:rPr lang="en-US" dirty="0" smtClean="0"/>
              <a:t> </a:t>
            </a:r>
            <a:r>
              <a:rPr lang="en-US" dirty="0" err="1" smtClean="0"/>
              <a:t>dari</a:t>
            </a:r>
            <a:r>
              <a:rPr lang="en-US" dirty="0" smtClean="0"/>
              <a:t> </a:t>
            </a:r>
            <a:r>
              <a:rPr lang="en-US" dirty="0" err="1" smtClean="0"/>
              <a:t>transaksi</a:t>
            </a:r>
            <a:r>
              <a:rPr lang="en-US" dirty="0" smtClean="0"/>
              <a:t> (</a:t>
            </a:r>
            <a:r>
              <a:rPr lang="en-US" i="1" dirty="0" smtClean="0"/>
              <a:t>database</a:t>
            </a:r>
            <a:r>
              <a:rPr lang="en-US" dirty="0" smtClean="0"/>
              <a:t>) </a:t>
            </a:r>
            <a:r>
              <a:rPr lang="en-US" dirty="0" err="1" smtClean="0"/>
              <a:t>atau</a:t>
            </a:r>
            <a:r>
              <a:rPr lang="en-US" dirty="0" smtClean="0"/>
              <a:t> </a:t>
            </a:r>
            <a:r>
              <a:rPr lang="en-US" dirty="0" err="1" smtClean="0"/>
              <a:t>transaksi</a:t>
            </a:r>
            <a:r>
              <a:rPr lang="en-US" dirty="0" smtClean="0"/>
              <a:t> </a:t>
            </a:r>
            <a:r>
              <a:rPr lang="en-US" dirty="0" err="1" smtClean="0"/>
              <a:t>gagal</a:t>
            </a:r>
            <a:r>
              <a:rPr lang="en-US" dirty="0" smtClean="0"/>
              <a:t> </a:t>
            </a:r>
            <a:r>
              <a:rPr lang="en-US" dirty="0" err="1" smtClean="0"/>
              <a:t>sama</a:t>
            </a:r>
            <a:r>
              <a:rPr lang="en-US" dirty="0" smtClean="0"/>
              <a:t> </a:t>
            </a:r>
            <a:r>
              <a:rPr lang="en-US" dirty="0" err="1" smtClean="0"/>
              <a:t>sekali</a:t>
            </a:r>
            <a:r>
              <a:rPr lang="en-US" dirty="0" smtClean="0"/>
              <a:t> </a:t>
            </a:r>
          </a:p>
          <a:p>
            <a:pPr fontAlgn="auto">
              <a:lnSpc>
                <a:spcPct val="200000"/>
              </a:lnSpc>
              <a:spcAft>
                <a:spcPts val="0"/>
              </a:spcAft>
              <a:buFont typeface="Wingdings" panose="05000000000000000000" pitchFamily="2" charset="2"/>
              <a:buChar char="q"/>
              <a:defRPr/>
            </a:pPr>
            <a:r>
              <a:rPr lang="en-US" i="1" dirty="0" smtClean="0"/>
              <a:t>data</a:t>
            </a:r>
            <a:r>
              <a:rPr lang="en-US" dirty="0" smtClean="0"/>
              <a:t> </a:t>
            </a:r>
            <a:r>
              <a:rPr lang="en-US" i="1" dirty="0" smtClean="0"/>
              <a:t>integrity</a:t>
            </a:r>
            <a:r>
              <a:rPr lang="en-US" dirty="0" smtClean="0"/>
              <a:t>, </a:t>
            </a:r>
            <a:r>
              <a:rPr lang="en-US" dirty="0" err="1" smtClean="0"/>
              <a:t>perubahan</a:t>
            </a:r>
            <a:r>
              <a:rPr lang="en-US" dirty="0" smtClean="0"/>
              <a:t> data </a:t>
            </a:r>
            <a:r>
              <a:rPr lang="en-US" dirty="0" err="1" smtClean="0"/>
              <a:t>secara</a:t>
            </a:r>
            <a:r>
              <a:rPr lang="en-US" dirty="0" smtClean="0"/>
              <a:t> </a:t>
            </a:r>
            <a:r>
              <a:rPr lang="en-US" dirty="0" err="1" smtClean="0"/>
              <a:t>sepihak</a:t>
            </a:r>
            <a:r>
              <a:rPr lang="en-US" dirty="0" smtClean="0"/>
              <a:t> (</a:t>
            </a:r>
            <a:r>
              <a:rPr lang="en-US" dirty="0" err="1" smtClean="0"/>
              <a:t>ilegal</a:t>
            </a:r>
            <a:r>
              <a:rPr lang="en-US" dirty="0" smtClean="0"/>
              <a:t>) </a:t>
            </a:r>
            <a:r>
              <a:rPr lang="en-US" dirty="0" err="1" smtClean="0"/>
              <a:t>akan</a:t>
            </a:r>
            <a:r>
              <a:rPr lang="en-US" dirty="0" smtClean="0"/>
              <a:t> </a:t>
            </a:r>
            <a:r>
              <a:rPr lang="en-US" dirty="0" err="1" smtClean="0"/>
              <a:t>mengakibatkan</a:t>
            </a:r>
            <a:r>
              <a:rPr lang="en-US" dirty="0" smtClean="0"/>
              <a:t> </a:t>
            </a:r>
            <a:r>
              <a:rPr lang="en-US" dirty="0" err="1" smtClean="0"/>
              <a:t>keutuhan</a:t>
            </a:r>
            <a:r>
              <a:rPr lang="en-US" dirty="0" smtClean="0"/>
              <a:t> data </a:t>
            </a:r>
            <a:r>
              <a:rPr lang="en-US" dirty="0" err="1" smtClean="0"/>
              <a:t>terganggu</a:t>
            </a:r>
            <a:endParaRPr lang="en-US" dirty="0" smtClean="0"/>
          </a:p>
          <a:p>
            <a:pPr fontAlgn="auto">
              <a:lnSpc>
                <a:spcPct val="200000"/>
              </a:lnSpc>
              <a:spcAft>
                <a:spcPts val="0"/>
              </a:spcAft>
              <a:buFont typeface="Wingdings" panose="05000000000000000000" pitchFamily="2" charset="2"/>
              <a:buChar char="q"/>
              <a:defRPr/>
            </a:pPr>
            <a:r>
              <a:rPr lang="en-US" i="1" dirty="0" smtClean="0"/>
              <a:t>availability</a:t>
            </a:r>
            <a:r>
              <a:rPr lang="en-US" dirty="0" smtClean="0"/>
              <a:t>, </a:t>
            </a:r>
            <a:r>
              <a:rPr lang="en-US" dirty="0" err="1" smtClean="0"/>
              <a:t>infrastruktur</a:t>
            </a:r>
            <a:r>
              <a:rPr lang="en-US" dirty="0" smtClean="0"/>
              <a:t> </a:t>
            </a:r>
            <a:r>
              <a:rPr lang="en-US" dirty="0" err="1" smtClean="0"/>
              <a:t>selalu</a:t>
            </a:r>
            <a:r>
              <a:rPr lang="en-US" dirty="0" smtClean="0"/>
              <a:t> </a:t>
            </a:r>
            <a:r>
              <a:rPr lang="en-US" dirty="0" err="1" smtClean="0"/>
              <a:t>tersedia</a:t>
            </a:r>
            <a:endParaRPr lang="en-US" dirty="0" smtClean="0"/>
          </a:p>
          <a:p>
            <a:pPr fontAlgn="auto">
              <a:lnSpc>
                <a:spcPct val="200000"/>
              </a:lnSpc>
              <a:spcAft>
                <a:spcPts val="0"/>
              </a:spcAft>
              <a:buFont typeface="Wingdings" panose="05000000000000000000" pitchFamily="2" charset="2"/>
              <a:buChar char="q"/>
              <a:defRPr/>
            </a:pPr>
            <a:r>
              <a:rPr lang="en-US" i="1" dirty="0" smtClean="0"/>
              <a:t>non-repudiation, </a:t>
            </a:r>
            <a:r>
              <a:rPr lang="en-US" dirty="0" err="1" smtClean="0"/>
              <a:t>pengguna</a:t>
            </a:r>
            <a:r>
              <a:rPr lang="en-US" dirty="0" smtClean="0"/>
              <a:t> </a:t>
            </a:r>
            <a:r>
              <a:rPr lang="en-US" dirty="0" err="1" smtClean="0"/>
              <a:t>sebagai</a:t>
            </a:r>
            <a:r>
              <a:rPr lang="en-US" dirty="0" smtClean="0"/>
              <a:t> </a:t>
            </a:r>
            <a:r>
              <a:rPr lang="en-US" dirty="0" err="1" smtClean="0"/>
              <a:t>pelaku</a:t>
            </a:r>
            <a:r>
              <a:rPr lang="en-US" dirty="0" smtClean="0"/>
              <a:t> </a:t>
            </a:r>
            <a:r>
              <a:rPr lang="en-US" dirty="0" err="1" smtClean="0"/>
              <a:t>transaksi</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menyangkal</a:t>
            </a:r>
            <a:r>
              <a:rPr lang="en-US" dirty="0" smtClean="0"/>
              <a:t> </a:t>
            </a:r>
            <a:r>
              <a:rPr lang="en-US" dirty="0" err="1" smtClean="0"/>
              <a:t>terhadap</a:t>
            </a:r>
            <a:r>
              <a:rPr lang="en-US" dirty="0" smtClean="0"/>
              <a:t> </a:t>
            </a:r>
            <a:r>
              <a:rPr lang="en-US" dirty="0" err="1" smtClean="0"/>
              <a:t>aktivitas</a:t>
            </a:r>
            <a:r>
              <a:rPr lang="en-US" dirty="0" smtClean="0"/>
              <a:t> yang </a:t>
            </a:r>
            <a:r>
              <a:rPr lang="en-US" dirty="0" err="1" smtClean="0"/>
              <a:t>dilakukan</a:t>
            </a:r>
            <a:r>
              <a:rPr lang="en-US" dirty="0" smtClean="0"/>
              <a:t>.</a:t>
            </a:r>
          </a:p>
          <a:p>
            <a:pPr marL="0" indent="0" fontAlgn="auto">
              <a:spcAft>
                <a:spcPts val="0"/>
              </a:spcAft>
              <a:buFont typeface="Arial" panose="020B0604020202020204" pitchFamily="34" charset="0"/>
              <a:buNone/>
              <a:defRPr/>
            </a:pPr>
            <a:endParaRPr lang="en-US" dirty="0" smtClean="0"/>
          </a:p>
        </p:txBody>
      </p:sp>
      <p:sp>
        <p:nvSpPr>
          <p:cNvPr id="2" name="Slide Number Placeholder 1"/>
          <p:cNvSpPr>
            <a:spLocks noGrp="1"/>
          </p:cNvSpPr>
          <p:nvPr>
            <p:ph type="sldNum" sz="quarter" idx="12"/>
          </p:nvPr>
        </p:nvSpPr>
        <p:spPr/>
        <p:txBody>
          <a:bodyPr/>
          <a:lstStyle/>
          <a:p>
            <a:fld id="{A7D501D9-2A92-42BF-A643-1F9B34CCE0A5}" type="slidenum">
              <a:rPr lang="id-ID" smtClean="0"/>
              <a:t>41</a:t>
            </a:fld>
            <a:endParaRPr lang="id-ID"/>
          </a:p>
        </p:txBody>
      </p:sp>
    </p:spTree>
    <p:extLst>
      <p:ext uri="{BB962C8B-B14F-4D97-AF65-F5344CB8AC3E}">
        <p14:creationId xmlns:p14="http://schemas.microsoft.com/office/powerpoint/2010/main" val="3136498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chor="ctr"/>
          <a:lstStyle/>
          <a:p>
            <a:r>
              <a:rPr lang="en-US" altLang="id-ID" dirty="0" smtClean="0">
                <a:latin typeface="Adobe Garamond Pro Bold" panose="02020702060506020403" pitchFamily="18" charset="0"/>
              </a:rPr>
              <a:t>Security System</a:t>
            </a:r>
          </a:p>
        </p:txBody>
      </p:sp>
      <p:sp>
        <p:nvSpPr>
          <p:cNvPr id="3" name="Content Placeholder 2"/>
          <p:cNvSpPr>
            <a:spLocks noGrp="1"/>
          </p:cNvSpPr>
          <p:nvPr>
            <p:ph idx="1"/>
          </p:nvPr>
        </p:nvSpPr>
        <p:spPr/>
        <p:txBody>
          <a:bodyPr rtlCol="0">
            <a:normAutofit/>
          </a:bodyPr>
          <a:lstStyle/>
          <a:p>
            <a:pPr marL="0" indent="0" fontAlgn="auto">
              <a:lnSpc>
                <a:spcPct val="200000"/>
              </a:lnSpc>
              <a:spcAft>
                <a:spcPts val="0"/>
              </a:spcAft>
              <a:buFont typeface="Arial" panose="020B0604020202020204" pitchFamily="34" charset="0"/>
              <a:buNone/>
              <a:defRPr/>
            </a:pPr>
            <a:r>
              <a:rPr lang="en-US" dirty="0" err="1" smtClean="0"/>
              <a:t>Solusi</a:t>
            </a:r>
            <a:r>
              <a:rPr lang="en-US" dirty="0" smtClean="0"/>
              <a:t> </a:t>
            </a:r>
            <a:r>
              <a:rPr lang="en-US" dirty="0" err="1" smtClean="0"/>
              <a:t>meningkatkan</a:t>
            </a:r>
            <a:r>
              <a:rPr lang="en-US" dirty="0" smtClean="0"/>
              <a:t> </a:t>
            </a:r>
            <a:r>
              <a:rPr lang="en-US" dirty="0" err="1" smtClean="0"/>
              <a:t>Keamanan</a:t>
            </a:r>
            <a:r>
              <a:rPr lang="en-US" dirty="0" smtClean="0"/>
              <a:t> </a:t>
            </a:r>
            <a:r>
              <a:rPr lang="en-US" dirty="0" err="1" smtClean="0"/>
              <a:t>Transaksi</a:t>
            </a:r>
            <a:r>
              <a:rPr lang="en-US" dirty="0" smtClean="0"/>
              <a:t> </a:t>
            </a:r>
            <a:r>
              <a:rPr lang="en-US" dirty="0" err="1" smtClean="0"/>
              <a:t>Perbankan</a:t>
            </a:r>
            <a:r>
              <a:rPr lang="en-US" dirty="0" smtClean="0"/>
              <a:t> :</a:t>
            </a:r>
          </a:p>
          <a:p>
            <a:pPr fontAlgn="auto">
              <a:lnSpc>
                <a:spcPct val="200000"/>
              </a:lnSpc>
              <a:spcAft>
                <a:spcPts val="0"/>
              </a:spcAft>
              <a:buFont typeface="Wingdings" panose="05000000000000000000" pitchFamily="2" charset="2"/>
              <a:buChar char="q"/>
              <a:defRPr/>
            </a:pPr>
            <a:r>
              <a:rPr lang="en-US" dirty="0" err="1" smtClean="0"/>
              <a:t>Untuk</a:t>
            </a:r>
            <a:r>
              <a:rPr lang="en-US" dirty="0" smtClean="0"/>
              <a:t> </a:t>
            </a:r>
            <a:r>
              <a:rPr lang="en-US" dirty="0" err="1" smtClean="0"/>
              <a:t>Pihak</a:t>
            </a:r>
            <a:r>
              <a:rPr lang="en-US" dirty="0" smtClean="0"/>
              <a:t> Bank</a:t>
            </a:r>
          </a:p>
          <a:p>
            <a:pPr fontAlgn="auto">
              <a:lnSpc>
                <a:spcPct val="200000"/>
              </a:lnSpc>
              <a:spcAft>
                <a:spcPts val="0"/>
              </a:spcAft>
              <a:buFont typeface="Wingdings" panose="05000000000000000000" pitchFamily="2" charset="2"/>
              <a:buChar char="q"/>
              <a:defRPr/>
            </a:pPr>
            <a:r>
              <a:rPr lang="en-US" dirty="0" err="1" smtClean="0"/>
              <a:t>Untuk</a:t>
            </a:r>
            <a:r>
              <a:rPr lang="en-US" dirty="0" smtClean="0"/>
              <a:t> </a:t>
            </a:r>
            <a:r>
              <a:rPr lang="en-US" dirty="0" err="1" smtClean="0"/>
              <a:t>Pihak</a:t>
            </a:r>
            <a:r>
              <a:rPr lang="en-US" dirty="0" smtClean="0"/>
              <a:t> </a:t>
            </a:r>
            <a:r>
              <a:rPr lang="en-US" dirty="0" err="1" smtClean="0"/>
              <a:t>Nasabah</a:t>
            </a:r>
            <a:endParaRPr lang="en-US" dirty="0" smtClean="0"/>
          </a:p>
          <a:p>
            <a:pPr marL="0" indent="0" fontAlgn="auto">
              <a:spcAft>
                <a:spcPts val="0"/>
              </a:spcAft>
              <a:buFont typeface="Arial" panose="020B0604020202020204" pitchFamily="34" charset="0"/>
              <a:buNone/>
              <a:defRPr/>
            </a:pPr>
            <a:endParaRPr lang="en-US" dirty="0" smtClean="0"/>
          </a:p>
        </p:txBody>
      </p:sp>
      <p:sp>
        <p:nvSpPr>
          <p:cNvPr id="2" name="Slide Number Placeholder 1"/>
          <p:cNvSpPr>
            <a:spLocks noGrp="1"/>
          </p:cNvSpPr>
          <p:nvPr>
            <p:ph type="sldNum" sz="quarter" idx="12"/>
          </p:nvPr>
        </p:nvSpPr>
        <p:spPr/>
        <p:txBody>
          <a:bodyPr/>
          <a:lstStyle/>
          <a:p>
            <a:fld id="{A7D501D9-2A92-42BF-A643-1F9B34CCE0A5}" type="slidenum">
              <a:rPr lang="id-ID" smtClean="0"/>
              <a:t>42</a:t>
            </a:fld>
            <a:endParaRPr lang="id-ID"/>
          </a:p>
        </p:txBody>
      </p:sp>
    </p:spTree>
    <p:extLst>
      <p:ext uri="{BB962C8B-B14F-4D97-AF65-F5344CB8AC3E}">
        <p14:creationId xmlns:p14="http://schemas.microsoft.com/office/powerpoint/2010/main" val="3227734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Model TI </a:t>
            </a:r>
            <a:r>
              <a:rPr lang="en-US" sz="7200" dirty="0" err="1" smtClean="0"/>
              <a:t>Perbankan</a:t>
            </a:r>
            <a:endParaRPr lang="id-ID" sz="7200" dirty="0"/>
          </a:p>
        </p:txBody>
      </p:sp>
      <p:sp>
        <p:nvSpPr>
          <p:cNvPr id="3" name="Subtitle 2"/>
          <p:cNvSpPr>
            <a:spLocks noGrp="1"/>
          </p:cNvSpPr>
          <p:nvPr>
            <p:ph type="subTitle" idx="1"/>
          </p:nvPr>
        </p:nvSpPr>
        <p:spPr/>
        <p:txBody>
          <a:bodyPr/>
          <a:lstStyle/>
          <a:p>
            <a:r>
              <a:rPr lang="en-US" dirty="0" err="1" smtClean="0"/>
              <a:t>aldy</a:t>
            </a:r>
            <a:r>
              <a:rPr lang="en-US" dirty="0" smtClean="0"/>
              <a:t> martens</a:t>
            </a:r>
          </a:p>
          <a:p>
            <a:r>
              <a:rPr lang="en-US" dirty="0" smtClean="0"/>
              <a:t>2011730063</a:t>
            </a:r>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43</a:t>
            </a:fld>
            <a:endParaRPr lang="id-ID"/>
          </a:p>
        </p:txBody>
      </p:sp>
    </p:spTree>
    <p:extLst>
      <p:ext uri="{BB962C8B-B14F-4D97-AF65-F5344CB8AC3E}">
        <p14:creationId xmlns:p14="http://schemas.microsoft.com/office/powerpoint/2010/main" val="688466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latin typeface="Adobe Garamond Pro Bold" panose="02020702060506020403" pitchFamily="18" charset="0"/>
              </a:rPr>
              <a:t>Model TI </a:t>
            </a:r>
            <a:r>
              <a:rPr lang="en-US" dirty="0" err="1" smtClean="0">
                <a:latin typeface="Adobe Garamond Pro Bold" panose="02020702060506020403" pitchFamily="18" charset="0"/>
              </a:rPr>
              <a:t>Perbankan</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cs typeface="Times New Roman" pitchFamily="18" charset="0"/>
              </a:rPr>
              <a:t>Model </a:t>
            </a:r>
            <a:r>
              <a:rPr lang="en-US" dirty="0" err="1" smtClean="0">
                <a:cs typeface="Times New Roman" pitchFamily="18" charset="0"/>
              </a:rPr>
              <a:t>Arsitektur</a:t>
            </a:r>
            <a:r>
              <a:rPr lang="en-US" dirty="0" smtClean="0">
                <a:cs typeface="Times New Roman" pitchFamily="18" charset="0"/>
              </a:rPr>
              <a:t> </a:t>
            </a:r>
            <a:r>
              <a:rPr lang="en-US" dirty="0" err="1" smtClean="0">
                <a:cs typeface="Times New Roman" pitchFamily="18" charset="0"/>
              </a:rPr>
              <a:t>Teknologi</a:t>
            </a:r>
            <a:r>
              <a:rPr lang="en-US" dirty="0" smtClean="0">
                <a:cs typeface="Times New Roman" pitchFamily="18" charset="0"/>
              </a:rPr>
              <a:t> </a:t>
            </a:r>
            <a:r>
              <a:rPr lang="en-US" dirty="0" err="1" smtClean="0">
                <a:cs typeface="Times New Roman" pitchFamily="18" charset="0"/>
              </a:rPr>
              <a:t>Informasi</a:t>
            </a:r>
            <a:r>
              <a:rPr lang="en-US" dirty="0" smtClean="0">
                <a:cs typeface="Times New Roman" pitchFamily="18" charset="0"/>
              </a:rPr>
              <a:t> </a:t>
            </a:r>
            <a:r>
              <a:rPr lang="en-US" dirty="0" err="1" smtClean="0">
                <a:cs typeface="Times New Roman" pitchFamily="18" charset="0"/>
              </a:rPr>
              <a:t>dan</a:t>
            </a:r>
            <a:r>
              <a:rPr lang="en-US" dirty="0" smtClean="0">
                <a:cs typeface="Times New Roman" pitchFamily="18" charset="0"/>
              </a:rPr>
              <a:t> Security</a:t>
            </a:r>
          </a:p>
          <a:p>
            <a:pPr>
              <a:buFont typeface="Wingdings" panose="05000000000000000000" pitchFamily="2" charset="2"/>
              <a:buChar char="q"/>
            </a:pPr>
            <a:endParaRPr lang="en-US" dirty="0" smtClean="0">
              <a:cs typeface="Times New Roman" pitchFamily="18" charset="0"/>
            </a:endParaRPr>
          </a:p>
          <a:p>
            <a:pPr>
              <a:buFont typeface="Wingdings" panose="05000000000000000000" pitchFamily="2" charset="2"/>
              <a:buChar char="q"/>
            </a:pPr>
            <a:r>
              <a:rPr lang="en-US" dirty="0" smtClean="0">
                <a:cs typeface="Times New Roman" pitchFamily="18" charset="0"/>
              </a:rPr>
              <a:t>Model </a:t>
            </a:r>
            <a:r>
              <a:rPr lang="en-US" dirty="0" err="1" smtClean="0">
                <a:cs typeface="Times New Roman" pitchFamily="18" charset="0"/>
              </a:rPr>
              <a:t>Arsitektur</a:t>
            </a:r>
            <a:r>
              <a:rPr lang="en-US" dirty="0" smtClean="0">
                <a:cs typeface="Times New Roman" pitchFamily="18" charset="0"/>
              </a:rPr>
              <a:t> </a:t>
            </a:r>
            <a:r>
              <a:rPr lang="en-US" dirty="0" err="1" smtClean="0">
                <a:cs typeface="Times New Roman" pitchFamily="18" charset="0"/>
              </a:rPr>
              <a:t>Aplikasi</a:t>
            </a:r>
            <a:endParaRPr lang="en-US" dirty="0" smtClean="0">
              <a:cs typeface="Times New Roman" pitchFamily="18" charset="0"/>
            </a:endParaRPr>
          </a:p>
        </p:txBody>
      </p:sp>
      <p:sp>
        <p:nvSpPr>
          <p:cNvPr id="4" name="Slide Number Placeholder 3"/>
          <p:cNvSpPr>
            <a:spLocks noGrp="1"/>
          </p:cNvSpPr>
          <p:nvPr>
            <p:ph type="sldNum" sz="quarter" idx="12"/>
          </p:nvPr>
        </p:nvSpPr>
        <p:spPr/>
        <p:txBody>
          <a:bodyPr/>
          <a:lstStyle/>
          <a:p>
            <a:fld id="{A7D501D9-2A92-42BF-A643-1F9B34CCE0A5}" type="slidenum">
              <a:rPr lang="id-ID" smtClean="0"/>
              <a:t>44</a:t>
            </a:fld>
            <a:endParaRPr lang="id-ID"/>
          </a:p>
        </p:txBody>
      </p:sp>
    </p:spTree>
    <p:extLst>
      <p:ext uri="{BB962C8B-B14F-4D97-AF65-F5344CB8AC3E}">
        <p14:creationId xmlns:p14="http://schemas.microsoft.com/office/powerpoint/2010/main" val="96560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Adobe Garamond Pro Bold" panose="02020702060506020403" pitchFamily="18" charset="0"/>
                <a:cs typeface="Times New Roman" pitchFamily="18" charset="0"/>
              </a:rPr>
              <a:t>Model </a:t>
            </a:r>
            <a:r>
              <a:rPr lang="en-US" dirty="0" err="1">
                <a:latin typeface="Adobe Garamond Pro Bold" panose="02020702060506020403" pitchFamily="18" charset="0"/>
                <a:cs typeface="Times New Roman" pitchFamily="18" charset="0"/>
              </a:rPr>
              <a:t>Arsitektur</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Teknologi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Informasi</a:t>
            </a:r>
            <a:r>
              <a:rPr lang="en-US" dirty="0">
                <a:latin typeface="Adobe Garamond Pro Bold" panose="02020702060506020403" pitchFamily="18" charset="0"/>
                <a:cs typeface="Times New Roman" pitchFamily="18" charset="0"/>
              </a:rPr>
              <a:t> </a:t>
            </a:r>
            <a:r>
              <a:rPr lang="en-US" dirty="0" err="1" smtClean="0">
                <a:latin typeface="Adobe Garamond Pro Bold" panose="02020702060506020403" pitchFamily="18" charset="0"/>
                <a:cs typeface="Times New Roman" pitchFamily="18" charset="0"/>
              </a:rPr>
              <a:t>dan</a:t>
            </a:r>
            <a:r>
              <a:rPr lang="en-US" dirty="0" smtClean="0">
                <a:latin typeface="Adobe Garamond Pro Bold" panose="02020702060506020403" pitchFamily="18" charset="0"/>
                <a:cs typeface="Times New Roman" pitchFamily="18" charset="0"/>
              </a:rPr>
              <a:t> Security</a:t>
            </a:r>
            <a:endParaRPr lang="en-US" dirty="0">
              <a:latin typeface="Adobe Garamond Pro Bold" panose="02020702060506020403"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25" y="1920081"/>
            <a:ext cx="5619750" cy="3886200"/>
          </a:xfrm>
        </p:spPr>
      </p:pic>
      <p:sp>
        <p:nvSpPr>
          <p:cNvPr id="3" name="Slide Number Placeholder 2"/>
          <p:cNvSpPr>
            <a:spLocks noGrp="1"/>
          </p:cNvSpPr>
          <p:nvPr>
            <p:ph type="sldNum" sz="quarter" idx="12"/>
          </p:nvPr>
        </p:nvSpPr>
        <p:spPr/>
        <p:txBody>
          <a:bodyPr/>
          <a:lstStyle/>
          <a:p>
            <a:fld id="{A7D501D9-2A92-42BF-A643-1F9B34CCE0A5}" type="slidenum">
              <a:rPr lang="id-ID" smtClean="0"/>
              <a:t>45</a:t>
            </a:fld>
            <a:endParaRPr lang="id-ID"/>
          </a:p>
        </p:txBody>
      </p:sp>
    </p:spTree>
    <p:extLst>
      <p:ext uri="{BB962C8B-B14F-4D97-AF65-F5344CB8AC3E}">
        <p14:creationId xmlns:p14="http://schemas.microsoft.com/office/powerpoint/2010/main" val="23787703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Garamond Pro Bold" panose="02020702060506020403" pitchFamily="18" charset="0"/>
                <a:cs typeface="Times New Roman" pitchFamily="18" charset="0"/>
              </a:rPr>
              <a:t>Model </a:t>
            </a:r>
            <a:r>
              <a:rPr lang="en-US" dirty="0" err="1">
                <a:latin typeface="Adobe Garamond Pro Bold" panose="02020702060506020403" pitchFamily="18" charset="0"/>
                <a:cs typeface="Times New Roman" pitchFamily="18" charset="0"/>
              </a:rPr>
              <a:t>Arsitektur</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Teknologi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Informasi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dan</a:t>
            </a:r>
            <a:r>
              <a:rPr lang="en-US" dirty="0">
                <a:latin typeface="Adobe Garamond Pro Bold" panose="02020702060506020403" pitchFamily="18" charset="0"/>
                <a:cs typeface="Times New Roman" pitchFamily="18" charset="0"/>
              </a:rPr>
              <a:t> Security</a:t>
            </a:r>
            <a:endParaRPr lang="en-US"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q"/>
            </a:pPr>
            <a:r>
              <a:rPr lang="en-US" i="1" dirty="0" smtClean="0">
                <a:latin typeface="Microsoft Sans Serif" pitchFamily="34" charset="0"/>
                <a:cs typeface="Times New Roman" pitchFamily="18" charset="0"/>
              </a:rPr>
              <a:t>Headquarters</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sebagai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pusat</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operasi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Teknologi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Informasi</a:t>
            </a:r>
            <a:endParaRPr lang="en-US" dirty="0" smtClean="0">
              <a:latin typeface="Microsoft Sans Serif" pitchFamily="34" charset="0"/>
              <a:cs typeface="Times New Roman" pitchFamily="18" charset="0"/>
            </a:endParaRPr>
          </a:p>
          <a:p>
            <a:pPr>
              <a:lnSpc>
                <a:spcPct val="200000"/>
              </a:lnSpc>
              <a:buFont typeface="Wingdings" panose="05000000000000000000" pitchFamily="2" charset="2"/>
              <a:buChar char="q"/>
            </a:pPr>
            <a:r>
              <a:rPr lang="en-US" i="1" dirty="0" smtClean="0">
                <a:latin typeface="Microsoft Sans Serif" pitchFamily="34" charset="0"/>
                <a:cs typeface="Times New Roman" pitchFamily="18" charset="0"/>
              </a:rPr>
              <a:t>Remote Site</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yaitu</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pihak-pihak</a:t>
            </a:r>
            <a:r>
              <a:rPr lang="en-US" dirty="0" smtClean="0">
                <a:latin typeface="Microsoft Sans Serif" pitchFamily="34" charset="0"/>
                <a:cs typeface="Times New Roman" pitchFamily="18" charset="0"/>
              </a:rPr>
              <a:t> yang </a:t>
            </a:r>
            <a:r>
              <a:rPr lang="en-US" dirty="0" err="1" smtClean="0">
                <a:latin typeface="Microsoft Sans Serif" pitchFamily="34" charset="0"/>
                <a:cs typeface="Times New Roman" pitchFamily="18" charset="0"/>
              </a:rPr>
              <a:t>berhubungan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dengan</a:t>
            </a:r>
            <a:r>
              <a:rPr lang="en-US" dirty="0" smtClean="0">
                <a:latin typeface="Microsoft Sans Serif" pitchFamily="34" charset="0"/>
                <a:cs typeface="Times New Roman" pitchFamily="18" charset="0"/>
              </a:rPr>
              <a:t> </a:t>
            </a:r>
            <a:r>
              <a:rPr lang="en-US" i="1" dirty="0" smtClean="0">
                <a:latin typeface="Microsoft Sans Serif" pitchFamily="34" charset="0"/>
                <a:cs typeface="Times New Roman" pitchFamily="18" charset="0"/>
              </a:rPr>
              <a:t>Headquarter</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Cabang</a:t>
            </a:r>
            <a:r>
              <a:rPr lang="en-US" dirty="0" smtClean="0">
                <a:latin typeface="Microsoft Sans Serif" pitchFamily="34" charset="0"/>
                <a:cs typeface="Times New Roman" pitchFamily="18" charset="0"/>
              </a:rPr>
              <a:t>, ATM, </a:t>
            </a:r>
            <a:r>
              <a:rPr lang="en-US" dirty="0" err="1" smtClean="0">
                <a:latin typeface="Microsoft Sans Serif" pitchFamily="34" charset="0"/>
                <a:cs typeface="Times New Roman" pitchFamily="18" charset="0"/>
              </a:rPr>
              <a:t>dsb</a:t>
            </a:r>
            <a:r>
              <a:rPr lang="en-US" dirty="0" smtClean="0">
                <a:latin typeface="Microsoft Sans Serif" pitchFamily="34" charset="0"/>
                <a:cs typeface="Times New Roman" pitchFamily="18" charset="0"/>
              </a:rPr>
              <a:t>) </a:t>
            </a:r>
            <a:endParaRPr lang="en-US" dirty="0" smtClean="0">
              <a:latin typeface="Microsoft Sans Serif" pitchFamily="34" charset="0"/>
            </a:endParaRPr>
          </a:p>
          <a:p>
            <a:endParaRPr lang="en-US" dirty="0"/>
          </a:p>
        </p:txBody>
      </p:sp>
      <p:sp>
        <p:nvSpPr>
          <p:cNvPr id="4" name="Slide Number Placeholder 3"/>
          <p:cNvSpPr>
            <a:spLocks noGrp="1"/>
          </p:cNvSpPr>
          <p:nvPr>
            <p:ph type="sldNum" sz="quarter" idx="12"/>
          </p:nvPr>
        </p:nvSpPr>
        <p:spPr/>
        <p:txBody>
          <a:bodyPr/>
          <a:lstStyle/>
          <a:p>
            <a:fld id="{A7D501D9-2A92-42BF-A643-1F9B34CCE0A5}" type="slidenum">
              <a:rPr lang="id-ID" smtClean="0"/>
              <a:t>46</a:t>
            </a:fld>
            <a:endParaRPr lang="id-ID"/>
          </a:p>
        </p:txBody>
      </p:sp>
    </p:spTree>
    <p:extLst>
      <p:ext uri="{BB962C8B-B14F-4D97-AF65-F5344CB8AC3E}">
        <p14:creationId xmlns:p14="http://schemas.microsoft.com/office/powerpoint/2010/main" val="1419786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Garamond Pro Bold" panose="02020702060506020403" pitchFamily="18" charset="0"/>
                <a:cs typeface="Times New Roman" pitchFamily="18" charset="0"/>
              </a:rPr>
              <a:t>Model </a:t>
            </a:r>
            <a:r>
              <a:rPr lang="en-US" dirty="0" err="1">
                <a:latin typeface="Adobe Garamond Pro Bold" panose="02020702060506020403" pitchFamily="18" charset="0"/>
                <a:cs typeface="Times New Roman" pitchFamily="18" charset="0"/>
              </a:rPr>
              <a:t>Arsitektur</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Teknologi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Informasi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dan</a:t>
            </a:r>
            <a:r>
              <a:rPr lang="en-US" dirty="0">
                <a:latin typeface="Adobe Garamond Pro Bold" panose="02020702060506020403" pitchFamily="18" charset="0"/>
                <a:cs typeface="Times New Roman" pitchFamily="18" charset="0"/>
              </a:rPr>
              <a:t> Security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791495"/>
            <a:ext cx="6858000" cy="4143375"/>
          </a:xfrm>
        </p:spPr>
      </p:pic>
      <p:sp>
        <p:nvSpPr>
          <p:cNvPr id="3" name="Slide Number Placeholder 2"/>
          <p:cNvSpPr>
            <a:spLocks noGrp="1"/>
          </p:cNvSpPr>
          <p:nvPr>
            <p:ph type="sldNum" sz="quarter" idx="12"/>
          </p:nvPr>
        </p:nvSpPr>
        <p:spPr/>
        <p:txBody>
          <a:bodyPr/>
          <a:lstStyle/>
          <a:p>
            <a:fld id="{A7D501D9-2A92-42BF-A643-1F9B34CCE0A5}" type="slidenum">
              <a:rPr lang="id-ID" smtClean="0"/>
              <a:t>47</a:t>
            </a:fld>
            <a:endParaRPr lang="id-ID"/>
          </a:p>
        </p:txBody>
      </p:sp>
    </p:spTree>
    <p:extLst>
      <p:ext uri="{BB962C8B-B14F-4D97-AF65-F5344CB8AC3E}">
        <p14:creationId xmlns:p14="http://schemas.microsoft.com/office/powerpoint/2010/main" val="1989068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Garamond Pro Bold" panose="02020702060506020403" pitchFamily="18" charset="0"/>
                <a:cs typeface="Times New Roman" pitchFamily="18" charset="0"/>
              </a:rPr>
              <a:t>Model </a:t>
            </a:r>
            <a:r>
              <a:rPr lang="en-US" dirty="0" err="1">
                <a:latin typeface="Adobe Garamond Pro Bold" panose="02020702060506020403" pitchFamily="18" charset="0"/>
                <a:cs typeface="Times New Roman" pitchFamily="18" charset="0"/>
              </a:rPr>
              <a:t>Arsitektur</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Teknologi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Informasi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dan</a:t>
            </a:r>
            <a:r>
              <a:rPr lang="en-US" dirty="0">
                <a:latin typeface="Adobe Garamond Pro Bold" panose="02020702060506020403" pitchFamily="18" charset="0"/>
                <a:cs typeface="Times New Roman" pitchFamily="18" charset="0"/>
              </a:rPr>
              <a:t> Security</a:t>
            </a:r>
            <a:endParaRPr lang="en-US"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q"/>
            </a:pPr>
            <a:r>
              <a:rPr lang="en-US" i="1" dirty="0" smtClean="0">
                <a:latin typeface="Microsoft Sans Serif" pitchFamily="34" charset="0"/>
                <a:cs typeface="Times New Roman" pitchFamily="18" charset="0"/>
              </a:rPr>
              <a:t>Disaster Recovery Center</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sebagai</a:t>
            </a:r>
            <a:r>
              <a:rPr lang="en-US" dirty="0" smtClean="0">
                <a:latin typeface="Microsoft Sans Serif" pitchFamily="34" charset="0"/>
                <a:cs typeface="Times New Roman" pitchFamily="18" charset="0"/>
              </a:rPr>
              <a:t> </a:t>
            </a:r>
            <a:r>
              <a:rPr lang="en-US" i="1" dirty="0" smtClean="0">
                <a:latin typeface="Microsoft Sans Serif" pitchFamily="34" charset="0"/>
                <a:cs typeface="Times New Roman" pitchFamily="18" charset="0"/>
              </a:rPr>
              <a:t>back-up</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dari</a:t>
            </a:r>
            <a:r>
              <a:rPr lang="en-US" dirty="0" smtClean="0">
                <a:latin typeface="Microsoft Sans Serif" pitchFamily="34" charset="0"/>
                <a:cs typeface="Times New Roman" pitchFamily="18" charset="0"/>
              </a:rPr>
              <a:t> </a:t>
            </a:r>
            <a:r>
              <a:rPr lang="en-US" i="1" dirty="0" smtClean="0">
                <a:latin typeface="Microsoft Sans Serif" pitchFamily="34" charset="0"/>
                <a:cs typeface="Times New Roman" pitchFamily="18" charset="0"/>
              </a:rPr>
              <a:t>Headquarters</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ditempatkan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pada</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lokasi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terpisah</a:t>
            </a:r>
            <a:r>
              <a:rPr lang="en-US" dirty="0" smtClean="0">
                <a:latin typeface="Microsoft Sans Serif" pitchFamily="34"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A7D501D9-2A92-42BF-A643-1F9B34CCE0A5}" type="slidenum">
              <a:rPr lang="id-ID" smtClean="0"/>
              <a:t>48</a:t>
            </a:fld>
            <a:endParaRPr lang="id-ID"/>
          </a:p>
        </p:txBody>
      </p:sp>
    </p:spTree>
    <p:extLst>
      <p:ext uri="{BB962C8B-B14F-4D97-AF65-F5344CB8AC3E}">
        <p14:creationId xmlns:p14="http://schemas.microsoft.com/office/powerpoint/2010/main" val="38165337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latin typeface="Adobe Garamond Pro Bold" panose="02020702060506020403" pitchFamily="18" charset="0"/>
                <a:cs typeface="Times New Roman" pitchFamily="18" charset="0"/>
              </a:rPr>
              <a:t>Disaster Recovery Center</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pPr marL="0" indent="0">
              <a:lnSpc>
                <a:spcPct val="150000"/>
              </a:lnSpc>
              <a:buNone/>
            </a:pPr>
            <a:r>
              <a:rPr lang="en-US" dirty="0" err="1" smtClean="0"/>
              <a:t>Klasifikasi</a:t>
            </a:r>
            <a:r>
              <a:rPr lang="en-US" dirty="0"/>
              <a:t> </a:t>
            </a:r>
            <a:r>
              <a:rPr lang="en-US" dirty="0" err="1" smtClean="0"/>
              <a:t>terdapat</a:t>
            </a:r>
            <a:r>
              <a:rPr lang="en-US" dirty="0" smtClean="0"/>
              <a:t> </a:t>
            </a:r>
            <a:r>
              <a:rPr lang="en-US" dirty="0" err="1" smtClean="0"/>
              <a:t>dua</a:t>
            </a:r>
            <a:r>
              <a:rPr lang="en-US" dirty="0" smtClean="0"/>
              <a:t> </a:t>
            </a:r>
            <a:r>
              <a:rPr lang="en-US" dirty="0" err="1" smtClean="0"/>
              <a:t>yaitu</a:t>
            </a:r>
            <a:r>
              <a:rPr lang="en-US" dirty="0" smtClean="0"/>
              <a:t> :</a:t>
            </a:r>
          </a:p>
          <a:p>
            <a:pPr marL="514350" indent="-514350">
              <a:lnSpc>
                <a:spcPct val="150000"/>
              </a:lnSpc>
              <a:buFont typeface="+mj-lt"/>
              <a:buAutoNum type="arabicPeriod"/>
            </a:pPr>
            <a:r>
              <a:rPr lang="en-US" dirty="0" err="1" smtClean="0"/>
              <a:t>Bencana</a:t>
            </a:r>
            <a:r>
              <a:rPr lang="en-US" dirty="0" smtClean="0"/>
              <a:t> </a:t>
            </a:r>
            <a:r>
              <a:rPr lang="en-US" dirty="0" err="1" smtClean="0"/>
              <a:t>alam</a:t>
            </a:r>
            <a:endParaRPr lang="en-US" dirty="0"/>
          </a:p>
          <a:p>
            <a:pPr marL="400050" lvl="1" indent="0">
              <a:lnSpc>
                <a:spcPct val="150000"/>
              </a:lnSpc>
              <a:buNone/>
            </a:pPr>
            <a:r>
              <a:rPr lang="en-US" dirty="0" smtClean="0"/>
              <a:t>	</a:t>
            </a:r>
            <a:r>
              <a:rPr lang="en-US" dirty="0" err="1" smtClean="0"/>
              <a:t>Contoh</a:t>
            </a:r>
            <a:r>
              <a:rPr lang="en-US" dirty="0" smtClean="0"/>
              <a:t> : </a:t>
            </a:r>
            <a:r>
              <a:rPr lang="en-US" dirty="0" err="1" smtClean="0"/>
              <a:t>Banjir</a:t>
            </a:r>
            <a:r>
              <a:rPr lang="en-US" dirty="0" smtClean="0"/>
              <a:t>, </a:t>
            </a:r>
            <a:r>
              <a:rPr lang="en-US" dirty="0" err="1" smtClean="0"/>
              <a:t>gempa</a:t>
            </a:r>
            <a:r>
              <a:rPr lang="en-US" dirty="0" smtClean="0"/>
              <a:t> </a:t>
            </a:r>
            <a:r>
              <a:rPr lang="en-US" dirty="0" err="1" smtClean="0"/>
              <a:t>bumi</a:t>
            </a:r>
            <a:r>
              <a:rPr lang="en-US" dirty="0" smtClean="0"/>
              <a:t>, </a:t>
            </a:r>
            <a:r>
              <a:rPr lang="en-US" dirty="0" err="1" smtClean="0"/>
              <a:t>tordano</a:t>
            </a:r>
            <a:r>
              <a:rPr lang="en-US" dirty="0" smtClean="0"/>
              <a:t>, </a:t>
            </a:r>
            <a:r>
              <a:rPr lang="en-US" dirty="0" err="1" smtClean="0"/>
              <a:t>dsb</a:t>
            </a:r>
            <a:r>
              <a:rPr lang="en-US" dirty="0" smtClean="0"/>
              <a:t>.</a:t>
            </a:r>
          </a:p>
          <a:p>
            <a:pPr marL="514350" indent="-514350">
              <a:lnSpc>
                <a:spcPct val="150000"/>
              </a:lnSpc>
              <a:buFont typeface="+mj-lt"/>
              <a:buAutoNum type="arabicPeriod"/>
            </a:pPr>
            <a:r>
              <a:rPr lang="en-US" dirty="0" err="1" smtClean="0"/>
              <a:t>Bencana</a:t>
            </a:r>
            <a:r>
              <a:rPr lang="en-US" dirty="0" smtClean="0"/>
              <a:t> yang </a:t>
            </a:r>
            <a:r>
              <a:rPr lang="en-US" dirty="0" err="1" smtClean="0"/>
              <a:t>disebabkan</a:t>
            </a:r>
            <a:r>
              <a:rPr lang="en-US" dirty="0" smtClean="0"/>
              <a:t> </a:t>
            </a:r>
            <a:r>
              <a:rPr lang="en-US" dirty="0" err="1" smtClean="0"/>
              <a:t>oleh</a:t>
            </a:r>
            <a:r>
              <a:rPr lang="en-US" dirty="0" smtClean="0"/>
              <a:t> </a:t>
            </a:r>
            <a:r>
              <a:rPr lang="en-US" dirty="0" err="1" smtClean="0"/>
              <a:t>manusia</a:t>
            </a:r>
            <a:endParaRPr lang="en-US" dirty="0" smtClean="0"/>
          </a:p>
          <a:p>
            <a:pPr marL="400050" lvl="1" indent="0">
              <a:lnSpc>
                <a:spcPct val="150000"/>
              </a:lnSpc>
              <a:buNone/>
            </a:pPr>
            <a:r>
              <a:rPr lang="en-US" dirty="0"/>
              <a:t>	</a:t>
            </a:r>
            <a:r>
              <a:rPr lang="en-US" dirty="0" err="1" smtClean="0"/>
              <a:t>Contoh</a:t>
            </a:r>
            <a:r>
              <a:rPr lang="en-US" dirty="0" smtClean="0"/>
              <a:t> : </a:t>
            </a:r>
            <a:r>
              <a:rPr lang="en-US" dirty="0" err="1" smtClean="0"/>
              <a:t>Kesalahan</a:t>
            </a:r>
            <a:r>
              <a:rPr lang="en-US" dirty="0" smtClean="0"/>
              <a:t> </a:t>
            </a:r>
            <a:r>
              <a:rPr lang="en-US" dirty="0" err="1" smtClean="0"/>
              <a:t>infrastruktur</a:t>
            </a:r>
            <a:r>
              <a:rPr lang="en-US" dirty="0" smtClean="0"/>
              <a:t>, </a:t>
            </a:r>
            <a:r>
              <a:rPr lang="en-US" dirty="0" err="1" smtClean="0"/>
              <a:t>kejahatan</a:t>
            </a:r>
            <a:r>
              <a:rPr lang="en-US" dirty="0" smtClean="0"/>
              <a:t> 	</a:t>
            </a:r>
            <a:r>
              <a:rPr lang="en-US" dirty="0" err="1" smtClean="0"/>
              <a:t>terorisme</a:t>
            </a:r>
            <a:r>
              <a:rPr lang="en-US" dirty="0" smtClean="0"/>
              <a:t>, IT bugs, Hacking, </a:t>
            </a:r>
            <a:r>
              <a:rPr lang="en-US" dirty="0" err="1" smtClean="0"/>
              <a:t>dsb</a:t>
            </a:r>
            <a:r>
              <a:rPr lang="en-US" dirty="0" smtClean="0"/>
              <a:t>.</a:t>
            </a:r>
            <a:endParaRPr lang="en-US" dirty="0"/>
          </a:p>
        </p:txBody>
      </p:sp>
      <p:sp>
        <p:nvSpPr>
          <p:cNvPr id="4" name="Slide Number Placeholder 3"/>
          <p:cNvSpPr>
            <a:spLocks noGrp="1"/>
          </p:cNvSpPr>
          <p:nvPr>
            <p:ph type="sldNum" sz="quarter" idx="12"/>
          </p:nvPr>
        </p:nvSpPr>
        <p:spPr/>
        <p:txBody>
          <a:bodyPr/>
          <a:lstStyle/>
          <a:p>
            <a:fld id="{A7D501D9-2A92-42BF-A643-1F9B34CCE0A5}" type="slidenum">
              <a:rPr lang="id-ID" smtClean="0"/>
              <a:t>49</a:t>
            </a:fld>
            <a:endParaRPr lang="id-ID"/>
          </a:p>
        </p:txBody>
      </p:sp>
    </p:spTree>
    <p:extLst>
      <p:ext uri="{BB962C8B-B14F-4D97-AF65-F5344CB8AC3E}">
        <p14:creationId xmlns:p14="http://schemas.microsoft.com/office/powerpoint/2010/main" val="1942607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smtClean="0">
                <a:solidFill>
                  <a:schemeClr val="tx1"/>
                </a:solidFill>
                <a:latin typeface="Adobe Garamond Pro Bold" panose="02020702060506020403" pitchFamily="18" charset="0"/>
              </a:rPr>
              <a:t>Jenis</a:t>
            </a:r>
            <a:r>
              <a:rPr lang="en-US" dirty="0" smtClean="0">
                <a:solidFill>
                  <a:schemeClr val="tx1"/>
                </a:solidFill>
                <a:latin typeface="Adobe Garamond Pro Bold" panose="02020702060506020403" pitchFamily="18" charset="0"/>
              </a:rPr>
              <a:t> Bank</a:t>
            </a:r>
            <a:endParaRPr lang="id-ID" dirty="0"/>
          </a:p>
        </p:txBody>
      </p:sp>
      <p:sp>
        <p:nvSpPr>
          <p:cNvPr id="3" name="Content Placeholder 2"/>
          <p:cNvSpPr>
            <a:spLocks noGrp="1"/>
          </p:cNvSpPr>
          <p:nvPr>
            <p:ph idx="1"/>
          </p:nvPr>
        </p:nvSpPr>
        <p:spPr/>
        <p:txBody>
          <a:bodyPr/>
          <a:lstStyle/>
          <a:p>
            <a:pPr marL="82296" indent="0">
              <a:lnSpc>
                <a:spcPct val="200000"/>
              </a:lnSpc>
              <a:buNone/>
            </a:pPr>
            <a:r>
              <a:rPr lang="id-ID" dirty="0" smtClean="0"/>
              <a:t>Undang-Undang no 10 tahun 1998 Bab III Bagian Pertama Pasal 5</a:t>
            </a:r>
          </a:p>
          <a:p>
            <a:pPr marL="596646" indent="-514350">
              <a:lnSpc>
                <a:spcPct val="200000"/>
              </a:lnSpc>
              <a:buFont typeface="+mj-lt"/>
              <a:buAutoNum type="arabicPeriod"/>
            </a:pPr>
            <a:r>
              <a:rPr lang="id-ID" dirty="0" smtClean="0"/>
              <a:t>Bank Umum</a:t>
            </a:r>
          </a:p>
          <a:p>
            <a:pPr marL="596646" indent="-514350">
              <a:lnSpc>
                <a:spcPct val="200000"/>
              </a:lnSpc>
              <a:buFont typeface="+mj-lt"/>
              <a:buAutoNum type="arabicPeriod"/>
            </a:pPr>
            <a:r>
              <a:rPr lang="id-ID" dirty="0" smtClean="0"/>
              <a:t>Bank Perkreditan Rakyat</a:t>
            </a:r>
          </a:p>
          <a:p>
            <a:pPr marL="82296" indent="0">
              <a:buNone/>
            </a:pPr>
            <a:r>
              <a:rPr lang="id-ID" dirty="0"/>
              <a:t>	</a:t>
            </a:r>
          </a:p>
        </p:txBody>
      </p:sp>
      <p:sp>
        <p:nvSpPr>
          <p:cNvPr id="4" name="Slide Number Placeholder 3"/>
          <p:cNvSpPr>
            <a:spLocks noGrp="1"/>
          </p:cNvSpPr>
          <p:nvPr>
            <p:ph type="sldNum" sz="quarter" idx="12"/>
          </p:nvPr>
        </p:nvSpPr>
        <p:spPr/>
        <p:txBody>
          <a:bodyPr/>
          <a:lstStyle/>
          <a:p>
            <a:fld id="{A7D501D9-2A92-42BF-A643-1F9B34CCE0A5}" type="slidenum">
              <a:rPr lang="id-ID" smtClean="0"/>
              <a:t>5</a:t>
            </a:fld>
            <a:endParaRPr lang="id-ID"/>
          </a:p>
        </p:txBody>
      </p:sp>
    </p:spTree>
    <p:extLst>
      <p:ext uri="{BB962C8B-B14F-4D97-AF65-F5344CB8AC3E}">
        <p14:creationId xmlns:p14="http://schemas.microsoft.com/office/powerpoint/2010/main" val="3951011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Adobe Garamond Pro Bold" panose="02020702060506020403" pitchFamily="18" charset="0"/>
                <a:cs typeface="Times New Roman" pitchFamily="18" charset="0"/>
              </a:rPr>
              <a:t>Disaster Recovery Center</a:t>
            </a:r>
            <a:endParaRPr lang="en-US" dirty="0"/>
          </a:p>
        </p:txBody>
      </p:sp>
      <p:sp>
        <p:nvSpPr>
          <p:cNvPr id="3" name="Content Placeholder 2"/>
          <p:cNvSpPr>
            <a:spLocks noGrp="1"/>
          </p:cNvSpPr>
          <p:nvPr>
            <p:ph idx="1"/>
          </p:nvPr>
        </p:nvSpPr>
        <p:spPr/>
        <p:txBody>
          <a:bodyPr/>
          <a:lstStyle/>
          <a:p>
            <a:pPr marL="0" indent="0">
              <a:lnSpc>
                <a:spcPct val="200000"/>
              </a:lnSpc>
              <a:buNone/>
            </a:pPr>
            <a:r>
              <a:rPr lang="en-US" dirty="0" err="1" smtClean="0"/>
              <a:t>Tindakan</a:t>
            </a:r>
            <a:r>
              <a:rPr lang="en-US" dirty="0" smtClean="0"/>
              <a:t> </a:t>
            </a:r>
            <a:r>
              <a:rPr lang="en-US" dirty="0" err="1" smtClean="0"/>
              <a:t>kontrol</a:t>
            </a:r>
            <a:r>
              <a:rPr lang="en-US" dirty="0" smtClean="0"/>
              <a:t> (IT) </a:t>
            </a:r>
            <a:r>
              <a:rPr lang="en-US" dirty="0" err="1" smtClean="0"/>
              <a:t>pemulihan</a:t>
            </a:r>
            <a:r>
              <a:rPr lang="en-US" dirty="0" smtClean="0"/>
              <a:t> </a:t>
            </a:r>
            <a:r>
              <a:rPr lang="en-US" dirty="0" err="1" smtClean="0"/>
              <a:t>bencana</a:t>
            </a:r>
            <a:r>
              <a:rPr lang="en-US" dirty="0" smtClean="0"/>
              <a:t> </a:t>
            </a:r>
            <a:r>
              <a:rPr lang="en-US" dirty="0" err="1" smtClean="0"/>
              <a:t>dapat</a:t>
            </a:r>
            <a:r>
              <a:rPr lang="en-US" dirty="0" smtClean="0"/>
              <a:t> </a:t>
            </a:r>
            <a:r>
              <a:rPr lang="en-US" dirty="0" err="1" smtClean="0"/>
              <a:t>diklasifikasikan</a:t>
            </a:r>
            <a:r>
              <a:rPr lang="en-US" dirty="0" smtClean="0"/>
              <a:t> </a:t>
            </a:r>
            <a:r>
              <a:rPr lang="en-US" dirty="0" err="1" smtClean="0"/>
              <a:t>ke</a:t>
            </a:r>
            <a:r>
              <a:rPr lang="en-US" dirty="0" smtClean="0"/>
              <a:t> </a:t>
            </a:r>
            <a:r>
              <a:rPr lang="en-US" dirty="0" err="1" smtClean="0"/>
              <a:t>dalam</a:t>
            </a:r>
            <a:r>
              <a:rPr lang="en-US" dirty="0" smtClean="0"/>
              <a:t> </a:t>
            </a:r>
            <a:r>
              <a:rPr lang="en-US" dirty="0" err="1" smtClean="0"/>
              <a:t>tiga</a:t>
            </a:r>
            <a:r>
              <a:rPr lang="en-US" dirty="0" smtClean="0"/>
              <a:t> </a:t>
            </a:r>
            <a:r>
              <a:rPr lang="en-US" dirty="0" err="1" smtClean="0"/>
              <a:t>jenis</a:t>
            </a:r>
            <a:endParaRPr lang="en-US" dirty="0" smtClean="0"/>
          </a:p>
          <a:p>
            <a:pPr marL="514350" indent="-514350">
              <a:lnSpc>
                <a:spcPct val="200000"/>
              </a:lnSpc>
              <a:buFont typeface="+mj-lt"/>
              <a:buAutoNum type="arabicPeriod"/>
            </a:pPr>
            <a:r>
              <a:rPr lang="en-US" dirty="0" err="1" smtClean="0"/>
              <a:t>Tindakan</a:t>
            </a:r>
            <a:r>
              <a:rPr lang="en-US" dirty="0" smtClean="0"/>
              <a:t> </a:t>
            </a:r>
            <a:r>
              <a:rPr lang="en-US" dirty="0" err="1" smtClean="0"/>
              <a:t>pencegahan</a:t>
            </a:r>
            <a:endParaRPr lang="en-US" dirty="0" smtClean="0"/>
          </a:p>
          <a:p>
            <a:pPr marL="514350" indent="-514350">
              <a:lnSpc>
                <a:spcPct val="200000"/>
              </a:lnSpc>
              <a:buFont typeface="+mj-lt"/>
              <a:buAutoNum type="arabicPeriod"/>
            </a:pPr>
            <a:r>
              <a:rPr lang="en-US" dirty="0" err="1" smtClean="0"/>
              <a:t>Tindakan</a:t>
            </a:r>
            <a:r>
              <a:rPr lang="en-US" dirty="0" smtClean="0"/>
              <a:t> </a:t>
            </a:r>
            <a:r>
              <a:rPr lang="en-US" dirty="0" err="1" smtClean="0"/>
              <a:t>pendeteksi</a:t>
            </a:r>
            <a:endParaRPr lang="en-US" dirty="0" smtClean="0"/>
          </a:p>
          <a:p>
            <a:pPr marL="514350" indent="-514350">
              <a:lnSpc>
                <a:spcPct val="200000"/>
              </a:lnSpc>
              <a:buFont typeface="+mj-lt"/>
              <a:buAutoNum type="arabicPeriod"/>
            </a:pPr>
            <a:r>
              <a:rPr lang="en-US" dirty="0" err="1" smtClean="0"/>
              <a:t>Tindakan</a:t>
            </a:r>
            <a:r>
              <a:rPr lang="en-US" dirty="0" smtClean="0"/>
              <a:t> </a:t>
            </a:r>
            <a:r>
              <a:rPr lang="en-US" dirty="0" err="1" smtClean="0"/>
              <a:t>pemulihan</a:t>
            </a:r>
            <a:endParaRPr lang="en-US" dirty="0"/>
          </a:p>
        </p:txBody>
      </p:sp>
      <p:sp>
        <p:nvSpPr>
          <p:cNvPr id="4" name="Slide Number Placeholder 3"/>
          <p:cNvSpPr>
            <a:spLocks noGrp="1"/>
          </p:cNvSpPr>
          <p:nvPr>
            <p:ph type="sldNum" sz="quarter" idx="12"/>
          </p:nvPr>
        </p:nvSpPr>
        <p:spPr/>
        <p:txBody>
          <a:bodyPr/>
          <a:lstStyle/>
          <a:p>
            <a:fld id="{A7D501D9-2A92-42BF-A643-1F9B34CCE0A5}" type="slidenum">
              <a:rPr lang="id-ID" smtClean="0"/>
              <a:t>50</a:t>
            </a:fld>
            <a:endParaRPr lang="id-ID"/>
          </a:p>
        </p:txBody>
      </p:sp>
    </p:spTree>
    <p:extLst>
      <p:ext uri="{BB962C8B-B14F-4D97-AF65-F5344CB8AC3E}">
        <p14:creationId xmlns:p14="http://schemas.microsoft.com/office/powerpoint/2010/main" val="1913580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Adobe Garamond Pro Bold" panose="02020702060506020403" pitchFamily="18" charset="0"/>
                <a:cs typeface="Times New Roman" pitchFamily="18" charset="0"/>
              </a:rPr>
              <a:t>Disaster Recovery Center</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err="1" smtClean="0"/>
              <a:t>Beberapa</a:t>
            </a:r>
            <a:r>
              <a:rPr lang="en-US" dirty="0" smtClean="0"/>
              <a:t> </a:t>
            </a:r>
            <a:r>
              <a:rPr lang="en-US" dirty="0" err="1" smtClean="0"/>
              <a:t>strategi</a:t>
            </a:r>
            <a:r>
              <a:rPr lang="en-US" dirty="0" smtClean="0"/>
              <a:t> yang paling </a:t>
            </a:r>
            <a:r>
              <a:rPr lang="en-US" dirty="0" err="1" smtClean="0"/>
              <a:t>umum</a:t>
            </a:r>
            <a:r>
              <a:rPr lang="en-US" dirty="0" smtClean="0"/>
              <a:t> </a:t>
            </a:r>
            <a:r>
              <a:rPr lang="en-US" dirty="0" err="1" smtClean="0"/>
              <a:t>untuk</a:t>
            </a:r>
            <a:r>
              <a:rPr lang="en-US" dirty="0" smtClean="0"/>
              <a:t> </a:t>
            </a:r>
            <a:r>
              <a:rPr lang="en-US" dirty="0" err="1" smtClean="0"/>
              <a:t>perlindungan</a:t>
            </a:r>
            <a:r>
              <a:rPr lang="en-US" dirty="0" smtClean="0"/>
              <a:t> data </a:t>
            </a:r>
            <a:r>
              <a:rPr lang="en-US" dirty="0" err="1" smtClean="0"/>
              <a:t>meliputi</a:t>
            </a:r>
            <a:r>
              <a:rPr lang="en-US" dirty="0" smtClean="0"/>
              <a:t> :</a:t>
            </a:r>
          </a:p>
          <a:p>
            <a:pPr marL="514350" indent="-514350">
              <a:lnSpc>
                <a:spcPct val="150000"/>
              </a:lnSpc>
              <a:buFont typeface="+mj-lt"/>
              <a:buAutoNum type="arabicPeriod"/>
            </a:pPr>
            <a:r>
              <a:rPr lang="en-US" dirty="0" smtClean="0"/>
              <a:t>backup </a:t>
            </a:r>
            <a:r>
              <a:rPr lang="en-US" dirty="0" err="1" smtClean="0"/>
              <a:t>dibuat</a:t>
            </a:r>
            <a:r>
              <a:rPr lang="en-US" dirty="0" smtClean="0"/>
              <a:t> </a:t>
            </a:r>
            <a:r>
              <a:rPr lang="en-US" dirty="0" err="1" smtClean="0"/>
              <a:t>untuk</a:t>
            </a:r>
            <a:r>
              <a:rPr lang="en-US" dirty="0" smtClean="0"/>
              <a:t> </a:t>
            </a:r>
            <a:r>
              <a:rPr lang="en-US" dirty="0" err="1" smtClean="0"/>
              <a:t>rekaman</a:t>
            </a:r>
            <a:r>
              <a:rPr lang="en-US" dirty="0" smtClean="0"/>
              <a:t> </a:t>
            </a:r>
            <a:r>
              <a:rPr lang="en-US" dirty="0" err="1" smtClean="0"/>
              <a:t>dan</a:t>
            </a:r>
            <a:r>
              <a:rPr lang="en-US" dirty="0" smtClean="0"/>
              <a:t> </a:t>
            </a:r>
            <a:r>
              <a:rPr lang="en-US" dirty="0" err="1" smtClean="0"/>
              <a:t>dikirim</a:t>
            </a:r>
            <a:r>
              <a:rPr lang="en-US" dirty="0" smtClean="0"/>
              <a:t> off-site </a:t>
            </a:r>
            <a:r>
              <a:rPr lang="en-US" dirty="0" err="1" smtClean="0"/>
              <a:t>secara</a:t>
            </a:r>
            <a:r>
              <a:rPr lang="en-US" dirty="0" smtClean="0"/>
              <a:t> </a:t>
            </a:r>
            <a:r>
              <a:rPr lang="en-US" dirty="0" err="1" smtClean="0"/>
              <a:t>berkala</a:t>
            </a:r>
            <a:endParaRPr lang="en-US" dirty="0" smtClean="0"/>
          </a:p>
          <a:p>
            <a:pPr marL="514350" indent="-514350">
              <a:lnSpc>
                <a:spcPct val="150000"/>
              </a:lnSpc>
              <a:buFont typeface="+mj-lt"/>
              <a:buAutoNum type="arabicPeriod"/>
            </a:pPr>
            <a:r>
              <a:rPr lang="en-US" dirty="0" smtClean="0"/>
              <a:t>backup </a:t>
            </a:r>
            <a:r>
              <a:rPr lang="en-US" dirty="0" err="1" smtClean="0"/>
              <a:t>dibuat</a:t>
            </a:r>
            <a:r>
              <a:rPr lang="en-US" dirty="0" smtClean="0"/>
              <a:t> </a:t>
            </a:r>
            <a:r>
              <a:rPr lang="en-US" dirty="0" err="1" smtClean="0"/>
              <a:t>ke</a:t>
            </a:r>
            <a:r>
              <a:rPr lang="en-US" dirty="0" smtClean="0"/>
              <a:t> disk di </a:t>
            </a:r>
            <a:r>
              <a:rPr lang="en-US" dirty="0" err="1" smtClean="0"/>
              <a:t>tempat</a:t>
            </a:r>
            <a:r>
              <a:rPr lang="en-US" dirty="0" smtClean="0"/>
              <a:t> </a:t>
            </a:r>
            <a:r>
              <a:rPr lang="en-US" dirty="0" err="1" smtClean="0"/>
              <a:t>dan</a:t>
            </a:r>
            <a:r>
              <a:rPr lang="en-US" dirty="0" smtClean="0"/>
              <a:t> </a:t>
            </a:r>
            <a:r>
              <a:rPr lang="en-US" dirty="0" err="1" smtClean="0"/>
              <a:t>secara</a:t>
            </a:r>
            <a:r>
              <a:rPr lang="en-US" dirty="0" smtClean="0"/>
              <a:t> </a:t>
            </a:r>
            <a:r>
              <a:rPr lang="en-US" dirty="0" err="1" smtClean="0"/>
              <a:t>otomatis</a:t>
            </a:r>
            <a:r>
              <a:rPr lang="en-US" dirty="0" smtClean="0"/>
              <a:t> </a:t>
            </a:r>
            <a:r>
              <a:rPr lang="en-US" dirty="0" err="1" smtClean="0"/>
              <a:t>disalin</a:t>
            </a:r>
            <a:r>
              <a:rPr lang="en-US" dirty="0" smtClean="0"/>
              <a:t> </a:t>
            </a:r>
            <a:r>
              <a:rPr lang="en-US" dirty="0" err="1" smtClean="0"/>
              <a:t>ke</a:t>
            </a:r>
            <a:r>
              <a:rPr lang="en-US" dirty="0" smtClean="0"/>
              <a:t> off-site disk, </a:t>
            </a:r>
            <a:r>
              <a:rPr lang="en-US" dirty="0" err="1" smtClean="0"/>
              <a:t>atau</a:t>
            </a:r>
            <a:r>
              <a:rPr lang="en-US" dirty="0" smtClean="0"/>
              <a:t> </a:t>
            </a:r>
            <a:r>
              <a:rPr lang="en-US" dirty="0" err="1" smtClean="0"/>
              <a:t>dibuat</a:t>
            </a:r>
            <a:r>
              <a:rPr lang="en-US" dirty="0" smtClean="0"/>
              <a:t> </a:t>
            </a:r>
            <a:r>
              <a:rPr lang="en-US" dirty="0" err="1" smtClean="0"/>
              <a:t>langsung</a:t>
            </a:r>
            <a:r>
              <a:rPr lang="en-US" dirty="0" smtClean="0"/>
              <a:t> </a:t>
            </a:r>
            <a:r>
              <a:rPr lang="en-US" dirty="0" err="1" smtClean="0"/>
              <a:t>ke</a:t>
            </a:r>
            <a:r>
              <a:rPr lang="en-US" dirty="0" smtClean="0"/>
              <a:t> off-site disk</a:t>
            </a:r>
          </a:p>
          <a:p>
            <a:pPr marL="514350" indent="-514350">
              <a:lnSpc>
                <a:spcPct val="150000"/>
              </a:lnSpc>
              <a:buFont typeface="+mj-lt"/>
              <a:buAutoNum type="arabicPeriod"/>
            </a:pPr>
            <a:r>
              <a:rPr lang="nn-NO" dirty="0" smtClean="0"/>
              <a:t>replikasi data ke lokasi off-site</a:t>
            </a:r>
          </a:p>
          <a:p>
            <a:pPr marL="514350" indent="-514350">
              <a:lnSpc>
                <a:spcPct val="150000"/>
              </a:lnSpc>
              <a:buFont typeface="+mj-lt"/>
              <a:buAutoNum type="arabicPeriod"/>
            </a:pPr>
            <a:r>
              <a:rPr lang="nb-NO" dirty="0" smtClean="0"/>
              <a:t>Solusi cloud hybrid yang mereplikasi baik di tempat dan pusat off-site Data</a:t>
            </a:r>
            <a:endParaRPr lang="en-US" dirty="0"/>
          </a:p>
        </p:txBody>
      </p:sp>
      <p:sp>
        <p:nvSpPr>
          <p:cNvPr id="4" name="Slide Number Placeholder 3"/>
          <p:cNvSpPr>
            <a:spLocks noGrp="1"/>
          </p:cNvSpPr>
          <p:nvPr>
            <p:ph type="sldNum" sz="quarter" idx="12"/>
          </p:nvPr>
        </p:nvSpPr>
        <p:spPr/>
        <p:txBody>
          <a:bodyPr/>
          <a:lstStyle/>
          <a:p>
            <a:fld id="{A7D501D9-2A92-42BF-A643-1F9B34CCE0A5}" type="slidenum">
              <a:rPr lang="id-ID" smtClean="0"/>
              <a:t>51</a:t>
            </a:fld>
            <a:endParaRPr lang="id-ID"/>
          </a:p>
        </p:txBody>
      </p:sp>
    </p:spTree>
    <p:extLst>
      <p:ext uri="{BB962C8B-B14F-4D97-AF65-F5344CB8AC3E}">
        <p14:creationId xmlns:p14="http://schemas.microsoft.com/office/powerpoint/2010/main" val="41091098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Adobe Garamond Pro Bold" panose="02020702060506020403" pitchFamily="18" charset="0"/>
                <a:cs typeface="Times New Roman" pitchFamily="18" charset="0"/>
              </a:rPr>
              <a:t>Disaster Recovery Center</a:t>
            </a:r>
            <a:endParaRPr lang="en-US" dirty="0"/>
          </a:p>
        </p:txBody>
      </p:sp>
      <p:sp>
        <p:nvSpPr>
          <p:cNvPr id="3" name="Content Placeholder 2"/>
          <p:cNvSpPr>
            <a:spLocks noGrp="1"/>
          </p:cNvSpPr>
          <p:nvPr>
            <p:ph idx="1"/>
          </p:nvPr>
        </p:nvSpPr>
        <p:spPr/>
        <p:txBody>
          <a:bodyPr/>
          <a:lstStyle/>
          <a:p>
            <a:pPr marL="0" indent="0">
              <a:lnSpc>
                <a:spcPct val="200000"/>
              </a:lnSpc>
              <a:buNone/>
            </a:pPr>
            <a:r>
              <a:rPr lang="en-US" dirty="0" err="1" smtClean="0"/>
              <a:t>Keuntungan</a:t>
            </a:r>
            <a:r>
              <a:rPr lang="en-US" dirty="0"/>
              <a:t> </a:t>
            </a:r>
            <a:r>
              <a:rPr lang="en-US" dirty="0" smtClean="0"/>
              <a:t>:</a:t>
            </a:r>
          </a:p>
          <a:p>
            <a:pPr marL="514350" indent="-514350">
              <a:lnSpc>
                <a:spcPct val="200000"/>
              </a:lnSpc>
              <a:buFont typeface="+mj-lt"/>
              <a:buAutoNum type="arabicPeriod"/>
            </a:pPr>
            <a:r>
              <a:rPr lang="en-US" dirty="0" smtClean="0"/>
              <a:t>Data </a:t>
            </a:r>
            <a:r>
              <a:rPr lang="en-US" dirty="0" err="1" smtClean="0"/>
              <a:t>aman</a:t>
            </a:r>
            <a:r>
              <a:rPr lang="en-US" dirty="0" smtClean="0"/>
              <a:t>, </a:t>
            </a:r>
            <a:r>
              <a:rPr lang="en-US" dirty="0" err="1" smtClean="0"/>
              <a:t>jika</a:t>
            </a:r>
            <a:r>
              <a:rPr lang="en-US" dirty="0" smtClean="0"/>
              <a:t> </a:t>
            </a:r>
            <a:r>
              <a:rPr lang="en-US" dirty="0" err="1" smtClean="0"/>
              <a:t>ada</a:t>
            </a:r>
            <a:r>
              <a:rPr lang="en-US" dirty="0" smtClean="0"/>
              <a:t> </a:t>
            </a:r>
            <a:r>
              <a:rPr lang="en-US" dirty="0" err="1" smtClean="0"/>
              <a:t>kerusakan</a:t>
            </a:r>
            <a:r>
              <a:rPr lang="en-US" dirty="0" smtClean="0"/>
              <a:t> data </a:t>
            </a:r>
            <a:r>
              <a:rPr lang="en-US" dirty="0" err="1" smtClean="0"/>
              <a:t>akibat</a:t>
            </a:r>
            <a:r>
              <a:rPr lang="en-US" dirty="0" smtClean="0"/>
              <a:t> </a:t>
            </a:r>
            <a:r>
              <a:rPr lang="en-US" dirty="0" err="1" smtClean="0"/>
              <a:t>bencana</a:t>
            </a:r>
            <a:r>
              <a:rPr lang="en-US" dirty="0" smtClean="0"/>
              <a:t> (</a:t>
            </a:r>
            <a:r>
              <a:rPr lang="en-US" dirty="0" err="1" smtClean="0"/>
              <a:t>alam</a:t>
            </a:r>
            <a:r>
              <a:rPr lang="en-US" dirty="0" smtClean="0"/>
              <a:t>/</a:t>
            </a:r>
            <a:r>
              <a:rPr lang="en-US" dirty="0" err="1" smtClean="0"/>
              <a:t>manusia</a:t>
            </a:r>
            <a:r>
              <a:rPr lang="en-US" dirty="0" smtClean="0"/>
              <a:t>) </a:t>
            </a:r>
            <a:r>
              <a:rPr lang="en-US" dirty="0" err="1" smtClean="0"/>
              <a:t>dapat</a:t>
            </a:r>
            <a:r>
              <a:rPr lang="en-US" dirty="0" smtClean="0"/>
              <a:t> </a:t>
            </a:r>
            <a:r>
              <a:rPr lang="en-US" dirty="0" err="1" smtClean="0"/>
              <a:t>dipulihkan</a:t>
            </a:r>
            <a:r>
              <a:rPr lang="en-US" dirty="0" smtClean="0"/>
              <a:t> </a:t>
            </a:r>
            <a:r>
              <a:rPr lang="en-US" dirty="0" err="1" smtClean="0"/>
              <a:t>kembali</a:t>
            </a:r>
            <a:r>
              <a:rPr lang="en-US" dirty="0" smtClean="0"/>
              <a:t>.</a:t>
            </a:r>
          </a:p>
          <a:p>
            <a:pPr marL="514350" indent="-514350">
              <a:lnSpc>
                <a:spcPct val="200000"/>
              </a:lnSpc>
              <a:buFont typeface="+mj-lt"/>
              <a:buAutoNum type="arabicPeriod"/>
            </a:pPr>
            <a:r>
              <a:rPr lang="en-US" dirty="0" err="1" smtClean="0"/>
              <a:t>Penyediaan</a:t>
            </a:r>
            <a:r>
              <a:rPr lang="en-US" dirty="0" smtClean="0"/>
              <a:t> data yang </a:t>
            </a:r>
            <a:r>
              <a:rPr lang="en-US" dirty="0" err="1" smtClean="0"/>
              <a:t>cepat</a:t>
            </a:r>
            <a:r>
              <a:rPr lang="en-US" dirty="0" smtClean="0"/>
              <a:t> (</a:t>
            </a:r>
            <a:r>
              <a:rPr lang="en-US" dirty="0" err="1" smtClean="0"/>
              <a:t>dalam</a:t>
            </a:r>
            <a:r>
              <a:rPr lang="en-US" dirty="0" smtClean="0"/>
              <a:t> </a:t>
            </a:r>
            <a:r>
              <a:rPr lang="en-US" dirty="0" err="1" smtClean="0"/>
              <a:t>contoh</a:t>
            </a:r>
            <a:r>
              <a:rPr lang="en-US" dirty="0" smtClean="0"/>
              <a:t> cloud storage).</a:t>
            </a:r>
          </a:p>
          <a:p>
            <a:pPr marL="514350" indent="-514350">
              <a:lnSpc>
                <a:spcPct val="200000"/>
              </a:lnSpc>
              <a:buFont typeface="+mj-lt"/>
              <a:buAutoNum type="arabicPeriod"/>
            </a:pPr>
            <a:r>
              <a:rPr lang="en-US" dirty="0" err="1" smtClean="0"/>
              <a:t>Pengurangan</a:t>
            </a:r>
            <a:r>
              <a:rPr lang="en-US" dirty="0" smtClean="0"/>
              <a:t> </a:t>
            </a:r>
            <a:r>
              <a:rPr lang="en-US" dirty="0" err="1" smtClean="0"/>
              <a:t>biaya</a:t>
            </a:r>
            <a:r>
              <a:rPr lang="en-US" dirty="0" smtClean="0"/>
              <a:t> </a:t>
            </a:r>
            <a:r>
              <a:rPr lang="en-US" dirty="0" err="1" smtClean="0"/>
              <a:t>untuk</a:t>
            </a:r>
            <a:r>
              <a:rPr lang="en-US" dirty="0" smtClean="0"/>
              <a:t> </a:t>
            </a:r>
            <a:r>
              <a:rPr lang="en-US" dirty="0" err="1" smtClean="0"/>
              <a:t>memulihkan</a:t>
            </a:r>
            <a:r>
              <a:rPr lang="en-US" dirty="0" smtClean="0"/>
              <a:t> data (</a:t>
            </a:r>
            <a:r>
              <a:rPr lang="en-US" dirty="0" err="1" smtClean="0"/>
              <a:t>dalam</a:t>
            </a:r>
            <a:r>
              <a:rPr lang="en-US" dirty="0" smtClean="0"/>
              <a:t> </a:t>
            </a:r>
            <a:r>
              <a:rPr lang="en-US" dirty="0" err="1" smtClean="0"/>
              <a:t>contoh</a:t>
            </a:r>
            <a:r>
              <a:rPr lang="en-US" dirty="0" smtClean="0"/>
              <a:t> cloud storage).</a:t>
            </a:r>
            <a:endParaRPr lang="en-US" dirty="0"/>
          </a:p>
        </p:txBody>
      </p:sp>
      <p:sp>
        <p:nvSpPr>
          <p:cNvPr id="4" name="Slide Number Placeholder 3"/>
          <p:cNvSpPr>
            <a:spLocks noGrp="1"/>
          </p:cNvSpPr>
          <p:nvPr>
            <p:ph type="sldNum" sz="quarter" idx="12"/>
          </p:nvPr>
        </p:nvSpPr>
        <p:spPr/>
        <p:txBody>
          <a:bodyPr/>
          <a:lstStyle/>
          <a:p>
            <a:fld id="{A7D501D9-2A92-42BF-A643-1F9B34CCE0A5}" type="slidenum">
              <a:rPr lang="id-ID" smtClean="0"/>
              <a:t>52</a:t>
            </a:fld>
            <a:endParaRPr lang="id-ID"/>
          </a:p>
        </p:txBody>
      </p:sp>
    </p:spTree>
    <p:extLst>
      <p:ext uri="{BB962C8B-B14F-4D97-AF65-F5344CB8AC3E}">
        <p14:creationId xmlns:p14="http://schemas.microsoft.com/office/powerpoint/2010/main" val="9881287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Adobe Garamond Pro Bold" panose="02020702060506020403" pitchFamily="18" charset="0"/>
                <a:cs typeface="Times New Roman" pitchFamily="18" charset="0"/>
              </a:rPr>
              <a:t>Disaster Recovery Center</a:t>
            </a:r>
            <a:endParaRPr lang="en-US" dirty="0"/>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dirty="0" smtClean="0"/>
              <a:t>Backup site </a:t>
            </a:r>
            <a:r>
              <a:rPr lang="en-US" dirty="0" err="1" smtClean="0"/>
              <a:t>ada</a:t>
            </a:r>
            <a:r>
              <a:rPr lang="en-US" dirty="0" smtClean="0"/>
              <a:t> </a:t>
            </a:r>
            <a:r>
              <a:rPr lang="en-US" dirty="0" err="1" smtClean="0"/>
              <a:t>tiga</a:t>
            </a:r>
            <a:r>
              <a:rPr lang="en-US" dirty="0" smtClean="0"/>
              <a:t> </a:t>
            </a:r>
            <a:r>
              <a:rPr lang="en-US" dirty="0" err="1" smtClean="0"/>
              <a:t>kategori</a:t>
            </a:r>
            <a:r>
              <a:rPr lang="en-US" dirty="0" smtClean="0"/>
              <a:t> </a:t>
            </a:r>
            <a:r>
              <a:rPr lang="en-US" dirty="0" err="1" smtClean="0"/>
              <a:t>dalam</a:t>
            </a:r>
            <a:r>
              <a:rPr lang="en-US" dirty="0" smtClean="0"/>
              <a:t> </a:t>
            </a:r>
            <a:r>
              <a:rPr lang="en-US" dirty="0" err="1" smtClean="0"/>
              <a:t>tahap</a:t>
            </a:r>
            <a:r>
              <a:rPr lang="en-US" dirty="0" smtClean="0"/>
              <a:t> service</a:t>
            </a:r>
          </a:p>
          <a:p>
            <a:pPr marL="514350" indent="-514350">
              <a:lnSpc>
                <a:spcPct val="150000"/>
              </a:lnSpc>
              <a:buFont typeface="+mj-lt"/>
              <a:buAutoNum type="arabicPeriod"/>
            </a:pPr>
            <a:r>
              <a:rPr lang="en-US" dirty="0" smtClean="0"/>
              <a:t>Hot Backup Site</a:t>
            </a:r>
          </a:p>
          <a:p>
            <a:pPr marL="400050" lvl="1" indent="0">
              <a:lnSpc>
                <a:spcPct val="150000"/>
              </a:lnSpc>
              <a:buNone/>
            </a:pPr>
            <a:r>
              <a:rPr lang="en-US" dirty="0" err="1" smtClean="0"/>
              <a:t>Selalu</a:t>
            </a:r>
            <a:r>
              <a:rPr lang="en-US" dirty="0" smtClean="0"/>
              <a:t> </a:t>
            </a:r>
            <a:r>
              <a:rPr lang="en-US" dirty="0" err="1" smtClean="0"/>
              <a:t>siap</a:t>
            </a:r>
            <a:r>
              <a:rPr lang="en-US" dirty="0" smtClean="0"/>
              <a:t> </a:t>
            </a:r>
            <a:r>
              <a:rPr lang="en-US" dirty="0" err="1" smtClean="0"/>
              <a:t>menggantikan</a:t>
            </a:r>
            <a:r>
              <a:rPr lang="en-US" dirty="0" smtClean="0"/>
              <a:t> server yang </a:t>
            </a:r>
            <a:r>
              <a:rPr lang="en-US" dirty="0" err="1" smtClean="0"/>
              <a:t>terkena</a:t>
            </a:r>
            <a:r>
              <a:rPr lang="en-US" dirty="0" smtClean="0"/>
              <a:t> </a:t>
            </a:r>
            <a:r>
              <a:rPr lang="en-US" dirty="0" err="1" smtClean="0"/>
              <a:t>masalah</a:t>
            </a:r>
            <a:r>
              <a:rPr lang="en-US" dirty="0" smtClean="0"/>
              <a:t>. Hot backup site </a:t>
            </a:r>
            <a:r>
              <a:rPr lang="en-US" dirty="0" err="1" smtClean="0"/>
              <a:t>menggunakan</a:t>
            </a:r>
            <a:r>
              <a:rPr lang="en-US" dirty="0" smtClean="0"/>
              <a:t> </a:t>
            </a:r>
            <a:r>
              <a:rPr lang="en-US" dirty="0" err="1" smtClean="0"/>
              <a:t>replikasi</a:t>
            </a:r>
            <a:r>
              <a:rPr lang="en-US" dirty="0" smtClean="0"/>
              <a:t> yang </a:t>
            </a:r>
            <a:r>
              <a:rPr lang="en-US" dirty="0" err="1" smtClean="0"/>
              <a:t>sinkronis</a:t>
            </a:r>
            <a:r>
              <a:rPr lang="en-US" dirty="0" smtClean="0"/>
              <a:t> </a:t>
            </a:r>
            <a:r>
              <a:rPr lang="en-US" dirty="0" err="1" smtClean="0"/>
              <a:t>untuk</a:t>
            </a:r>
            <a:r>
              <a:rPr lang="en-US" dirty="0" smtClean="0"/>
              <a:t> </a:t>
            </a:r>
            <a:r>
              <a:rPr lang="en-US" dirty="0" err="1" smtClean="0"/>
              <a:t>mencegah</a:t>
            </a:r>
            <a:r>
              <a:rPr lang="en-US" dirty="0" smtClean="0"/>
              <a:t> </a:t>
            </a:r>
            <a:r>
              <a:rPr lang="en-US" dirty="0" err="1" smtClean="0"/>
              <a:t>hilangnya</a:t>
            </a:r>
            <a:r>
              <a:rPr lang="en-US" dirty="0" smtClean="0"/>
              <a:t> data.</a:t>
            </a:r>
          </a:p>
          <a:p>
            <a:pPr marL="514350" indent="-514350">
              <a:lnSpc>
                <a:spcPct val="150000"/>
              </a:lnSpc>
              <a:buFont typeface="+mj-lt"/>
              <a:buAutoNum type="arabicPeriod"/>
            </a:pPr>
            <a:r>
              <a:rPr lang="en-US" dirty="0" smtClean="0"/>
              <a:t>Warm Backup Site</a:t>
            </a:r>
          </a:p>
          <a:p>
            <a:pPr marL="400050" lvl="1" indent="0">
              <a:lnSpc>
                <a:spcPct val="150000"/>
              </a:lnSpc>
              <a:buNone/>
            </a:pPr>
            <a:r>
              <a:rPr lang="en-US" dirty="0" smtClean="0"/>
              <a:t>Akan </a:t>
            </a:r>
            <a:r>
              <a:rPr lang="en-US" dirty="0" err="1" smtClean="0"/>
              <a:t>menjalankan</a:t>
            </a:r>
            <a:r>
              <a:rPr lang="en-US" dirty="0" smtClean="0"/>
              <a:t> </a:t>
            </a:r>
            <a:r>
              <a:rPr lang="en-US" dirty="0" err="1" smtClean="0"/>
              <a:t>aplikasi</a:t>
            </a:r>
            <a:r>
              <a:rPr lang="en-US" dirty="0" smtClean="0"/>
              <a:t> </a:t>
            </a:r>
            <a:r>
              <a:rPr lang="en-US" dirty="0" err="1" smtClean="0"/>
              <a:t>untuk</a:t>
            </a:r>
            <a:r>
              <a:rPr lang="en-US" dirty="0" smtClean="0"/>
              <a:t> </a:t>
            </a:r>
            <a:r>
              <a:rPr lang="en-US" dirty="0" err="1" smtClean="0"/>
              <a:t>menggantikan</a:t>
            </a:r>
            <a:r>
              <a:rPr lang="en-US" dirty="0" smtClean="0"/>
              <a:t> server yang </a:t>
            </a:r>
            <a:r>
              <a:rPr lang="en-US" dirty="0" err="1" smtClean="0"/>
              <a:t>terkena</a:t>
            </a:r>
            <a:r>
              <a:rPr lang="en-US" dirty="0" smtClean="0"/>
              <a:t> </a:t>
            </a:r>
            <a:r>
              <a:rPr lang="en-US" dirty="0" err="1" smtClean="0"/>
              <a:t>masalah</a:t>
            </a:r>
            <a:r>
              <a:rPr lang="en-US" dirty="0" smtClean="0"/>
              <a:t> </a:t>
            </a:r>
            <a:r>
              <a:rPr lang="en-US" dirty="0" err="1" smtClean="0"/>
              <a:t>tetapi</a:t>
            </a:r>
            <a:r>
              <a:rPr lang="en-US" dirty="0" smtClean="0"/>
              <a:t> </a:t>
            </a:r>
            <a:r>
              <a:rPr lang="en-US" dirty="0" err="1" smtClean="0"/>
              <a:t>membutuhkan</a:t>
            </a:r>
            <a:r>
              <a:rPr lang="en-US" dirty="0" smtClean="0"/>
              <a:t> </a:t>
            </a:r>
            <a:r>
              <a:rPr lang="en-US" dirty="0" err="1" smtClean="0"/>
              <a:t>waktu</a:t>
            </a:r>
            <a:r>
              <a:rPr lang="en-US" dirty="0" smtClean="0"/>
              <a:t> </a:t>
            </a:r>
            <a:r>
              <a:rPr lang="en-US" dirty="0" err="1" smtClean="0"/>
              <a:t>beberapa</a:t>
            </a:r>
            <a:r>
              <a:rPr lang="en-US" dirty="0" smtClean="0"/>
              <a:t> </a:t>
            </a:r>
            <a:r>
              <a:rPr lang="en-US" dirty="0" err="1" smtClean="0"/>
              <a:t>menit</a:t>
            </a:r>
            <a:r>
              <a:rPr lang="en-US" dirty="0" smtClean="0"/>
              <a:t> </a:t>
            </a:r>
            <a:r>
              <a:rPr lang="en-US" dirty="0" err="1" smtClean="0"/>
              <a:t>untuk</a:t>
            </a:r>
            <a:r>
              <a:rPr lang="en-US" dirty="0" smtClean="0"/>
              <a:t> online. Warm backup 	site </a:t>
            </a:r>
            <a:r>
              <a:rPr lang="en-US" dirty="0" err="1" smtClean="0"/>
              <a:t>menggunakan</a:t>
            </a:r>
            <a:r>
              <a:rPr lang="en-US" dirty="0" smtClean="0"/>
              <a:t> </a:t>
            </a:r>
            <a:r>
              <a:rPr lang="en-US" dirty="0" err="1" smtClean="0"/>
              <a:t>replikasi</a:t>
            </a:r>
            <a:r>
              <a:rPr lang="en-US" dirty="0" smtClean="0"/>
              <a:t> yang </a:t>
            </a:r>
            <a:r>
              <a:rPr lang="en-US" dirty="0" err="1" smtClean="0"/>
              <a:t>sinkronis</a:t>
            </a:r>
            <a:r>
              <a:rPr lang="en-US" dirty="0" smtClean="0"/>
              <a:t>  </a:t>
            </a:r>
            <a:r>
              <a:rPr lang="en-US" dirty="0" err="1" smtClean="0"/>
              <a:t>dan</a:t>
            </a:r>
            <a:r>
              <a:rPr lang="en-US" dirty="0" smtClean="0"/>
              <a:t> </a:t>
            </a:r>
            <a:r>
              <a:rPr lang="en-US" dirty="0" err="1" smtClean="0"/>
              <a:t>asinkronis</a:t>
            </a:r>
            <a:r>
              <a:rPr lang="en-US" dirty="0" smtClean="0"/>
              <a:t> </a:t>
            </a:r>
            <a:r>
              <a:rPr lang="en-US" dirty="0" err="1" smtClean="0"/>
              <a:t>untuk</a:t>
            </a:r>
            <a:r>
              <a:rPr lang="en-US" dirty="0" smtClean="0"/>
              <a:t> </a:t>
            </a:r>
            <a:r>
              <a:rPr lang="en-US" dirty="0" err="1" smtClean="0"/>
              <a:t>mencegah</a:t>
            </a:r>
            <a:r>
              <a:rPr lang="en-US" dirty="0" smtClean="0"/>
              <a:t> </a:t>
            </a:r>
            <a:r>
              <a:rPr lang="en-US" dirty="0" err="1" smtClean="0"/>
              <a:t>hilangnya</a:t>
            </a:r>
            <a:r>
              <a:rPr lang="en-US" dirty="0" smtClean="0"/>
              <a:t> data.</a:t>
            </a:r>
          </a:p>
          <a:p>
            <a:pPr marL="514350" indent="-514350">
              <a:lnSpc>
                <a:spcPct val="150000"/>
              </a:lnSpc>
              <a:buFont typeface="+mj-lt"/>
              <a:buAutoNum type="arabicPeriod"/>
            </a:pPr>
            <a:r>
              <a:rPr lang="en-US" dirty="0" smtClean="0"/>
              <a:t>Cold Backup Site</a:t>
            </a:r>
          </a:p>
          <a:p>
            <a:pPr marL="400050" lvl="1" indent="0">
              <a:lnSpc>
                <a:spcPct val="150000"/>
              </a:lnSpc>
              <a:buNone/>
            </a:pPr>
            <a:r>
              <a:rPr lang="en-US" dirty="0" smtClean="0"/>
              <a:t>Data </a:t>
            </a:r>
            <a:r>
              <a:rPr lang="en-US" dirty="0" err="1" smtClean="0"/>
              <a:t>direplikasi</a:t>
            </a:r>
            <a:r>
              <a:rPr lang="en-US" dirty="0"/>
              <a:t> </a:t>
            </a:r>
            <a:r>
              <a:rPr lang="en-US" dirty="0" err="1" smtClean="0"/>
              <a:t>secara</a:t>
            </a:r>
            <a:r>
              <a:rPr lang="en-US" dirty="0" smtClean="0"/>
              <a:t> </a:t>
            </a:r>
            <a:r>
              <a:rPr lang="en-US" dirty="0" err="1" smtClean="0"/>
              <a:t>periodik</a:t>
            </a:r>
            <a:r>
              <a:rPr lang="en-US" dirty="0" smtClean="0"/>
              <a:t>, </a:t>
            </a:r>
            <a:r>
              <a:rPr lang="en-US" dirty="0" err="1" smtClean="0"/>
              <a:t>terkadang</a:t>
            </a:r>
            <a:r>
              <a:rPr lang="en-US" dirty="0" smtClean="0"/>
              <a:t> </a:t>
            </a:r>
            <a:r>
              <a:rPr lang="en-US" dirty="0" err="1" smtClean="0"/>
              <a:t>setiap</a:t>
            </a:r>
            <a:r>
              <a:rPr lang="en-US" dirty="0" smtClean="0"/>
              <a:t> </a:t>
            </a:r>
            <a:r>
              <a:rPr lang="en-US" dirty="0" err="1" smtClean="0"/>
              <a:t>beberapa</a:t>
            </a:r>
            <a:r>
              <a:rPr lang="en-US" dirty="0" smtClean="0"/>
              <a:t> jam </a:t>
            </a:r>
            <a:r>
              <a:rPr lang="en-US" dirty="0" err="1" smtClean="0"/>
              <a:t>atau</a:t>
            </a:r>
            <a:r>
              <a:rPr lang="en-US" dirty="0" smtClean="0"/>
              <a:t> </a:t>
            </a:r>
            <a:r>
              <a:rPr lang="en-US" dirty="0" err="1" smtClean="0"/>
              <a:t>beberapa</a:t>
            </a:r>
            <a:r>
              <a:rPr lang="en-US" dirty="0" smtClean="0"/>
              <a:t> </a:t>
            </a:r>
            <a:r>
              <a:rPr lang="en-US" dirty="0" err="1" smtClean="0"/>
              <a:t>hari</a:t>
            </a:r>
            <a:r>
              <a:rPr lang="en-US" dirty="0" smtClean="0"/>
              <a:t>.</a:t>
            </a:r>
          </a:p>
        </p:txBody>
      </p:sp>
      <p:sp>
        <p:nvSpPr>
          <p:cNvPr id="4" name="Slide Number Placeholder 3"/>
          <p:cNvSpPr>
            <a:spLocks noGrp="1"/>
          </p:cNvSpPr>
          <p:nvPr>
            <p:ph type="sldNum" sz="quarter" idx="12"/>
          </p:nvPr>
        </p:nvSpPr>
        <p:spPr/>
        <p:txBody>
          <a:bodyPr/>
          <a:lstStyle/>
          <a:p>
            <a:fld id="{A7D501D9-2A92-42BF-A643-1F9B34CCE0A5}" type="slidenum">
              <a:rPr lang="id-ID" smtClean="0"/>
              <a:t>53</a:t>
            </a:fld>
            <a:endParaRPr lang="id-ID"/>
          </a:p>
        </p:txBody>
      </p:sp>
    </p:spTree>
    <p:extLst>
      <p:ext uri="{BB962C8B-B14F-4D97-AF65-F5344CB8AC3E}">
        <p14:creationId xmlns:p14="http://schemas.microsoft.com/office/powerpoint/2010/main" val="2237569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latin typeface="Adobe Garamond Pro Bold" panose="02020702060506020403" pitchFamily="18" charset="0"/>
                <a:cs typeface="Times New Roman" pitchFamily="18" charset="0"/>
              </a:rPr>
              <a:t>Model </a:t>
            </a:r>
            <a:r>
              <a:rPr lang="en-US" dirty="0" err="1" smtClean="0">
                <a:latin typeface="Adobe Garamond Pro Bold" panose="02020702060506020403" pitchFamily="18" charset="0"/>
                <a:cs typeface="Times New Roman" pitchFamily="18" charset="0"/>
              </a:rPr>
              <a:t>Arsitektur</a:t>
            </a:r>
            <a:r>
              <a:rPr lang="en-US" dirty="0" smtClean="0">
                <a:latin typeface="Adobe Garamond Pro Bold" panose="02020702060506020403" pitchFamily="18" charset="0"/>
                <a:cs typeface="Times New Roman" pitchFamily="18" charset="0"/>
              </a:rPr>
              <a:t> </a:t>
            </a:r>
            <a:r>
              <a:rPr lang="en-US" dirty="0" err="1" smtClean="0">
                <a:latin typeface="Adobe Garamond Pro Bold" panose="02020702060506020403" pitchFamily="18" charset="0"/>
                <a:cs typeface="Times New Roman" pitchFamily="18" charset="0"/>
              </a:rPr>
              <a:t>Aplikasi</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lnSpcReduction="10000"/>
          </a:bodyPr>
          <a:lstStyle/>
          <a:p>
            <a:pPr>
              <a:lnSpc>
                <a:spcPct val="200000"/>
              </a:lnSpc>
              <a:buFont typeface="Wingdings" panose="05000000000000000000" pitchFamily="2" charset="2"/>
              <a:buChar char="q"/>
            </a:pPr>
            <a:r>
              <a:rPr lang="en-US" i="1" dirty="0" smtClean="0">
                <a:latin typeface="Microsoft Sans Serif" pitchFamily="34" charset="0"/>
                <a:cs typeface="Times New Roman" pitchFamily="18" charset="0"/>
              </a:rPr>
              <a:t>Application Server</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merupakan</a:t>
            </a:r>
            <a:r>
              <a:rPr lang="en-US" dirty="0" smtClean="0">
                <a:latin typeface="Microsoft Sans Serif" pitchFamily="34" charset="0"/>
                <a:cs typeface="Times New Roman" pitchFamily="18" charset="0"/>
              </a:rPr>
              <a:t> server </a:t>
            </a:r>
            <a:r>
              <a:rPr lang="en-US" dirty="0" err="1" smtClean="0">
                <a:latin typeface="Microsoft Sans Serif" pitchFamily="34" charset="0"/>
                <a:cs typeface="Times New Roman" pitchFamily="18" charset="0"/>
              </a:rPr>
              <a:t>aplikasi</a:t>
            </a:r>
            <a:r>
              <a:rPr lang="en-US" dirty="0" smtClean="0">
                <a:latin typeface="Microsoft Sans Serif" pitchFamily="34" charset="0"/>
                <a:cs typeface="Times New Roman" pitchFamily="18" charset="0"/>
              </a:rPr>
              <a:t> yang </a:t>
            </a:r>
            <a:r>
              <a:rPr lang="en-US" dirty="0" err="1" smtClean="0">
                <a:latin typeface="Microsoft Sans Serif" pitchFamily="34" charset="0"/>
                <a:cs typeface="Times New Roman" pitchFamily="18" charset="0"/>
              </a:rPr>
              <a:t>dapat</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diakses</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oleh</a:t>
            </a:r>
            <a:r>
              <a:rPr lang="en-US" dirty="0" smtClean="0">
                <a:latin typeface="Microsoft Sans Serif" pitchFamily="34" charset="0"/>
                <a:cs typeface="Times New Roman" pitchFamily="18" charset="0"/>
              </a:rPr>
              <a:t> client (p</a:t>
            </a:r>
            <a:r>
              <a:rPr lang="en-US" i="1" dirty="0" smtClean="0">
                <a:latin typeface="Microsoft Sans Serif" pitchFamily="34" charset="0"/>
                <a:cs typeface="Times New Roman" pitchFamily="18" charset="0"/>
              </a:rPr>
              <a:t>resentation layer</a:t>
            </a:r>
            <a:r>
              <a:rPr lang="en-US" dirty="0" smtClean="0">
                <a:latin typeface="Microsoft Sans Serif" pitchFamily="34" charset="0"/>
                <a:cs typeface="Times New Roman" pitchFamily="18" charset="0"/>
              </a:rPr>
              <a:t>)</a:t>
            </a:r>
          </a:p>
          <a:p>
            <a:pPr>
              <a:lnSpc>
                <a:spcPct val="200000"/>
              </a:lnSpc>
              <a:buFont typeface="Wingdings" panose="05000000000000000000" pitchFamily="2" charset="2"/>
              <a:buChar char="q"/>
            </a:pPr>
            <a:r>
              <a:rPr lang="en-US" i="1" dirty="0" smtClean="0">
                <a:latin typeface="Microsoft Sans Serif" pitchFamily="34" charset="0"/>
                <a:cs typeface="Times New Roman" pitchFamily="18" charset="0"/>
              </a:rPr>
              <a:t>Business Logic Application Server</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merupakan</a:t>
            </a:r>
            <a:r>
              <a:rPr lang="en-US" dirty="0" smtClean="0">
                <a:latin typeface="Microsoft Sans Serif" pitchFamily="34" charset="0"/>
                <a:cs typeface="Times New Roman" pitchFamily="18" charset="0"/>
              </a:rPr>
              <a:t> server </a:t>
            </a:r>
            <a:r>
              <a:rPr lang="en-US" dirty="0" err="1" smtClean="0">
                <a:latin typeface="Microsoft Sans Serif" pitchFamily="34" charset="0"/>
                <a:cs typeface="Times New Roman" pitchFamily="18" charset="0"/>
              </a:rPr>
              <a:t>utama</a:t>
            </a:r>
            <a:r>
              <a:rPr lang="en-US" dirty="0" smtClean="0">
                <a:latin typeface="Microsoft Sans Serif" pitchFamily="34" charset="0"/>
                <a:cs typeface="Times New Roman" pitchFamily="18" charset="0"/>
              </a:rPr>
              <a:t> yang </a:t>
            </a:r>
            <a:r>
              <a:rPr lang="en-US" dirty="0" err="1" smtClean="0">
                <a:latin typeface="Microsoft Sans Serif" pitchFamily="34" charset="0"/>
                <a:cs typeface="Times New Roman" pitchFamily="18" charset="0"/>
              </a:rPr>
              <a:t>berisi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bisnis</a:t>
            </a:r>
            <a:r>
              <a:rPr lang="en-US" dirty="0" smtClean="0">
                <a:latin typeface="Microsoft Sans Serif" pitchFamily="34" charset="0"/>
                <a:cs typeface="Times New Roman" pitchFamily="18" charset="0"/>
              </a:rPr>
              <a:t> logic</a:t>
            </a:r>
          </a:p>
          <a:p>
            <a:pPr>
              <a:lnSpc>
                <a:spcPct val="200000"/>
              </a:lnSpc>
              <a:buFont typeface="Wingdings" panose="05000000000000000000" pitchFamily="2" charset="2"/>
              <a:buChar char="q"/>
            </a:pPr>
            <a:r>
              <a:rPr lang="en-US" i="1" dirty="0" smtClean="0">
                <a:latin typeface="Microsoft Sans Serif" pitchFamily="34" charset="0"/>
                <a:cs typeface="Times New Roman" pitchFamily="18" charset="0"/>
              </a:rPr>
              <a:t>Database Server</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merupakan</a:t>
            </a:r>
            <a:r>
              <a:rPr lang="en-US" dirty="0" smtClean="0">
                <a:latin typeface="Microsoft Sans Serif" pitchFamily="34" charset="0"/>
                <a:cs typeface="Times New Roman" pitchFamily="18" charset="0"/>
              </a:rPr>
              <a:t> server data (</a:t>
            </a:r>
            <a:r>
              <a:rPr lang="en-US" i="1" dirty="0" smtClean="0">
                <a:latin typeface="Microsoft Sans Serif" pitchFamily="34" charset="0"/>
                <a:cs typeface="Times New Roman" pitchFamily="18" charset="0"/>
              </a:rPr>
              <a:t>Data Base Layer</a:t>
            </a:r>
            <a:r>
              <a:rPr lang="en-US" dirty="0" smtClean="0">
                <a:latin typeface="Microsoft Sans Serif" pitchFamily="34" charset="0"/>
                <a:cs typeface="Times New Roman" pitchFamily="18" charset="0"/>
              </a:rPr>
              <a:t>) yang </a:t>
            </a:r>
            <a:r>
              <a:rPr lang="en-US" dirty="0" err="1" smtClean="0">
                <a:latin typeface="Microsoft Sans Serif" pitchFamily="34" charset="0"/>
                <a:cs typeface="Times New Roman" pitchFamily="18" charset="0"/>
              </a:rPr>
              <a:t>menyimpan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semua</a:t>
            </a:r>
            <a:r>
              <a:rPr lang="en-US" dirty="0" smtClean="0">
                <a:latin typeface="Microsoft Sans Serif" pitchFamily="34" charset="0"/>
                <a:cs typeface="Times New Roman" pitchFamily="18" charset="0"/>
              </a:rPr>
              <a:t> data </a:t>
            </a:r>
            <a:r>
              <a:rPr lang="en-US" dirty="0" err="1" smtClean="0">
                <a:latin typeface="Microsoft Sans Serif" pitchFamily="34" charset="0"/>
                <a:cs typeface="Times New Roman" pitchFamily="18" charset="0"/>
              </a:rPr>
              <a:t>transaksi</a:t>
            </a:r>
            <a:r>
              <a:rPr lang="en-US" dirty="0" smtClean="0">
                <a:latin typeface="Microsoft Sans Serif" pitchFamily="34" charset="0"/>
                <a:cs typeface="Times New Roman" pitchFamily="18" charset="0"/>
              </a:rPr>
              <a:t> (</a:t>
            </a:r>
            <a:r>
              <a:rPr lang="en-US" i="1" dirty="0" smtClean="0">
                <a:latin typeface="Microsoft Sans Serif" pitchFamily="34" charset="0"/>
                <a:cs typeface="Times New Roman" pitchFamily="18" charset="0"/>
              </a:rPr>
              <a:t>Production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dan</a:t>
            </a:r>
            <a:r>
              <a:rPr lang="en-US" dirty="0" smtClean="0">
                <a:latin typeface="Microsoft Sans Serif" pitchFamily="34" charset="0"/>
                <a:cs typeface="Times New Roman" pitchFamily="18" charset="0"/>
              </a:rPr>
              <a:t> historical (DWH) </a:t>
            </a:r>
            <a:r>
              <a:rPr lang="en-US" dirty="0" err="1" smtClean="0">
                <a:latin typeface="Microsoft Sans Serif" pitchFamily="34" charset="0"/>
                <a:cs typeface="Times New Roman" pitchFamily="18" charset="0"/>
              </a:rPr>
              <a:t>dimana</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masing-masing</a:t>
            </a:r>
            <a:r>
              <a:rPr lang="en-US" dirty="0" smtClean="0">
                <a:latin typeface="Microsoft Sans Serif" pitchFamily="34" charset="0"/>
                <a:cs typeface="Times New Roman" pitchFamily="18" charset="0"/>
              </a:rPr>
              <a:t> server data </a:t>
            </a:r>
            <a:r>
              <a:rPr lang="en-US" dirty="0" err="1" smtClean="0">
                <a:latin typeface="Microsoft Sans Serif" pitchFamily="34" charset="0"/>
                <a:cs typeface="Times New Roman" pitchFamily="18" charset="0"/>
              </a:rPr>
              <a:t>mempunyai</a:t>
            </a:r>
            <a:r>
              <a:rPr lang="en-US" dirty="0" smtClean="0">
                <a:latin typeface="Microsoft Sans Serif" pitchFamily="34" charset="0"/>
                <a:cs typeface="Times New Roman" pitchFamily="18" charset="0"/>
              </a:rPr>
              <a:t> Back Up Server</a:t>
            </a:r>
          </a:p>
        </p:txBody>
      </p:sp>
      <p:sp>
        <p:nvSpPr>
          <p:cNvPr id="4" name="Slide Number Placeholder 3"/>
          <p:cNvSpPr>
            <a:spLocks noGrp="1"/>
          </p:cNvSpPr>
          <p:nvPr>
            <p:ph type="sldNum" sz="quarter" idx="12"/>
          </p:nvPr>
        </p:nvSpPr>
        <p:spPr/>
        <p:txBody>
          <a:bodyPr/>
          <a:lstStyle/>
          <a:p>
            <a:fld id="{A7D501D9-2A92-42BF-A643-1F9B34CCE0A5}" type="slidenum">
              <a:rPr lang="id-ID" smtClean="0"/>
              <a:t>54</a:t>
            </a:fld>
            <a:endParaRPr lang="id-ID"/>
          </a:p>
        </p:txBody>
      </p:sp>
    </p:spTree>
    <p:extLst>
      <p:ext uri="{BB962C8B-B14F-4D97-AF65-F5344CB8AC3E}">
        <p14:creationId xmlns:p14="http://schemas.microsoft.com/office/powerpoint/2010/main" val="1899671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Garamond Pro Bold" panose="02020702060506020403" pitchFamily="18" charset="0"/>
                <a:cs typeface="Times New Roman" pitchFamily="18" charset="0"/>
              </a:rPr>
              <a:t>Model </a:t>
            </a:r>
            <a:r>
              <a:rPr lang="en-US" dirty="0" err="1">
                <a:latin typeface="Adobe Garamond Pro Bold" panose="02020702060506020403" pitchFamily="18" charset="0"/>
                <a:cs typeface="Times New Roman" pitchFamily="18" charset="0"/>
              </a:rPr>
              <a:t>Arsitektur</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Teknologi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Informasi</a:t>
            </a:r>
            <a:r>
              <a:rPr lang="en-US" dirty="0">
                <a:latin typeface="Adobe Garamond Pro Bold" panose="02020702060506020403" pitchFamily="18" charset="0"/>
                <a:cs typeface="Times New Roman" pitchFamily="18" charset="0"/>
              </a:rPr>
              <a:t> </a:t>
            </a:r>
            <a:r>
              <a:rPr lang="en-US" dirty="0" err="1">
                <a:latin typeface="Adobe Garamond Pro Bold" panose="02020702060506020403" pitchFamily="18" charset="0"/>
                <a:cs typeface="Times New Roman" pitchFamily="18" charset="0"/>
              </a:rPr>
              <a:t>dan</a:t>
            </a:r>
            <a:r>
              <a:rPr lang="en-US" dirty="0">
                <a:latin typeface="Adobe Garamond Pro Bold" panose="02020702060506020403" pitchFamily="18" charset="0"/>
                <a:cs typeface="Times New Roman" pitchFamily="18" charset="0"/>
              </a:rPr>
              <a:t> Security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791495"/>
            <a:ext cx="6858000" cy="4143375"/>
          </a:xfrm>
        </p:spPr>
      </p:pic>
      <p:sp>
        <p:nvSpPr>
          <p:cNvPr id="3" name="Slide Number Placeholder 2"/>
          <p:cNvSpPr>
            <a:spLocks noGrp="1"/>
          </p:cNvSpPr>
          <p:nvPr>
            <p:ph type="sldNum" sz="quarter" idx="12"/>
          </p:nvPr>
        </p:nvSpPr>
        <p:spPr/>
        <p:txBody>
          <a:bodyPr/>
          <a:lstStyle/>
          <a:p>
            <a:fld id="{A7D501D9-2A92-42BF-A643-1F9B34CCE0A5}" type="slidenum">
              <a:rPr lang="id-ID" smtClean="0"/>
              <a:t>55</a:t>
            </a:fld>
            <a:endParaRPr lang="id-ID"/>
          </a:p>
        </p:txBody>
      </p:sp>
    </p:spTree>
    <p:extLst>
      <p:ext uri="{BB962C8B-B14F-4D97-AF65-F5344CB8AC3E}">
        <p14:creationId xmlns:p14="http://schemas.microsoft.com/office/powerpoint/2010/main" val="8583776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a:t>
            </a:r>
            <a:r>
              <a:rPr lang="id-ID" dirty="0" smtClean="0">
                <a:latin typeface="Adobe Garamond Pro Bold" panose="02020702060506020403" pitchFamily="18" charset="0"/>
              </a:rPr>
              <a:t>pplication servers</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t>Application servers </a:t>
            </a:r>
            <a:r>
              <a:rPr lang="en-US" dirty="0" err="1" smtClean="0"/>
              <a:t>terdiri</a:t>
            </a:r>
            <a:r>
              <a:rPr lang="en-US" dirty="0" smtClean="0"/>
              <a:t> </a:t>
            </a:r>
            <a:r>
              <a:rPr lang="en-US" dirty="0" err="1" smtClean="0"/>
              <a:t>dari</a:t>
            </a:r>
            <a:r>
              <a:rPr lang="en-US" dirty="0" smtClean="0"/>
              <a:t> </a:t>
            </a:r>
            <a:r>
              <a:rPr lang="en-US" dirty="0" err="1" smtClean="0"/>
              <a:t>dua</a:t>
            </a:r>
            <a:r>
              <a:rPr lang="en-US" dirty="0" smtClean="0"/>
              <a:t> </a:t>
            </a:r>
            <a:r>
              <a:rPr lang="en-US" dirty="0" err="1" smtClean="0"/>
              <a:t>macam</a:t>
            </a:r>
            <a:r>
              <a:rPr lang="en-US" dirty="0" smtClean="0"/>
              <a:t> </a:t>
            </a:r>
            <a:r>
              <a:rPr lang="en-US" dirty="0" err="1" smtClean="0"/>
              <a:t>yaitu</a:t>
            </a:r>
            <a:r>
              <a:rPr lang="en-US" dirty="0" smtClean="0"/>
              <a:t> Front-end application server </a:t>
            </a:r>
            <a:r>
              <a:rPr lang="en-US" dirty="0" err="1" smtClean="0"/>
              <a:t>dan</a:t>
            </a:r>
            <a:r>
              <a:rPr lang="en-US" dirty="0" smtClean="0"/>
              <a:t> Back-end application server.</a:t>
            </a:r>
          </a:p>
          <a:p>
            <a:r>
              <a:rPr lang="en-US" dirty="0" smtClean="0"/>
              <a:t>Front-end application server </a:t>
            </a:r>
            <a:r>
              <a:rPr lang="en-US" dirty="0" err="1" smtClean="0"/>
              <a:t>merupakan</a:t>
            </a:r>
            <a:r>
              <a:rPr lang="en-US" dirty="0" smtClean="0"/>
              <a:t> server yang </a:t>
            </a:r>
            <a:r>
              <a:rPr lang="en-US" dirty="0" err="1" smtClean="0"/>
              <a:t>dikases</a:t>
            </a:r>
            <a:r>
              <a:rPr lang="en-US" dirty="0" smtClean="0"/>
              <a:t> </a:t>
            </a:r>
            <a:r>
              <a:rPr lang="en-US" dirty="0" err="1" smtClean="0"/>
              <a:t>langsung</a:t>
            </a:r>
            <a:r>
              <a:rPr lang="en-US" dirty="0" smtClean="0"/>
              <a:t> </a:t>
            </a:r>
            <a:r>
              <a:rPr lang="en-US" dirty="0" err="1" smtClean="0"/>
              <a:t>oleh</a:t>
            </a:r>
            <a:r>
              <a:rPr lang="en-US" dirty="0" smtClean="0"/>
              <a:t> user yang </a:t>
            </a:r>
            <a:r>
              <a:rPr lang="en-US" dirty="0" err="1" smtClean="0"/>
              <a:t>berupa</a:t>
            </a:r>
            <a:r>
              <a:rPr lang="en-US" dirty="0" smtClean="0"/>
              <a:t> user-interface</a:t>
            </a:r>
          </a:p>
          <a:p>
            <a:r>
              <a:rPr lang="en-US" dirty="0" smtClean="0"/>
              <a:t>Back-end application server </a:t>
            </a:r>
            <a:r>
              <a:rPr lang="en-US" dirty="0" err="1" smtClean="0"/>
              <a:t>merupakan</a:t>
            </a:r>
            <a:r>
              <a:rPr lang="en-US" dirty="0" smtClean="0"/>
              <a:t> server yang </a:t>
            </a:r>
            <a:r>
              <a:rPr lang="en-US" dirty="0" err="1" smtClean="0"/>
              <a:t>mendukung</a:t>
            </a:r>
            <a:r>
              <a:rPr lang="en-US" dirty="0" smtClean="0"/>
              <a:t> user interface </a:t>
            </a:r>
            <a:r>
              <a:rPr lang="en-US" dirty="0" err="1" smtClean="0"/>
              <a:t>atau</a:t>
            </a:r>
            <a:r>
              <a:rPr lang="en-US" dirty="0" smtClean="0"/>
              <a:t> front-end application </a:t>
            </a:r>
            <a:r>
              <a:rPr lang="en-US" dirty="0" err="1" smtClean="0"/>
              <a:t>secara</a:t>
            </a:r>
            <a:r>
              <a:rPr lang="en-US" dirty="0" smtClean="0"/>
              <a:t> </a:t>
            </a:r>
            <a:r>
              <a:rPr lang="en-US" dirty="0" err="1" smtClean="0"/>
              <a:t>tidak</a:t>
            </a:r>
            <a:r>
              <a:rPr lang="en-US" dirty="0" smtClean="0"/>
              <a:t> </a:t>
            </a:r>
            <a:r>
              <a:rPr lang="en-US" dirty="0" err="1" smtClean="0"/>
              <a:t>langsung</a:t>
            </a:r>
            <a:r>
              <a:rPr lang="en-US" dirty="0" smtClean="0"/>
              <a:t>, </a:t>
            </a:r>
            <a:r>
              <a:rPr lang="en-US" dirty="0" err="1" smtClean="0"/>
              <a:t>biasanya</a:t>
            </a:r>
            <a:r>
              <a:rPr lang="en-US" dirty="0" smtClean="0"/>
              <a:t> </a:t>
            </a:r>
            <a:r>
              <a:rPr lang="en-US" dirty="0" err="1" smtClean="0"/>
              <a:t>untuk</a:t>
            </a:r>
            <a:r>
              <a:rPr lang="en-US" dirty="0" smtClean="0"/>
              <a:t> </a:t>
            </a:r>
            <a:r>
              <a:rPr lang="en-US" dirty="0" err="1" smtClean="0"/>
              <a:t>memberikan</a:t>
            </a:r>
            <a:r>
              <a:rPr lang="en-US" dirty="0" smtClean="0"/>
              <a:t> </a:t>
            </a:r>
            <a:r>
              <a:rPr lang="en-US" dirty="0" err="1" smtClean="0"/>
              <a:t>kebutuhan</a:t>
            </a:r>
            <a:r>
              <a:rPr lang="en-US" dirty="0" smtClean="0"/>
              <a:t> front-end user </a:t>
            </a:r>
            <a:r>
              <a:rPr lang="en-US" dirty="0" err="1" smtClean="0"/>
              <a:t>atau</a:t>
            </a:r>
            <a:r>
              <a:rPr lang="en-US" dirty="0" smtClean="0"/>
              <a:t> </a:t>
            </a:r>
            <a:r>
              <a:rPr lang="en-US" dirty="0" err="1" smtClean="0"/>
              <a:t>memiliki</a:t>
            </a:r>
            <a:r>
              <a:rPr lang="en-US" dirty="0" smtClean="0"/>
              <a:t> </a:t>
            </a:r>
            <a:r>
              <a:rPr lang="en-US" dirty="0" err="1" smtClean="0"/>
              <a:t>kemampuan</a:t>
            </a:r>
            <a:r>
              <a:rPr lang="en-US" dirty="0" smtClean="0"/>
              <a:t> </a:t>
            </a:r>
            <a:r>
              <a:rPr lang="en-US" dirty="0" err="1" smtClean="0"/>
              <a:t>untuk</a:t>
            </a:r>
            <a:r>
              <a:rPr lang="en-US" dirty="0" smtClean="0"/>
              <a:t> </a:t>
            </a:r>
            <a:r>
              <a:rPr lang="en-US" dirty="0" err="1" smtClean="0"/>
              <a:t>berkomunikasi</a:t>
            </a:r>
            <a:r>
              <a:rPr lang="en-US" dirty="0" smtClean="0"/>
              <a:t> </a:t>
            </a:r>
            <a:r>
              <a:rPr lang="en-US" dirty="0" err="1" smtClean="0"/>
              <a:t>dengan</a:t>
            </a:r>
            <a:r>
              <a:rPr lang="en-US" dirty="0" smtClean="0"/>
              <a:t> </a:t>
            </a:r>
            <a:r>
              <a:rPr lang="en-US" dirty="0" err="1" smtClean="0"/>
              <a:t>aplikasi</a:t>
            </a:r>
            <a:r>
              <a:rPr lang="en-US" dirty="0" smtClean="0"/>
              <a:t>/server </a:t>
            </a:r>
            <a:r>
              <a:rPr lang="en-US" dirty="0" err="1" smtClean="0"/>
              <a:t>lainnya</a:t>
            </a:r>
            <a:r>
              <a:rPr lang="en-US" dirty="0" smtClean="0"/>
              <a:t> </a:t>
            </a:r>
            <a:r>
              <a:rPr lang="en-US" dirty="0" err="1" smtClean="0"/>
              <a:t>dengan</a:t>
            </a:r>
            <a:r>
              <a:rPr lang="en-US" dirty="0" smtClean="0"/>
              <a:t> </a:t>
            </a:r>
            <a:r>
              <a:rPr lang="en-US" dirty="0" err="1" smtClean="0"/>
              <a:t>tujuan</a:t>
            </a:r>
            <a:r>
              <a:rPr lang="en-US" dirty="0" smtClean="0"/>
              <a:t> </a:t>
            </a:r>
            <a:r>
              <a:rPr lang="en-US" dirty="0" err="1" smtClean="0"/>
              <a:t>memberikan</a:t>
            </a:r>
            <a:r>
              <a:rPr lang="en-US" dirty="0" smtClean="0"/>
              <a:t> </a:t>
            </a:r>
            <a:r>
              <a:rPr lang="en-US" dirty="0" err="1" smtClean="0"/>
              <a:t>kebutuhan</a:t>
            </a:r>
            <a:r>
              <a:rPr lang="en-US" dirty="0" smtClean="0"/>
              <a:t>.</a:t>
            </a:r>
          </a:p>
        </p:txBody>
      </p:sp>
      <p:sp>
        <p:nvSpPr>
          <p:cNvPr id="4" name="Slide Number Placeholder 3"/>
          <p:cNvSpPr>
            <a:spLocks noGrp="1"/>
          </p:cNvSpPr>
          <p:nvPr>
            <p:ph type="sldNum" sz="quarter" idx="12"/>
          </p:nvPr>
        </p:nvSpPr>
        <p:spPr/>
        <p:txBody>
          <a:bodyPr/>
          <a:lstStyle/>
          <a:p>
            <a:fld id="{A7D501D9-2A92-42BF-A643-1F9B34CCE0A5}" type="slidenum">
              <a:rPr lang="id-ID" smtClean="0"/>
              <a:t>56</a:t>
            </a:fld>
            <a:endParaRPr lang="id-ID"/>
          </a:p>
        </p:txBody>
      </p:sp>
    </p:spTree>
    <p:extLst>
      <p:ext uri="{BB962C8B-B14F-4D97-AF65-F5344CB8AC3E}">
        <p14:creationId xmlns:p14="http://schemas.microsoft.com/office/powerpoint/2010/main" val="12048108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Front </a:t>
            </a:r>
            <a:r>
              <a:rPr lang="en-US" dirty="0"/>
              <a:t>end application server</a:t>
            </a:r>
            <a:endParaRPr lang="id-ID" dirty="0"/>
          </a:p>
        </p:txBody>
      </p:sp>
      <p:sp>
        <p:nvSpPr>
          <p:cNvPr id="4" name="Slide Number Placeholder 3"/>
          <p:cNvSpPr>
            <a:spLocks noGrp="1"/>
          </p:cNvSpPr>
          <p:nvPr>
            <p:ph type="sldNum" sz="quarter" idx="12"/>
          </p:nvPr>
        </p:nvSpPr>
        <p:spPr/>
        <p:txBody>
          <a:bodyPr/>
          <a:lstStyle/>
          <a:p>
            <a:fld id="{A7D501D9-2A92-42BF-A643-1F9B34CCE0A5}" type="slidenum">
              <a:rPr lang="id-ID" smtClean="0"/>
              <a:t>57</a:t>
            </a:fld>
            <a:endParaRPr lang="id-ID"/>
          </a:p>
        </p:txBody>
      </p:sp>
      <p:pic>
        <p:nvPicPr>
          <p:cNvPr id="1030" name="Picture 6" descr="http://4.bp.blogspot.com/-Cz_n9mcdp4g/UFkJsivRjII/AAAAAAAAAJQ/4c2X38KyVcY/s1600/klikbc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438" y="1846263"/>
            <a:ext cx="686545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1642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Adobe Garamond Pro Bold" panose="02020702060506020403" pitchFamily="18" charset="0"/>
              </a:rPr>
              <a:t>Advantages of application </a:t>
            </a:r>
            <a:r>
              <a:rPr lang="id-ID" dirty="0" smtClean="0">
                <a:latin typeface="Adobe Garamond Pro Bold" panose="02020702060506020403" pitchFamily="18" charset="0"/>
              </a:rPr>
              <a:t>servers</a:t>
            </a:r>
            <a:endParaRPr lang="id-ID" dirty="0">
              <a:latin typeface="Adobe Garamond Pro Bold" panose="02020702060506020403" pitchFamily="18" charset="0"/>
            </a:endParaRPr>
          </a:p>
        </p:txBody>
      </p:sp>
      <p:sp>
        <p:nvSpPr>
          <p:cNvPr id="3" name="Content Placeholder 2"/>
          <p:cNvSpPr>
            <a:spLocks noGrp="1"/>
          </p:cNvSpPr>
          <p:nvPr>
            <p:ph idx="1"/>
          </p:nvPr>
        </p:nvSpPr>
        <p:spPr/>
        <p:txBody>
          <a:bodyPr>
            <a:noAutofit/>
          </a:bodyPr>
          <a:lstStyle/>
          <a:p>
            <a:pPr marL="544068" lvl="1" indent="-342900">
              <a:lnSpc>
                <a:spcPct val="150000"/>
              </a:lnSpc>
              <a:buFont typeface="+mj-lt"/>
              <a:buAutoNum type="arabicPeriod"/>
            </a:pPr>
            <a:r>
              <a:rPr lang="en-US" sz="1600" dirty="0" err="1" smtClean="0"/>
              <a:t>Intergritas</a:t>
            </a:r>
            <a:r>
              <a:rPr lang="en-US" sz="1600" dirty="0" smtClean="0"/>
              <a:t> data</a:t>
            </a:r>
          </a:p>
          <a:p>
            <a:pPr marL="566928" lvl="3" indent="0">
              <a:lnSpc>
                <a:spcPct val="150000"/>
              </a:lnSpc>
              <a:buNone/>
            </a:pPr>
            <a:r>
              <a:rPr lang="en-US" sz="1600" dirty="0" err="1"/>
              <a:t>Dengan</a:t>
            </a:r>
            <a:r>
              <a:rPr lang="en-US" sz="1600" dirty="0"/>
              <a:t> </a:t>
            </a:r>
            <a:r>
              <a:rPr lang="en-US" sz="1600" dirty="0" err="1"/>
              <a:t>memusatkan</a:t>
            </a:r>
            <a:r>
              <a:rPr lang="en-US" sz="1600" dirty="0"/>
              <a:t> </a:t>
            </a:r>
            <a:r>
              <a:rPr lang="en-US" sz="1600" dirty="0" err="1"/>
              <a:t>logika</a:t>
            </a:r>
            <a:r>
              <a:rPr lang="en-US" sz="1600" dirty="0"/>
              <a:t> </a:t>
            </a:r>
            <a:r>
              <a:rPr lang="en-US" sz="1600" dirty="0" err="1"/>
              <a:t>bisnis</a:t>
            </a:r>
            <a:r>
              <a:rPr lang="en-US" sz="1600" dirty="0"/>
              <a:t> </a:t>
            </a:r>
            <a:r>
              <a:rPr lang="en-US" sz="1600" dirty="0" err="1"/>
              <a:t>pada</a:t>
            </a:r>
            <a:r>
              <a:rPr lang="en-US" sz="1600" dirty="0"/>
              <a:t> server </a:t>
            </a:r>
            <a:r>
              <a:rPr lang="en-US" sz="1600" dirty="0" err="1"/>
              <a:t>individu</a:t>
            </a:r>
            <a:r>
              <a:rPr lang="en-US" sz="1600" dirty="0"/>
              <a:t> </a:t>
            </a:r>
            <a:r>
              <a:rPr lang="en-US" sz="1600" dirty="0" err="1"/>
              <a:t>atau</a:t>
            </a:r>
            <a:r>
              <a:rPr lang="en-US" sz="1600" dirty="0"/>
              <a:t> </a:t>
            </a:r>
            <a:r>
              <a:rPr lang="en-US" sz="1600" dirty="0" err="1"/>
              <a:t>pada</a:t>
            </a:r>
            <a:r>
              <a:rPr lang="en-US" sz="1600" dirty="0"/>
              <a:t> </a:t>
            </a:r>
            <a:r>
              <a:rPr lang="en-US" sz="1600" dirty="0" err="1"/>
              <a:t>sejumlah</a:t>
            </a:r>
            <a:r>
              <a:rPr lang="en-US" sz="1600" dirty="0"/>
              <a:t> </a:t>
            </a:r>
            <a:r>
              <a:rPr lang="en-US" sz="1600" dirty="0" err="1"/>
              <a:t>kecil</a:t>
            </a:r>
            <a:r>
              <a:rPr lang="en-US" sz="1600" dirty="0"/>
              <a:t> </a:t>
            </a:r>
            <a:r>
              <a:rPr lang="en-US" sz="1600" dirty="0" err="1"/>
              <a:t>mesin</a:t>
            </a:r>
            <a:r>
              <a:rPr lang="en-US" sz="1600" dirty="0"/>
              <a:t> server, update </a:t>
            </a:r>
            <a:r>
              <a:rPr lang="en-US" sz="1600" dirty="0" err="1"/>
              <a:t>dan</a:t>
            </a:r>
            <a:r>
              <a:rPr lang="en-US" sz="1600" dirty="0"/>
              <a:t> upgrade </a:t>
            </a:r>
            <a:r>
              <a:rPr lang="en-US" sz="1600" dirty="0" err="1"/>
              <a:t>ke</a:t>
            </a:r>
            <a:r>
              <a:rPr lang="en-US" sz="1600" dirty="0"/>
              <a:t> </a:t>
            </a:r>
            <a:r>
              <a:rPr lang="en-US" sz="1600" dirty="0" err="1"/>
              <a:t>aplikasi</a:t>
            </a:r>
            <a:r>
              <a:rPr lang="en-US" sz="1600" dirty="0"/>
              <a:t> </a:t>
            </a:r>
            <a:r>
              <a:rPr lang="en-US" sz="1600" dirty="0" err="1"/>
              <a:t>untuk</a:t>
            </a:r>
            <a:r>
              <a:rPr lang="en-US" sz="1600" dirty="0"/>
              <a:t> </a:t>
            </a:r>
            <a:r>
              <a:rPr lang="en-US" sz="1600" dirty="0" err="1"/>
              <a:t>semua</a:t>
            </a:r>
            <a:r>
              <a:rPr lang="en-US" sz="1600" dirty="0"/>
              <a:t> </a:t>
            </a:r>
            <a:r>
              <a:rPr lang="en-US" sz="1600" dirty="0" err="1"/>
              <a:t>pengguna</a:t>
            </a:r>
            <a:r>
              <a:rPr lang="en-US" sz="1600" dirty="0"/>
              <a:t> </a:t>
            </a:r>
            <a:r>
              <a:rPr lang="en-US" sz="1600" dirty="0" err="1"/>
              <a:t>dapat</a:t>
            </a:r>
            <a:r>
              <a:rPr lang="en-US" sz="1600" dirty="0"/>
              <a:t> </a:t>
            </a:r>
            <a:r>
              <a:rPr lang="en-US" sz="1600" dirty="0" err="1"/>
              <a:t>dijamin</a:t>
            </a:r>
            <a:r>
              <a:rPr lang="en-US" sz="1600" dirty="0"/>
              <a:t>. </a:t>
            </a:r>
            <a:r>
              <a:rPr lang="en-US" sz="1600" dirty="0" err="1"/>
              <a:t>Tidak</a:t>
            </a:r>
            <a:r>
              <a:rPr lang="en-US" sz="1600" dirty="0"/>
              <a:t> </a:t>
            </a:r>
            <a:r>
              <a:rPr lang="en-US" sz="1600" dirty="0" err="1"/>
              <a:t>ada</a:t>
            </a:r>
            <a:r>
              <a:rPr lang="en-US" sz="1600" dirty="0"/>
              <a:t> </a:t>
            </a:r>
            <a:r>
              <a:rPr lang="en-US" sz="1600" dirty="0" err="1"/>
              <a:t>risiko</a:t>
            </a:r>
            <a:r>
              <a:rPr lang="en-US" sz="1600" dirty="0"/>
              <a:t> </a:t>
            </a:r>
            <a:r>
              <a:rPr lang="en-US" sz="1600" dirty="0" err="1"/>
              <a:t>versi</a:t>
            </a:r>
            <a:r>
              <a:rPr lang="en-US" sz="1600" dirty="0"/>
              <a:t> lama </a:t>
            </a:r>
            <a:r>
              <a:rPr lang="en-US" sz="1600" dirty="0" err="1"/>
              <a:t>dari</a:t>
            </a:r>
            <a:r>
              <a:rPr lang="en-US" sz="1600" dirty="0"/>
              <a:t> </a:t>
            </a:r>
            <a:r>
              <a:rPr lang="en-US" sz="1600" dirty="0" err="1"/>
              <a:t>aplikasi</a:t>
            </a:r>
            <a:r>
              <a:rPr lang="en-US" sz="1600" dirty="0"/>
              <a:t> </a:t>
            </a:r>
            <a:r>
              <a:rPr lang="en-US" sz="1600" dirty="0" err="1"/>
              <a:t>mengakses</a:t>
            </a:r>
            <a:r>
              <a:rPr lang="en-US" sz="1600" dirty="0"/>
              <a:t> </a:t>
            </a:r>
            <a:r>
              <a:rPr lang="en-US" sz="1600" dirty="0" err="1"/>
              <a:t>atau</a:t>
            </a:r>
            <a:r>
              <a:rPr lang="en-US" sz="1600" dirty="0"/>
              <a:t> </a:t>
            </a:r>
            <a:r>
              <a:rPr lang="en-US" sz="1600" dirty="0" err="1"/>
              <a:t>memanipulasi</a:t>
            </a:r>
            <a:r>
              <a:rPr lang="en-US" sz="1600" dirty="0"/>
              <a:t> data </a:t>
            </a:r>
            <a:r>
              <a:rPr lang="en-US" sz="1600" dirty="0" err="1"/>
              <a:t>dalam</a:t>
            </a:r>
            <a:r>
              <a:rPr lang="en-US" sz="1600" dirty="0"/>
              <a:t> </a:t>
            </a:r>
            <a:r>
              <a:rPr lang="en-US" sz="1600" dirty="0" err="1"/>
              <a:t>lebih</a:t>
            </a:r>
            <a:r>
              <a:rPr lang="en-US" sz="1600" dirty="0"/>
              <a:t> </a:t>
            </a:r>
            <a:r>
              <a:rPr lang="en-US" sz="1600" dirty="0" err="1"/>
              <a:t>tua</a:t>
            </a:r>
            <a:r>
              <a:rPr lang="en-US" sz="1600" dirty="0"/>
              <a:t>, </a:t>
            </a:r>
            <a:r>
              <a:rPr lang="en-US" sz="1600" dirty="0" err="1"/>
              <a:t>secara</a:t>
            </a:r>
            <a:r>
              <a:rPr lang="en-US" sz="1600" dirty="0"/>
              <a:t> </a:t>
            </a:r>
            <a:r>
              <a:rPr lang="en-US" sz="1600" dirty="0" err="1"/>
              <a:t>tidak</a:t>
            </a:r>
            <a:r>
              <a:rPr lang="en-US" sz="1600" dirty="0"/>
              <a:t> </a:t>
            </a:r>
            <a:r>
              <a:rPr lang="en-US" sz="1600" dirty="0" err="1"/>
              <a:t>kompatibel</a:t>
            </a:r>
            <a:r>
              <a:rPr lang="en-US" sz="1600" dirty="0"/>
              <a:t>.</a:t>
            </a:r>
            <a:endParaRPr lang="en-US" sz="1600" dirty="0" smtClean="0"/>
          </a:p>
          <a:p>
            <a:pPr marL="544068" lvl="1" indent="-342900">
              <a:lnSpc>
                <a:spcPct val="150000"/>
              </a:lnSpc>
              <a:buFont typeface="+mj-lt"/>
              <a:buAutoNum type="arabicPeriod"/>
            </a:pPr>
            <a:r>
              <a:rPr lang="en-US" sz="1600" dirty="0" err="1" smtClean="0"/>
              <a:t>Konfigurasi</a:t>
            </a:r>
            <a:r>
              <a:rPr lang="en-US" sz="1600" dirty="0" smtClean="0"/>
              <a:t> yang </a:t>
            </a:r>
            <a:r>
              <a:rPr lang="en-US" sz="1600" dirty="0" err="1" smtClean="0"/>
              <a:t>dipusatkan</a:t>
            </a:r>
            <a:endParaRPr lang="en-US" sz="1600" dirty="0" smtClean="0"/>
          </a:p>
          <a:p>
            <a:pPr lvl="2">
              <a:lnSpc>
                <a:spcPct val="150000"/>
              </a:lnSpc>
              <a:buFont typeface="Arial" panose="020B0604020202020204" pitchFamily="34" charset="0"/>
              <a:buChar char="•"/>
            </a:pPr>
            <a:r>
              <a:rPr lang="en-US" sz="1600" dirty="0" smtClean="0"/>
              <a:t> </a:t>
            </a:r>
            <a:r>
              <a:rPr lang="en-US" sz="1600" dirty="0" err="1" smtClean="0"/>
              <a:t>Perubahan</a:t>
            </a:r>
            <a:r>
              <a:rPr lang="en-US" sz="1600" dirty="0" smtClean="0"/>
              <a:t> </a:t>
            </a:r>
            <a:r>
              <a:rPr lang="en-US" sz="1600" dirty="0" err="1"/>
              <a:t>konfigurasi</a:t>
            </a:r>
            <a:r>
              <a:rPr lang="en-US" sz="1600" dirty="0"/>
              <a:t> </a:t>
            </a:r>
            <a:r>
              <a:rPr lang="en-US" sz="1600" dirty="0" err="1"/>
              <a:t>aplikasi</a:t>
            </a:r>
            <a:r>
              <a:rPr lang="en-US" sz="1600" dirty="0"/>
              <a:t>, </a:t>
            </a:r>
            <a:r>
              <a:rPr lang="en-US" sz="1600" dirty="0" err="1"/>
              <a:t>seperti</a:t>
            </a:r>
            <a:r>
              <a:rPr lang="en-US" sz="1600" dirty="0"/>
              <a:t> </a:t>
            </a:r>
            <a:r>
              <a:rPr lang="en-US" sz="1600" dirty="0" err="1"/>
              <a:t>pindah</a:t>
            </a:r>
            <a:r>
              <a:rPr lang="en-US" sz="1600" dirty="0"/>
              <a:t> </a:t>
            </a:r>
            <a:r>
              <a:rPr lang="en-US" sz="1600" dirty="0" err="1"/>
              <a:t>dari</a:t>
            </a:r>
            <a:r>
              <a:rPr lang="en-US" sz="1600" dirty="0"/>
              <a:t> server database, </a:t>
            </a:r>
            <a:r>
              <a:rPr lang="en-US" sz="1600" dirty="0" err="1"/>
              <a:t>atau</a:t>
            </a:r>
            <a:r>
              <a:rPr lang="en-US" sz="1600" dirty="0"/>
              <a:t> </a:t>
            </a:r>
            <a:r>
              <a:rPr lang="en-US" sz="1600" dirty="0" err="1"/>
              <a:t>sistem</a:t>
            </a:r>
            <a:r>
              <a:rPr lang="en-US" sz="1600" dirty="0"/>
              <a:t> </a:t>
            </a:r>
            <a:r>
              <a:rPr lang="en-US" sz="1600" dirty="0" err="1"/>
              <a:t>pengaturan</a:t>
            </a:r>
            <a:r>
              <a:rPr lang="en-US" sz="1600" dirty="0"/>
              <a:t>, </a:t>
            </a:r>
            <a:r>
              <a:rPr lang="en-US" sz="1600" dirty="0" err="1"/>
              <a:t>dapat</a:t>
            </a:r>
            <a:r>
              <a:rPr lang="en-US" sz="1600" dirty="0"/>
              <a:t> </a:t>
            </a:r>
            <a:r>
              <a:rPr lang="en-US" sz="1600" dirty="0" err="1"/>
              <a:t>berlangsung</a:t>
            </a:r>
            <a:r>
              <a:rPr lang="en-US" sz="1600" dirty="0"/>
              <a:t> </a:t>
            </a:r>
            <a:r>
              <a:rPr lang="en-US" sz="1600" dirty="0" err="1"/>
              <a:t>secara</a:t>
            </a:r>
            <a:r>
              <a:rPr lang="en-US" sz="1600" dirty="0"/>
              <a:t> </a:t>
            </a:r>
            <a:r>
              <a:rPr lang="en-US" sz="1600" dirty="0" err="1"/>
              <a:t>terpusat</a:t>
            </a:r>
            <a:r>
              <a:rPr lang="en-US" sz="1600" dirty="0"/>
              <a:t>.</a:t>
            </a:r>
            <a:endParaRPr lang="en-US" sz="1600" dirty="0" smtClean="0"/>
          </a:p>
          <a:p>
            <a:pPr marL="544068" lvl="1" indent="-342900">
              <a:lnSpc>
                <a:spcPct val="150000"/>
              </a:lnSpc>
              <a:buFont typeface="+mj-lt"/>
              <a:buAutoNum type="arabicPeriod"/>
            </a:pPr>
            <a:r>
              <a:rPr lang="en-US" sz="1600" dirty="0" err="1" smtClean="0"/>
              <a:t>Perfoma</a:t>
            </a:r>
            <a:endParaRPr lang="en-US" sz="1600" dirty="0" smtClean="0"/>
          </a:p>
          <a:p>
            <a:pPr marL="384048" lvl="2" indent="0">
              <a:lnSpc>
                <a:spcPct val="150000"/>
              </a:lnSpc>
              <a:buNone/>
            </a:pPr>
            <a:r>
              <a:rPr lang="en-US" sz="1600" dirty="0" err="1" smtClean="0"/>
              <a:t>Dalam</a:t>
            </a:r>
            <a:r>
              <a:rPr lang="en-US" sz="1600" dirty="0" smtClean="0"/>
              <a:t> </a:t>
            </a:r>
            <a:r>
              <a:rPr lang="en-US" sz="1600" dirty="0" err="1" smtClean="0"/>
              <a:t>contoh</a:t>
            </a:r>
            <a:r>
              <a:rPr lang="en-US" sz="1600" dirty="0" smtClean="0"/>
              <a:t> e-banking, </a:t>
            </a:r>
            <a:r>
              <a:rPr lang="en-US" sz="1600" dirty="0" err="1" smtClean="0"/>
              <a:t>aplikasi</a:t>
            </a:r>
            <a:r>
              <a:rPr lang="en-US" sz="1600" dirty="0" smtClean="0"/>
              <a:t> server </a:t>
            </a:r>
            <a:r>
              <a:rPr lang="en-US" sz="1600" dirty="0" err="1" smtClean="0"/>
              <a:t>memudahkan</a:t>
            </a:r>
            <a:r>
              <a:rPr lang="en-US" sz="1600" dirty="0" smtClean="0"/>
              <a:t> </a:t>
            </a:r>
            <a:r>
              <a:rPr lang="en-US" sz="1600" dirty="0" err="1" smtClean="0"/>
              <a:t>pengguna</a:t>
            </a:r>
            <a:r>
              <a:rPr lang="en-US" sz="1600" dirty="0" smtClean="0"/>
              <a:t> </a:t>
            </a:r>
            <a:r>
              <a:rPr lang="en-US" sz="1600" dirty="0" err="1" smtClean="0"/>
              <a:t>untuk</a:t>
            </a:r>
            <a:r>
              <a:rPr lang="en-US" sz="1600" dirty="0" smtClean="0"/>
              <a:t> </a:t>
            </a:r>
            <a:r>
              <a:rPr lang="en-US" sz="1600" dirty="0" err="1" smtClean="0"/>
              <a:t>melakukan</a:t>
            </a:r>
            <a:r>
              <a:rPr lang="en-US" sz="1600" dirty="0" smtClean="0"/>
              <a:t> </a:t>
            </a:r>
            <a:r>
              <a:rPr lang="en-US" sz="1600" dirty="0" err="1" smtClean="0"/>
              <a:t>transaksi</a:t>
            </a:r>
            <a:r>
              <a:rPr lang="en-US" sz="1600" dirty="0" smtClean="0"/>
              <a:t> </a:t>
            </a:r>
            <a:r>
              <a:rPr lang="en-US" sz="1600" dirty="0" err="1" smtClean="0"/>
              <a:t>keuangan</a:t>
            </a:r>
            <a:r>
              <a:rPr lang="en-US" sz="1600" dirty="0" smtClean="0"/>
              <a:t> </a:t>
            </a:r>
            <a:r>
              <a:rPr lang="en-US" sz="1600" dirty="0" err="1" smtClean="0"/>
              <a:t>dan</a:t>
            </a:r>
            <a:r>
              <a:rPr lang="en-US" sz="1600" dirty="0" smtClean="0"/>
              <a:t> </a:t>
            </a:r>
            <a:r>
              <a:rPr lang="en-US" sz="1600" dirty="0" err="1" smtClean="0"/>
              <a:t>tidak</a:t>
            </a:r>
            <a:r>
              <a:rPr lang="en-US" sz="1600" dirty="0" smtClean="0"/>
              <a:t> </a:t>
            </a:r>
            <a:r>
              <a:rPr lang="en-US" sz="1600" dirty="0" err="1" smtClean="0"/>
              <a:t>perlu</a:t>
            </a:r>
            <a:r>
              <a:rPr lang="en-US" sz="1600" dirty="0" smtClean="0"/>
              <a:t> </a:t>
            </a:r>
            <a:r>
              <a:rPr lang="en-US" sz="1600" dirty="0" err="1" smtClean="0"/>
              <a:t>datang</a:t>
            </a:r>
            <a:r>
              <a:rPr lang="en-US" sz="1600" dirty="0" smtClean="0"/>
              <a:t> </a:t>
            </a:r>
            <a:r>
              <a:rPr lang="en-US" sz="1600" dirty="0" err="1" smtClean="0"/>
              <a:t>langsung</a:t>
            </a:r>
            <a:r>
              <a:rPr lang="en-US" sz="1600" dirty="0" smtClean="0"/>
              <a:t> </a:t>
            </a:r>
            <a:r>
              <a:rPr lang="en-US" sz="1600" dirty="0" err="1" smtClean="0"/>
              <a:t>ke</a:t>
            </a:r>
            <a:r>
              <a:rPr lang="en-US" sz="1600" dirty="0" smtClean="0"/>
              <a:t> bank.</a:t>
            </a:r>
            <a:endParaRPr lang="id-ID" sz="1600" dirty="0"/>
          </a:p>
        </p:txBody>
      </p:sp>
      <p:sp>
        <p:nvSpPr>
          <p:cNvPr id="4" name="Slide Number Placeholder 3"/>
          <p:cNvSpPr>
            <a:spLocks noGrp="1"/>
          </p:cNvSpPr>
          <p:nvPr>
            <p:ph type="sldNum" sz="quarter" idx="12"/>
          </p:nvPr>
        </p:nvSpPr>
        <p:spPr/>
        <p:txBody>
          <a:bodyPr/>
          <a:lstStyle/>
          <a:p>
            <a:fld id="{A7D501D9-2A92-42BF-A643-1F9B34CCE0A5}" type="slidenum">
              <a:rPr lang="id-ID" smtClean="0"/>
              <a:t>58</a:t>
            </a:fld>
            <a:endParaRPr lang="id-ID"/>
          </a:p>
        </p:txBody>
      </p:sp>
    </p:spTree>
    <p:extLst>
      <p:ext uri="{BB962C8B-B14F-4D97-AF65-F5344CB8AC3E}">
        <p14:creationId xmlns:p14="http://schemas.microsoft.com/office/powerpoint/2010/main" val="3976792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nSpc>
                <a:spcPct val="100000"/>
              </a:lnSpc>
            </a:pPr>
            <a:r>
              <a:rPr lang="en-US" dirty="0" err="1" smtClean="0">
                <a:latin typeface="Adobe Garamond Pro Bold" panose="02020702060506020403" pitchFamily="18" charset="0"/>
              </a:rPr>
              <a:t>Kesimpulan</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q"/>
            </a:pPr>
            <a:r>
              <a:rPr lang="en-US" dirty="0" err="1" smtClean="0">
                <a:latin typeface="Microsoft Sans Serif" pitchFamily="34" charset="0"/>
              </a:rPr>
              <a:t>Institusi</a:t>
            </a:r>
            <a:r>
              <a:rPr lang="en-US" dirty="0" smtClean="0">
                <a:latin typeface="Microsoft Sans Serif" pitchFamily="34" charset="0"/>
              </a:rPr>
              <a:t> </a:t>
            </a:r>
            <a:r>
              <a:rPr lang="en-US" dirty="0" err="1" smtClean="0">
                <a:latin typeface="Microsoft Sans Serif" pitchFamily="34" charset="0"/>
              </a:rPr>
              <a:t>perbankan</a:t>
            </a:r>
            <a:r>
              <a:rPr lang="en-US" dirty="0" smtClean="0">
                <a:latin typeface="Microsoft Sans Serif" pitchFamily="34" charset="0"/>
              </a:rPr>
              <a:t> </a:t>
            </a:r>
            <a:r>
              <a:rPr lang="en-US" dirty="0" err="1" smtClean="0">
                <a:latin typeface="Microsoft Sans Serif" pitchFamily="34" charset="0"/>
              </a:rPr>
              <a:t>dipengaruhi</a:t>
            </a:r>
            <a:r>
              <a:rPr lang="en-US" dirty="0" smtClean="0">
                <a:latin typeface="Microsoft Sans Serif" pitchFamily="34" charset="0"/>
              </a:rPr>
              <a:t> </a:t>
            </a:r>
            <a:r>
              <a:rPr lang="en-US" dirty="0" err="1" smtClean="0">
                <a:latin typeface="Microsoft Sans Serif" pitchFamily="34" charset="0"/>
              </a:rPr>
              <a:t>dengan</a:t>
            </a:r>
            <a:r>
              <a:rPr lang="en-US" dirty="0" smtClean="0">
                <a:latin typeface="Microsoft Sans Serif" pitchFamily="34" charset="0"/>
              </a:rPr>
              <a:t> </a:t>
            </a:r>
            <a:r>
              <a:rPr lang="en-US" dirty="0" err="1" smtClean="0">
                <a:latin typeface="Microsoft Sans Serif" pitchFamily="34" charset="0"/>
              </a:rPr>
              <a:t>kuat</a:t>
            </a:r>
            <a:r>
              <a:rPr lang="en-US" dirty="0" smtClean="0">
                <a:latin typeface="Microsoft Sans Serif" pitchFamily="34" charset="0"/>
              </a:rPr>
              <a:t> </a:t>
            </a:r>
            <a:r>
              <a:rPr lang="en-US" dirty="0" err="1" smtClean="0">
                <a:latin typeface="Microsoft Sans Serif" pitchFamily="34" charset="0"/>
              </a:rPr>
              <a:t>oleh</a:t>
            </a:r>
            <a:r>
              <a:rPr lang="en-US" dirty="0" smtClean="0">
                <a:latin typeface="Microsoft Sans Serif" pitchFamily="34" charset="0"/>
              </a:rPr>
              <a:t> </a:t>
            </a:r>
            <a:r>
              <a:rPr lang="en-US" dirty="0" err="1" smtClean="0">
                <a:latin typeface="Microsoft Sans Serif" pitchFamily="34" charset="0"/>
              </a:rPr>
              <a:t>pengembangan</a:t>
            </a:r>
            <a:r>
              <a:rPr lang="en-US" dirty="0" smtClean="0">
                <a:latin typeface="Microsoft Sans Serif" pitchFamily="34" charset="0"/>
              </a:rPr>
              <a:t> </a:t>
            </a:r>
            <a:r>
              <a:rPr lang="en-US" dirty="0" err="1" smtClean="0">
                <a:latin typeface="Microsoft Sans Serif" pitchFamily="34" charset="0"/>
              </a:rPr>
              <a:t>teknologi</a:t>
            </a:r>
            <a:r>
              <a:rPr lang="en-US" dirty="0" smtClean="0">
                <a:latin typeface="Microsoft Sans Serif" pitchFamily="34" charset="0"/>
              </a:rPr>
              <a:t> </a:t>
            </a:r>
            <a:r>
              <a:rPr lang="en-US" dirty="0" err="1" smtClean="0">
                <a:latin typeface="Microsoft Sans Serif" pitchFamily="34" charset="0"/>
              </a:rPr>
              <a:t>informasi</a:t>
            </a:r>
            <a:r>
              <a:rPr lang="en-US" dirty="0" smtClean="0">
                <a:latin typeface="Microsoft Sans Serif" pitchFamily="34" charset="0"/>
              </a:rPr>
              <a:t>, </a:t>
            </a:r>
            <a:r>
              <a:rPr lang="en-US" dirty="0" err="1" smtClean="0">
                <a:latin typeface="Microsoft Sans Serif" pitchFamily="34" charset="0"/>
              </a:rPr>
              <a:t>bahkan</a:t>
            </a:r>
            <a:r>
              <a:rPr lang="en-US" dirty="0" smtClean="0">
                <a:latin typeface="Microsoft Sans Serif" pitchFamily="34" charset="0"/>
              </a:rPr>
              <a:t> </a:t>
            </a:r>
            <a:r>
              <a:rPr lang="en-US" dirty="0" err="1" smtClean="0">
                <a:latin typeface="Microsoft Sans Serif" pitchFamily="34" charset="0"/>
              </a:rPr>
              <a:t>sekarang</a:t>
            </a:r>
            <a:r>
              <a:rPr lang="en-US" dirty="0" smtClean="0">
                <a:latin typeface="Microsoft Sans Serif" pitchFamily="34" charset="0"/>
              </a:rPr>
              <a:t> </a:t>
            </a:r>
            <a:r>
              <a:rPr lang="en-US" dirty="0" err="1" smtClean="0">
                <a:latin typeface="Microsoft Sans Serif" pitchFamily="34" charset="0"/>
              </a:rPr>
              <a:t>mereka</a:t>
            </a:r>
            <a:r>
              <a:rPr lang="en-US" dirty="0" smtClean="0">
                <a:latin typeface="Microsoft Sans Serif" pitchFamily="34" charset="0"/>
              </a:rPr>
              <a:t> </a:t>
            </a:r>
            <a:r>
              <a:rPr lang="en-US" dirty="0" err="1" smtClean="0">
                <a:latin typeface="Microsoft Sans Serif" pitchFamily="34" charset="0"/>
              </a:rPr>
              <a:t>tidak</a:t>
            </a:r>
            <a:r>
              <a:rPr lang="en-US" dirty="0" smtClean="0">
                <a:latin typeface="Microsoft Sans Serif" pitchFamily="34" charset="0"/>
              </a:rPr>
              <a:t> </a:t>
            </a:r>
            <a:r>
              <a:rPr lang="en-US" dirty="0" err="1" smtClean="0">
                <a:latin typeface="Microsoft Sans Serif" pitchFamily="34" charset="0"/>
              </a:rPr>
              <a:t>dapat</a:t>
            </a:r>
            <a:r>
              <a:rPr lang="en-US" dirty="0" smtClean="0">
                <a:latin typeface="Microsoft Sans Serif" pitchFamily="34" charset="0"/>
              </a:rPr>
              <a:t> </a:t>
            </a:r>
            <a:r>
              <a:rPr lang="en-US" dirty="0" err="1" smtClean="0">
                <a:latin typeface="Microsoft Sans Serif" pitchFamily="34" charset="0"/>
              </a:rPr>
              <a:t>beroperasi</a:t>
            </a:r>
            <a:r>
              <a:rPr lang="en-US" dirty="0" smtClean="0">
                <a:latin typeface="Microsoft Sans Serif" pitchFamily="34" charset="0"/>
              </a:rPr>
              <a:t> </a:t>
            </a:r>
            <a:r>
              <a:rPr lang="en-US" dirty="0" err="1" smtClean="0">
                <a:latin typeface="Microsoft Sans Serif" pitchFamily="34" charset="0"/>
              </a:rPr>
              <a:t>lagi</a:t>
            </a:r>
            <a:r>
              <a:rPr lang="en-US" dirty="0" smtClean="0">
                <a:latin typeface="Microsoft Sans Serif" pitchFamily="34" charset="0"/>
              </a:rPr>
              <a:t> </a:t>
            </a:r>
            <a:r>
              <a:rPr lang="en-US" dirty="0" err="1" smtClean="0">
                <a:latin typeface="Microsoft Sans Serif" pitchFamily="34" charset="0"/>
              </a:rPr>
              <a:t>tanpa</a:t>
            </a:r>
            <a:r>
              <a:rPr lang="en-US" dirty="0" smtClean="0">
                <a:latin typeface="Microsoft Sans Serif" pitchFamily="34" charset="0"/>
              </a:rPr>
              <a:t> </a:t>
            </a:r>
            <a:r>
              <a:rPr lang="en-US" dirty="0" err="1" smtClean="0">
                <a:latin typeface="Microsoft Sans Serif" pitchFamily="34" charset="0"/>
              </a:rPr>
              <a:t>adanya</a:t>
            </a:r>
            <a:r>
              <a:rPr lang="en-US" dirty="0" smtClean="0">
                <a:latin typeface="Microsoft Sans Serif" pitchFamily="34" charset="0"/>
              </a:rPr>
              <a:t> </a:t>
            </a:r>
            <a:r>
              <a:rPr lang="en-US" dirty="0" err="1" smtClean="0">
                <a:latin typeface="Microsoft Sans Serif" pitchFamily="34" charset="0"/>
              </a:rPr>
              <a:t>teknologi</a:t>
            </a:r>
            <a:r>
              <a:rPr lang="en-US" dirty="0" smtClean="0">
                <a:latin typeface="Microsoft Sans Serif" pitchFamily="34" charset="0"/>
              </a:rPr>
              <a:t> </a:t>
            </a:r>
            <a:r>
              <a:rPr lang="en-US" dirty="0" err="1" smtClean="0">
                <a:latin typeface="Microsoft Sans Serif" pitchFamily="34" charset="0"/>
              </a:rPr>
              <a:t>informasi</a:t>
            </a:r>
            <a:r>
              <a:rPr lang="en-US" dirty="0" smtClean="0">
                <a:latin typeface="Microsoft Sans Serif" pitchFamily="34" charset="0"/>
              </a:rPr>
              <a:t> </a:t>
            </a:r>
            <a:r>
              <a:rPr lang="en-US" dirty="0" err="1" smtClean="0">
                <a:latin typeface="Microsoft Sans Serif" pitchFamily="34" charset="0"/>
              </a:rPr>
              <a:t>tersebut</a:t>
            </a:r>
            <a:r>
              <a:rPr lang="en-US" dirty="0" smtClean="0">
                <a:latin typeface="Microsoft Sans Serif" pitchFamily="34" charset="0"/>
              </a:rPr>
              <a:t> </a:t>
            </a:r>
          </a:p>
          <a:p>
            <a:pPr>
              <a:lnSpc>
                <a:spcPct val="150000"/>
              </a:lnSpc>
              <a:buFont typeface="Wingdings" panose="05000000000000000000" pitchFamily="2" charset="2"/>
              <a:buChar char="q"/>
            </a:pPr>
            <a:r>
              <a:rPr lang="en-US" dirty="0" err="1" smtClean="0">
                <a:latin typeface="Microsoft Sans Serif" pitchFamily="34" charset="0"/>
                <a:cs typeface="Times New Roman" pitchFamily="18" charset="0"/>
              </a:rPr>
              <a:t>Perkembangan</a:t>
            </a:r>
            <a:r>
              <a:rPr lang="en-US" dirty="0" smtClean="0">
                <a:latin typeface="Microsoft Sans Serif" pitchFamily="34" charset="0"/>
                <a:cs typeface="Times New Roman" pitchFamily="18" charset="0"/>
              </a:rPr>
              <a:t> TI </a:t>
            </a:r>
            <a:r>
              <a:rPr lang="en-US" dirty="0" err="1" smtClean="0">
                <a:latin typeface="Microsoft Sans Serif" pitchFamily="34" charset="0"/>
                <a:cs typeface="Times New Roman" pitchFamily="18" charset="0"/>
              </a:rPr>
              <a:t>ini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mempengaruhi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perilaku</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bisnis</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cara</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perusahaan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berinteraksi</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dengan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nasabah</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mempersingkat</a:t>
            </a:r>
            <a:r>
              <a:rPr lang="en-US" dirty="0" smtClean="0">
                <a:latin typeface="Microsoft Sans Serif" pitchFamily="34" charset="0"/>
                <a:cs typeface="Times New Roman" pitchFamily="18" charset="0"/>
              </a:rPr>
              <a:t> </a:t>
            </a:r>
            <a:r>
              <a:rPr lang="en-US" i="1" dirty="0" smtClean="0">
                <a:latin typeface="Microsoft Sans Serif" pitchFamily="34" charset="0"/>
                <a:cs typeface="Times New Roman" pitchFamily="18" charset="0"/>
              </a:rPr>
              <a:t>business process</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menciptakan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peluang-peluang</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bisnis</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baru</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meningkatkan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produktivitas</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meningkatkan</a:t>
            </a:r>
            <a:r>
              <a:rPr lang="en-US" dirty="0" smtClean="0">
                <a:latin typeface="Microsoft Sans Serif" pitchFamily="34" charset="0"/>
                <a:cs typeface="Times New Roman" pitchFamily="18" charset="0"/>
              </a:rPr>
              <a:t> profit, </a:t>
            </a:r>
            <a:r>
              <a:rPr lang="en-US" dirty="0" err="1" smtClean="0">
                <a:latin typeface="Microsoft Sans Serif" pitchFamily="34" charset="0"/>
                <a:cs typeface="Times New Roman" pitchFamily="18" charset="0"/>
              </a:rPr>
              <a:t>dan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mempererat</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keakraban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dengan</a:t>
            </a:r>
            <a:r>
              <a:rPr lang="en-US" dirty="0" smtClean="0">
                <a:latin typeface="Microsoft Sans Serif" pitchFamily="34" charset="0"/>
                <a:cs typeface="Times New Roman" pitchFamily="18" charset="0"/>
              </a:rPr>
              <a:t> </a:t>
            </a:r>
            <a:r>
              <a:rPr lang="en-US" dirty="0" err="1" smtClean="0">
                <a:latin typeface="Microsoft Sans Serif" pitchFamily="34" charset="0"/>
                <a:cs typeface="Times New Roman" pitchFamily="18" charset="0"/>
              </a:rPr>
              <a:t>nasabah</a:t>
            </a:r>
            <a:endParaRPr lang="en-US" dirty="0" smtClean="0">
              <a:latin typeface="Microsoft Sans Serif"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A7D501D9-2A92-42BF-A643-1F9B34CCE0A5}" type="slidenum">
              <a:rPr lang="id-ID" smtClean="0"/>
              <a:t>59</a:t>
            </a:fld>
            <a:endParaRPr lang="id-ID"/>
          </a:p>
        </p:txBody>
      </p:sp>
    </p:spTree>
    <p:extLst>
      <p:ext uri="{BB962C8B-B14F-4D97-AF65-F5344CB8AC3E}">
        <p14:creationId xmlns:p14="http://schemas.microsoft.com/office/powerpoint/2010/main" val="4143562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solidFill>
                  <a:schemeClr val="tx1"/>
                </a:solidFill>
                <a:latin typeface="Adobe Garamond Pro Bold" panose="02020702060506020403" pitchFamily="18" charset="0"/>
              </a:rPr>
              <a:t>Bank </a:t>
            </a:r>
            <a:r>
              <a:rPr lang="en-US" dirty="0" err="1" smtClean="0">
                <a:solidFill>
                  <a:schemeClr val="tx1"/>
                </a:solidFill>
                <a:latin typeface="Adobe Garamond Pro Bold" panose="02020702060506020403" pitchFamily="18" charset="0"/>
              </a:rPr>
              <a:t>Umum</a:t>
            </a:r>
            <a:endParaRPr lang="id-ID"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id-ID" dirty="0" smtClean="0"/>
              <a:t>Definisi</a:t>
            </a: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532303000"/>
              </p:ext>
            </p:extLst>
          </p:nvPr>
        </p:nvGraphicFramePr>
        <p:xfrm>
          <a:off x="2312977" y="2132856"/>
          <a:ext cx="7333926" cy="3237536"/>
        </p:xfrm>
        <a:graphic>
          <a:graphicData uri="http://schemas.openxmlformats.org/drawingml/2006/table">
            <a:tbl>
              <a:tblPr firstRow="1" bandRow="1">
                <a:tableStyleId>{5C22544A-7EE6-4342-B048-85BDC9FD1C3A}</a:tableStyleId>
              </a:tblPr>
              <a:tblGrid>
                <a:gridCol w="3666963"/>
                <a:gridCol w="3666963"/>
              </a:tblGrid>
              <a:tr h="7700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d-ID" sz="2200" kern="1200" dirty="0" smtClean="0">
                          <a:solidFill>
                            <a:schemeClr val="dk1"/>
                          </a:solidFill>
                          <a:effectLst/>
                          <a:latin typeface="+mn-lt"/>
                          <a:ea typeface="+mn-ea"/>
                          <a:cs typeface="+mn-cs"/>
                        </a:rPr>
                        <a:t>(UU no 7 tahun 1992)</a:t>
                      </a:r>
                    </a:p>
                    <a:p>
                      <a:pPr algn="ctr"/>
                      <a:endParaRPr lang="id-ID" sz="2200" dirty="0"/>
                    </a:p>
                  </a:txBody>
                  <a:tcPr marL="110009" marR="110009" marT="55004" marB="5500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d-ID" sz="2200" kern="1200" dirty="0" smtClean="0">
                          <a:solidFill>
                            <a:schemeClr val="dk1"/>
                          </a:solidFill>
                          <a:effectLst/>
                          <a:latin typeface="+mn-lt"/>
                          <a:ea typeface="+mn-ea"/>
                          <a:cs typeface="+mn-cs"/>
                        </a:rPr>
                        <a:t>(UU no 10 tahun 1998)</a:t>
                      </a:r>
                    </a:p>
                    <a:p>
                      <a:pPr algn="ctr"/>
                      <a:endParaRPr lang="id-ID" sz="2200" dirty="0"/>
                    </a:p>
                  </a:txBody>
                  <a:tcPr marL="110009" marR="110009" marT="55004" marB="55004" anchor="ctr"/>
                </a:tc>
              </a:tr>
              <a:tr h="2420196">
                <a:tc>
                  <a:txBody>
                    <a:bodyPr/>
                    <a:lstStyle/>
                    <a:p>
                      <a:pPr algn="l"/>
                      <a:r>
                        <a:rPr kumimoji="0" lang="id-ID" sz="2200" kern="1200" dirty="0" smtClean="0">
                          <a:solidFill>
                            <a:schemeClr val="dk1"/>
                          </a:solidFill>
                          <a:effectLst/>
                          <a:latin typeface="+mn-lt"/>
                          <a:ea typeface="+mn-ea"/>
                          <a:cs typeface="+mn-cs"/>
                        </a:rPr>
                        <a:t>Bank yang dapat memberikan jasa dalam lalu lintas pembayaran. 	</a:t>
                      </a:r>
                      <a:endParaRPr lang="id-ID" sz="2200" dirty="0"/>
                    </a:p>
                  </a:txBody>
                  <a:tcPr marL="110009" marR="110009" marT="55004" marB="5500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d-ID" sz="2200" kern="1200" dirty="0" smtClean="0">
                          <a:solidFill>
                            <a:schemeClr val="dk1"/>
                          </a:solidFill>
                          <a:effectLst/>
                          <a:latin typeface="+mn-lt"/>
                          <a:ea typeface="+mn-ea"/>
                          <a:cs typeface="+mn-cs"/>
                        </a:rPr>
                        <a:t>Bank yang melaksanakan kegiatan usaha secara konvensional dan atau berdasarkan Prinsip Syariah yang dalam kegiatannya memberikan jasa dalam lalu lintas pembayaran. </a:t>
                      </a:r>
                      <a:endParaRPr lang="id-ID" sz="2200" dirty="0"/>
                    </a:p>
                  </a:txBody>
                  <a:tcPr marL="110009" marR="110009" marT="55004" marB="55004" anchor="ctr"/>
                </a:tc>
              </a:tr>
            </a:tbl>
          </a:graphicData>
        </a:graphic>
      </p:graphicFrame>
      <p:sp>
        <p:nvSpPr>
          <p:cNvPr id="5" name="Slide Number Placeholder 4"/>
          <p:cNvSpPr>
            <a:spLocks noGrp="1"/>
          </p:cNvSpPr>
          <p:nvPr>
            <p:ph type="sldNum" sz="quarter" idx="12"/>
          </p:nvPr>
        </p:nvSpPr>
        <p:spPr/>
        <p:txBody>
          <a:bodyPr/>
          <a:lstStyle/>
          <a:p>
            <a:fld id="{A7D501D9-2A92-42BF-A643-1F9B34CCE0A5}" type="slidenum">
              <a:rPr lang="id-ID" smtClean="0"/>
              <a:t>6</a:t>
            </a:fld>
            <a:endParaRPr lang="id-ID"/>
          </a:p>
        </p:txBody>
      </p:sp>
    </p:spTree>
    <p:extLst>
      <p:ext uri="{BB962C8B-B14F-4D97-AF65-F5344CB8AC3E}">
        <p14:creationId xmlns:p14="http://schemas.microsoft.com/office/powerpoint/2010/main" val="1633511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Referensi</a:t>
            </a:r>
            <a:endParaRPr lang="id-ID" dirty="0"/>
          </a:p>
        </p:txBody>
      </p:sp>
      <p:sp>
        <p:nvSpPr>
          <p:cNvPr id="3" name="Content Placeholder 2"/>
          <p:cNvSpPr>
            <a:spLocks noGrp="1"/>
          </p:cNvSpPr>
          <p:nvPr>
            <p:ph idx="1"/>
          </p:nvPr>
        </p:nvSpPr>
        <p:spPr/>
        <p:txBody>
          <a:bodyPr/>
          <a:lstStyle/>
          <a:p>
            <a:endParaRPr lang="en-US" dirty="0" smtClean="0"/>
          </a:p>
          <a:p>
            <a:pPr>
              <a:buFont typeface="Wingdings" panose="05000000000000000000" pitchFamily="2" charset="2"/>
              <a:buChar char="q"/>
            </a:pPr>
            <a:r>
              <a:rPr lang="id-ID" sz="1800" u="sng" dirty="0"/>
              <a:t>http://wartawarga.gunadarma.ac.id/2011/05/teknologi-sistem-informasi-tsi-perbankan/</a:t>
            </a:r>
            <a:endParaRPr lang="id-ID" sz="1800" dirty="0"/>
          </a:p>
          <a:p>
            <a:pPr>
              <a:buFont typeface="Wingdings" panose="05000000000000000000" pitchFamily="2" charset="2"/>
              <a:buChar char="q"/>
            </a:pPr>
            <a:r>
              <a:rPr lang="id-ID" sz="1800" dirty="0"/>
              <a:t>http://id.wikipedia.org/wiki/Sistem_informasi_manajemen</a:t>
            </a:r>
          </a:p>
          <a:p>
            <a:pPr lvl="0">
              <a:buFont typeface="Wingdings" panose="05000000000000000000" pitchFamily="2" charset="2"/>
              <a:buChar char="q"/>
            </a:pPr>
            <a:r>
              <a:rPr lang="en-US" sz="1800" u="sng" dirty="0"/>
              <a:t>http://www.microbanking-online.com/drc.php</a:t>
            </a:r>
            <a:endParaRPr lang="id-ID" sz="1800" dirty="0"/>
          </a:p>
          <a:p>
            <a:pPr lvl="0">
              <a:buFont typeface="Wingdings" panose="05000000000000000000" pitchFamily="2" charset="2"/>
              <a:buChar char="q"/>
            </a:pPr>
            <a:r>
              <a:rPr lang="en-US" sz="1800" dirty="0"/>
              <a:t>http://</a:t>
            </a:r>
            <a:r>
              <a:rPr lang="en-US" sz="1800" dirty="0" smtClean="0"/>
              <a:t>www.slideshare.net/fariderdotcom/disaster-recovery-center-and-disaster-recovery-plan</a:t>
            </a:r>
            <a:endParaRPr lang="en-US" sz="1800" dirty="0"/>
          </a:p>
          <a:p>
            <a:pPr>
              <a:buFont typeface="Wingdings" panose="05000000000000000000" pitchFamily="2" charset="2"/>
              <a:buChar char="q"/>
            </a:pPr>
            <a:r>
              <a:rPr lang="en-US" sz="1800" dirty="0" err="1" smtClean="0"/>
              <a:t>Reliablility</a:t>
            </a:r>
            <a:r>
              <a:rPr lang="en-US" sz="1800" dirty="0" smtClean="0"/>
              <a:t> </a:t>
            </a:r>
            <a:r>
              <a:rPr lang="en-US" sz="1800" dirty="0"/>
              <a:t>The </a:t>
            </a:r>
            <a:r>
              <a:rPr lang="en-US" sz="1800" dirty="0" err="1"/>
              <a:t>ShoreTel</a:t>
            </a:r>
            <a:r>
              <a:rPr lang="en-US" sz="1800" dirty="0"/>
              <a:t> Way - White </a:t>
            </a:r>
            <a:r>
              <a:rPr lang="en-US" sz="1800" dirty="0" smtClean="0"/>
              <a:t>Paper</a:t>
            </a:r>
          </a:p>
          <a:p>
            <a:pPr>
              <a:buFont typeface="Wingdings" panose="05000000000000000000" pitchFamily="2" charset="2"/>
              <a:buChar char="q"/>
            </a:pPr>
            <a:r>
              <a:rPr lang="en-US" sz="1800" dirty="0"/>
              <a:t>ANZOA-2012 Business continuity case example Michael Matthew, Paper</a:t>
            </a:r>
            <a:endParaRPr lang="id-ID" sz="1800" dirty="0"/>
          </a:p>
        </p:txBody>
      </p:sp>
      <p:sp>
        <p:nvSpPr>
          <p:cNvPr id="4" name="Slide Number Placeholder 3"/>
          <p:cNvSpPr>
            <a:spLocks noGrp="1"/>
          </p:cNvSpPr>
          <p:nvPr>
            <p:ph type="sldNum" sz="quarter" idx="12"/>
          </p:nvPr>
        </p:nvSpPr>
        <p:spPr/>
        <p:txBody>
          <a:bodyPr/>
          <a:lstStyle/>
          <a:p>
            <a:fld id="{A7D501D9-2A92-42BF-A643-1F9B34CCE0A5}" type="slidenum">
              <a:rPr lang="id-ID" smtClean="0"/>
              <a:t>60</a:t>
            </a:fld>
            <a:endParaRPr lang="id-ID"/>
          </a:p>
        </p:txBody>
      </p:sp>
    </p:spTree>
    <p:extLst>
      <p:ext uri="{BB962C8B-B14F-4D97-AF65-F5344CB8AC3E}">
        <p14:creationId xmlns:p14="http://schemas.microsoft.com/office/powerpoint/2010/main" val="21158673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TERIMA KASIH</a:t>
            </a:r>
            <a:endParaRPr lang="id-ID" dirty="0"/>
          </a:p>
        </p:txBody>
      </p:sp>
      <p:sp>
        <p:nvSpPr>
          <p:cNvPr id="2" name="Slide Number Placeholder 1"/>
          <p:cNvSpPr>
            <a:spLocks noGrp="1"/>
          </p:cNvSpPr>
          <p:nvPr>
            <p:ph type="sldNum" sz="quarter" idx="12"/>
          </p:nvPr>
        </p:nvSpPr>
        <p:spPr/>
        <p:txBody>
          <a:bodyPr/>
          <a:lstStyle/>
          <a:p>
            <a:fld id="{A7D501D9-2A92-42BF-A643-1F9B34CCE0A5}" type="slidenum">
              <a:rPr lang="id-ID" smtClean="0"/>
              <a:t>61</a:t>
            </a:fld>
            <a:endParaRPr lang="id-ID"/>
          </a:p>
        </p:txBody>
      </p:sp>
    </p:spTree>
    <p:extLst>
      <p:ext uri="{BB962C8B-B14F-4D97-AF65-F5344CB8AC3E}">
        <p14:creationId xmlns:p14="http://schemas.microsoft.com/office/powerpoint/2010/main" val="142974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200000"/>
              </a:lnSpc>
            </a:pPr>
            <a:r>
              <a:rPr lang="id-ID" dirty="0" smtClean="0"/>
              <a:t>Keistimewaan Bank Umum</a:t>
            </a:r>
          </a:p>
          <a:p>
            <a:pPr marL="596646" indent="-514350">
              <a:lnSpc>
                <a:spcPct val="200000"/>
              </a:lnSpc>
              <a:buFont typeface="+mj-lt"/>
              <a:buAutoNum type="arabicPeriod"/>
            </a:pPr>
            <a:r>
              <a:rPr lang="id-ID" dirty="0" smtClean="0"/>
              <a:t>Tabungan dapat diambil dengan cek</a:t>
            </a:r>
          </a:p>
          <a:p>
            <a:pPr marL="596646" indent="-514350">
              <a:lnSpc>
                <a:spcPct val="200000"/>
              </a:lnSpc>
              <a:buFont typeface="+mj-lt"/>
              <a:buAutoNum type="arabicPeriod"/>
            </a:pPr>
            <a:r>
              <a:rPr lang="id-ID" dirty="0" smtClean="0"/>
              <a:t>Menciptakan daya beli</a:t>
            </a:r>
          </a:p>
          <a:p>
            <a:pPr marL="596646" indent="-514350">
              <a:lnSpc>
                <a:spcPct val="200000"/>
              </a:lnSpc>
              <a:buFont typeface="+mj-lt"/>
              <a:buAutoNum type="arabicPeriod"/>
            </a:pPr>
            <a:r>
              <a:rPr lang="id-ID" dirty="0" smtClean="0"/>
              <a:t>Memberi pinjaman jangka pendek</a:t>
            </a:r>
            <a:endParaRPr lang="id-ID" dirty="0"/>
          </a:p>
        </p:txBody>
      </p:sp>
      <p:sp>
        <p:nvSpPr>
          <p:cNvPr id="4" name="Title 1"/>
          <p:cNvSpPr>
            <a:spLocks noGrp="1"/>
          </p:cNvSpPr>
          <p:nvPr>
            <p:ph type="title"/>
          </p:nvPr>
        </p:nvSpPr>
        <p:spPr>
          <a:xfrm>
            <a:off x="1097280" y="286603"/>
            <a:ext cx="10058400" cy="1450757"/>
          </a:xfrm>
        </p:spPr>
        <p:txBody>
          <a:bodyPr anchor="ctr"/>
          <a:lstStyle/>
          <a:p>
            <a:r>
              <a:rPr lang="en-US" dirty="0" smtClean="0">
                <a:solidFill>
                  <a:schemeClr val="tx1"/>
                </a:solidFill>
                <a:latin typeface="Adobe Garamond Pro Bold" panose="02020702060506020403" pitchFamily="18" charset="0"/>
              </a:rPr>
              <a:t>Bank </a:t>
            </a:r>
            <a:r>
              <a:rPr lang="en-US" dirty="0" err="1" smtClean="0">
                <a:solidFill>
                  <a:schemeClr val="tx1"/>
                </a:solidFill>
                <a:latin typeface="Adobe Garamond Pro Bold" panose="02020702060506020403" pitchFamily="18" charset="0"/>
              </a:rPr>
              <a:t>Umum</a:t>
            </a:r>
            <a:endParaRPr lang="id-ID" dirty="0"/>
          </a:p>
        </p:txBody>
      </p:sp>
      <p:sp>
        <p:nvSpPr>
          <p:cNvPr id="2" name="Slide Number Placeholder 1"/>
          <p:cNvSpPr>
            <a:spLocks noGrp="1"/>
          </p:cNvSpPr>
          <p:nvPr>
            <p:ph type="sldNum" sz="quarter" idx="12"/>
          </p:nvPr>
        </p:nvSpPr>
        <p:spPr/>
        <p:txBody>
          <a:bodyPr/>
          <a:lstStyle/>
          <a:p>
            <a:fld id="{A7D501D9-2A92-42BF-A643-1F9B34CCE0A5}" type="slidenum">
              <a:rPr lang="id-ID" smtClean="0"/>
              <a:t>7</a:t>
            </a:fld>
            <a:endParaRPr lang="id-ID"/>
          </a:p>
        </p:txBody>
      </p:sp>
    </p:spTree>
    <p:extLst>
      <p:ext uri="{BB962C8B-B14F-4D97-AF65-F5344CB8AC3E}">
        <p14:creationId xmlns:p14="http://schemas.microsoft.com/office/powerpoint/2010/main" val="45090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3082834" cy="4023360"/>
          </a:xfrm>
        </p:spPr>
        <p:txBody>
          <a:bodyPr>
            <a:normAutofit/>
          </a:bodyPr>
          <a:lstStyle/>
          <a:p>
            <a:r>
              <a:rPr lang="id-ID" dirty="0"/>
              <a:t>Usaha </a:t>
            </a:r>
            <a:r>
              <a:rPr lang="id-ID" dirty="0" smtClean="0"/>
              <a:t>dan larangan terhadap Bank Umum</a:t>
            </a:r>
          </a:p>
        </p:txBody>
      </p:sp>
      <p:graphicFrame>
        <p:nvGraphicFramePr>
          <p:cNvPr id="4" name="Table 3"/>
          <p:cNvGraphicFramePr>
            <a:graphicFrameLocks noGrp="1"/>
          </p:cNvGraphicFramePr>
          <p:nvPr>
            <p:extLst>
              <p:ext uri="{D42A27DB-BD31-4B8C-83A1-F6EECF244321}">
                <p14:modId xmlns:p14="http://schemas.microsoft.com/office/powerpoint/2010/main" val="2998650555"/>
              </p:ext>
            </p:extLst>
          </p:nvPr>
        </p:nvGraphicFramePr>
        <p:xfrm>
          <a:off x="4521965" y="1845735"/>
          <a:ext cx="6951578" cy="4429291"/>
        </p:xfrm>
        <a:graphic>
          <a:graphicData uri="http://schemas.openxmlformats.org/drawingml/2006/table">
            <a:tbl>
              <a:tblPr firstRow="1" bandRow="1">
                <a:tableStyleId>{5C22544A-7EE6-4342-B048-85BDC9FD1C3A}</a:tableStyleId>
              </a:tblPr>
              <a:tblGrid>
                <a:gridCol w="3830461"/>
                <a:gridCol w="3121117"/>
              </a:tblGrid>
              <a:tr h="363029">
                <a:tc>
                  <a:txBody>
                    <a:bodyPr/>
                    <a:lstStyle/>
                    <a:p>
                      <a:pPr algn="ctr"/>
                      <a:r>
                        <a:rPr lang="id-ID" dirty="0" smtClean="0"/>
                        <a:t>Usaha</a:t>
                      </a:r>
                      <a:endParaRPr lang="id-ID" dirty="0"/>
                    </a:p>
                  </a:txBody>
                  <a:tcPr anchor="ctr"/>
                </a:tc>
                <a:tc>
                  <a:txBody>
                    <a:bodyPr/>
                    <a:lstStyle/>
                    <a:p>
                      <a:pPr algn="ctr"/>
                      <a:r>
                        <a:rPr lang="id-ID" dirty="0" smtClean="0"/>
                        <a:t>Larangan</a:t>
                      </a:r>
                      <a:endParaRPr lang="id-ID" dirty="0"/>
                    </a:p>
                  </a:txBody>
                  <a:tcPr anchor="ctr"/>
                </a:tc>
              </a:tr>
              <a:tr h="635301">
                <a:tc>
                  <a:txBody>
                    <a:bodyPr/>
                    <a:lstStyle/>
                    <a:p>
                      <a:r>
                        <a:rPr kumimoji="0" lang="id-ID" sz="1800" kern="1200" dirty="0" smtClean="0">
                          <a:solidFill>
                            <a:schemeClr val="dk1"/>
                          </a:solidFill>
                          <a:effectLst/>
                          <a:latin typeface="+mn-lt"/>
                          <a:ea typeface="+mn-ea"/>
                          <a:cs typeface="+mn-cs"/>
                        </a:rPr>
                        <a:t>Memberi dan menerima pinjaman dari perusahaan lain atau masyarakat</a:t>
                      </a:r>
                      <a:endParaRPr lang="id-ID"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d-ID" sz="1800" kern="1200" dirty="0" smtClean="0">
                          <a:solidFill>
                            <a:schemeClr val="dk1"/>
                          </a:solidFill>
                          <a:effectLst/>
                          <a:latin typeface="+mn-lt"/>
                          <a:ea typeface="+mn-ea"/>
                          <a:cs typeface="+mn-cs"/>
                        </a:rPr>
                        <a:t>Melakukan penyertaan modal</a:t>
                      </a:r>
                    </a:p>
                    <a:p>
                      <a:endParaRPr lang="id-ID" dirty="0"/>
                    </a:p>
                  </a:txBody>
                  <a:tcPr anchor="ctr"/>
                </a:tc>
              </a:tr>
              <a:tr h="635301">
                <a:tc>
                  <a:txBody>
                    <a:bodyPr/>
                    <a:lstStyle/>
                    <a:p>
                      <a:r>
                        <a:rPr kumimoji="0" lang="id-ID" sz="1800" kern="1200" dirty="0" smtClean="0">
                          <a:solidFill>
                            <a:schemeClr val="dk1"/>
                          </a:solidFill>
                          <a:effectLst/>
                          <a:latin typeface="+mn-lt"/>
                          <a:ea typeface="+mn-ea"/>
                          <a:cs typeface="+mn-cs"/>
                        </a:rPr>
                        <a:t>Menerima titipan barang-barang berharga</a:t>
                      </a:r>
                      <a:endParaRPr lang="id-ID" dirty="0"/>
                    </a:p>
                  </a:txBody>
                  <a:tcPr anchor="ctr"/>
                </a:tc>
                <a:tc>
                  <a:txBody>
                    <a:bodyPr/>
                    <a:lstStyle/>
                    <a:p>
                      <a:r>
                        <a:rPr kumimoji="0" lang="id-ID" sz="1800" kern="1200" dirty="0" smtClean="0">
                          <a:solidFill>
                            <a:schemeClr val="dk1"/>
                          </a:solidFill>
                          <a:effectLst/>
                          <a:latin typeface="+mn-lt"/>
                          <a:ea typeface="+mn-ea"/>
                          <a:cs typeface="+mn-cs"/>
                        </a:rPr>
                        <a:t>Melakukan usaha perasuransian</a:t>
                      </a:r>
                      <a:endParaRPr lang="id-ID" dirty="0"/>
                    </a:p>
                  </a:txBody>
                  <a:tcPr anchor="ctr"/>
                </a:tc>
              </a:tr>
              <a:tr h="907573">
                <a:tc>
                  <a:txBody>
                    <a:bodyPr/>
                    <a:lstStyle/>
                    <a:p>
                      <a:r>
                        <a:rPr kumimoji="0" lang="id-ID" sz="1800" kern="1200" dirty="0" smtClean="0">
                          <a:solidFill>
                            <a:schemeClr val="dk1"/>
                          </a:solidFill>
                          <a:effectLst/>
                          <a:latin typeface="+mn-lt"/>
                          <a:ea typeface="+mn-ea"/>
                          <a:cs typeface="+mn-cs"/>
                        </a:rPr>
                        <a:t>Melakukan kegiatan valuta asing</a:t>
                      </a:r>
                      <a:endParaRPr lang="id-ID"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d-ID" sz="1800" kern="1200" dirty="0" smtClean="0">
                          <a:solidFill>
                            <a:schemeClr val="dk1"/>
                          </a:solidFill>
                          <a:effectLst/>
                          <a:latin typeface="+mn-lt"/>
                          <a:ea typeface="+mn-ea"/>
                          <a:cs typeface="+mn-cs"/>
                        </a:rPr>
                        <a:t>Melakukan usaha lain di luar kegiatan usaha yang dapat dilakukan bank umum</a:t>
                      </a:r>
                    </a:p>
                  </a:txBody>
                  <a:tcPr anchor="ctr"/>
                </a:tc>
              </a:tr>
              <a:tr h="635301">
                <a:tc>
                  <a:txBody>
                    <a:bodyPr/>
                    <a:lstStyle/>
                    <a:p>
                      <a:r>
                        <a:rPr kumimoji="0" lang="id-ID" sz="1800" kern="1200" dirty="0" smtClean="0">
                          <a:solidFill>
                            <a:schemeClr val="dk1"/>
                          </a:solidFill>
                          <a:effectLst/>
                          <a:latin typeface="+mn-lt"/>
                          <a:ea typeface="+mn-ea"/>
                          <a:cs typeface="+mn-cs"/>
                        </a:rPr>
                        <a:t>Mendirikan anak perusahaan yang melakukan usaha asuransi</a:t>
                      </a:r>
                      <a:endParaRPr lang="id-ID" dirty="0"/>
                    </a:p>
                  </a:txBody>
                  <a:tcPr anchor="ctr"/>
                </a:tc>
                <a:tc>
                  <a:txBody>
                    <a:bodyPr/>
                    <a:lstStyle/>
                    <a:p>
                      <a:r>
                        <a:rPr kumimoji="0" lang="id-ID" sz="1800" kern="1200" dirty="0" smtClean="0">
                          <a:solidFill>
                            <a:schemeClr val="dk1"/>
                          </a:solidFill>
                          <a:effectLst/>
                          <a:latin typeface="+mn-lt"/>
                          <a:ea typeface="+mn-ea"/>
                          <a:cs typeface="+mn-cs"/>
                        </a:rPr>
                        <a:t>Melakukan usaha asuransi </a:t>
                      </a:r>
                      <a:endParaRPr lang="id-ID" dirty="0"/>
                    </a:p>
                  </a:txBody>
                  <a:tcPr anchor="ctr"/>
                </a:tc>
              </a:tr>
              <a:tr h="363029">
                <a:tc>
                  <a:txBody>
                    <a:bodyPr/>
                    <a:lstStyle/>
                    <a:p>
                      <a:r>
                        <a:rPr kumimoji="0" lang="id-ID" sz="1800" kern="1200" dirty="0" smtClean="0">
                          <a:solidFill>
                            <a:schemeClr val="dk1"/>
                          </a:solidFill>
                          <a:effectLst/>
                          <a:latin typeface="+mn-lt"/>
                          <a:ea typeface="+mn-ea"/>
                          <a:cs typeface="+mn-cs"/>
                        </a:rPr>
                        <a:t>Melakukan giro dan inkaso antarbank</a:t>
                      </a:r>
                      <a:endParaRPr lang="id-ID" dirty="0"/>
                    </a:p>
                  </a:txBody>
                  <a:tcPr anchor="ctr"/>
                </a:tc>
                <a:tc>
                  <a:txBody>
                    <a:bodyPr/>
                    <a:lstStyle/>
                    <a:p>
                      <a:endParaRPr lang="id-ID"/>
                    </a:p>
                  </a:txBody>
                  <a:tcPr anchor="ctr"/>
                </a:tc>
              </a:tr>
              <a:tr h="8631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d-ID" sz="1800" kern="1200" dirty="0" smtClean="0">
                          <a:solidFill>
                            <a:schemeClr val="dk1"/>
                          </a:solidFill>
                          <a:effectLst/>
                          <a:latin typeface="+mn-lt"/>
                          <a:ea typeface="+mn-ea"/>
                          <a:cs typeface="+mn-cs"/>
                        </a:rPr>
                        <a:t>Melayani jasa pengiriman uang (transfer) antar bank</a:t>
                      </a:r>
                      <a:endParaRPr lang="id-ID" dirty="0" smtClean="0"/>
                    </a:p>
                  </a:txBody>
                  <a:tcPr anchor="ctr"/>
                </a:tc>
                <a:tc>
                  <a:txBody>
                    <a:bodyPr/>
                    <a:lstStyle/>
                    <a:p>
                      <a:endParaRPr lang="id-ID" dirty="0"/>
                    </a:p>
                  </a:txBody>
                  <a:tcPr anchor="ctr"/>
                </a:tc>
              </a:tr>
            </a:tbl>
          </a:graphicData>
        </a:graphic>
      </p:graphicFrame>
      <p:sp>
        <p:nvSpPr>
          <p:cNvPr id="5" name="Title 1"/>
          <p:cNvSpPr>
            <a:spLocks noGrp="1"/>
          </p:cNvSpPr>
          <p:nvPr>
            <p:ph type="title"/>
          </p:nvPr>
        </p:nvSpPr>
        <p:spPr/>
        <p:txBody>
          <a:bodyPr anchor="ctr"/>
          <a:lstStyle/>
          <a:p>
            <a:r>
              <a:rPr lang="en-US" dirty="0" smtClean="0">
                <a:solidFill>
                  <a:schemeClr val="tx1"/>
                </a:solidFill>
                <a:latin typeface="Adobe Garamond Pro Bold" panose="02020702060506020403" pitchFamily="18" charset="0"/>
              </a:rPr>
              <a:t>Bank </a:t>
            </a:r>
            <a:r>
              <a:rPr lang="en-US" dirty="0" err="1" smtClean="0">
                <a:solidFill>
                  <a:schemeClr val="tx1"/>
                </a:solidFill>
                <a:latin typeface="Adobe Garamond Pro Bold" panose="02020702060506020403" pitchFamily="18" charset="0"/>
              </a:rPr>
              <a:t>Umum</a:t>
            </a:r>
            <a:endParaRPr lang="id-ID" dirty="0"/>
          </a:p>
        </p:txBody>
      </p:sp>
      <p:sp>
        <p:nvSpPr>
          <p:cNvPr id="2" name="Slide Number Placeholder 1"/>
          <p:cNvSpPr>
            <a:spLocks noGrp="1"/>
          </p:cNvSpPr>
          <p:nvPr>
            <p:ph type="sldNum" sz="quarter" idx="12"/>
          </p:nvPr>
        </p:nvSpPr>
        <p:spPr/>
        <p:txBody>
          <a:bodyPr/>
          <a:lstStyle/>
          <a:p>
            <a:fld id="{A7D501D9-2A92-42BF-A643-1F9B34CCE0A5}" type="slidenum">
              <a:rPr lang="id-ID" smtClean="0"/>
              <a:t>8</a:t>
            </a:fld>
            <a:endParaRPr lang="id-ID"/>
          </a:p>
        </p:txBody>
      </p:sp>
    </p:spTree>
    <p:extLst>
      <p:ext uri="{BB962C8B-B14F-4D97-AF65-F5344CB8AC3E}">
        <p14:creationId xmlns:p14="http://schemas.microsoft.com/office/powerpoint/2010/main" val="247555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solidFill>
                  <a:schemeClr val="tx1"/>
                </a:solidFill>
                <a:latin typeface="Adobe Garamond Pro Bold" panose="02020702060506020403" pitchFamily="18" charset="0"/>
              </a:rPr>
              <a:t>Bank </a:t>
            </a:r>
            <a:r>
              <a:rPr lang="en-US" dirty="0" err="1" smtClean="0">
                <a:solidFill>
                  <a:schemeClr val="tx1"/>
                </a:solidFill>
                <a:latin typeface="Adobe Garamond Pro Bold" panose="02020702060506020403" pitchFamily="18" charset="0"/>
              </a:rPr>
              <a:t>Perkreditan</a:t>
            </a:r>
            <a:r>
              <a:rPr lang="en-US" dirty="0" smtClean="0">
                <a:solidFill>
                  <a:schemeClr val="tx1"/>
                </a:solidFill>
                <a:latin typeface="Adobe Garamond Pro Bold" panose="02020702060506020403" pitchFamily="18" charset="0"/>
              </a:rPr>
              <a:t> Rakyat</a:t>
            </a:r>
            <a:endParaRPr lang="id-ID"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id-ID" dirty="0" smtClean="0"/>
              <a:t>Definisi</a:t>
            </a:r>
          </a:p>
          <a:p>
            <a:pPr marL="82296" indent="0">
              <a:buNone/>
            </a:pP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1717307647"/>
              </p:ext>
            </p:extLst>
          </p:nvPr>
        </p:nvGraphicFramePr>
        <p:xfrm>
          <a:off x="2189202" y="2318702"/>
          <a:ext cx="7693538" cy="3037068"/>
        </p:xfrm>
        <a:graphic>
          <a:graphicData uri="http://schemas.openxmlformats.org/drawingml/2006/table">
            <a:tbl>
              <a:tblPr firstRow="1" bandRow="1">
                <a:tableStyleId>{5C22544A-7EE6-4342-B048-85BDC9FD1C3A}</a:tableStyleId>
              </a:tblPr>
              <a:tblGrid>
                <a:gridCol w="3846769"/>
                <a:gridCol w="3846769"/>
              </a:tblGrid>
              <a:tr h="468024">
                <a:tc>
                  <a:txBody>
                    <a:bodyPr/>
                    <a:lstStyle/>
                    <a:p>
                      <a:pPr algn="ctr"/>
                      <a:r>
                        <a:rPr kumimoji="0" lang="id-ID" sz="2300" b="1" kern="1200" dirty="0" smtClean="0">
                          <a:solidFill>
                            <a:schemeClr val="lt1"/>
                          </a:solidFill>
                          <a:effectLst/>
                          <a:latin typeface="+mn-lt"/>
                          <a:ea typeface="+mn-ea"/>
                          <a:cs typeface="+mn-cs"/>
                        </a:rPr>
                        <a:t>UU no 7 tahun 1992</a:t>
                      </a:r>
                      <a:endParaRPr lang="id-ID" sz="2300" dirty="0"/>
                    </a:p>
                  </a:txBody>
                  <a:tcPr marL="115403" marR="115403" marT="57702" marB="57702" anchor="ctr"/>
                </a:tc>
                <a:tc>
                  <a:txBody>
                    <a:bodyPr/>
                    <a:lstStyle/>
                    <a:p>
                      <a:pPr algn="ctr"/>
                      <a:r>
                        <a:rPr kumimoji="0" lang="id-ID" sz="2300" b="1" kern="1200" dirty="0" smtClean="0">
                          <a:solidFill>
                            <a:schemeClr val="lt1"/>
                          </a:solidFill>
                          <a:effectLst/>
                          <a:latin typeface="+mn-lt"/>
                          <a:ea typeface="+mn-ea"/>
                          <a:cs typeface="+mn-cs"/>
                        </a:rPr>
                        <a:t>UU no 10 tahun 1998</a:t>
                      </a:r>
                      <a:endParaRPr lang="id-ID" sz="2300" dirty="0"/>
                    </a:p>
                  </a:txBody>
                  <a:tcPr marL="115403" marR="115403" marT="57702" marB="57702" anchor="ctr"/>
                </a:tc>
              </a:tr>
              <a:tr h="2538868">
                <a:tc>
                  <a:txBody>
                    <a:bodyPr/>
                    <a:lstStyle/>
                    <a:p>
                      <a:pPr algn="l"/>
                      <a:r>
                        <a:rPr kumimoji="0" lang="id-ID" sz="2300" kern="1200" dirty="0" smtClean="0">
                          <a:solidFill>
                            <a:schemeClr val="dk1"/>
                          </a:solidFill>
                          <a:effectLst/>
                          <a:latin typeface="+mn-lt"/>
                          <a:ea typeface="+mn-ea"/>
                          <a:cs typeface="+mn-cs"/>
                        </a:rPr>
                        <a:t>Bank yang menerima simpanan hanya dalam bentuk deposito berjangka, tabungan, dan/atau bentuk lainnya yang dipersamakan dengan itu</a:t>
                      </a:r>
                      <a:endParaRPr lang="id-ID" sz="2300" dirty="0"/>
                    </a:p>
                  </a:txBody>
                  <a:tcPr marL="115403" marR="115403" marT="57702" marB="57702" anchor="ctr"/>
                </a:tc>
                <a:tc>
                  <a:txBody>
                    <a:bodyPr/>
                    <a:lstStyle/>
                    <a:p>
                      <a:pPr algn="l"/>
                      <a:r>
                        <a:rPr kumimoji="0" lang="id-ID" sz="2300" kern="1200" dirty="0" smtClean="0">
                          <a:solidFill>
                            <a:schemeClr val="dk1"/>
                          </a:solidFill>
                          <a:effectLst/>
                          <a:latin typeface="+mn-lt"/>
                          <a:ea typeface="+mn-ea"/>
                          <a:cs typeface="+mn-cs"/>
                        </a:rPr>
                        <a:t>Bank yang melaksanakan kegiatan usaha secara konvensional atau berdasarkan Prinsip Syariah yang dalam kegiatannya tidak memberikan jasa dalam lalu lintas pembayaran</a:t>
                      </a:r>
                      <a:endParaRPr lang="id-ID" sz="2300" dirty="0"/>
                    </a:p>
                  </a:txBody>
                  <a:tcPr marL="115403" marR="115403" marT="57702" marB="57702" anchor="ctr"/>
                </a:tc>
              </a:tr>
            </a:tbl>
          </a:graphicData>
        </a:graphic>
      </p:graphicFrame>
      <p:sp>
        <p:nvSpPr>
          <p:cNvPr id="5" name="Slide Number Placeholder 4"/>
          <p:cNvSpPr>
            <a:spLocks noGrp="1"/>
          </p:cNvSpPr>
          <p:nvPr>
            <p:ph type="sldNum" sz="quarter" idx="12"/>
          </p:nvPr>
        </p:nvSpPr>
        <p:spPr/>
        <p:txBody>
          <a:bodyPr/>
          <a:lstStyle/>
          <a:p>
            <a:fld id="{A7D501D9-2A92-42BF-A643-1F9B34CCE0A5}" type="slidenum">
              <a:rPr lang="id-ID" smtClean="0"/>
              <a:t>9</a:t>
            </a:fld>
            <a:endParaRPr lang="id-ID"/>
          </a:p>
        </p:txBody>
      </p:sp>
    </p:spTree>
    <p:extLst>
      <p:ext uri="{BB962C8B-B14F-4D97-AF65-F5344CB8AC3E}">
        <p14:creationId xmlns:p14="http://schemas.microsoft.com/office/powerpoint/2010/main" val="3239143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359</TotalTime>
  <Words>1859</Words>
  <Application>Microsoft Office PowerPoint</Application>
  <PresentationFormat>Custom</PresentationFormat>
  <Paragraphs>358</Paragraphs>
  <Slides>61</Slides>
  <Notes>24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Retrospect</vt:lpstr>
      <vt:lpstr>Komputer Dalam Perbankan</vt:lpstr>
      <vt:lpstr>DAFTAR ISI</vt:lpstr>
      <vt:lpstr>Pengantar Perbankan</vt:lpstr>
      <vt:lpstr>Definisi Perbankan</vt:lpstr>
      <vt:lpstr>Jenis Bank</vt:lpstr>
      <vt:lpstr>Bank Umum</vt:lpstr>
      <vt:lpstr>Bank Umum</vt:lpstr>
      <vt:lpstr>Bank Umum</vt:lpstr>
      <vt:lpstr>Bank Perkreditan Rakyat</vt:lpstr>
      <vt:lpstr>Bank Perkreditan Rakyat</vt:lpstr>
      <vt:lpstr>PowerPoint Presentation</vt:lpstr>
      <vt:lpstr>Giro</vt:lpstr>
      <vt:lpstr>PowerPoint Presentation</vt:lpstr>
      <vt:lpstr>PowerPoint Presentation</vt:lpstr>
      <vt:lpstr>Deposito</vt:lpstr>
      <vt:lpstr>PowerPoint Presentation</vt:lpstr>
      <vt:lpstr>Sertifikat Deposito</vt:lpstr>
      <vt:lpstr>PowerPoint Presentation</vt:lpstr>
      <vt:lpstr>Tabungan</vt:lpstr>
      <vt:lpstr>PowerPoint Presentation</vt:lpstr>
      <vt:lpstr>Surat Berharga</vt:lpstr>
      <vt:lpstr>PowerPoint Presentation</vt:lpstr>
      <vt:lpstr>Kredit</vt:lpstr>
      <vt:lpstr>PowerPoint Presentation</vt:lpstr>
      <vt:lpstr>Sasaran TI Perbankan</vt:lpstr>
      <vt:lpstr>FUNGSI TI PERBANKAN</vt:lpstr>
      <vt:lpstr>Fungsi TI Perbankan</vt:lpstr>
      <vt:lpstr>Fungsi TI Perbankan</vt:lpstr>
      <vt:lpstr>Fungsi TI Perbankan</vt:lpstr>
      <vt:lpstr>Fungsi TI Perbankan</vt:lpstr>
      <vt:lpstr>Fungsi TI Perbankan</vt:lpstr>
      <vt:lpstr>Implementasi TI Perbankan</vt:lpstr>
      <vt:lpstr>Implementasi TI Perbankan</vt:lpstr>
      <vt:lpstr>Implementasi TI Perbankan</vt:lpstr>
      <vt:lpstr>Implementasi TI Perbankan</vt:lpstr>
      <vt:lpstr>Implementasi TI Perbankan</vt:lpstr>
      <vt:lpstr>Disaster Recovery System</vt:lpstr>
      <vt:lpstr>Disaster Recovery System</vt:lpstr>
      <vt:lpstr>PowerPoint Presentation</vt:lpstr>
      <vt:lpstr>Disaster Recovery System</vt:lpstr>
      <vt:lpstr>Security System</vt:lpstr>
      <vt:lpstr>Security System</vt:lpstr>
      <vt:lpstr>Model TI Perbankan</vt:lpstr>
      <vt:lpstr>Model TI Perbankan</vt:lpstr>
      <vt:lpstr>Model Arsitektur Teknologi Informasi dan Security</vt:lpstr>
      <vt:lpstr>Model Arsitektur Teknologi Informasi dan Security</vt:lpstr>
      <vt:lpstr>Model Arsitektur Teknologi Informasi dan Security</vt:lpstr>
      <vt:lpstr>Model Arsitektur Teknologi Informasi dan Security</vt:lpstr>
      <vt:lpstr>Disaster Recovery Center</vt:lpstr>
      <vt:lpstr>Disaster Recovery Center</vt:lpstr>
      <vt:lpstr>Disaster Recovery Center</vt:lpstr>
      <vt:lpstr>Disaster Recovery Center</vt:lpstr>
      <vt:lpstr>Disaster Recovery Center</vt:lpstr>
      <vt:lpstr>Model Arsitektur Aplikasi</vt:lpstr>
      <vt:lpstr>Model Arsitektur Teknologi Informasi dan Security</vt:lpstr>
      <vt:lpstr>Application servers</vt:lpstr>
      <vt:lpstr>Contoh Front end application server</vt:lpstr>
      <vt:lpstr>Advantages of application servers</vt:lpstr>
      <vt:lpstr>Kesimpulan</vt:lpstr>
      <vt:lpstr>Referensi</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FUNGSI TI PERBANKAN</dc:title>
  <dc:creator>Reanta</dc:creator>
  <cp:lastModifiedBy>Oerip S. Santoso</cp:lastModifiedBy>
  <cp:revision>39</cp:revision>
  <dcterms:created xsi:type="dcterms:W3CDTF">2014-10-29T14:13:57Z</dcterms:created>
  <dcterms:modified xsi:type="dcterms:W3CDTF">2014-11-11T03:15:12Z</dcterms:modified>
</cp:coreProperties>
</file>