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Poppins Bold" panose="020B0604020202020204" charset="0"/>
      <p:regular r:id="rId29"/>
    </p:embeddedFont>
    <p:embeddedFont>
      <p:font typeface="Poppins Medium" panose="020B0604020202020204" charset="0"/>
      <p:regular r:id="rId30"/>
    </p:embeddedFont>
    <p:embeddedFont>
      <p:font typeface="Courier Prime Bold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urier Prime" panose="020B0604020202020204" charset="0"/>
      <p:regular r:id="rId36"/>
    </p:embeddedFont>
    <p:embeddedFont>
      <p:font typeface="Poppins Light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212"/>
    <a:srgbClr val="91EEE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4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AMORROW/TIDYTUESDAY_2020-01-0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1775" y="7992247"/>
            <a:ext cx="4992501" cy="1266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91EEE1"/>
                </a:solidFill>
                <a:latin typeface="Poppins Medium"/>
              </a:rPr>
              <a:t>Keene Morrow</a:t>
            </a:r>
          </a:p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91EEE1"/>
                </a:solidFill>
                <a:latin typeface="Poppins Medium"/>
              </a:rPr>
              <a:t>#tidytuesday @UCSB</a:t>
            </a:r>
          </a:p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91EEE1"/>
                </a:solidFill>
                <a:latin typeface="Poppins Medium"/>
              </a:rPr>
              <a:t>2021-04-13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51775" y="2454947"/>
            <a:ext cx="5609244" cy="549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2999">
                <a:solidFill>
                  <a:srgbClr val="FFFFFF"/>
                </a:solidFill>
                <a:latin typeface="Poppins Bold"/>
              </a:rPr>
              <a:t>LOOPS</a:t>
            </a:r>
          </a:p>
          <a:p>
            <a:pPr algn="ctr">
              <a:lnSpc>
                <a:spcPts val="14300"/>
              </a:lnSpc>
            </a:pPr>
            <a:r>
              <a:rPr lang="en-US" sz="12999">
                <a:solidFill>
                  <a:srgbClr val="FFFFFF"/>
                </a:solidFill>
                <a:latin typeface="Poppins Bold"/>
              </a:rPr>
              <a:t>+</a:t>
            </a:r>
          </a:p>
          <a:p>
            <a:pPr algn="ctr">
              <a:lnSpc>
                <a:spcPts val="14299"/>
              </a:lnSpc>
            </a:pPr>
            <a:r>
              <a:rPr lang="en-US" sz="13000">
                <a:solidFill>
                  <a:srgbClr val="FFFFFF"/>
                </a:solidFill>
                <a:latin typeface="Poppins Bold"/>
              </a:rPr>
              <a:t>PLOTS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70731" y="2332271"/>
            <a:ext cx="5120602" cy="51206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1966" b="9299"/>
          <a:stretch>
            <a:fillRect/>
          </a:stretch>
        </p:blipFill>
        <p:spPr>
          <a:xfrm>
            <a:off x="8563846" y="574469"/>
            <a:ext cx="9334372" cy="86362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1599709"/>
            <a:ext cx="16384254" cy="8472558"/>
            <a:chOff x="0" y="0"/>
            <a:chExt cx="5542328" cy="27721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772121"/>
            </a:xfrm>
            <a:custGeom>
              <a:avLst/>
              <a:gdLst/>
              <a:ahLst/>
              <a:cxnLst/>
              <a:rect l="l" t="t" r="r" b="b"/>
              <a:pathLst>
                <a:path w="5542328" h="2772121">
                  <a:moveTo>
                    <a:pt x="0" y="0"/>
                  </a:moveTo>
                  <a:lnTo>
                    <a:pt x="5542328" y="0"/>
                  </a:lnTo>
                  <a:lnTo>
                    <a:pt x="5542328" y="2772121"/>
                  </a:lnTo>
                  <a:lnTo>
                    <a:pt x="0" y="27721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0736020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BASIC FOR LOOPS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1723828"/>
            <a:ext cx="16384254" cy="834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list &lt;- c(0,1,1,3,1)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count &lt;- 0</a:t>
            </a:r>
          </a:p>
          <a:p>
            <a:pPr>
              <a:lnSpc>
                <a:spcPts val="9312"/>
              </a:lnSpc>
            </a:pPr>
            <a:r>
              <a:rPr lang="en-US" sz="6651" dirty="0" smtClean="0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 dirty="0" smtClean="0">
                <a:solidFill>
                  <a:srgbClr val="000000"/>
                </a:solidFill>
                <a:latin typeface="Courier Prime"/>
              </a:rPr>
              <a:t>(</a:t>
            </a:r>
            <a:r>
              <a:rPr lang="en-US" sz="6651" dirty="0" err="1" smtClean="0">
                <a:solidFill>
                  <a:srgbClr val="000000"/>
                </a:solidFill>
                <a:latin typeface="Courier Prime"/>
              </a:rPr>
              <a:t>i</a:t>
            </a:r>
            <a:r>
              <a:rPr lang="en-US" sz="6651" dirty="0" smtClean="0">
                <a:solidFill>
                  <a:srgbClr val="000000"/>
                </a:solidFill>
                <a:latin typeface="Courier Prime"/>
              </a:rPr>
              <a:t> </a:t>
            </a:r>
            <a:r>
              <a:rPr lang="en-US" sz="6651" dirty="0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list){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 count = count + 1)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}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print(count)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[1]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835" y="8572500"/>
            <a:ext cx="161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___________________________________________________________________________________________________________________________________________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87503" y="2582662"/>
            <a:ext cx="2880268" cy="7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87503" y="2582662"/>
            <a:ext cx="2880268" cy="7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BF8FED"/>
                </a:solidFill>
                <a:latin typeface="Courier Prime Bold"/>
              </a:rPr>
              <a:t>CITY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23060" y="4618623"/>
            <a:ext cx="400774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 dirty="0" smtClean="0">
                <a:solidFill>
                  <a:srgbClr val="91EEE1"/>
                </a:solidFill>
                <a:latin typeface="Courier Prime Bold"/>
              </a:rPr>
              <a:t>SUBTITLE,</a:t>
            </a:r>
            <a:endParaRPr lang="en-US" sz="4897" spc="146" dirty="0">
              <a:solidFill>
                <a:srgbClr val="91EEE1"/>
              </a:solidFill>
              <a:latin typeface="Courier Prime Bold"/>
            </a:endParaRPr>
          </a:p>
          <a:p>
            <a:pPr algn="ctr">
              <a:lnSpc>
                <a:spcPts val="5387"/>
              </a:lnSpc>
            </a:pPr>
            <a:r>
              <a:rPr lang="en-US" sz="4897" spc="146" dirty="0">
                <a:solidFill>
                  <a:srgbClr val="91EEE1"/>
                </a:solidFill>
                <a:latin typeface="Courier Prime Bold"/>
              </a:rPr>
              <a:t>CAPTION, </a:t>
            </a:r>
            <a:r>
              <a:rPr lang="en-US" sz="4897" spc="146" dirty="0" smtClean="0">
                <a:solidFill>
                  <a:srgbClr val="91EEE1"/>
                </a:solidFill>
                <a:latin typeface="Courier Prime Bold"/>
              </a:rPr>
              <a:t>&amp; FILENAME</a:t>
            </a:r>
            <a:endParaRPr lang="en-US" sz="4897" spc="146" dirty="0">
              <a:solidFill>
                <a:srgbClr val="91EEE1"/>
              </a:solidFill>
              <a:latin typeface="Courier Prime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87503" y="2582662"/>
            <a:ext cx="2880268" cy="7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BF8FED"/>
                </a:solidFill>
                <a:latin typeface="Courier Prime Bold"/>
              </a:rPr>
              <a:t>CITY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25865" y="4618623"/>
            <a:ext cx="4203544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 dirty="0" smtClean="0">
                <a:solidFill>
                  <a:srgbClr val="BF8FED"/>
                </a:solidFill>
                <a:latin typeface="Courier Prime Bold"/>
              </a:rPr>
              <a:t>SUBTITLE</a:t>
            </a:r>
            <a:r>
              <a:rPr lang="en-US" sz="4897" spc="146" dirty="0">
                <a:solidFill>
                  <a:srgbClr val="BF8FED"/>
                </a:solidFill>
                <a:latin typeface="Courier Prime Bold"/>
              </a:rPr>
              <a:t>,</a:t>
            </a:r>
          </a:p>
          <a:p>
            <a:pPr algn="ctr">
              <a:lnSpc>
                <a:spcPts val="5387"/>
              </a:lnSpc>
            </a:pPr>
            <a:r>
              <a:rPr lang="en-US" sz="4897" spc="146" dirty="0">
                <a:solidFill>
                  <a:srgbClr val="BF8FED"/>
                </a:solidFill>
                <a:latin typeface="Courier Prime Bold"/>
              </a:rPr>
              <a:t>CAPTION, &amp; FILENAME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53074" y="7754397"/>
            <a:ext cx="3549126" cy="137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SAVE WITH</a:t>
            </a:r>
          </a:p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GGSAVE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3185957"/>
            <a:ext cx="16384254" cy="5925071"/>
            <a:chOff x="0" y="0"/>
            <a:chExt cx="5542328" cy="23367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336758"/>
            </a:xfrm>
            <a:custGeom>
              <a:avLst/>
              <a:gdLst/>
              <a:ahLst/>
              <a:cxnLst/>
              <a:rect l="l" t="t" r="r" b="b"/>
              <a:pathLst>
                <a:path w="5542328" h="2336758">
                  <a:moveTo>
                    <a:pt x="0" y="0"/>
                  </a:moveTo>
                  <a:lnTo>
                    <a:pt x="5542328" y="0"/>
                  </a:lnTo>
                  <a:lnTo>
                    <a:pt x="5542328" y="2336758"/>
                  </a:lnTo>
                  <a:lnTo>
                    <a:pt x="0" y="233675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3043082"/>
            <a:ext cx="16384254" cy="596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cities &lt;- </a:t>
            </a:r>
            <a:r>
              <a:rPr lang="en-US" sz="6651" dirty="0" smtClean="0">
                <a:solidFill>
                  <a:srgbClr val="000000"/>
                </a:solidFill>
                <a:latin typeface="Courier Prime"/>
              </a:rPr>
              <a:t>unique(</a:t>
            </a:r>
            <a:r>
              <a:rPr lang="en-US" sz="6651" dirty="0" err="1" smtClean="0">
                <a:solidFill>
                  <a:srgbClr val="000000"/>
                </a:solidFill>
                <a:latin typeface="Courier Prime"/>
              </a:rPr>
              <a:t>data$city</a:t>
            </a:r>
            <a:r>
              <a:rPr lang="en-US" sz="6651" dirty="0" smtClean="0">
                <a:solidFill>
                  <a:srgbClr val="000000"/>
                </a:solidFill>
                <a:latin typeface="Courier Prime"/>
              </a:rPr>
              <a:t>)</a:t>
            </a:r>
            <a:endParaRPr lang="en-US" sz="6651" dirty="0">
              <a:solidFill>
                <a:srgbClr val="000000"/>
              </a:solidFill>
              <a:latin typeface="Courier Prime"/>
            </a:endParaRPr>
          </a:p>
          <a:p>
            <a:pPr>
              <a:lnSpc>
                <a:spcPts val="9312"/>
              </a:lnSpc>
            </a:pPr>
            <a:endParaRPr lang="en-US" sz="6651" dirty="0">
              <a:solidFill>
                <a:srgbClr val="000000"/>
              </a:solidFill>
              <a:latin typeface="Courier Prime"/>
            </a:endParaRP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&gt; print(cities)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[1] "Brisbane"  "Canberra"  "Melbourne"  "Perth"  "Sydney"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138678" cy="123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ESTABLISH THE SEQUENCE USING THE VARIABLE YOU WANT TO CHANGE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4045745"/>
            <a:ext cx="16384254" cy="3353042"/>
            <a:chOff x="0" y="0"/>
            <a:chExt cx="5542328" cy="11342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1134239"/>
            </a:xfrm>
            <a:custGeom>
              <a:avLst/>
              <a:gdLst/>
              <a:ahLst/>
              <a:cxnLst/>
              <a:rect l="l" t="t" r="r" b="b"/>
              <a:pathLst>
                <a:path w="5542328" h="1134239">
                  <a:moveTo>
                    <a:pt x="0" y="0"/>
                  </a:moveTo>
                  <a:lnTo>
                    <a:pt x="5542328" y="0"/>
                  </a:lnTo>
                  <a:lnTo>
                    <a:pt x="5542328" y="1134239"/>
                  </a:lnTo>
                  <a:lnTo>
                    <a:pt x="0" y="113423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3902870"/>
            <a:ext cx="16384254" cy="349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138678" cy="123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SET UP THE LOOP TO PROGRESS ALONG THE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ggplot(data 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subset(data,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data$city ==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cities[i])) +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138678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GET THE RIGHT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ggplot(data 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subset(data,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data$city ==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cities[i]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)) +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GET THE RIGHT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labs(subtitle =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paste(cities[i],",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Australia", sep = "")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USE THE RIGHT LABELS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7223" y="547301"/>
            <a:ext cx="7303720" cy="463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30"/>
              </a:lnSpc>
            </a:pPr>
            <a:r>
              <a:rPr lang="en-US" sz="8300">
                <a:solidFill>
                  <a:srgbClr val="FFFFFF"/>
                </a:solidFill>
                <a:latin typeface="Poppins Bold"/>
              </a:rPr>
              <a:t>WHY BOTHER MAKING PLOTS WITH A LOOP?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b="2944"/>
          <a:stretch>
            <a:fillRect/>
          </a:stretch>
        </p:blipFill>
        <p:spPr>
          <a:xfrm>
            <a:off x="7752072" y="0"/>
            <a:ext cx="1053592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labs(subtitle =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paste(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cities[i]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,",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Australia", sep = "")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USE THE RIGHT LABELS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3469445"/>
            <a:ext cx="16384254" cy="4800695"/>
            <a:chOff x="0" y="0"/>
            <a:chExt cx="5542328" cy="16239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1623939"/>
            </a:xfrm>
            <a:custGeom>
              <a:avLst/>
              <a:gdLst/>
              <a:ahLst/>
              <a:cxnLst/>
              <a:rect l="l" t="t" r="r" b="b"/>
              <a:pathLst>
                <a:path w="5542328" h="1623939">
                  <a:moveTo>
                    <a:pt x="0" y="0"/>
                  </a:moveTo>
                  <a:lnTo>
                    <a:pt x="5542328" y="0"/>
                  </a:lnTo>
                  <a:lnTo>
                    <a:pt x="5542328" y="1623939"/>
                  </a:lnTo>
                  <a:lnTo>
                    <a:pt x="0" y="162393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3463397"/>
            <a:ext cx="16384254" cy="477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 dirty="0" err="1">
                <a:solidFill>
                  <a:srgbClr val="000000"/>
                </a:solidFill>
                <a:latin typeface="Courier Prime"/>
              </a:rPr>
              <a:t>ggsave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(here::here("figures",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paste(</a:t>
            </a:r>
            <a:r>
              <a:rPr lang="en-US" sz="6651" dirty="0">
                <a:solidFill>
                  <a:srgbClr val="7356F7"/>
                </a:solidFill>
                <a:latin typeface="Courier Prime"/>
              </a:rPr>
              <a:t>cities[</a:t>
            </a:r>
            <a:r>
              <a:rPr lang="en-US" sz="6651" dirty="0" err="1">
                <a:solidFill>
                  <a:srgbClr val="7356F7"/>
                </a:solidFill>
                <a:latin typeface="Courier Prime"/>
              </a:rPr>
              <a:t>i</a:t>
            </a:r>
            <a:r>
              <a:rPr lang="en-US" sz="6651" dirty="0">
                <a:solidFill>
                  <a:srgbClr val="7356F7"/>
                </a:solidFill>
                <a:latin typeface="Courier Prime"/>
              </a:rPr>
              <a:t>]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, 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"_climate.png", </a:t>
            </a:r>
            <a:r>
              <a:rPr lang="en-US" sz="6651" dirty="0" err="1">
                <a:solidFill>
                  <a:srgbClr val="000000"/>
                </a:solidFill>
                <a:latin typeface="Courier Prime"/>
              </a:rPr>
              <a:t>sep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 = "")),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height = 7, width = 7)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USE THE RIGHT LABELS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968277"/>
            <a:ext cx="5334318" cy="53343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76841" y="2976808"/>
            <a:ext cx="5334318" cy="53343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4982" y="2976808"/>
            <a:ext cx="5334318" cy="53343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73662" y="8484138"/>
            <a:ext cx="5292536" cy="52925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21803" y="8484138"/>
            <a:ext cx="5292536" cy="529253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TEST IT OUT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968277"/>
            <a:ext cx="5334318" cy="53343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85372" y="2976808"/>
            <a:ext cx="5325786" cy="53257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33514" y="2976808"/>
            <a:ext cx="5325786" cy="53257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73662" y="8484138"/>
            <a:ext cx="5325786" cy="53257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88552" y="8484138"/>
            <a:ext cx="5325786" cy="53257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TROUBLESHOOT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4008"/>
          <a:stretch>
            <a:fillRect/>
          </a:stretch>
        </p:blipFill>
        <p:spPr>
          <a:xfrm>
            <a:off x="52382" y="1889965"/>
            <a:ext cx="18183236" cy="6583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-9525"/>
            <a:ext cx="5334318" cy="53343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85372" y="-994"/>
            <a:ext cx="5325786" cy="53257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33514" y="-994"/>
            <a:ext cx="5325786" cy="53257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73662" y="5401561"/>
            <a:ext cx="5325786" cy="53257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88552" y="5401561"/>
            <a:ext cx="5325786" cy="532578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KEY FUNCTIONS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86463" y="1729931"/>
            <a:ext cx="14477124" cy="1653506"/>
            <a:chOff x="0" y="0"/>
            <a:chExt cx="19302832" cy="2204674"/>
          </a:xfrm>
        </p:grpSpPr>
        <p:sp>
          <p:nvSpPr>
            <p:cNvPr id="4" name="TextBox 4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>
                  <a:solidFill>
                    <a:srgbClr val="91EEE1"/>
                  </a:solidFill>
                  <a:latin typeface="Courier Prime Bold"/>
                </a:rPr>
                <a:t>UNIQUE()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easily made a sequence of cities using: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85304" y="1573171"/>
              <a:ext cx="12242159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unique(data$city)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86463" y="3781571"/>
            <a:ext cx="14477124" cy="1653506"/>
            <a:chOff x="0" y="0"/>
            <a:chExt cx="19302832" cy="2204674"/>
          </a:xfrm>
        </p:grpSpPr>
        <p:sp>
          <p:nvSpPr>
            <p:cNvPr id="9" name="TextBox 9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 dirty="0">
                  <a:solidFill>
                    <a:srgbClr val="91EEE1"/>
                  </a:solidFill>
                  <a:latin typeface="Courier Prime Bold"/>
                </a:rPr>
                <a:t>FOR LOOP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looped through the list of cities using: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85304" y="1573171"/>
              <a:ext cx="12242159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for(i in seq_along(cities){...}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486463" y="5833211"/>
            <a:ext cx="14477124" cy="1653506"/>
            <a:chOff x="0" y="0"/>
            <a:chExt cx="19302832" cy="2204674"/>
          </a:xfrm>
        </p:grpSpPr>
        <p:sp>
          <p:nvSpPr>
            <p:cNvPr id="14" name="TextBox 14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>
                  <a:solidFill>
                    <a:srgbClr val="91EEE1"/>
                  </a:solidFill>
                  <a:latin typeface="Courier Prime Bold"/>
                </a:rPr>
                <a:t>SUBSET()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plotted just the data for the city using: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085304" y="1573171"/>
              <a:ext cx="13861501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subset(data,  data$city ==  cities[i]))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486463" y="7884850"/>
            <a:ext cx="14477124" cy="1653506"/>
            <a:chOff x="0" y="0"/>
            <a:chExt cx="19302832" cy="2204674"/>
          </a:xfrm>
        </p:grpSpPr>
        <p:sp>
          <p:nvSpPr>
            <p:cNvPr id="19" name="TextBox 19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 dirty="0">
                  <a:solidFill>
                    <a:srgbClr val="91EEE1"/>
                  </a:solidFill>
                  <a:latin typeface="Courier Prime Bold"/>
                </a:rPr>
                <a:t>PASTE() + cities[</a:t>
              </a:r>
              <a:r>
                <a:rPr lang="en-US" sz="4397" spc="131" dirty="0" err="1">
                  <a:solidFill>
                    <a:srgbClr val="91EEE1"/>
                  </a:solidFill>
                  <a:latin typeface="Courier Prime Bold"/>
                </a:rPr>
                <a:t>i</a:t>
              </a:r>
              <a:r>
                <a:rPr lang="en-US" sz="4397" spc="131" dirty="0">
                  <a:solidFill>
                    <a:srgbClr val="91EEE1"/>
                  </a:solidFill>
                  <a:latin typeface="Courier Prime Bold"/>
                </a:rPr>
                <a:t>]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04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referenced the name of the city using: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085304" y="1573171"/>
              <a:ext cx="13861501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paste(cities[i], ", Australia", sep = " ")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4194" y="2999142"/>
            <a:ext cx="15579612" cy="4530242"/>
            <a:chOff x="0" y="0"/>
            <a:chExt cx="20772817" cy="6040323"/>
          </a:xfrm>
        </p:grpSpPr>
        <p:pic>
          <p:nvPicPr>
            <p:cNvPr id="3" name="Picture 3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040323" cy="6040323"/>
            </a:xfrm>
            <a:prstGeom prst="rect">
              <a:avLst/>
            </a:prstGeom>
          </p:spPr>
        </p:pic>
        <p:pic>
          <p:nvPicPr>
            <p:cNvPr id="4" name="Picture 4">
              <a:hlinkClick r:id="rId2"/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040323" y="0"/>
              <a:ext cx="14732494" cy="6040323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1734211" y="703720"/>
            <a:ext cx="14819577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FIND THE FULL THING ON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219200" y="8115300"/>
            <a:ext cx="15714606" cy="914400"/>
          </a:xfrm>
          <a:prstGeom prst="rect">
            <a:avLst/>
          </a:prstGeom>
          <a:solidFill>
            <a:srgbClr val="11121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57582" y="8330477"/>
            <a:ext cx="14772837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 dirty="0">
                <a:solidFill>
                  <a:srgbClr val="91EEE1"/>
                </a:solidFill>
                <a:latin typeface="Courier Prime Bold"/>
              </a:rPr>
              <a:t>GITHUB.COM/KAMORROW/TIDYTUESDAY_2020-01-07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1033296"/>
            <a:ext cx="13674764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START WITH THE PLOT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8518" y="2583199"/>
            <a:ext cx="6405514" cy="640551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8235" y="3556371"/>
            <a:ext cx="8207039" cy="4459171"/>
            <a:chOff x="0" y="0"/>
            <a:chExt cx="10942718" cy="5945561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10942718" cy="276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6"/>
                </a:lnSpc>
              </a:pPr>
              <a:r>
                <a:rPr lang="en-US" sz="4951" spc="148">
                  <a:solidFill>
                    <a:srgbClr val="91EEE1"/>
                  </a:solidFill>
                  <a:latin typeface="Courier Prime Bold"/>
                </a:rPr>
                <a:t>ESTABLISH WHAT YOU WANT YOUR FINAL PLOT TO LOOK LIKE FIRST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202291"/>
              <a:ext cx="10942718" cy="2743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5"/>
                </a:lnSpc>
              </a:pPr>
              <a:r>
                <a:rPr lang="en-US" sz="3961">
                  <a:solidFill>
                    <a:srgbClr val="FFFFFF"/>
                  </a:solidFill>
                  <a:latin typeface="Poppins Light"/>
                </a:rPr>
                <a:t>Keep in mind that your subsets  will more than likely have different extents!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29428" y="2686156"/>
            <a:ext cx="10234707" cy="4800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41"/>
              </a:lnSpc>
            </a:pPr>
            <a:r>
              <a:rPr lang="en-US" sz="5458">
                <a:solidFill>
                  <a:srgbClr val="91EEE1"/>
                </a:solidFill>
                <a:latin typeface="Poppins Light"/>
              </a:rPr>
              <a:t>Rainfall and temperature data for five cities in Australia:</a:t>
            </a:r>
          </a:p>
          <a:p>
            <a:pPr>
              <a:lnSpc>
                <a:spcPts val="7641"/>
              </a:lnSpc>
            </a:pPr>
            <a:endParaRPr lang="en-US" sz="5458">
              <a:solidFill>
                <a:srgbClr val="91EEE1"/>
              </a:solidFill>
              <a:latin typeface="Poppins Light"/>
            </a:endParaRPr>
          </a:p>
          <a:p>
            <a:pPr>
              <a:lnSpc>
                <a:spcPts val="7641"/>
              </a:lnSpc>
            </a:pPr>
            <a:r>
              <a:rPr lang="en-US" sz="5458">
                <a:solidFill>
                  <a:srgbClr val="FFFFFF"/>
                </a:solidFill>
                <a:latin typeface="Poppins Light"/>
              </a:rPr>
              <a:t>Brisbane, Canberra, Melbourne, Perth, &amp; Sydney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88968" y="2565327"/>
            <a:ext cx="5657850" cy="5657850"/>
            <a:chOff x="0" y="0"/>
            <a:chExt cx="7543800" cy="754380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543800" cy="7543800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5996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16993" y="1630719"/>
              <a:ext cx="5709815" cy="4282361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1398518" y="1033296"/>
            <a:ext cx="13674764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EXAMPLE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29428" y="8223177"/>
            <a:ext cx="8970449" cy="422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BF8FED"/>
                </a:solidFill>
                <a:latin typeface="Poppins Medium"/>
              </a:rPr>
              <a:t>#tidytuesday data from 2020-01-07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39"/>
          <a:stretch>
            <a:fillRect/>
          </a:stretch>
        </p:blipFill>
        <p:spPr>
          <a:xfrm>
            <a:off x="1778487" y="0"/>
            <a:ext cx="1473102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785646"/>
            <a:ext cx="7338923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LOOPS IN 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146631" y="2544562"/>
            <a:ext cx="9181619" cy="1203088"/>
            <a:chOff x="0" y="0"/>
            <a:chExt cx="12242159" cy="1604118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2242159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FOR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82139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a set number of times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146631" y="5111269"/>
            <a:ext cx="9357635" cy="1203088"/>
            <a:chOff x="0" y="0"/>
            <a:chExt cx="12476846" cy="1604118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WHILE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82139"/>
              <a:ext cx="12476846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46631" y="7716297"/>
            <a:ext cx="9357635" cy="1697783"/>
            <a:chOff x="0" y="0"/>
            <a:chExt cx="12476846" cy="22637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REPEAT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82139"/>
              <a:ext cx="12476846" cy="1281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 but at least once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46631" y="4642110"/>
            <a:ext cx="9357635" cy="1203088"/>
            <a:chOff x="0" y="0"/>
            <a:chExt cx="12476846" cy="1604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WHILE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82139"/>
              <a:ext cx="12476846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46631" y="7247138"/>
            <a:ext cx="9357635" cy="1697783"/>
            <a:chOff x="0" y="0"/>
            <a:chExt cx="12476846" cy="2263711"/>
          </a:xfrm>
        </p:grpSpPr>
        <p:sp>
          <p:nvSpPr>
            <p:cNvPr id="6" name="TextBox 6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REPEAT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82139"/>
              <a:ext cx="12476846" cy="1281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 but at least once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12247" y="4613535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12247" y="7218563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512247" y="4021924"/>
            <a:ext cx="11202335" cy="5657850"/>
            <a:chOff x="0" y="0"/>
            <a:chExt cx="3789432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789432" cy="1913890"/>
            </a:xfrm>
            <a:custGeom>
              <a:avLst/>
              <a:gdLst/>
              <a:ahLst/>
              <a:cxnLst/>
              <a:rect l="l" t="t" r="r" b="b"/>
              <a:pathLst>
                <a:path w="3789432" h="1913890">
                  <a:moveTo>
                    <a:pt x="0" y="0"/>
                  </a:moveTo>
                  <a:lnTo>
                    <a:pt x="3789432" y="0"/>
                  </a:lnTo>
                  <a:lnTo>
                    <a:pt x="378943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11212">
                <a:alpha val="80000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98518" y="316486"/>
            <a:ext cx="7338923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LOOPS IN R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146631" y="2075402"/>
            <a:ext cx="9181619" cy="1203088"/>
            <a:chOff x="0" y="0"/>
            <a:chExt cx="12242159" cy="160411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9050"/>
              <a:ext cx="12242159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FOR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82139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a set number of times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82653" y="204682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64608" y="3185370"/>
            <a:ext cx="12665941" cy="3916260"/>
            <a:chOff x="0" y="0"/>
            <a:chExt cx="4284528" cy="13247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4528" cy="1324760"/>
            </a:xfrm>
            <a:custGeom>
              <a:avLst/>
              <a:gdLst/>
              <a:ahLst/>
              <a:cxnLst/>
              <a:rect l="l" t="t" r="r" b="b"/>
              <a:pathLst>
                <a:path w="4284528" h="1324760">
                  <a:moveTo>
                    <a:pt x="0" y="0"/>
                  </a:moveTo>
                  <a:lnTo>
                    <a:pt x="4284528" y="0"/>
                  </a:lnTo>
                  <a:lnTo>
                    <a:pt x="4284528" y="1324760"/>
                  </a:lnTo>
                  <a:lnTo>
                    <a:pt x="0" y="13247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58746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FOR LOOP STRUCTURE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2157" y="3360771"/>
            <a:ext cx="12921235" cy="3577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 dirty="0" smtClean="0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 dirty="0" smtClean="0">
                <a:solidFill>
                  <a:srgbClr val="000000"/>
                </a:solidFill>
                <a:latin typeface="Courier Prime"/>
              </a:rPr>
              <a:t>(value </a:t>
            </a:r>
            <a:r>
              <a:rPr lang="en-US" sz="6651" dirty="0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sequence){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 statement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1599709"/>
            <a:ext cx="16384254" cy="8194957"/>
            <a:chOff x="0" y="0"/>
            <a:chExt cx="5542328" cy="27721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772121"/>
            </a:xfrm>
            <a:custGeom>
              <a:avLst/>
              <a:gdLst/>
              <a:ahLst/>
              <a:cxnLst/>
              <a:rect l="l" t="t" r="r" b="b"/>
              <a:pathLst>
                <a:path w="5542328" h="2772121">
                  <a:moveTo>
                    <a:pt x="0" y="0"/>
                  </a:moveTo>
                  <a:lnTo>
                    <a:pt x="5542328" y="0"/>
                  </a:lnTo>
                  <a:lnTo>
                    <a:pt x="5542328" y="2772121"/>
                  </a:lnTo>
                  <a:lnTo>
                    <a:pt x="0" y="27721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0736020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BASIC FOR LOOPS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1723828"/>
            <a:ext cx="16384254" cy="834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list &lt;- c(0,1,1,3,1)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count &lt;- 0</a:t>
            </a:r>
          </a:p>
          <a:p>
            <a:pPr>
              <a:lnSpc>
                <a:spcPts val="9312"/>
              </a:lnSpc>
            </a:pPr>
            <a:r>
              <a:rPr lang="en-US" sz="6651" dirty="0" smtClean="0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 dirty="0" smtClean="0">
                <a:solidFill>
                  <a:srgbClr val="000000"/>
                </a:solidFill>
                <a:latin typeface="Courier Prime"/>
              </a:rPr>
              <a:t>(</a:t>
            </a:r>
            <a:r>
              <a:rPr lang="en-US" sz="6651" dirty="0" err="1" smtClean="0">
                <a:solidFill>
                  <a:srgbClr val="000000"/>
                </a:solidFill>
                <a:latin typeface="Courier Prime"/>
              </a:rPr>
              <a:t>i</a:t>
            </a:r>
            <a:r>
              <a:rPr lang="en-US" sz="6651" dirty="0" smtClean="0">
                <a:solidFill>
                  <a:srgbClr val="000000"/>
                </a:solidFill>
                <a:latin typeface="Courier Prime"/>
              </a:rPr>
              <a:t> </a:t>
            </a:r>
            <a:r>
              <a:rPr lang="en-US" sz="6651" dirty="0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list){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 count = count + 1)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}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print(count)</a:t>
            </a:r>
          </a:p>
          <a:p>
            <a:pPr>
              <a:lnSpc>
                <a:spcPts val="9312"/>
              </a:lnSpc>
            </a:pPr>
            <a:endParaRPr lang="en-US" sz="6651" dirty="0">
              <a:solidFill>
                <a:srgbClr val="000000"/>
              </a:solidFill>
              <a:latin typeface="Courier Prim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835" y="8572500"/>
            <a:ext cx="161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___________________________________________________________________________________________________________________________________________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797</Words>
  <Application>Microsoft Office PowerPoint</Application>
  <PresentationFormat>Custom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Poppins Bold</vt:lpstr>
      <vt:lpstr>Arial</vt:lpstr>
      <vt:lpstr>Poppins Medium</vt:lpstr>
      <vt:lpstr>Courier Prime Bold</vt:lpstr>
      <vt:lpstr>Calibri</vt:lpstr>
      <vt:lpstr>Courier Prime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Plots</dc:title>
  <cp:lastModifiedBy>brenguest</cp:lastModifiedBy>
  <cp:revision>4</cp:revision>
  <dcterms:created xsi:type="dcterms:W3CDTF">2006-08-16T00:00:00Z</dcterms:created>
  <dcterms:modified xsi:type="dcterms:W3CDTF">2021-04-13T02:22:25Z</dcterms:modified>
  <dc:identifier>DAEbetl1jpM</dc:identifier>
</cp:coreProperties>
</file>