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8288000" cy="10287000"/>
  <p:notesSz cx="6858000" cy="9144000"/>
  <p:embeddedFontLst>
    <p:embeddedFont>
      <p:font typeface="Courier Prime Bold" panose="020B0604020202020204" charset="0"/>
      <p:regular r:id="rId29"/>
    </p:embeddedFont>
    <p:embeddedFont>
      <p:font typeface="Poppins Light" panose="020B0604020202020204" charset="0"/>
      <p:regular r:id="rId30"/>
    </p:embeddedFont>
    <p:embeddedFont>
      <p:font typeface="Poppins Bold" panose="020B0604020202020204" charset="0"/>
      <p:regular r:id="rId31"/>
    </p:embeddedFont>
    <p:embeddedFont>
      <p:font typeface="Poppins Medium" panose="020B0604020202020204" charset="0"/>
      <p:regular r:id="rId32"/>
    </p:embeddedFont>
    <p:embeddedFont>
      <p:font typeface="Courier Prime" panose="020B0604020202020204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212"/>
    <a:srgbClr val="91EEE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4" y="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KAMORROW/TIDYTUESDAY_2020-01-07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1775" y="7992247"/>
            <a:ext cx="4992501" cy="1266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spc="84">
                <a:solidFill>
                  <a:srgbClr val="91EEE1"/>
                </a:solidFill>
                <a:latin typeface="Poppins Medium"/>
              </a:rPr>
              <a:t>Keene Morrow</a:t>
            </a:r>
          </a:p>
          <a:p>
            <a:pPr>
              <a:lnSpc>
                <a:spcPts val="3360"/>
              </a:lnSpc>
            </a:pPr>
            <a:r>
              <a:rPr lang="en-US" sz="2800" spc="84">
                <a:solidFill>
                  <a:srgbClr val="91EEE1"/>
                </a:solidFill>
                <a:latin typeface="Poppins Medium"/>
              </a:rPr>
              <a:t>#tidytuesday @UCSB</a:t>
            </a:r>
          </a:p>
          <a:p>
            <a:pPr>
              <a:lnSpc>
                <a:spcPts val="3360"/>
              </a:lnSpc>
            </a:pPr>
            <a:r>
              <a:rPr lang="en-US" sz="2800" spc="84">
                <a:solidFill>
                  <a:srgbClr val="91EEE1"/>
                </a:solidFill>
                <a:latin typeface="Poppins Medium"/>
              </a:rPr>
              <a:t>2021-04-13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51775" y="2454947"/>
            <a:ext cx="5609244" cy="5491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300"/>
              </a:lnSpc>
            </a:pPr>
            <a:r>
              <a:rPr lang="en-US" sz="12999">
                <a:solidFill>
                  <a:srgbClr val="FFFFFF"/>
                </a:solidFill>
                <a:latin typeface="Poppins Bold"/>
              </a:rPr>
              <a:t>LOOPS</a:t>
            </a:r>
          </a:p>
          <a:p>
            <a:pPr algn="ctr">
              <a:lnSpc>
                <a:spcPts val="14300"/>
              </a:lnSpc>
            </a:pPr>
            <a:r>
              <a:rPr lang="en-US" sz="12999">
                <a:solidFill>
                  <a:srgbClr val="FFFFFF"/>
                </a:solidFill>
                <a:latin typeface="Poppins Bold"/>
              </a:rPr>
              <a:t>+</a:t>
            </a:r>
          </a:p>
          <a:p>
            <a:pPr algn="ctr">
              <a:lnSpc>
                <a:spcPts val="14299"/>
              </a:lnSpc>
            </a:pPr>
            <a:r>
              <a:rPr lang="en-US" sz="13000">
                <a:solidFill>
                  <a:srgbClr val="FFFFFF"/>
                </a:solidFill>
                <a:latin typeface="Poppins Bold"/>
              </a:rPr>
              <a:t>PLOTS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70731" y="2332271"/>
            <a:ext cx="5120602" cy="512060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1966" b="9299"/>
          <a:stretch>
            <a:fillRect/>
          </a:stretch>
        </p:blipFill>
        <p:spPr>
          <a:xfrm>
            <a:off x="8563846" y="574469"/>
            <a:ext cx="9334372" cy="86362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8518" y="1599709"/>
            <a:ext cx="16384254" cy="8194957"/>
            <a:chOff x="0" y="0"/>
            <a:chExt cx="5542328" cy="27721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42328" cy="2772121"/>
            </a:xfrm>
            <a:custGeom>
              <a:avLst/>
              <a:gdLst/>
              <a:ahLst/>
              <a:cxnLst/>
              <a:rect l="l" t="t" r="r" b="b"/>
              <a:pathLst>
                <a:path w="5542328" h="2772121">
                  <a:moveTo>
                    <a:pt x="0" y="0"/>
                  </a:moveTo>
                  <a:lnTo>
                    <a:pt x="5542328" y="0"/>
                  </a:lnTo>
                  <a:lnTo>
                    <a:pt x="5542328" y="2772121"/>
                  </a:lnTo>
                  <a:lnTo>
                    <a:pt x="0" y="277212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0736020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BASIC FOR LOOPS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18" y="1723828"/>
            <a:ext cx="16384254" cy="8191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list &lt;- c(0,1,1,3,1)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count &lt;- 0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7356F7"/>
                </a:solidFill>
                <a:latin typeface="Courier Prime"/>
              </a:rPr>
              <a:t>for 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(i </a:t>
            </a:r>
            <a:r>
              <a:rPr lang="en-US" sz="6651">
                <a:solidFill>
                  <a:srgbClr val="7356F7"/>
                </a:solidFill>
                <a:latin typeface="Courier Prime"/>
              </a:rPr>
              <a:t>in 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list){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count = count + 1)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}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print(count)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[1]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9835" y="8572500"/>
            <a:ext cx="1612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___________________________________________________________________________________________________________________________________________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8518" y="316486"/>
            <a:ext cx="16553849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PLANNING YOUR LOOP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146631" y="2563612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91EEE1"/>
                </a:solidFill>
                <a:latin typeface="Courier Prime Bold"/>
              </a:rPr>
              <a:t>WHAT VARIABLE DO YOU WANT TO CHANGE ACROSS YOUR PLOTS?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46631" y="3631316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This will form your sequence.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46631" y="5130319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91EEE1"/>
                </a:solidFill>
                <a:latin typeface="Courier Prime Bold"/>
              </a:rPr>
              <a:t>WHERE DO YOU WANT TO USE THE INFORMATION FROM THE SEQUENCE?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46631" y="6207549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The subset, a title, a caption...?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46631" y="7735347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91EEE1"/>
                </a:solidFill>
                <a:latin typeface="Courier Prime Bold"/>
              </a:rPr>
              <a:t>WHAT DO YOU WANT TO DO WITH THE OUTPUT?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46631" y="8803052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Save them as images? Store them for later use?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82653" y="2515987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12247" y="5082694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12247" y="7687722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8518" y="316486"/>
            <a:ext cx="16553849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PLANNING YOUR LOOP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46631" y="2563612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91EEE1"/>
                </a:solidFill>
                <a:latin typeface="Courier Prime Bold"/>
              </a:rPr>
              <a:t>WHAT VARIABLE DO YOU WANT TO CHANGE ACROSS YOUR PLOTS?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46631" y="3631316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This will form your sequence.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46631" y="5130319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BF8FED"/>
                </a:solidFill>
                <a:latin typeface="Courier Prime Bold"/>
              </a:rPr>
              <a:t>WHERE DO YOU WANT TO USE THE INFORMATION FROM THE SEQUENCE?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46631" y="6207549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The subset, a title, a caption...?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46631" y="7735347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BF8FED"/>
                </a:solidFill>
                <a:latin typeface="Courier Prime Bold"/>
              </a:rPr>
              <a:t>WHAT DO YOU WANT TO DO WITH THE OUTPUT?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46631" y="8803052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Save them as images? Store them for later use?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82653" y="2515987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12247" y="5082694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12247" y="7687722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387503" y="2582662"/>
            <a:ext cx="2880268" cy="7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7"/>
              </a:lnSpc>
            </a:pPr>
            <a:r>
              <a:rPr lang="en-US" sz="4897" spc="146">
                <a:solidFill>
                  <a:srgbClr val="91EEE1"/>
                </a:solidFill>
                <a:latin typeface="Courier Prime Bold"/>
              </a:rPr>
              <a:t>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8518" y="316486"/>
            <a:ext cx="16553849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PLANNING YOUR LOOP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146631" y="2563612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BF8FED"/>
                </a:solidFill>
                <a:latin typeface="Courier Prime Bold"/>
              </a:rPr>
              <a:t>WHAT VARIABLE DO YOU WANT TO CHANGE ACROSS YOUR PLOTS?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46631" y="3631316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This will form your sequence.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46631" y="5130319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91EEE1"/>
                </a:solidFill>
                <a:latin typeface="Courier Prime Bold"/>
              </a:rPr>
              <a:t>WHERE DO YOU WANT TO USE THE INFORMATION FROM THE SEQUENCE?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46631" y="6207549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The subset, a title, a caption...?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46631" y="7735347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BF8FED"/>
                </a:solidFill>
                <a:latin typeface="Courier Prime Bold"/>
              </a:rPr>
              <a:t>WHAT DO YOU WANT TO DO WITH THE OUTPUT?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46631" y="8803052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Save them as images? Store them for later use?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82653" y="2515987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12247" y="5082694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12247" y="7687722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387503" y="2582662"/>
            <a:ext cx="2880268" cy="7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7"/>
              </a:lnSpc>
            </a:pPr>
            <a:r>
              <a:rPr lang="en-US" sz="4897" spc="146">
                <a:solidFill>
                  <a:srgbClr val="BF8FED"/>
                </a:solidFill>
                <a:latin typeface="Courier Prime Bold"/>
              </a:rPr>
              <a:t>CITY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123480" y="4682644"/>
            <a:ext cx="3408314" cy="2052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7"/>
              </a:lnSpc>
            </a:pPr>
            <a:r>
              <a:rPr lang="en-US" sz="4897" spc="146">
                <a:solidFill>
                  <a:srgbClr val="91EEE1"/>
                </a:solidFill>
                <a:latin typeface="Courier Prime Bold"/>
              </a:rPr>
              <a:t>SUBTITLE &amp;</a:t>
            </a:r>
          </a:p>
          <a:p>
            <a:pPr algn="ctr">
              <a:lnSpc>
                <a:spcPts val="5387"/>
              </a:lnSpc>
            </a:pPr>
            <a:r>
              <a:rPr lang="en-US" sz="4897" spc="146">
                <a:solidFill>
                  <a:srgbClr val="91EEE1"/>
                </a:solidFill>
                <a:latin typeface="Courier Prime Bold"/>
              </a:rPr>
              <a:t>CAPTION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8518" y="316486"/>
            <a:ext cx="16553849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PLANNING YOUR LOOP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146631" y="2563612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BF8FED"/>
                </a:solidFill>
                <a:latin typeface="Courier Prime Bold"/>
              </a:rPr>
              <a:t>WHAT VARIABLE DO YOU WANT TO CHANGE ACROSS YOUR PLOTS?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46631" y="3631316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This will form your sequence.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46631" y="5130319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BF8FED"/>
                </a:solidFill>
                <a:latin typeface="Courier Prime Bold"/>
              </a:rPr>
              <a:t>WHERE DO YOU WANT TO USE THE INFORMATION FROM THE SEQUENCE?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46631" y="6207549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The subset, a title, a caption...?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46631" y="7735347"/>
            <a:ext cx="9181619" cy="98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7"/>
              </a:lnSpc>
            </a:pPr>
            <a:r>
              <a:rPr lang="en-US" sz="3497" spc="104">
                <a:solidFill>
                  <a:srgbClr val="91EEE1"/>
                </a:solidFill>
                <a:latin typeface="Courier Prime Bold"/>
              </a:rPr>
              <a:t>WHAT DO YOU WANT TO DO WITH THE OUTPUT?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46631" y="8803052"/>
            <a:ext cx="9181619" cy="48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8">
                <a:solidFill>
                  <a:srgbClr val="FFFFFF"/>
                </a:solidFill>
                <a:latin typeface="Poppins Light"/>
              </a:rPr>
              <a:t>Save them as images? Store them for later use?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82653" y="2515987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12247" y="5082694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12247" y="7687722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387503" y="2582662"/>
            <a:ext cx="2880268" cy="70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7"/>
              </a:lnSpc>
            </a:pPr>
            <a:r>
              <a:rPr lang="en-US" sz="4897" spc="146">
                <a:solidFill>
                  <a:srgbClr val="BF8FED"/>
                </a:solidFill>
                <a:latin typeface="Courier Prime Bold"/>
              </a:rPr>
              <a:t>CITY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123480" y="4682644"/>
            <a:ext cx="3408314" cy="2052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7"/>
              </a:lnSpc>
            </a:pPr>
            <a:r>
              <a:rPr lang="en-US" sz="4897" spc="146">
                <a:solidFill>
                  <a:srgbClr val="BF8FED"/>
                </a:solidFill>
                <a:latin typeface="Courier Prime Bold"/>
              </a:rPr>
              <a:t>SUBTITLE &amp;</a:t>
            </a:r>
          </a:p>
          <a:p>
            <a:pPr algn="ctr">
              <a:lnSpc>
                <a:spcPts val="5387"/>
              </a:lnSpc>
            </a:pPr>
            <a:r>
              <a:rPr lang="en-US" sz="4897" spc="146">
                <a:solidFill>
                  <a:srgbClr val="BF8FED"/>
                </a:solidFill>
                <a:latin typeface="Courier Prime Bold"/>
              </a:rPr>
              <a:t>CAPTION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053074" y="7754397"/>
            <a:ext cx="3549126" cy="1376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7"/>
              </a:lnSpc>
            </a:pPr>
            <a:r>
              <a:rPr lang="en-US" sz="4897" spc="146">
                <a:solidFill>
                  <a:srgbClr val="91EEE1"/>
                </a:solidFill>
                <a:latin typeface="Courier Prime Bold"/>
              </a:rPr>
              <a:t>SAVE WITH</a:t>
            </a:r>
          </a:p>
          <a:p>
            <a:pPr algn="ctr">
              <a:lnSpc>
                <a:spcPts val="5387"/>
              </a:lnSpc>
            </a:pPr>
            <a:r>
              <a:rPr lang="en-US" sz="4897" spc="146">
                <a:solidFill>
                  <a:srgbClr val="91EEE1"/>
                </a:solidFill>
                <a:latin typeface="Courier Prime Bold"/>
              </a:rPr>
              <a:t>GGSAVE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8518" y="3185957"/>
            <a:ext cx="16384254" cy="6907935"/>
            <a:chOff x="0" y="0"/>
            <a:chExt cx="5542328" cy="23367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42328" cy="2336758"/>
            </a:xfrm>
            <a:custGeom>
              <a:avLst/>
              <a:gdLst/>
              <a:ahLst/>
              <a:cxnLst/>
              <a:rect l="l" t="t" r="r" b="b"/>
              <a:pathLst>
                <a:path w="5542328" h="2336758">
                  <a:moveTo>
                    <a:pt x="0" y="0"/>
                  </a:moveTo>
                  <a:lnTo>
                    <a:pt x="5542328" y="0"/>
                  </a:lnTo>
                  <a:lnTo>
                    <a:pt x="5542328" y="2336758"/>
                  </a:lnTo>
                  <a:lnTo>
                    <a:pt x="0" y="233675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18" y="3043082"/>
            <a:ext cx="16384254" cy="7017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cities &lt;- unique(climate_mean$city_name)</a:t>
            </a:r>
          </a:p>
          <a:p>
            <a:pPr>
              <a:lnSpc>
                <a:spcPts val="9312"/>
              </a:lnSpc>
            </a:pPr>
            <a:endParaRPr lang="en-US" sz="6651">
              <a:solidFill>
                <a:srgbClr val="000000"/>
              </a:solidFill>
              <a:latin typeface="Courier Prime"/>
            </a:endParaRP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&gt; print(cities)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[1] "Brisbane"  "Canberra"  "Melbourne"  "Perth"  "Sydney"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62496" y="1701356"/>
            <a:ext cx="12138678" cy="1236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>
                <a:solidFill>
                  <a:srgbClr val="91EEE1"/>
                </a:solidFill>
                <a:latin typeface="Courier Prime Bold"/>
              </a:rPr>
              <a:t>ESTABLISH THE SEQUENCE USING THE VARIABLE YOU WANT TO CHANGE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8518" y="4045745"/>
            <a:ext cx="16384254" cy="3353042"/>
            <a:chOff x="0" y="0"/>
            <a:chExt cx="5542328" cy="11342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42328" cy="1134239"/>
            </a:xfrm>
            <a:custGeom>
              <a:avLst/>
              <a:gdLst/>
              <a:ahLst/>
              <a:cxnLst/>
              <a:rect l="l" t="t" r="r" b="b"/>
              <a:pathLst>
                <a:path w="5542328" h="1134239">
                  <a:moveTo>
                    <a:pt x="0" y="0"/>
                  </a:moveTo>
                  <a:lnTo>
                    <a:pt x="5542328" y="0"/>
                  </a:lnTo>
                  <a:lnTo>
                    <a:pt x="5542328" y="1134239"/>
                  </a:lnTo>
                  <a:lnTo>
                    <a:pt x="0" y="113423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18" y="3902870"/>
            <a:ext cx="16384254" cy="3495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>
                <a:solidFill>
                  <a:srgbClr val="7356F7"/>
                </a:solidFill>
                <a:latin typeface="Courier Prime"/>
              </a:rPr>
              <a:t>for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(i </a:t>
            </a:r>
            <a:r>
              <a:rPr lang="en-US" sz="6651">
                <a:solidFill>
                  <a:srgbClr val="7356F7"/>
                </a:solidFill>
                <a:latin typeface="Courier Prime"/>
              </a:rPr>
              <a:t>in 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seq_along(cities)){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</a:t>
            </a:r>
            <a:r>
              <a:rPr lang="en-US" sz="6651">
                <a:solidFill>
                  <a:srgbClr val="91EEE1"/>
                </a:solidFill>
                <a:latin typeface="Courier Prime"/>
              </a:rPr>
              <a:t>...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62496" y="1701356"/>
            <a:ext cx="12138678" cy="1236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>
                <a:solidFill>
                  <a:srgbClr val="91EEE1"/>
                </a:solidFill>
                <a:latin typeface="Courier Prime Bold"/>
              </a:rPr>
              <a:t>SET UP THE LOOP TO PROGRESS ALONG THE SEQUENCE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8518" y="2747782"/>
            <a:ext cx="16384254" cy="7272518"/>
            <a:chOff x="0" y="0"/>
            <a:chExt cx="5542328" cy="28218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42328" cy="2821870"/>
            </a:xfrm>
            <a:custGeom>
              <a:avLst/>
              <a:gdLst/>
              <a:ahLst/>
              <a:cxnLst/>
              <a:rect l="l" t="t" r="r" b="b"/>
              <a:pathLst>
                <a:path w="5542328" h="2821870">
                  <a:moveTo>
                    <a:pt x="0" y="0"/>
                  </a:moveTo>
                  <a:lnTo>
                    <a:pt x="5542328" y="0"/>
                  </a:lnTo>
                  <a:lnTo>
                    <a:pt x="5542328" y="2821870"/>
                  </a:lnTo>
                  <a:lnTo>
                    <a:pt x="0" y="28218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18" y="2878561"/>
            <a:ext cx="16384254" cy="7017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>
                <a:solidFill>
                  <a:srgbClr val="7356F7"/>
                </a:solidFill>
                <a:latin typeface="Courier Prime"/>
              </a:rPr>
              <a:t>for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(i </a:t>
            </a:r>
            <a:r>
              <a:rPr lang="en-US" sz="6651">
                <a:solidFill>
                  <a:srgbClr val="7356F7"/>
                </a:solidFill>
                <a:latin typeface="Courier Prime"/>
              </a:rPr>
              <a:t>in 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seq_along(cities)){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ggplot(data = 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subset(data, 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data$city == 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cities[i])) + </a:t>
            </a:r>
            <a:r>
              <a:rPr lang="en-US" sz="6651">
                <a:solidFill>
                  <a:srgbClr val="91EEE1"/>
                </a:solidFill>
                <a:latin typeface="Courier Prime"/>
              </a:rPr>
              <a:t>...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62496" y="1701356"/>
            <a:ext cx="12138678" cy="62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>
                <a:solidFill>
                  <a:srgbClr val="91EEE1"/>
                </a:solidFill>
                <a:latin typeface="Courier Prime Bold"/>
              </a:rPr>
              <a:t>GET THE RIGHT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8518" y="2747782"/>
            <a:ext cx="16384254" cy="7272518"/>
            <a:chOff x="0" y="0"/>
            <a:chExt cx="5542328" cy="28218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42328" cy="2821870"/>
            </a:xfrm>
            <a:custGeom>
              <a:avLst/>
              <a:gdLst/>
              <a:ahLst/>
              <a:cxnLst/>
              <a:rect l="l" t="t" r="r" b="b"/>
              <a:pathLst>
                <a:path w="5542328" h="2821870">
                  <a:moveTo>
                    <a:pt x="0" y="0"/>
                  </a:moveTo>
                  <a:lnTo>
                    <a:pt x="5542328" y="0"/>
                  </a:lnTo>
                  <a:lnTo>
                    <a:pt x="5542328" y="2821870"/>
                  </a:lnTo>
                  <a:lnTo>
                    <a:pt x="0" y="28218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18" y="2878561"/>
            <a:ext cx="16384254" cy="7017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>
                <a:solidFill>
                  <a:srgbClr val="7356F7"/>
                </a:solidFill>
                <a:latin typeface="Courier Prime"/>
              </a:rPr>
              <a:t>for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(i </a:t>
            </a:r>
            <a:r>
              <a:rPr lang="en-US" sz="6651">
                <a:solidFill>
                  <a:srgbClr val="7356F7"/>
                </a:solidFill>
                <a:latin typeface="Courier Prime"/>
              </a:rPr>
              <a:t>in 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seq_along(cities)){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ggplot(data = 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subset(data, 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data$city == 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</a:t>
            </a:r>
            <a:r>
              <a:rPr lang="en-US" sz="6651">
                <a:solidFill>
                  <a:srgbClr val="7356F7"/>
                </a:solidFill>
                <a:latin typeface="Courier Prime"/>
              </a:rPr>
              <a:t>cities[i]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)) + </a:t>
            </a:r>
            <a:r>
              <a:rPr lang="en-US" sz="6651">
                <a:solidFill>
                  <a:srgbClr val="91EEE1"/>
                </a:solidFill>
                <a:latin typeface="Courier Prime"/>
              </a:rPr>
              <a:t>...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62496" y="1701356"/>
            <a:ext cx="12913146" cy="62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>
                <a:solidFill>
                  <a:srgbClr val="91EEE1"/>
                </a:solidFill>
                <a:latin typeface="Courier Prime Bold"/>
              </a:rPr>
              <a:t>GET THE RIGHT DATA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8518" y="2747782"/>
            <a:ext cx="16384254" cy="7272518"/>
            <a:chOff x="0" y="0"/>
            <a:chExt cx="5542328" cy="28218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42328" cy="2821870"/>
            </a:xfrm>
            <a:custGeom>
              <a:avLst/>
              <a:gdLst/>
              <a:ahLst/>
              <a:cxnLst/>
              <a:rect l="l" t="t" r="r" b="b"/>
              <a:pathLst>
                <a:path w="5542328" h="2821870">
                  <a:moveTo>
                    <a:pt x="0" y="0"/>
                  </a:moveTo>
                  <a:lnTo>
                    <a:pt x="5542328" y="0"/>
                  </a:lnTo>
                  <a:lnTo>
                    <a:pt x="5542328" y="2821870"/>
                  </a:lnTo>
                  <a:lnTo>
                    <a:pt x="0" y="28218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18" y="2878561"/>
            <a:ext cx="16384254" cy="7017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>
                <a:solidFill>
                  <a:srgbClr val="7356F7"/>
                </a:solidFill>
                <a:latin typeface="Courier Prime"/>
              </a:rPr>
              <a:t>for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(i </a:t>
            </a:r>
            <a:r>
              <a:rPr lang="en-US" sz="6651">
                <a:solidFill>
                  <a:srgbClr val="7356F7"/>
                </a:solidFill>
                <a:latin typeface="Courier Prime"/>
              </a:rPr>
              <a:t>in 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seq_along(cities)){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</a:t>
            </a:r>
            <a:r>
              <a:rPr lang="en-US" sz="6651">
                <a:solidFill>
                  <a:srgbClr val="91EEE1"/>
                </a:solidFill>
                <a:latin typeface="Courier Prime"/>
              </a:rPr>
              <a:t>...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labs(subtitle =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   paste(cities[i],",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   Australia", sep = "")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62496" y="1701356"/>
            <a:ext cx="12913146" cy="62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>
                <a:solidFill>
                  <a:srgbClr val="91EEE1"/>
                </a:solidFill>
                <a:latin typeface="Courier Prime Bold"/>
              </a:rPr>
              <a:t>USE THE RIGHT LABELS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7223" y="547301"/>
            <a:ext cx="7303720" cy="463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30"/>
              </a:lnSpc>
            </a:pPr>
            <a:r>
              <a:rPr lang="en-US" sz="8300">
                <a:solidFill>
                  <a:srgbClr val="FFFFFF"/>
                </a:solidFill>
                <a:latin typeface="Poppins Bold"/>
              </a:rPr>
              <a:t>WHY BOTHER MAKING PLOTS WITH A LOOP?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b="2944"/>
          <a:stretch>
            <a:fillRect/>
          </a:stretch>
        </p:blipFill>
        <p:spPr>
          <a:xfrm>
            <a:off x="7752072" y="0"/>
            <a:ext cx="10535928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8518" y="2747782"/>
            <a:ext cx="16384254" cy="7272518"/>
            <a:chOff x="0" y="0"/>
            <a:chExt cx="5542328" cy="28218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42328" cy="2821870"/>
            </a:xfrm>
            <a:custGeom>
              <a:avLst/>
              <a:gdLst/>
              <a:ahLst/>
              <a:cxnLst/>
              <a:rect l="l" t="t" r="r" b="b"/>
              <a:pathLst>
                <a:path w="5542328" h="2821870">
                  <a:moveTo>
                    <a:pt x="0" y="0"/>
                  </a:moveTo>
                  <a:lnTo>
                    <a:pt x="5542328" y="0"/>
                  </a:lnTo>
                  <a:lnTo>
                    <a:pt x="5542328" y="2821870"/>
                  </a:lnTo>
                  <a:lnTo>
                    <a:pt x="0" y="28218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18" y="2878561"/>
            <a:ext cx="16384254" cy="7017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>
                <a:solidFill>
                  <a:srgbClr val="7356F7"/>
                </a:solidFill>
                <a:latin typeface="Courier Prime"/>
              </a:rPr>
              <a:t>for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(i </a:t>
            </a:r>
            <a:r>
              <a:rPr lang="en-US" sz="6651">
                <a:solidFill>
                  <a:srgbClr val="7356F7"/>
                </a:solidFill>
                <a:latin typeface="Courier Prime"/>
              </a:rPr>
              <a:t>in 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seq_along(cities)){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</a:t>
            </a:r>
            <a:r>
              <a:rPr lang="en-US" sz="6651">
                <a:solidFill>
                  <a:srgbClr val="91EEE1"/>
                </a:solidFill>
                <a:latin typeface="Courier Prime"/>
              </a:rPr>
              <a:t>...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labs(subtitle =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   paste(</a:t>
            </a:r>
            <a:r>
              <a:rPr lang="en-US" sz="6651">
                <a:solidFill>
                  <a:srgbClr val="7356F7"/>
                </a:solidFill>
                <a:latin typeface="Courier Prime"/>
              </a:rPr>
              <a:t>cities[i]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,",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     Australia", sep = "")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62496" y="1701356"/>
            <a:ext cx="12913146" cy="62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>
                <a:solidFill>
                  <a:srgbClr val="91EEE1"/>
                </a:solidFill>
                <a:latin typeface="Courier Prime Bold"/>
              </a:rPr>
              <a:t>USE THE RIGHT LABELS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8518" y="3469445"/>
            <a:ext cx="16384254" cy="4800695"/>
            <a:chOff x="0" y="0"/>
            <a:chExt cx="5542328" cy="16239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42328" cy="1623939"/>
            </a:xfrm>
            <a:custGeom>
              <a:avLst/>
              <a:gdLst/>
              <a:ahLst/>
              <a:cxnLst/>
              <a:rect l="l" t="t" r="r" b="b"/>
              <a:pathLst>
                <a:path w="5542328" h="1623939">
                  <a:moveTo>
                    <a:pt x="0" y="0"/>
                  </a:moveTo>
                  <a:lnTo>
                    <a:pt x="5542328" y="0"/>
                  </a:lnTo>
                  <a:lnTo>
                    <a:pt x="5542328" y="1623939"/>
                  </a:lnTo>
                  <a:lnTo>
                    <a:pt x="0" y="162393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18" y="3463397"/>
            <a:ext cx="16384254" cy="4770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 dirty="0" err="1">
                <a:solidFill>
                  <a:srgbClr val="000000"/>
                </a:solidFill>
                <a:latin typeface="Courier Prime"/>
              </a:rPr>
              <a:t>ggsave</a:t>
            </a:r>
            <a:r>
              <a:rPr lang="en-US" sz="6651" dirty="0">
                <a:solidFill>
                  <a:srgbClr val="000000"/>
                </a:solidFill>
                <a:latin typeface="Courier Prime"/>
              </a:rPr>
              <a:t>(here::here("figures",</a:t>
            </a:r>
          </a:p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   paste(</a:t>
            </a:r>
            <a:r>
              <a:rPr lang="en-US" sz="6651" dirty="0">
                <a:solidFill>
                  <a:srgbClr val="7356F7"/>
                </a:solidFill>
                <a:latin typeface="Courier Prime"/>
              </a:rPr>
              <a:t>cities[</a:t>
            </a:r>
            <a:r>
              <a:rPr lang="en-US" sz="6651" dirty="0" err="1">
                <a:solidFill>
                  <a:srgbClr val="7356F7"/>
                </a:solidFill>
                <a:latin typeface="Courier Prime"/>
              </a:rPr>
              <a:t>i</a:t>
            </a:r>
            <a:r>
              <a:rPr lang="en-US" sz="6651" dirty="0">
                <a:solidFill>
                  <a:srgbClr val="7356F7"/>
                </a:solidFill>
                <a:latin typeface="Courier Prime"/>
              </a:rPr>
              <a:t>]</a:t>
            </a:r>
            <a:r>
              <a:rPr lang="en-US" sz="6651" dirty="0">
                <a:solidFill>
                  <a:srgbClr val="000000"/>
                </a:solidFill>
                <a:latin typeface="Courier Prime"/>
              </a:rPr>
              <a:t>, </a:t>
            </a:r>
          </a:p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   "_climate.png", </a:t>
            </a:r>
            <a:r>
              <a:rPr lang="en-US" sz="6651" dirty="0" err="1">
                <a:solidFill>
                  <a:srgbClr val="000000"/>
                </a:solidFill>
                <a:latin typeface="Courier Prime"/>
              </a:rPr>
              <a:t>sep</a:t>
            </a:r>
            <a:r>
              <a:rPr lang="en-US" sz="6651" dirty="0">
                <a:solidFill>
                  <a:srgbClr val="000000"/>
                </a:solidFill>
                <a:latin typeface="Courier Prime"/>
              </a:rPr>
              <a:t> = "")),</a:t>
            </a:r>
          </a:p>
          <a:p>
            <a:pPr>
              <a:lnSpc>
                <a:spcPts val="9312"/>
              </a:lnSpc>
            </a:pPr>
            <a:r>
              <a:rPr lang="en-US" sz="6651" dirty="0">
                <a:solidFill>
                  <a:srgbClr val="000000"/>
                </a:solidFill>
                <a:latin typeface="Courier Prime"/>
              </a:rPr>
              <a:t>   </a:t>
            </a:r>
            <a:r>
              <a:rPr lang="en-US" sz="6651" dirty="0">
                <a:solidFill>
                  <a:srgbClr val="000000"/>
                </a:solidFill>
                <a:latin typeface="Courier Prime"/>
              </a:rPr>
              <a:t>height = 7, width = 7)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62496" y="1701356"/>
            <a:ext cx="12913146" cy="62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>
                <a:solidFill>
                  <a:srgbClr val="91EEE1"/>
                </a:solidFill>
                <a:latin typeface="Courier Prime Bold"/>
              </a:rPr>
              <a:t>USE THE RIGHT LABELS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968277"/>
            <a:ext cx="5334318" cy="533431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76841" y="2976808"/>
            <a:ext cx="5334318" cy="533431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4982" y="2976808"/>
            <a:ext cx="5334318" cy="533431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773662" y="8484138"/>
            <a:ext cx="5292536" cy="529253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221803" y="8484138"/>
            <a:ext cx="5292536" cy="529253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62496" y="1701356"/>
            <a:ext cx="12913146" cy="62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>
                <a:solidFill>
                  <a:srgbClr val="91EEE1"/>
                </a:solidFill>
                <a:latin typeface="Courier Prime Bold"/>
              </a:rPr>
              <a:t>TEST IT OUT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968277"/>
            <a:ext cx="5334318" cy="533431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85372" y="2976808"/>
            <a:ext cx="5325786" cy="532578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33514" y="2976808"/>
            <a:ext cx="5325786" cy="532578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773662" y="8484138"/>
            <a:ext cx="5325786" cy="532578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188552" y="8484138"/>
            <a:ext cx="5325786" cy="532578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62496" y="1701356"/>
            <a:ext cx="12913146" cy="62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>
                <a:solidFill>
                  <a:srgbClr val="91EEE1"/>
                </a:solidFill>
                <a:latin typeface="Courier Prime Bold"/>
              </a:rPr>
              <a:t>TROUBLESHOOT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3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64008"/>
          <a:stretch>
            <a:fillRect/>
          </a:stretch>
        </p:blipFill>
        <p:spPr>
          <a:xfrm>
            <a:off x="52382" y="1889965"/>
            <a:ext cx="18183236" cy="658377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BUILDING THE LOOP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8518" y="1691831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-9525"/>
            <a:ext cx="5334318" cy="533431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85372" y="-994"/>
            <a:ext cx="5325786" cy="532578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33514" y="-994"/>
            <a:ext cx="5325786" cy="532578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773662" y="5401561"/>
            <a:ext cx="5325786" cy="532578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188552" y="5401561"/>
            <a:ext cx="5325786" cy="532578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8518" y="316486"/>
            <a:ext cx="13499462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KEY FUNCTIONS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86463" y="1729931"/>
            <a:ext cx="14477124" cy="1653506"/>
            <a:chOff x="0" y="0"/>
            <a:chExt cx="19302832" cy="2204674"/>
          </a:xfrm>
        </p:grpSpPr>
        <p:sp>
          <p:nvSpPr>
            <p:cNvPr id="4" name="TextBox 4"/>
            <p:cNvSpPr txBox="1"/>
            <p:nvPr/>
          </p:nvSpPr>
          <p:spPr>
            <a:xfrm>
              <a:off x="2085304" y="38100"/>
              <a:ext cx="17217528" cy="849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37"/>
                </a:lnSpc>
              </a:pPr>
              <a:r>
                <a:rPr lang="en-US" sz="4397" spc="131">
                  <a:solidFill>
                    <a:srgbClr val="91EEE1"/>
                  </a:solidFill>
                  <a:latin typeface="Courier Prime Bold"/>
                </a:rPr>
                <a:t>UNIQUE()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1331683" cy="775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400"/>
                </a:lnSpc>
              </a:pPr>
              <a:r>
                <a:rPr lang="en-US" sz="4000">
                  <a:solidFill>
                    <a:srgbClr val="FFFFFF"/>
                  </a:solidFill>
                  <a:latin typeface="Poppins Bold"/>
                </a:rPr>
                <a:t>01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085304" y="830118"/>
              <a:ext cx="12242159" cy="621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We easily made a sequence of cities using: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085304" y="1573171"/>
              <a:ext cx="12242159" cy="631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BF8FED"/>
                  </a:solidFill>
                  <a:latin typeface="Courier Prime"/>
                </a:rPr>
                <a:t>   unique(data$city)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486463" y="3781571"/>
            <a:ext cx="14477124" cy="1653506"/>
            <a:chOff x="0" y="0"/>
            <a:chExt cx="19302832" cy="2204674"/>
          </a:xfrm>
        </p:grpSpPr>
        <p:sp>
          <p:nvSpPr>
            <p:cNvPr id="9" name="TextBox 9"/>
            <p:cNvSpPr txBox="1"/>
            <p:nvPr/>
          </p:nvSpPr>
          <p:spPr>
            <a:xfrm>
              <a:off x="2085304" y="38100"/>
              <a:ext cx="17217528" cy="849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37"/>
                </a:lnSpc>
              </a:pPr>
              <a:r>
                <a:rPr lang="en-US" sz="4397" spc="131" dirty="0">
                  <a:solidFill>
                    <a:srgbClr val="91EEE1"/>
                  </a:solidFill>
                  <a:latin typeface="Courier Prime Bold"/>
                </a:rPr>
                <a:t>FOR LOOP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8575"/>
              <a:ext cx="1331683" cy="775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400"/>
                </a:lnSpc>
              </a:pPr>
              <a:r>
                <a:rPr lang="en-US" sz="4000">
                  <a:solidFill>
                    <a:srgbClr val="FFFFFF"/>
                  </a:solidFill>
                  <a:latin typeface="Poppins Bold"/>
                </a:rPr>
                <a:t>02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085304" y="830118"/>
              <a:ext cx="12242159" cy="621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We looped through the list of cities using: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085304" y="1573171"/>
              <a:ext cx="12242159" cy="631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BF8FED"/>
                  </a:solidFill>
                  <a:latin typeface="Courier Prime"/>
                </a:rPr>
                <a:t>   for(i in seq_along(cities){...}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486463" y="5833211"/>
            <a:ext cx="14477124" cy="1653506"/>
            <a:chOff x="0" y="0"/>
            <a:chExt cx="19302832" cy="2204674"/>
          </a:xfrm>
        </p:grpSpPr>
        <p:sp>
          <p:nvSpPr>
            <p:cNvPr id="14" name="TextBox 14"/>
            <p:cNvSpPr txBox="1"/>
            <p:nvPr/>
          </p:nvSpPr>
          <p:spPr>
            <a:xfrm>
              <a:off x="2085304" y="38100"/>
              <a:ext cx="17217528" cy="849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37"/>
                </a:lnSpc>
              </a:pPr>
              <a:r>
                <a:rPr lang="en-US" sz="4397" spc="131">
                  <a:solidFill>
                    <a:srgbClr val="91EEE1"/>
                  </a:solidFill>
                  <a:latin typeface="Courier Prime Bold"/>
                </a:rPr>
                <a:t>SUBSET()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8575"/>
              <a:ext cx="1331683" cy="775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400"/>
                </a:lnSpc>
              </a:pPr>
              <a:r>
                <a:rPr lang="en-US" sz="4000">
                  <a:solidFill>
                    <a:srgbClr val="FFFFFF"/>
                  </a:solidFill>
                  <a:latin typeface="Poppins Bold"/>
                </a:rPr>
                <a:t>03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085304" y="830118"/>
              <a:ext cx="12242159" cy="621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We plotted just the data for the city using: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085304" y="1573171"/>
              <a:ext cx="13861501" cy="631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BF8FED"/>
                  </a:solidFill>
                  <a:latin typeface="Courier Prime"/>
                </a:rPr>
                <a:t>   subset(data,  data$city ==  cities[i]))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486463" y="7884850"/>
            <a:ext cx="14477124" cy="1653506"/>
            <a:chOff x="0" y="0"/>
            <a:chExt cx="19302832" cy="2204674"/>
          </a:xfrm>
        </p:grpSpPr>
        <p:sp>
          <p:nvSpPr>
            <p:cNvPr id="19" name="TextBox 19"/>
            <p:cNvSpPr txBox="1"/>
            <p:nvPr/>
          </p:nvSpPr>
          <p:spPr>
            <a:xfrm>
              <a:off x="2085304" y="38100"/>
              <a:ext cx="17217528" cy="849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37"/>
                </a:lnSpc>
              </a:pPr>
              <a:r>
                <a:rPr lang="en-US" sz="4397" spc="131" dirty="0">
                  <a:solidFill>
                    <a:srgbClr val="91EEE1"/>
                  </a:solidFill>
                  <a:latin typeface="Courier Prime Bold"/>
                </a:rPr>
                <a:t>PASTE() + cities[</a:t>
              </a:r>
              <a:r>
                <a:rPr lang="en-US" sz="4397" spc="131" dirty="0" err="1">
                  <a:solidFill>
                    <a:srgbClr val="91EEE1"/>
                  </a:solidFill>
                  <a:latin typeface="Courier Prime Bold"/>
                </a:rPr>
                <a:t>i</a:t>
              </a:r>
              <a:r>
                <a:rPr lang="en-US" sz="4397" spc="131" dirty="0">
                  <a:solidFill>
                    <a:srgbClr val="91EEE1"/>
                  </a:solidFill>
                  <a:latin typeface="Courier Prime Bold"/>
                </a:rPr>
                <a:t>]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8575"/>
              <a:ext cx="1331683" cy="775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400"/>
                </a:lnSpc>
              </a:pPr>
              <a:r>
                <a:rPr lang="en-US" sz="4000">
                  <a:solidFill>
                    <a:srgbClr val="FFFFFF"/>
                  </a:solidFill>
                  <a:latin typeface="Poppins Bold"/>
                </a:rPr>
                <a:t>04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085304" y="830118"/>
              <a:ext cx="12242159" cy="621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We referenced the name of the city using: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085304" y="1573171"/>
              <a:ext cx="13861501" cy="631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BF8FED"/>
                  </a:solidFill>
                  <a:latin typeface="Courier Prime"/>
                </a:rPr>
                <a:t>   paste(cities[i], ", Australia", sep = " ")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4194" y="2389542"/>
            <a:ext cx="15579612" cy="4530242"/>
            <a:chOff x="0" y="0"/>
            <a:chExt cx="20772817" cy="6040323"/>
          </a:xfrm>
        </p:grpSpPr>
        <p:pic>
          <p:nvPicPr>
            <p:cNvPr id="3" name="Picture 3">
              <a:hlinkClick r:id="rId2"/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6040323" cy="6040323"/>
            </a:xfrm>
            <a:prstGeom prst="rect">
              <a:avLst/>
            </a:prstGeom>
          </p:spPr>
        </p:pic>
        <p:pic>
          <p:nvPicPr>
            <p:cNvPr id="4" name="Picture 4">
              <a:hlinkClick r:id="rId2"/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6040323" y="0"/>
              <a:ext cx="14732494" cy="6040323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1734211" y="703720"/>
            <a:ext cx="14819577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FIND THE FULL THING ON</a:t>
            </a: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1219200" y="7505700"/>
            <a:ext cx="15714606" cy="914400"/>
          </a:xfrm>
          <a:prstGeom prst="rect">
            <a:avLst/>
          </a:prstGeom>
          <a:solidFill>
            <a:srgbClr val="11121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57582" y="7720877"/>
            <a:ext cx="14772837" cy="62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7"/>
              </a:lnSpc>
            </a:pPr>
            <a:r>
              <a:rPr lang="en-US" sz="4397" spc="131" dirty="0">
                <a:solidFill>
                  <a:srgbClr val="91EEE1"/>
                </a:solidFill>
                <a:latin typeface="Courier Prime Bold"/>
              </a:rPr>
              <a:t>GITHUB.COM/KAMORROW/TIDYTUESDAY_2020-01-07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8518" y="1033296"/>
            <a:ext cx="13674764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START WITH THE PLOT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8518" y="2583199"/>
            <a:ext cx="6405514" cy="640551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8235" y="3556371"/>
            <a:ext cx="8207039" cy="4459171"/>
            <a:chOff x="0" y="0"/>
            <a:chExt cx="10942718" cy="5945561"/>
          </a:xfrm>
        </p:grpSpPr>
        <p:sp>
          <p:nvSpPr>
            <p:cNvPr id="5" name="TextBox 5"/>
            <p:cNvSpPr txBox="1"/>
            <p:nvPr/>
          </p:nvSpPr>
          <p:spPr>
            <a:xfrm>
              <a:off x="0" y="28575"/>
              <a:ext cx="10942718" cy="2766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46"/>
                </a:lnSpc>
              </a:pPr>
              <a:r>
                <a:rPr lang="en-US" sz="4951" spc="148">
                  <a:solidFill>
                    <a:srgbClr val="91EEE1"/>
                  </a:solidFill>
                  <a:latin typeface="Courier Prime Bold"/>
                </a:rPr>
                <a:t>ESTABLISH WHAT YOU WANT YOUR FINAL PLOT TO LOOK LIKE FIRST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202291"/>
              <a:ext cx="10942718" cy="27432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45"/>
                </a:lnSpc>
              </a:pPr>
              <a:r>
                <a:rPr lang="en-US" sz="3961">
                  <a:solidFill>
                    <a:srgbClr val="FFFFFF"/>
                  </a:solidFill>
                  <a:latin typeface="Poppins Light"/>
                </a:rPr>
                <a:t>Keep in mind that your subsets  will more than likely have different extents!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29428" y="2686156"/>
            <a:ext cx="10234707" cy="4800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41"/>
              </a:lnSpc>
            </a:pPr>
            <a:r>
              <a:rPr lang="en-US" sz="5458">
                <a:solidFill>
                  <a:srgbClr val="91EEE1"/>
                </a:solidFill>
                <a:latin typeface="Poppins Light"/>
              </a:rPr>
              <a:t>Rainfall and temperature data for five cities in Australia:</a:t>
            </a:r>
          </a:p>
          <a:p>
            <a:pPr>
              <a:lnSpc>
                <a:spcPts val="7641"/>
              </a:lnSpc>
            </a:pPr>
            <a:endParaRPr lang="en-US" sz="5458">
              <a:solidFill>
                <a:srgbClr val="91EEE1"/>
              </a:solidFill>
              <a:latin typeface="Poppins Light"/>
            </a:endParaRPr>
          </a:p>
          <a:p>
            <a:pPr>
              <a:lnSpc>
                <a:spcPts val="7641"/>
              </a:lnSpc>
            </a:pPr>
            <a:r>
              <a:rPr lang="en-US" sz="5458">
                <a:solidFill>
                  <a:srgbClr val="FFFFFF"/>
                </a:solidFill>
                <a:latin typeface="Poppins Light"/>
              </a:rPr>
              <a:t>Brisbane, Canberra, Melbourne, Perth, &amp; Sydney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88968" y="2565327"/>
            <a:ext cx="5657850" cy="5657850"/>
            <a:chOff x="0" y="0"/>
            <a:chExt cx="7543800" cy="7543800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543800" cy="7543800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3C5996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916993" y="1630719"/>
              <a:ext cx="5709815" cy="4282361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1398518" y="1033296"/>
            <a:ext cx="13674764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EXAMPLE DATA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29428" y="8223177"/>
            <a:ext cx="8970449" cy="422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spc="84">
                <a:solidFill>
                  <a:srgbClr val="BF8FED"/>
                </a:solidFill>
                <a:latin typeface="Poppins Medium"/>
              </a:rPr>
              <a:t>#tidytuesday data from 2020-01-07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239"/>
          <a:stretch>
            <a:fillRect/>
          </a:stretch>
        </p:blipFill>
        <p:spPr>
          <a:xfrm>
            <a:off x="1778487" y="0"/>
            <a:ext cx="14731026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8518" y="785646"/>
            <a:ext cx="7338923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LOOPS IN R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146631" y="2544562"/>
            <a:ext cx="9181619" cy="1203088"/>
            <a:chOff x="0" y="0"/>
            <a:chExt cx="12242159" cy="1604118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50"/>
              <a:ext cx="12242159" cy="678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3497" spc="104">
                  <a:solidFill>
                    <a:srgbClr val="91EEE1"/>
                  </a:solidFill>
                  <a:latin typeface="Courier Prime Bold"/>
                </a:rPr>
                <a:t>FOR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82139"/>
              <a:ext cx="12242159" cy="621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Executes the loop command </a:t>
              </a:r>
              <a:r>
                <a:rPr lang="en-US" sz="2798">
                  <a:solidFill>
                    <a:srgbClr val="BF8FED"/>
                  </a:solidFill>
                  <a:latin typeface="Poppins Light"/>
                </a:rPr>
                <a:t>a set number of times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146631" y="5111269"/>
            <a:ext cx="9357635" cy="1203088"/>
            <a:chOff x="0" y="0"/>
            <a:chExt cx="12476846" cy="1604118"/>
          </a:xfrm>
        </p:grpSpPr>
        <p:sp>
          <p:nvSpPr>
            <p:cNvPr id="7" name="TextBox 7"/>
            <p:cNvSpPr txBox="1"/>
            <p:nvPr/>
          </p:nvSpPr>
          <p:spPr>
            <a:xfrm>
              <a:off x="0" y="19050"/>
              <a:ext cx="12476846" cy="678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3497" spc="104">
                  <a:solidFill>
                    <a:srgbClr val="91EEE1"/>
                  </a:solidFill>
                  <a:latin typeface="Courier Prime Bold"/>
                </a:rPr>
                <a:t>WHILE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82139"/>
              <a:ext cx="12476846" cy="621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Executes the loop command </a:t>
              </a:r>
              <a:r>
                <a:rPr lang="en-US" sz="2798">
                  <a:solidFill>
                    <a:srgbClr val="BF8FED"/>
                  </a:solidFill>
                  <a:latin typeface="Poppins Light"/>
                </a:rPr>
                <a:t>when a condition is true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146631" y="7716297"/>
            <a:ext cx="9357635" cy="1697783"/>
            <a:chOff x="0" y="0"/>
            <a:chExt cx="12476846" cy="226371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9050"/>
              <a:ext cx="12476846" cy="678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3497" spc="104">
                  <a:solidFill>
                    <a:srgbClr val="91EEE1"/>
                  </a:solidFill>
                  <a:latin typeface="Courier Prime Bold"/>
                </a:rPr>
                <a:t>REPEAT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82139"/>
              <a:ext cx="12476846" cy="1281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Executes the loop command </a:t>
              </a:r>
              <a:r>
                <a:rPr lang="en-US" sz="2798">
                  <a:solidFill>
                    <a:srgbClr val="BF8FED"/>
                  </a:solidFill>
                  <a:latin typeface="Poppins Light"/>
                </a:rPr>
                <a:t>when a condition is true but at least once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82653" y="2515987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12247" y="5082694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12247" y="7687722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46631" y="4642110"/>
            <a:ext cx="9357635" cy="1203088"/>
            <a:chOff x="0" y="0"/>
            <a:chExt cx="12476846" cy="1604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19050"/>
              <a:ext cx="12476846" cy="678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3497" spc="104">
                  <a:solidFill>
                    <a:srgbClr val="91EEE1"/>
                  </a:solidFill>
                  <a:latin typeface="Courier Prime Bold"/>
                </a:rPr>
                <a:t>WHILE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82139"/>
              <a:ext cx="12476846" cy="621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Executes the loop command </a:t>
              </a:r>
              <a:r>
                <a:rPr lang="en-US" sz="2798">
                  <a:solidFill>
                    <a:srgbClr val="BF8FED"/>
                  </a:solidFill>
                  <a:latin typeface="Poppins Light"/>
                </a:rPr>
                <a:t>when a condition is true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46631" y="7247138"/>
            <a:ext cx="9357635" cy="1697783"/>
            <a:chOff x="0" y="0"/>
            <a:chExt cx="12476846" cy="2263711"/>
          </a:xfrm>
        </p:grpSpPr>
        <p:sp>
          <p:nvSpPr>
            <p:cNvPr id="6" name="TextBox 6"/>
            <p:cNvSpPr txBox="1"/>
            <p:nvPr/>
          </p:nvSpPr>
          <p:spPr>
            <a:xfrm>
              <a:off x="0" y="19050"/>
              <a:ext cx="12476846" cy="678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3497" spc="104">
                  <a:solidFill>
                    <a:srgbClr val="91EEE1"/>
                  </a:solidFill>
                  <a:latin typeface="Courier Prime Bold"/>
                </a:rPr>
                <a:t>REPEAT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82139"/>
              <a:ext cx="12476846" cy="1281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Executes the loop command </a:t>
              </a:r>
              <a:r>
                <a:rPr lang="en-US" sz="2798">
                  <a:solidFill>
                    <a:srgbClr val="BF8FED"/>
                  </a:solidFill>
                  <a:latin typeface="Poppins Light"/>
                </a:rPr>
                <a:t>when a condition is true but at least once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12247" y="4613535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12247" y="7218563"/>
            <a:ext cx="1139574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512247" y="4021924"/>
            <a:ext cx="11202335" cy="5657850"/>
            <a:chOff x="0" y="0"/>
            <a:chExt cx="3789432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789432" cy="1913890"/>
            </a:xfrm>
            <a:custGeom>
              <a:avLst/>
              <a:gdLst/>
              <a:ahLst/>
              <a:cxnLst/>
              <a:rect l="l" t="t" r="r" b="b"/>
              <a:pathLst>
                <a:path w="3789432" h="1913890">
                  <a:moveTo>
                    <a:pt x="0" y="0"/>
                  </a:moveTo>
                  <a:lnTo>
                    <a:pt x="3789432" y="0"/>
                  </a:lnTo>
                  <a:lnTo>
                    <a:pt x="3789432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11212">
                <a:alpha val="80000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398518" y="316486"/>
            <a:ext cx="7338923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LOOPS IN R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4146631" y="2075402"/>
            <a:ext cx="9181619" cy="1203088"/>
            <a:chOff x="0" y="0"/>
            <a:chExt cx="12242159" cy="1604118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9050"/>
              <a:ext cx="12242159" cy="678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3497" spc="104">
                  <a:solidFill>
                    <a:srgbClr val="91EEE1"/>
                  </a:solidFill>
                  <a:latin typeface="Courier Prime Bold"/>
                </a:rPr>
                <a:t>FOR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82139"/>
              <a:ext cx="12242159" cy="621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Poppins Light"/>
                </a:rPr>
                <a:t>Executes the loop command </a:t>
              </a:r>
              <a:r>
                <a:rPr lang="en-US" sz="2798">
                  <a:solidFill>
                    <a:srgbClr val="BF8FED"/>
                  </a:solidFill>
                  <a:latin typeface="Poppins Light"/>
                </a:rPr>
                <a:t>a set number of times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582653" y="2046827"/>
            <a:ext cx="998762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000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64608" y="3185370"/>
            <a:ext cx="12665941" cy="3916260"/>
            <a:chOff x="0" y="0"/>
            <a:chExt cx="4284528" cy="13247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4528" cy="1324760"/>
            </a:xfrm>
            <a:custGeom>
              <a:avLst/>
              <a:gdLst/>
              <a:ahLst/>
              <a:cxnLst/>
              <a:rect l="l" t="t" r="r" b="b"/>
              <a:pathLst>
                <a:path w="4284528" h="1324760">
                  <a:moveTo>
                    <a:pt x="0" y="0"/>
                  </a:moveTo>
                  <a:lnTo>
                    <a:pt x="4284528" y="0"/>
                  </a:lnTo>
                  <a:lnTo>
                    <a:pt x="4284528" y="1324760"/>
                  </a:lnTo>
                  <a:lnTo>
                    <a:pt x="0" y="13247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3587469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FOR LOOP STRUCTURE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02157" y="3360771"/>
            <a:ext cx="12921235" cy="3495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>
                <a:solidFill>
                  <a:srgbClr val="7356F7"/>
                </a:solidFill>
                <a:latin typeface="Courier Prime"/>
              </a:rPr>
              <a:t>for 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(value </a:t>
            </a:r>
            <a:r>
              <a:rPr lang="en-US" sz="6651">
                <a:solidFill>
                  <a:srgbClr val="7356F7"/>
                </a:solidFill>
                <a:latin typeface="Courier Prime"/>
              </a:rPr>
              <a:t>in 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sequence){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statement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8518" y="1599709"/>
            <a:ext cx="16384254" cy="8194957"/>
            <a:chOff x="0" y="0"/>
            <a:chExt cx="5542328" cy="27721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42328" cy="2772121"/>
            </a:xfrm>
            <a:custGeom>
              <a:avLst/>
              <a:gdLst/>
              <a:ahLst/>
              <a:cxnLst/>
              <a:rect l="l" t="t" r="r" b="b"/>
              <a:pathLst>
                <a:path w="5542328" h="2772121">
                  <a:moveTo>
                    <a:pt x="0" y="0"/>
                  </a:moveTo>
                  <a:lnTo>
                    <a:pt x="5542328" y="0"/>
                  </a:lnTo>
                  <a:lnTo>
                    <a:pt x="5542328" y="2772121"/>
                  </a:lnTo>
                  <a:lnTo>
                    <a:pt x="0" y="277212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98518" y="316486"/>
            <a:ext cx="10736020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BASIC FOR LOOPS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8518" y="1723828"/>
            <a:ext cx="16384254" cy="8191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list &lt;- c(0,1,1,3,1)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count &lt;- 0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7356F7"/>
                </a:solidFill>
                <a:latin typeface="Courier Prime"/>
              </a:rPr>
              <a:t>for 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(i </a:t>
            </a:r>
            <a:r>
              <a:rPr lang="en-US" sz="6651">
                <a:solidFill>
                  <a:srgbClr val="7356F7"/>
                </a:solidFill>
                <a:latin typeface="Courier Prime"/>
              </a:rPr>
              <a:t>in </a:t>
            </a:r>
            <a:r>
              <a:rPr lang="en-US" sz="6651">
                <a:solidFill>
                  <a:srgbClr val="000000"/>
                </a:solidFill>
                <a:latin typeface="Courier Prime"/>
              </a:rPr>
              <a:t>list){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    count = count + 1)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}</a:t>
            </a:r>
          </a:p>
          <a:p>
            <a:pPr>
              <a:lnSpc>
                <a:spcPts val="9312"/>
              </a:lnSpc>
            </a:pPr>
            <a:r>
              <a:rPr lang="en-US" sz="6651">
                <a:solidFill>
                  <a:srgbClr val="000000"/>
                </a:solidFill>
                <a:latin typeface="Courier Prime"/>
              </a:rPr>
              <a:t>print(count)</a:t>
            </a:r>
          </a:p>
          <a:p>
            <a:pPr>
              <a:lnSpc>
                <a:spcPts val="9312"/>
              </a:lnSpc>
            </a:pPr>
            <a:endParaRPr lang="en-US" sz="6651">
              <a:solidFill>
                <a:srgbClr val="000000"/>
              </a:solidFill>
              <a:latin typeface="Courier Prim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835" y="8572500"/>
            <a:ext cx="1612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___________________________________________________________________________________________________________________________________________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797</Words>
  <Application>Microsoft Office PowerPoint</Application>
  <PresentationFormat>Custom</PresentationFormat>
  <Paragraphs>188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Courier Prime Bold</vt:lpstr>
      <vt:lpstr>Poppins Light</vt:lpstr>
      <vt:lpstr>Poppins Bold</vt:lpstr>
      <vt:lpstr>Arial</vt:lpstr>
      <vt:lpstr>Poppins Medium</vt:lpstr>
      <vt:lpstr>Courier Prime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Plots</dc:title>
  <cp:lastModifiedBy>brenguest</cp:lastModifiedBy>
  <cp:revision>2</cp:revision>
  <dcterms:created xsi:type="dcterms:W3CDTF">2006-08-16T00:00:00Z</dcterms:created>
  <dcterms:modified xsi:type="dcterms:W3CDTF">2021-04-13T02:02:40Z</dcterms:modified>
  <dc:identifier>DAEbetl1jpM</dc:identifier>
</cp:coreProperties>
</file>