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layfair Displ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layfairDispl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boldItalic.fntdata"/><Relationship Id="rId30" Type="http://schemas.openxmlformats.org/officeDocument/2006/relationships/font" Target="fonts/PlayfairDispl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caf4715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caf4715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caf47138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caf47138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caf47152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caf47152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caf47138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caf47138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caf47152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caf47152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caf47138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caf47138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caf47138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caf47138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caf47152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caf47152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caf47152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caf47152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caf47138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caf47138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98db8641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98db8641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caf47152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caf47152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caf47152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caf47152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358ba86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358ba86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99b61c1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99b61c1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99b61c1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99b61c1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2a199a2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2a199a2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2a199a27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2a199a27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2a199a27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2a199a27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2a199a2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2a199a2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caf4713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caf4713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Text Document Clustering </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U</a:t>
            </a:r>
            <a:r>
              <a:rPr lang="en"/>
              <a:t>sing Spectral Clustering &amp; Particle Swarm Optimization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1586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of Clustering is as follows:</a:t>
            </a:r>
            <a:endParaRPr/>
          </a:p>
        </p:txBody>
      </p:sp>
      <p:pic>
        <p:nvPicPr>
          <p:cNvPr id="122" name="Google Shape;122;p22"/>
          <p:cNvPicPr preferRelativeResize="0"/>
          <p:nvPr/>
        </p:nvPicPr>
        <p:blipFill>
          <a:blip r:embed="rId3">
            <a:alphaModFix/>
          </a:blip>
          <a:stretch>
            <a:fillRect/>
          </a:stretch>
        </p:blipFill>
        <p:spPr>
          <a:xfrm>
            <a:off x="355088" y="690225"/>
            <a:ext cx="8433824" cy="4396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Ideas and Contribution</a:t>
            </a:r>
            <a:endParaRPr/>
          </a:p>
        </p:txBody>
      </p:sp>
      <p:sp>
        <p:nvSpPr>
          <p:cNvPr id="128" name="Google Shape;128;p23"/>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first implemented the </a:t>
            </a:r>
            <a:r>
              <a:rPr lang="en"/>
              <a:t>SCPSO </a:t>
            </a:r>
            <a:r>
              <a:rPr lang="en"/>
              <a:t>algorithms mentioned in paper and tried to achieve the accuracy as that of paper. In paper there is no mention of PCA so we tried the following:</a:t>
            </a:r>
            <a:endParaRPr/>
          </a:p>
          <a:p>
            <a:pPr indent="-342900" lvl="0" marL="457200" rtl="0" algn="l">
              <a:spcBef>
                <a:spcPts val="1600"/>
              </a:spcBef>
              <a:spcAft>
                <a:spcPts val="0"/>
              </a:spcAft>
              <a:buSzPts val="1800"/>
              <a:buChar char="●"/>
            </a:pPr>
            <a:r>
              <a:rPr lang="en"/>
              <a:t>Computed </a:t>
            </a:r>
            <a:r>
              <a:rPr b="1" lang="en"/>
              <a:t>PCA</a:t>
            </a:r>
            <a:r>
              <a:rPr lang="en"/>
              <a:t> of </a:t>
            </a:r>
            <a:r>
              <a:rPr b="1" lang="en"/>
              <a:t>TF-IDF </a:t>
            </a:r>
            <a:r>
              <a:rPr lang="en"/>
              <a:t>feature vector for doing </a:t>
            </a:r>
            <a:r>
              <a:rPr b="1" lang="en"/>
              <a:t>Dimensionality</a:t>
            </a:r>
            <a:r>
              <a:rPr b="1" lang="en"/>
              <a:t> Reduction</a:t>
            </a:r>
            <a:endParaRPr b="1"/>
          </a:p>
          <a:p>
            <a:pPr indent="-342900" lvl="0" marL="457200" rtl="0" algn="l">
              <a:spcBef>
                <a:spcPts val="0"/>
              </a:spcBef>
              <a:spcAft>
                <a:spcPts val="0"/>
              </a:spcAft>
              <a:buSzPts val="1800"/>
              <a:buChar char="●"/>
            </a:pPr>
            <a:r>
              <a:rPr lang="en"/>
              <a:t>Tried PCA for values such as 2, 100, 200, 250, 280, 350, 500, 750, 900 </a:t>
            </a:r>
            <a:endParaRPr/>
          </a:p>
          <a:p>
            <a:pPr indent="-342900" lvl="0" marL="457200" rtl="0" algn="l">
              <a:spcBef>
                <a:spcPts val="0"/>
              </a:spcBef>
              <a:spcAft>
                <a:spcPts val="0"/>
              </a:spcAft>
              <a:buSzPts val="1800"/>
              <a:buChar char="●"/>
            </a:pPr>
            <a:r>
              <a:rPr lang="en"/>
              <a:t>Best score was found when number of features = 270</a:t>
            </a:r>
            <a:endParaRPr/>
          </a:p>
          <a:p>
            <a:pPr indent="-342900" lvl="0" marL="457200" rtl="0" algn="l">
              <a:spcBef>
                <a:spcPts val="0"/>
              </a:spcBef>
              <a:spcAft>
                <a:spcPts val="0"/>
              </a:spcAft>
              <a:buSzPts val="1800"/>
              <a:buChar char="●"/>
            </a:pPr>
            <a:r>
              <a:rPr lang="en"/>
              <a:t>Tried SCPSO algorithm on Affinity matrix with </a:t>
            </a:r>
            <a:r>
              <a:rPr b="1" lang="en"/>
              <a:t>Gaussian Kernel</a:t>
            </a:r>
            <a:r>
              <a:rPr lang="en"/>
              <a:t> </a:t>
            </a:r>
            <a:endParaRPr/>
          </a:p>
          <a:p>
            <a:pPr indent="-342900" lvl="0" marL="457200" rtl="0" algn="l">
              <a:spcBef>
                <a:spcPts val="0"/>
              </a:spcBef>
              <a:spcAft>
                <a:spcPts val="0"/>
              </a:spcAft>
              <a:buSzPts val="1800"/>
              <a:buChar char="●"/>
            </a:pPr>
            <a:r>
              <a:rPr lang="en"/>
              <a:t>Tried SCPSO algorithm on Affinity matrix with </a:t>
            </a:r>
            <a:r>
              <a:rPr b="1" lang="en"/>
              <a:t>Euclidean Distance</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idx="1" type="body"/>
          </p:nvPr>
        </p:nvSpPr>
        <p:spPr>
          <a:xfrm>
            <a:off x="311700" y="642950"/>
            <a:ext cx="8520600" cy="3557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Char char="●"/>
            </a:pPr>
            <a:r>
              <a:rPr lang="en"/>
              <a:t>For making visualisation possible(as there are 1000 features),  we did </a:t>
            </a:r>
            <a:r>
              <a:rPr b="1" lang="en"/>
              <a:t>PCA </a:t>
            </a:r>
            <a:r>
              <a:rPr lang="en"/>
              <a:t>with 2 features to visualise the word Embeddings  in 2D space</a:t>
            </a:r>
            <a:endParaRPr/>
          </a:p>
          <a:p>
            <a:pPr indent="-342900" lvl="0" marL="457200" rtl="0" algn="l">
              <a:spcBef>
                <a:spcPts val="0"/>
              </a:spcBef>
              <a:spcAft>
                <a:spcPts val="0"/>
              </a:spcAft>
              <a:buSzPts val="1800"/>
              <a:buChar char="●"/>
            </a:pPr>
            <a:r>
              <a:rPr lang="en"/>
              <a:t>We have used </a:t>
            </a:r>
            <a:r>
              <a:rPr b="1" lang="en"/>
              <a:t>Adjusted Rand Index(ARI) </a:t>
            </a:r>
            <a:r>
              <a:rPr lang="en"/>
              <a:t>to check how efficient results we have obtained</a:t>
            </a:r>
            <a:endParaRPr/>
          </a:p>
          <a:p>
            <a:pPr indent="-342900" lvl="0" marL="457200" rtl="0" algn="l">
              <a:spcBef>
                <a:spcPts val="0"/>
              </a:spcBef>
              <a:spcAft>
                <a:spcPts val="0"/>
              </a:spcAft>
              <a:buSzPts val="1800"/>
              <a:buChar char="●"/>
            </a:pPr>
            <a:r>
              <a:rPr lang="en"/>
              <a:t>Implemented bar plots for visualising the </a:t>
            </a:r>
            <a:r>
              <a:rPr b="1" lang="en"/>
              <a:t>ARI </a:t>
            </a:r>
            <a:r>
              <a:rPr lang="en"/>
              <a:t>of various clustering methods we tried</a:t>
            </a:r>
            <a:endParaRPr/>
          </a:p>
          <a:p>
            <a:pPr indent="-342900" lvl="0" marL="457200" rtl="0" algn="l">
              <a:spcBef>
                <a:spcPts val="0"/>
              </a:spcBef>
              <a:spcAft>
                <a:spcPts val="0"/>
              </a:spcAft>
              <a:buSzPts val="1800"/>
              <a:buChar char="●"/>
            </a:pPr>
            <a:r>
              <a:rPr lang="en"/>
              <a:t>Created </a:t>
            </a:r>
            <a:r>
              <a:rPr b="1" lang="en"/>
              <a:t>Word Embedding</a:t>
            </a:r>
            <a:r>
              <a:rPr lang="en"/>
              <a:t> of the input Text Document for visualising the text of Document in 2D space using </a:t>
            </a:r>
            <a:r>
              <a:rPr b="1" lang="en"/>
              <a:t>Gensim</a:t>
            </a:r>
            <a:r>
              <a:rPr lang="en"/>
              <a:t> library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Experimental Setup</a:t>
            </a:r>
            <a:endParaRPr/>
          </a:p>
          <a:p>
            <a:pPr indent="-317500" lvl="1" marL="914400" rtl="0" algn="l">
              <a:spcBef>
                <a:spcPts val="0"/>
              </a:spcBef>
              <a:spcAft>
                <a:spcPts val="0"/>
              </a:spcAft>
              <a:buSzPts val="1400"/>
              <a:buChar char="○"/>
            </a:pPr>
            <a:r>
              <a:rPr lang="en"/>
              <a:t>2.00 GHz Intel CPU with 2GB of RAM &amp; running on windows 10</a:t>
            </a:r>
            <a:endParaRPr/>
          </a:p>
          <a:p>
            <a:pPr indent="-342900" lvl="0" marL="457200" rtl="0" algn="l">
              <a:spcBef>
                <a:spcPts val="0"/>
              </a:spcBef>
              <a:spcAft>
                <a:spcPts val="0"/>
              </a:spcAft>
              <a:buSzPts val="1800"/>
              <a:buChar char="●"/>
            </a:pPr>
            <a:r>
              <a:rPr lang="en"/>
              <a:t>Dataset</a:t>
            </a:r>
            <a:endParaRPr/>
          </a:p>
          <a:p>
            <a:pPr indent="-317500" lvl="1" marL="914400" rtl="0" algn="l">
              <a:spcBef>
                <a:spcPts val="0"/>
              </a:spcBef>
              <a:spcAft>
                <a:spcPts val="0"/>
              </a:spcAft>
              <a:buSzPts val="1400"/>
              <a:buChar char="○"/>
            </a:pPr>
            <a:r>
              <a:rPr lang="en"/>
              <a:t>Reuters 21578</a:t>
            </a:r>
            <a:endParaRPr/>
          </a:p>
          <a:p>
            <a:pPr indent="-342900" lvl="0" marL="457200" rtl="0" algn="l">
              <a:spcBef>
                <a:spcPts val="0"/>
              </a:spcBef>
              <a:spcAft>
                <a:spcPts val="0"/>
              </a:spcAft>
              <a:buSzPts val="1800"/>
              <a:buChar char="●"/>
            </a:pPr>
            <a:r>
              <a:rPr lang="en"/>
              <a:t>Algorithms</a:t>
            </a:r>
            <a:endParaRPr/>
          </a:p>
          <a:p>
            <a:pPr indent="-317500" lvl="1" marL="914400" rtl="0" algn="l">
              <a:spcBef>
                <a:spcPts val="0"/>
              </a:spcBef>
              <a:spcAft>
                <a:spcPts val="0"/>
              </a:spcAft>
              <a:buSzPts val="1400"/>
              <a:buChar char="○"/>
            </a:pPr>
            <a:r>
              <a:rPr lang="en"/>
              <a:t>SCPSO with K-means</a:t>
            </a:r>
            <a:endParaRPr/>
          </a:p>
          <a:p>
            <a:pPr indent="-342900" lvl="0" marL="457200" rtl="0" algn="l">
              <a:spcBef>
                <a:spcPts val="0"/>
              </a:spcBef>
              <a:spcAft>
                <a:spcPts val="0"/>
              </a:spcAft>
              <a:buSzPts val="1800"/>
              <a:buChar char="●"/>
            </a:pPr>
            <a:r>
              <a:rPr lang="en"/>
              <a:t>Idea incorporated</a:t>
            </a:r>
            <a:endParaRPr/>
          </a:p>
          <a:p>
            <a:pPr indent="-317500" lvl="1" marL="914400" rtl="0" algn="l">
              <a:spcBef>
                <a:spcPts val="0"/>
              </a:spcBef>
              <a:spcAft>
                <a:spcPts val="0"/>
              </a:spcAft>
              <a:buSzPts val="1400"/>
              <a:buChar char="○"/>
            </a:pPr>
            <a:r>
              <a:rPr lang="en"/>
              <a:t>Applied PCA to TF-IDF feature vector</a:t>
            </a:r>
            <a:endParaRPr/>
          </a:p>
          <a:p>
            <a:pPr indent="-317500" lvl="1" marL="914400" rtl="0" algn="l">
              <a:spcBef>
                <a:spcPts val="0"/>
              </a:spcBef>
              <a:spcAft>
                <a:spcPts val="0"/>
              </a:spcAft>
              <a:buSzPts val="1400"/>
              <a:buChar char="○"/>
            </a:pPr>
            <a:r>
              <a:rPr lang="en"/>
              <a:t>Applied PCA on Affinity Matrix with Euclidean Distance &amp; Gaussian Kernel</a:t>
            </a:r>
            <a:endParaRPr/>
          </a:p>
          <a:p>
            <a:pPr indent="-342900" lvl="0" marL="457200" rtl="0" algn="l">
              <a:spcBef>
                <a:spcPts val="0"/>
              </a:spcBef>
              <a:spcAft>
                <a:spcPts val="0"/>
              </a:spcAft>
              <a:buSzPts val="1800"/>
              <a:buChar char="●"/>
            </a:pPr>
            <a:r>
              <a:rPr lang="en"/>
              <a:t>Performance measure</a:t>
            </a:r>
            <a:endParaRPr/>
          </a:p>
          <a:p>
            <a:pPr indent="-317500" lvl="1" marL="914400" rtl="0" algn="l">
              <a:spcBef>
                <a:spcPts val="0"/>
              </a:spcBef>
              <a:spcAft>
                <a:spcPts val="0"/>
              </a:spcAft>
              <a:buSzPts val="1400"/>
              <a:buChar char="○"/>
            </a:pPr>
            <a:r>
              <a:rPr lang="en"/>
              <a:t>Adjusted rand Index(ARI)</a:t>
            </a:r>
            <a:endParaRPr/>
          </a:p>
          <a:p>
            <a:pPr indent="0" lvl="0" marL="0" rtl="0" algn="l">
              <a:spcBef>
                <a:spcPts val="1600"/>
              </a:spcBef>
              <a:spcAft>
                <a:spcPts val="1600"/>
              </a:spcAft>
              <a:buNone/>
            </a:pPr>
            <a:r>
              <a:t/>
            </a:r>
            <a:endParaRPr/>
          </a:p>
        </p:txBody>
      </p:sp>
      <p:sp>
        <p:nvSpPr>
          <p:cNvPr id="139" name="Google Shape;139;p2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Details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idx="1" type="body"/>
          </p:nvPr>
        </p:nvSpPr>
        <p:spPr>
          <a:xfrm>
            <a:off x="311700" y="1200775"/>
            <a:ext cx="8520600" cy="33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used </a:t>
            </a:r>
            <a:r>
              <a:rPr b="1" lang="en"/>
              <a:t>Reuters</a:t>
            </a:r>
            <a:r>
              <a:rPr lang="en"/>
              <a:t> dataset, used </a:t>
            </a:r>
            <a:r>
              <a:rPr b="1" lang="en"/>
              <a:t>NLTK </a:t>
            </a:r>
            <a:r>
              <a:rPr lang="en"/>
              <a:t>library for importing stopwords, converted text to lowercase containing only letters. Created a vocabulary of words that will be used. We created </a:t>
            </a:r>
            <a:r>
              <a:rPr b="1" lang="en"/>
              <a:t>TF-IDF</a:t>
            </a:r>
            <a:r>
              <a:rPr lang="en"/>
              <a:t> vectors from the text. We have then done the visualisation of the text as embeddings, word embeddings give us the idea of words which have similar meanings or representation. Then we have used the </a:t>
            </a:r>
            <a:r>
              <a:rPr b="1" lang="en"/>
              <a:t>Spectral Clustering(SC)</a:t>
            </a:r>
            <a:r>
              <a:rPr lang="en"/>
              <a:t> with </a:t>
            </a:r>
            <a:r>
              <a:rPr b="1" lang="en"/>
              <a:t>Particle Swarm Optimization(PSO)</a:t>
            </a:r>
            <a:r>
              <a:rPr lang="en"/>
              <a:t> on the cleaned data. We have fit the data in the model and then predicted the data. Then we have used </a:t>
            </a:r>
            <a:r>
              <a:rPr b="1" lang="en"/>
              <a:t>Adjusted Rand Index(ARI)</a:t>
            </a:r>
            <a:r>
              <a:rPr lang="en"/>
              <a:t> which is giving us the measure of how well the clusters have been formed.</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idx="1" type="body"/>
          </p:nvPr>
        </p:nvSpPr>
        <p:spPr>
          <a:xfrm>
            <a:off x="311700" y="1238600"/>
            <a:ext cx="8520600" cy="329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Then we have tried out to apply new ideas and make changes. We have used </a:t>
            </a:r>
            <a:r>
              <a:rPr b="1" lang="en"/>
              <a:t>Principal Component Analysis(PCA)</a:t>
            </a:r>
            <a:r>
              <a:rPr lang="en"/>
              <a:t> on the dataset which will reduce the number of features while the information of the data is retained and the training becomes more meaningful and easier. The first idea is to use </a:t>
            </a:r>
            <a:r>
              <a:rPr b="1" lang="en"/>
              <a:t>Euclidean Distance </a:t>
            </a:r>
            <a:r>
              <a:rPr lang="en"/>
              <a:t>on the affinity matrix for the </a:t>
            </a:r>
            <a:r>
              <a:rPr b="1" lang="en"/>
              <a:t>Spectral Clustering</a:t>
            </a:r>
            <a:r>
              <a:rPr lang="en"/>
              <a:t>. The second idea is to </a:t>
            </a:r>
            <a:r>
              <a:rPr b="1" lang="en"/>
              <a:t>Gaussian Kernel</a:t>
            </a:r>
            <a:r>
              <a:rPr lang="en"/>
              <a:t> on the affinity matrix for the </a:t>
            </a:r>
            <a:r>
              <a:rPr b="1" lang="en"/>
              <a:t>Spectral Clustering</a:t>
            </a:r>
            <a:r>
              <a:rPr lang="en"/>
              <a:t>. For each of these ideas we get </a:t>
            </a:r>
            <a:r>
              <a:rPr b="1" lang="en"/>
              <a:t>Adjusted Rand Index(ARI)</a:t>
            </a:r>
            <a:r>
              <a:rPr lang="en"/>
              <a:t>.</a:t>
            </a:r>
            <a:r>
              <a:rPr lang="en"/>
              <a:t> At last we compare the score for all the models that we have obtained.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Python </a:t>
            </a:r>
            <a:r>
              <a:rPr lang="en"/>
              <a:t>is used as scripting language</a:t>
            </a:r>
            <a:endParaRPr/>
          </a:p>
          <a:p>
            <a:pPr indent="-342900" lvl="0" marL="457200" rtl="0" algn="l">
              <a:spcBef>
                <a:spcPts val="0"/>
              </a:spcBef>
              <a:spcAft>
                <a:spcPts val="0"/>
              </a:spcAft>
              <a:buSzPts val="1800"/>
              <a:buChar char="●"/>
            </a:pPr>
            <a:r>
              <a:rPr b="1" lang="en"/>
              <a:t>Jupyter Lab </a:t>
            </a:r>
            <a:r>
              <a:rPr lang="en"/>
              <a:t> is the editor used for writing the code &amp; visualising the graph</a:t>
            </a:r>
            <a:endParaRPr/>
          </a:p>
          <a:p>
            <a:pPr indent="-342900" lvl="0" marL="457200" rtl="0" algn="l">
              <a:spcBef>
                <a:spcPts val="0"/>
              </a:spcBef>
              <a:spcAft>
                <a:spcPts val="0"/>
              </a:spcAft>
              <a:buSzPts val="1800"/>
              <a:buChar char="●"/>
            </a:pPr>
            <a:r>
              <a:rPr lang="en"/>
              <a:t>Following libraries are used:</a:t>
            </a:r>
            <a:endParaRPr/>
          </a:p>
          <a:p>
            <a:pPr indent="-317500" lvl="1" marL="914400" rtl="0" algn="l">
              <a:spcBef>
                <a:spcPts val="0"/>
              </a:spcBef>
              <a:spcAft>
                <a:spcPts val="0"/>
              </a:spcAft>
              <a:buSzPts val="1400"/>
              <a:buChar char="○"/>
            </a:pPr>
            <a:r>
              <a:rPr lang="en"/>
              <a:t>NLTK - for Natural Language Processing</a:t>
            </a:r>
            <a:endParaRPr/>
          </a:p>
          <a:p>
            <a:pPr indent="-317500" lvl="1" marL="914400" rtl="0" algn="l">
              <a:spcBef>
                <a:spcPts val="0"/>
              </a:spcBef>
              <a:spcAft>
                <a:spcPts val="0"/>
              </a:spcAft>
              <a:buSzPts val="1400"/>
              <a:buChar char="○"/>
            </a:pPr>
            <a:r>
              <a:rPr lang="en"/>
              <a:t>Numpy - for mathematical operation</a:t>
            </a:r>
            <a:endParaRPr/>
          </a:p>
          <a:p>
            <a:pPr indent="-317500" lvl="1" marL="914400" rtl="0" algn="l">
              <a:spcBef>
                <a:spcPts val="0"/>
              </a:spcBef>
              <a:spcAft>
                <a:spcPts val="0"/>
              </a:spcAft>
              <a:buSzPts val="1400"/>
              <a:buChar char="○"/>
            </a:pPr>
            <a:r>
              <a:rPr lang="en"/>
              <a:t>Pandas - for dataframe operation</a:t>
            </a:r>
            <a:endParaRPr/>
          </a:p>
          <a:p>
            <a:pPr indent="-317500" lvl="1" marL="914400" rtl="0" algn="l">
              <a:spcBef>
                <a:spcPts val="0"/>
              </a:spcBef>
              <a:spcAft>
                <a:spcPts val="0"/>
              </a:spcAft>
              <a:buSzPts val="1400"/>
              <a:buChar char="○"/>
            </a:pPr>
            <a:r>
              <a:rPr lang="en"/>
              <a:t>Matplotlib - for plotting &amp; drawing graphs</a:t>
            </a:r>
            <a:endParaRPr/>
          </a:p>
          <a:p>
            <a:pPr indent="-317500" lvl="1" marL="914400" rtl="0" algn="l">
              <a:spcBef>
                <a:spcPts val="0"/>
              </a:spcBef>
              <a:spcAft>
                <a:spcPts val="0"/>
              </a:spcAft>
              <a:buSzPts val="1400"/>
              <a:buChar char="○"/>
            </a:pPr>
            <a:r>
              <a:rPr lang="en"/>
              <a:t>Sklearn - for SCPSO, PCA &amp; other ML algorithms</a:t>
            </a:r>
            <a:endParaRPr/>
          </a:p>
          <a:p>
            <a:pPr indent="-317500" lvl="1" marL="914400" rtl="0" algn="l">
              <a:spcBef>
                <a:spcPts val="0"/>
              </a:spcBef>
              <a:spcAft>
                <a:spcPts val="0"/>
              </a:spcAft>
              <a:buSzPts val="1400"/>
              <a:buChar char="○"/>
            </a:pPr>
            <a:r>
              <a:rPr lang="en"/>
              <a:t>Gensim - for Visualising Word Embeddings in 2D space</a:t>
            </a:r>
            <a:endParaRPr/>
          </a:p>
        </p:txBody>
      </p:sp>
      <p:sp>
        <p:nvSpPr>
          <p:cNvPr id="155" name="Google Shape;155;p2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 &amp; Frameworks used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Experiments &amp; Results</a:t>
            </a:r>
            <a:endParaRPr/>
          </a:p>
        </p:txBody>
      </p:sp>
      <p:sp>
        <p:nvSpPr>
          <p:cNvPr id="161" name="Google Shape;161;p29"/>
          <p:cNvSpPr txBox="1"/>
          <p:nvPr>
            <p:ph idx="1" type="body"/>
          </p:nvPr>
        </p:nvSpPr>
        <p:spPr>
          <a:xfrm>
            <a:off x="311700" y="1017725"/>
            <a:ext cx="85206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200"/>
              <a:t>                                                   </a:t>
            </a:r>
            <a:endParaRPr/>
          </a:p>
        </p:txBody>
      </p:sp>
      <p:pic>
        <p:nvPicPr>
          <p:cNvPr id="162" name="Google Shape;162;p29"/>
          <p:cNvPicPr preferRelativeResize="0"/>
          <p:nvPr/>
        </p:nvPicPr>
        <p:blipFill>
          <a:blip r:embed="rId3">
            <a:alphaModFix/>
          </a:blip>
          <a:stretch>
            <a:fillRect/>
          </a:stretch>
        </p:blipFill>
        <p:spPr>
          <a:xfrm>
            <a:off x="0" y="1017725"/>
            <a:ext cx="9143999" cy="4073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0"/>
          <p:cNvPicPr preferRelativeResize="0"/>
          <p:nvPr/>
        </p:nvPicPr>
        <p:blipFill>
          <a:blip r:embed="rId3">
            <a:alphaModFix/>
          </a:blip>
          <a:stretch>
            <a:fillRect/>
          </a:stretch>
        </p:blipFill>
        <p:spPr>
          <a:xfrm>
            <a:off x="337275" y="350250"/>
            <a:ext cx="8453050" cy="4690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73" name="Google Shape;173;p31"/>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SCPSO g</a:t>
            </a:r>
            <a:r>
              <a:rPr lang="en"/>
              <a:t>et a solution for graph partition hence useful for creating clusters.</a:t>
            </a:r>
            <a:endParaRPr/>
          </a:p>
          <a:p>
            <a:pPr indent="-342900" lvl="0" marL="457200" rtl="0" algn="l">
              <a:spcBef>
                <a:spcPts val="0"/>
              </a:spcBef>
              <a:spcAft>
                <a:spcPts val="0"/>
              </a:spcAft>
              <a:buSzPts val="1800"/>
              <a:buChar char="●"/>
            </a:pPr>
            <a:r>
              <a:rPr lang="en"/>
              <a:t>Document Clustering problem is an open issue for researchers in the area of text mining and information retrieval.</a:t>
            </a:r>
            <a:endParaRPr/>
          </a:p>
          <a:p>
            <a:pPr indent="-342900" lvl="0" marL="457200" rtl="0" algn="l">
              <a:spcBef>
                <a:spcPts val="0"/>
              </a:spcBef>
              <a:spcAft>
                <a:spcPts val="0"/>
              </a:spcAft>
              <a:buSzPts val="1800"/>
              <a:buChar char="●"/>
            </a:pPr>
            <a:r>
              <a:rPr lang="en"/>
              <a:t>Spectral Clustering algorithm has better results when compared to the existing clustering methods such as K-means.</a:t>
            </a:r>
            <a:endParaRPr/>
          </a:p>
          <a:p>
            <a:pPr indent="-342900" lvl="0" marL="457200" rtl="0" algn="l">
              <a:spcBef>
                <a:spcPts val="0"/>
              </a:spcBef>
              <a:spcAft>
                <a:spcPts val="0"/>
              </a:spcAft>
              <a:buSzPts val="1800"/>
              <a:buChar char="●"/>
            </a:pPr>
            <a:r>
              <a:rPr lang="en"/>
              <a:t>Spectral Clustering with Particle Swarm Optimization (SCPSO) improves the document clustering accuracy and it leads the result on the way to an optimal solution.</a:t>
            </a:r>
            <a:endParaRPr/>
          </a:p>
          <a:p>
            <a:pPr indent="0" lvl="0" marL="0" rtl="0" algn="l">
              <a:spcBef>
                <a:spcPts val="1600"/>
              </a:spcBef>
              <a:spcAft>
                <a:spcPts val="160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75" name="Google Shape;75;p14"/>
          <p:cNvSpPr txBox="1"/>
          <p:nvPr>
            <p:ph idx="1" type="body"/>
          </p:nvPr>
        </p:nvSpPr>
        <p:spPr>
          <a:xfrm>
            <a:off x="254975" y="1238150"/>
            <a:ext cx="8520600" cy="366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Text Document Clustering?</a:t>
            </a:r>
            <a:endParaRPr/>
          </a:p>
          <a:p>
            <a:pPr indent="-342900" lvl="0" marL="457200" rtl="0" algn="l">
              <a:spcBef>
                <a:spcPts val="0"/>
              </a:spcBef>
              <a:spcAft>
                <a:spcPts val="0"/>
              </a:spcAft>
              <a:buSzPts val="1800"/>
              <a:buChar char="●"/>
            </a:pPr>
            <a:r>
              <a:rPr lang="en"/>
              <a:t>Motivation for Document Clustering</a:t>
            </a:r>
            <a:endParaRPr/>
          </a:p>
          <a:p>
            <a:pPr indent="-342900" lvl="0" marL="457200" rtl="0" algn="l">
              <a:spcBef>
                <a:spcPts val="0"/>
              </a:spcBef>
              <a:spcAft>
                <a:spcPts val="0"/>
              </a:spcAft>
              <a:buSzPts val="1800"/>
              <a:buChar char="●"/>
            </a:pPr>
            <a:r>
              <a:rPr lang="en"/>
              <a:t>Existing algorithms in Literature</a:t>
            </a:r>
            <a:endParaRPr/>
          </a:p>
          <a:p>
            <a:pPr indent="-342900" lvl="0" marL="457200" rtl="0" algn="l">
              <a:spcBef>
                <a:spcPts val="0"/>
              </a:spcBef>
              <a:spcAft>
                <a:spcPts val="0"/>
              </a:spcAft>
              <a:buSzPts val="1800"/>
              <a:buChar char="●"/>
            </a:pPr>
            <a:r>
              <a:rPr lang="en"/>
              <a:t>Steps in Document Clustering</a:t>
            </a:r>
            <a:endParaRPr/>
          </a:p>
          <a:p>
            <a:pPr indent="-342900" lvl="0" marL="457200" rtl="0" algn="l">
              <a:spcBef>
                <a:spcPts val="0"/>
              </a:spcBef>
              <a:spcAft>
                <a:spcPts val="0"/>
              </a:spcAft>
              <a:buSzPts val="1800"/>
              <a:buChar char="●"/>
            </a:pPr>
            <a:r>
              <a:rPr lang="en"/>
              <a:t>SCPSO algorithms</a:t>
            </a:r>
            <a:endParaRPr/>
          </a:p>
          <a:p>
            <a:pPr indent="-342900" lvl="0" marL="457200" rtl="0" algn="l">
              <a:spcBef>
                <a:spcPts val="0"/>
              </a:spcBef>
              <a:spcAft>
                <a:spcPts val="0"/>
              </a:spcAft>
              <a:buSzPts val="1800"/>
              <a:buChar char="●"/>
            </a:pPr>
            <a:r>
              <a:rPr lang="en"/>
              <a:t>Our Ideas &amp; Contribution</a:t>
            </a:r>
            <a:endParaRPr/>
          </a:p>
          <a:p>
            <a:pPr indent="-342900" lvl="0" marL="457200" rtl="0" algn="l">
              <a:spcBef>
                <a:spcPts val="0"/>
              </a:spcBef>
              <a:spcAft>
                <a:spcPts val="0"/>
              </a:spcAft>
              <a:buSzPts val="1800"/>
              <a:buChar char="●"/>
            </a:pPr>
            <a:r>
              <a:rPr lang="en"/>
              <a:t>Implementation details</a:t>
            </a:r>
            <a:endParaRPr/>
          </a:p>
          <a:p>
            <a:pPr indent="-342900" lvl="0" marL="457200" rtl="0" algn="l">
              <a:spcBef>
                <a:spcPts val="0"/>
              </a:spcBef>
              <a:spcAft>
                <a:spcPts val="0"/>
              </a:spcAft>
              <a:buSzPts val="1800"/>
              <a:buChar char="●"/>
            </a:pPr>
            <a:r>
              <a:rPr lang="en"/>
              <a:t>Language &amp; Frameworks used for the task</a:t>
            </a:r>
            <a:endParaRPr/>
          </a:p>
          <a:p>
            <a:pPr indent="-342900" lvl="0" marL="457200" rtl="0" algn="l">
              <a:spcBef>
                <a:spcPts val="0"/>
              </a:spcBef>
              <a:spcAft>
                <a:spcPts val="0"/>
              </a:spcAft>
              <a:buSzPts val="1800"/>
              <a:buChar char="●"/>
            </a:pPr>
            <a:r>
              <a:rPr lang="en"/>
              <a:t>Experiments &amp; Results</a:t>
            </a:r>
            <a:endParaRPr/>
          </a:p>
          <a:p>
            <a:pPr indent="-342900" lvl="0" marL="457200" rtl="0" algn="l">
              <a:spcBef>
                <a:spcPts val="0"/>
              </a:spcBef>
              <a:spcAft>
                <a:spcPts val="0"/>
              </a:spcAft>
              <a:buSzPts val="1800"/>
              <a:buChar char="●"/>
            </a:pPr>
            <a:r>
              <a:rPr lang="en"/>
              <a:t>Conclusion</a:t>
            </a:r>
            <a:endParaRPr/>
          </a:p>
          <a:p>
            <a:pPr indent="-342900" lvl="0" marL="457200" rtl="0" algn="l">
              <a:spcBef>
                <a:spcPts val="0"/>
              </a:spcBef>
              <a:spcAft>
                <a:spcPts val="0"/>
              </a:spcAft>
              <a:buSzPts val="1800"/>
              <a:buChar char="●"/>
            </a:pPr>
            <a:r>
              <a:rPr lang="en"/>
              <a:t>Future Direction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idx="1" type="body"/>
          </p:nvPr>
        </p:nvSpPr>
        <p:spPr>
          <a:xfrm>
            <a:off x="311700" y="718575"/>
            <a:ext cx="8520600" cy="38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The problems that can be solved by </a:t>
            </a:r>
            <a:r>
              <a:rPr b="1" lang="en"/>
              <a:t>K-means</a:t>
            </a:r>
            <a:r>
              <a:rPr lang="en"/>
              <a:t> can also be solved by </a:t>
            </a:r>
            <a:r>
              <a:rPr b="1" lang="en"/>
              <a:t>Spectral Clustering</a:t>
            </a:r>
            <a:r>
              <a:rPr lang="en"/>
              <a:t> but not the other way around.</a:t>
            </a:r>
            <a:endParaRPr/>
          </a:p>
          <a:p>
            <a:pPr indent="-342900" lvl="0" marL="457200" rtl="0" algn="l">
              <a:spcBef>
                <a:spcPts val="1600"/>
              </a:spcBef>
              <a:spcAft>
                <a:spcPts val="0"/>
              </a:spcAft>
              <a:buSzPts val="1800"/>
              <a:buChar char="●"/>
            </a:pPr>
            <a:r>
              <a:rPr lang="en"/>
              <a:t>We observed that applying </a:t>
            </a:r>
            <a:r>
              <a:rPr b="1" lang="en"/>
              <a:t>PCA</a:t>
            </a:r>
            <a:r>
              <a:rPr lang="en"/>
              <a:t> reduces the number of dimensions in the data while retaining most of the information, hence training has become more meaningful.</a:t>
            </a:r>
            <a:endParaRPr/>
          </a:p>
          <a:p>
            <a:pPr indent="-342900" lvl="0" marL="457200" rtl="0" algn="l">
              <a:spcBef>
                <a:spcPts val="1600"/>
              </a:spcBef>
              <a:spcAft>
                <a:spcPts val="1600"/>
              </a:spcAft>
              <a:buSzPts val="1800"/>
              <a:buChar char="●"/>
            </a:pPr>
            <a:r>
              <a:rPr lang="en"/>
              <a:t>On comparing all the models that have been built and tested, the model that has</a:t>
            </a:r>
            <a:r>
              <a:rPr b="1" lang="en"/>
              <a:t> PCA</a:t>
            </a:r>
            <a:r>
              <a:rPr lang="en"/>
              <a:t> applied on the data using </a:t>
            </a:r>
            <a:r>
              <a:rPr b="1" lang="en"/>
              <a:t>Gaussian Kernel</a:t>
            </a:r>
            <a:r>
              <a:rPr lang="en"/>
              <a:t> is giving the best result overall.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Direction</a:t>
            </a:r>
            <a:endParaRPr/>
          </a:p>
        </p:txBody>
      </p:sp>
      <p:sp>
        <p:nvSpPr>
          <p:cNvPr id="184" name="Google Shape;184;p33"/>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m</a:t>
            </a:r>
            <a:r>
              <a:rPr lang="en"/>
              <a:t>ethod can be implemented on a multi-core CPU. </a:t>
            </a:r>
            <a:endParaRPr/>
          </a:p>
          <a:p>
            <a:pPr indent="-342900" lvl="0" marL="457200" rtl="0" algn="l">
              <a:spcBef>
                <a:spcPts val="0"/>
              </a:spcBef>
              <a:spcAft>
                <a:spcPts val="0"/>
              </a:spcAft>
              <a:buSzPts val="1800"/>
              <a:buChar char="●"/>
            </a:pPr>
            <a:r>
              <a:rPr lang="en"/>
              <a:t>Hybrid clustering can be applied in order to increase the robustness of the algorithms.</a:t>
            </a:r>
            <a:endParaRPr/>
          </a:p>
          <a:p>
            <a:pPr indent="-342900" lvl="0" marL="457200" rtl="0" algn="l">
              <a:spcBef>
                <a:spcPts val="0"/>
              </a:spcBef>
              <a:spcAft>
                <a:spcPts val="0"/>
              </a:spcAft>
              <a:buSzPts val="1800"/>
              <a:buChar char="●"/>
            </a:pPr>
            <a:r>
              <a:rPr lang="en"/>
              <a:t>Instead of PCA, other Dimensionality Reduction algorithms such LDA can be applied.</a:t>
            </a:r>
            <a:endParaRPr/>
          </a:p>
          <a:p>
            <a:pPr indent="-342900" lvl="0" marL="457200" rtl="0" algn="l">
              <a:spcBef>
                <a:spcPts val="0"/>
              </a:spcBef>
              <a:spcAft>
                <a:spcPts val="0"/>
              </a:spcAft>
              <a:buSzPts val="1800"/>
              <a:buChar char="●"/>
            </a:pPr>
            <a:r>
              <a:rPr lang="en"/>
              <a:t>To attain the accomplished results of text document clustering, distinct intentions may be introduced. </a:t>
            </a:r>
            <a:endParaRPr/>
          </a:p>
          <a:p>
            <a:pPr indent="-342900" lvl="0" marL="457200" rtl="0" algn="l">
              <a:spcBef>
                <a:spcPts val="0"/>
              </a:spcBef>
              <a:spcAft>
                <a:spcPts val="0"/>
              </a:spcAft>
              <a:buSzPts val="1800"/>
              <a:buChar char="●"/>
            </a:pPr>
            <a:r>
              <a:rPr lang="en"/>
              <a:t>This work will be motivated by the enhancements that can be applied to the Spectral &amp; Optimization algorithms.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Text Document Clustering?</a:t>
            </a:r>
            <a:endParaRPr/>
          </a:p>
        </p:txBody>
      </p:sp>
      <p:sp>
        <p:nvSpPr>
          <p:cNvPr id="81" name="Google Shape;81;p1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Document clustering is a gathering of textual content documents into groups or clusters</a:t>
            </a:r>
            <a:endParaRPr/>
          </a:p>
          <a:p>
            <a:pPr indent="-342900" lvl="0" marL="457200" rtl="0" algn="l">
              <a:spcBef>
                <a:spcPts val="0"/>
              </a:spcBef>
              <a:spcAft>
                <a:spcPts val="0"/>
              </a:spcAft>
              <a:buSzPts val="1800"/>
              <a:buChar char="●"/>
            </a:pPr>
            <a:r>
              <a:rPr lang="en"/>
              <a:t>Aim is to cluster the documents, which are internally logical but considerably different from each other</a:t>
            </a:r>
            <a:endParaRPr/>
          </a:p>
          <a:p>
            <a:pPr indent="-342900" lvl="0" marL="457200" rtl="0" algn="l">
              <a:spcBef>
                <a:spcPts val="0"/>
              </a:spcBef>
              <a:spcAft>
                <a:spcPts val="0"/>
              </a:spcAft>
              <a:buSzPts val="1800"/>
              <a:buChar char="●"/>
            </a:pPr>
            <a:r>
              <a:rPr lang="en"/>
              <a:t>Used in Information Retrieval, Information Extraction and  Document Organization</a:t>
            </a:r>
            <a:endParaRPr/>
          </a:p>
          <a:p>
            <a:pPr indent="-342900" lvl="0" marL="457200" rtl="0" algn="l">
              <a:spcBef>
                <a:spcPts val="0"/>
              </a:spcBef>
              <a:spcAft>
                <a:spcPts val="0"/>
              </a:spcAft>
              <a:buSzPts val="1800"/>
              <a:buChar char="●"/>
            </a:pPr>
            <a:r>
              <a:rPr lang="en"/>
              <a:t>Google’s search engine is probably the best and most widely known example of Text Document Clustering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of Document Clustering</a:t>
            </a:r>
            <a:endParaRPr/>
          </a:p>
        </p:txBody>
      </p:sp>
      <p:sp>
        <p:nvSpPr>
          <p:cNvPr id="87" name="Google Shape;87;p1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create structure of text data</a:t>
            </a:r>
            <a:endParaRPr/>
          </a:p>
          <a:p>
            <a:pPr indent="-342900" lvl="0" marL="457200" rtl="0" algn="l">
              <a:spcBef>
                <a:spcPts val="0"/>
              </a:spcBef>
              <a:spcAft>
                <a:spcPts val="0"/>
              </a:spcAft>
              <a:buSzPts val="1800"/>
              <a:buChar char="●"/>
            </a:pPr>
            <a:r>
              <a:rPr lang="en"/>
              <a:t>The number of available articles is large</a:t>
            </a:r>
            <a:endParaRPr/>
          </a:p>
          <a:p>
            <a:pPr indent="-342900" lvl="0" marL="457200" rtl="0" algn="l">
              <a:spcBef>
                <a:spcPts val="0"/>
              </a:spcBef>
              <a:spcAft>
                <a:spcPts val="0"/>
              </a:spcAft>
              <a:buSzPts val="1800"/>
              <a:buChar char="●"/>
            </a:pPr>
            <a:r>
              <a:rPr lang="en"/>
              <a:t>A large number of articles are added each day</a:t>
            </a:r>
            <a:endParaRPr/>
          </a:p>
          <a:p>
            <a:pPr indent="-342900" lvl="0" marL="457200" rtl="0" algn="l">
              <a:spcBef>
                <a:spcPts val="0"/>
              </a:spcBef>
              <a:spcAft>
                <a:spcPts val="0"/>
              </a:spcAft>
              <a:buSzPts val="1800"/>
              <a:buChar char="●"/>
            </a:pPr>
            <a:r>
              <a:rPr lang="en"/>
              <a:t>To link similar documents and remove </a:t>
            </a:r>
            <a:r>
              <a:rPr lang="en"/>
              <a:t>duplicate</a:t>
            </a:r>
            <a:r>
              <a:rPr lang="en"/>
              <a:t> documents</a:t>
            </a:r>
            <a:endParaRPr/>
          </a:p>
          <a:p>
            <a:pPr indent="-342900" lvl="0" marL="457200" rtl="0" algn="l">
              <a:spcBef>
                <a:spcPts val="0"/>
              </a:spcBef>
              <a:spcAft>
                <a:spcPts val="0"/>
              </a:spcAft>
              <a:buSzPts val="1800"/>
              <a:buChar char="●"/>
            </a:pPr>
            <a:r>
              <a:rPr lang="en"/>
              <a:t>The recommendations has to be generated and updated in real time</a:t>
            </a:r>
            <a:endParaRPr/>
          </a:p>
          <a:p>
            <a:pPr indent="-342900" lvl="0" marL="457200" rtl="0" algn="l">
              <a:spcBef>
                <a:spcPts val="0"/>
              </a:spcBef>
              <a:spcAft>
                <a:spcPts val="0"/>
              </a:spcAft>
              <a:buSzPts val="1800"/>
              <a:buChar char="●"/>
            </a:pPr>
            <a:r>
              <a:rPr lang="en"/>
              <a:t>Articles corresponding to same news are added from different sources </a:t>
            </a:r>
            <a:endParaRPr/>
          </a:p>
          <a:p>
            <a:pPr indent="-342900" lvl="0" marL="457200" rtl="0" algn="l">
              <a:spcBef>
                <a:spcPts val="0"/>
              </a:spcBef>
              <a:spcAft>
                <a:spcPts val="0"/>
              </a:spcAft>
              <a:buSzPts val="1800"/>
              <a:buChar char="●"/>
            </a:pPr>
            <a:r>
              <a:rPr lang="en"/>
              <a:t>Automatically group related document based on their content</a:t>
            </a:r>
            <a:endParaRPr/>
          </a:p>
          <a:p>
            <a:pPr indent="-342900" lvl="0" marL="457200" rtl="0" algn="l">
              <a:spcBef>
                <a:spcPts val="0"/>
              </a:spcBef>
              <a:spcAft>
                <a:spcPts val="0"/>
              </a:spcAft>
              <a:buSzPts val="1800"/>
              <a:buChar char="●"/>
            </a:pPr>
            <a:r>
              <a:rPr lang="en"/>
              <a:t>By clustering the articles we could reduce our domain of search for recommendations which leads in improved time efficiency to a great extent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Existing Algorithms in Literature</a:t>
            </a:r>
            <a:endParaRPr/>
          </a:p>
        </p:txBody>
      </p:sp>
      <p:sp>
        <p:nvSpPr>
          <p:cNvPr id="93" name="Google Shape;93;p17"/>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Topic models</a:t>
            </a:r>
            <a:endParaRPr/>
          </a:p>
          <a:p>
            <a:pPr indent="-342900" lvl="0" marL="457200" rtl="0" algn="l">
              <a:spcBef>
                <a:spcPts val="0"/>
              </a:spcBef>
              <a:spcAft>
                <a:spcPts val="0"/>
              </a:spcAft>
              <a:buSzPts val="1800"/>
              <a:buChar char="●"/>
            </a:pPr>
            <a:r>
              <a:rPr lang="en"/>
              <a:t>Spectral Clustering</a:t>
            </a:r>
            <a:endParaRPr/>
          </a:p>
          <a:p>
            <a:pPr indent="-342900" lvl="0" marL="457200" rtl="0" algn="l">
              <a:spcBef>
                <a:spcPts val="0"/>
              </a:spcBef>
              <a:spcAft>
                <a:spcPts val="0"/>
              </a:spcAft>
              <a:buSzPts val="1800"/>
              <a:buChar char="●"/>
            </a:pPr>
            <a:r>
              <a:rPr lang="en"/>
              <a:t>Genetic Algorithms</a:t>
            </a:r>
            <a:endParaRPr/>
          </a:p>
          <a:p>
            <a:pPr indent="-342900" lvl="0" marL="457200" rtl="0" algn="l">
              <a:spcBef>
                <a:spcPts val="0"/>
              </a:spcBef>
              <a:spcAft>
                <a:spcPts val="0"/>
              </a:spcAft>
              <a:buSzPts val="1800"/>
              <a:buChar char="●"/>
            </a:pPr>
            <a:r>
              <a:rPr lang="en"/>
              <a:t>Semi-Supervised Clustering</a:t>
            </a:r>
            <a:endParaRPr/>
          </a:p>
          <a:p>
            <a:pPr indent="-342900" lvl="0" marL="457200" rtl="0" algn="l">
              <a:spcBef>
                <a:spcPts val="0"/>
              </a:spcBef>
              <a:spcAft>
                <a:spcPts val="0"/>
              </a:spcAft>
              <a:buSzPts val="1800"/>
              <a:buChar char="●"/>
            </a:pPr>
            <a:r>
              <a:rPr lang="en"/>
              <a:t>Meta Heuristic Optimization</a:t>
            </a:r>
            <a:endParaRPr/>
          </a:p>
          <a:p>
            <a:pPr indent="-342900" lvl="0" marL="457200" rtl="0" algn="l">
              <a:spcBef>
                <a:spcPts val="0"/>
              </a:spcBef>
              <a:spcAft>
                <a:spcPts val="0"/>
              </a:spcAft>
              <a:buSzPts val="1800"/>
              <a:buChar char="●"/>
            </a:pPr>
            <a:r>
              <a:rPr lang="en"/>
              <a:t>Particle Swarm Optimization(PSO)</a:t>
            </a:r>
            <a:endParaRPr/>
          </a:p>
          <a:p>
            <a:pPr indent="-342900" lvl="0" marL="457200" rtl="0" algn="l">
              <a:spcBef>
                <a:spcPts val="0"/>
              </a:spcBef>
              <a:spcAft>
                <a:spcPts val="0"/>
              </a:spcAft>
              <a:buSzPts val="1800"/>
              <a:buChar char="●"/>
            </a:pPr>
            <a:r>
              <a:rPr lang="en"/>
              <a:t>K-means clustering(gives local optimum)</a:t>
            </a:r>
            <a:endParaRPr/>
          </a:p>
          <a:p>
            <a:pPr indent="-342900" lvl="0" marL="457200" rtl="0" algn="l">
              <a:spcBef>
                <a:spcPts val="0"/>
              </a:spcBef>
              <a:spcAft>
                <a:spcPts val="0"/>
              </a:spcAft>
              <a:buSzPts val="1800"/>
              <a:buChar char="●"/>
            </a:pPr>
            <a:r>
              <a:rPr lang="en"/>
              <a:t>Swarm Intelligence(gives global optimum)</a:t>
            </a:r>
            <a:endParaRPr/>
          </a:p>
          <a:p>
            <a:pPr indent="-342900" lvl="0" marL="457200" rtl="0" algn="l">
              <a:spcBef>
                <a:spcPts val="0"/>
              </a:spcBef>
              <a:spcAft>
                <a:spcPts val="0"/>
              </a:spcAft>
              <a:buSzPts val="1800"/>
              <a:buChar char="●"/>
            </a:pPr>
            <a:r>
              <a:rPr lang="en"/>
              <a:t>Combination of Nystrom Spectral Clustering &amp; Genetic Algorithm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in Document Clustering</a:t>
            </a:r>
            <a:endParaRPr/>
          </a:p>
        </p:txBody>
      </p:sp>
      <p:sp>
        <p:nvSpPr>
          <p:cNvPr id="99" name="Google Shape;99;p1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Document preprocessing</a:t>
            </a:r>
            <a:endParaRPr/>
          </a:p>
          <a:p>
            <a:pPr indent="-317500" lvl="1" marL="914400" rtl="0" algn="l">
              <a:spcBef>
                <a:spcPts val="0"/>
              </a:spcBef>
              <a:spcAft>
                <a:spcPts val="0"/>
              </a:spcAft>
              <a:buSzPts val="1400"/>
              <a:buChar char="○"/>
            </a:pPr>
            <a:r>
              <a:rPr lang="en"/>
              <a:t>Tokenization</a:t>
            </a:r>
            <a:endParaRPr/>
          </a:p>
          <a:p>
            <a:pPr indent="-317500" lvl="1" marL="914400" rtl="0" algn="l">
              <a:spcBef>
                <a:spcPts val="0"/>
              </a:spcBef>
              <a:spcAft>
                <a:spcPts val="0"/>
              </a:spcAft>
              <a:buSzPts val="1400"/>
              <a:buChar char="○"/>
            </a:pPr>
            <a:r>
              <a:rPr lang="en"/>
              <a:t>Stemming</a:t>
            </a:r>
            <a:endParaRPr/>
          </a:p>
          <a:p>
            <a:pPr indent="-317500" lvl="1" marL="914400" rtl="0" algn="l">
              <a:spcBef>
                <a:spcPts val="0"/>
              </a:spcBef>
              <a:spcAft>
                <a:spcPts val="0"/>
              </a:spcAft>
              <a:buSzPts val="1400"/>
              <a:buChar char="○"/>
            </a:pPr>
            <a:r>
              <a:rPr lang="en"/>
              <a:t>Lemmatization</a:t>
            </a:r>
            <a:endParaRPr/>
          </a:p>
          <a:p>
            <a:pPr indent="-342900" lvl="0" marL="457200" rtl="0" algn="l">
              <a:spcBef>
                <a:spcPts val="0"/>
              </a:spcBef>
              <a:spcAft>
                <a:spcPts val="0"/>
              </a:spcAft>
              <a:buSzPts val="1800"/>
              <a:buChar char="●"/>
            </a:pPr>
            <a:r>
              <a:rPr lang="en"/>
              <a:t>Document Representation</a:t>
            </a:r>
            <a:endParaRPr/>
          </a:p>
          <a:p>
            <a:pPr indent="-317500" lvl="1" marL="914400" rtl="0" algn="l">
              <a:spcBef>
                <a:spcPts val="0"/>
              </a:spcBef>
              <a:spcAft>
                <a:spcPts val="0"/>
              </a:spcAft>
              <a:buSzPts val="1400"/>
              <a:buChar char="○"/>
            </a:pPr>
            <a:r>
              <a:rPr lang="en"/>
              <a:t>Word Count vector</a:t>
            </a:r>
            <a:endParaRPr/>
          </a:p>
          <a:p>
            <a:pPr indent="-317500" lvl="1" marL="914400" rtl="0" algn="l">
              <a:spcBef>
                <a:spcPts val="0"/>
              </a:spcBef>
              <a:spcAft>
                <a:spcPts val="0"/>
              </a:spcAft>
              <a:buSzPts val="1400"/>
              <a:buChar char="○"/>
            </a:pPr>
            <a:r>
              <a:rPr lang="en"/>
              <a:t>TF-IDF vector</a:t>
            </a:r>
            <a:endParaRPr/>
          </a:p>
          <a:p>
            <a:pPr indent="-342900" lvl="0" marL="457200" rtl="0" algn="l">
              <a:spcBef>
                <a:spcPts val="0"/>
              </a:spcBef>
              <a:spcAft>
                <a:spcPts val="0"/>
              </a:spcAft>
              <a:buSzPts val="1800"/>
              <a:buChar char="●"/>
            </a:pPr>
            <a:r>
              <a:rPr lang="en"/>
              <a:t>Maximum Likelihood Estimation</a:t>
            </a:r>
            <a:endParaRPr/>
          </a:p>
          <a:p>
            <a:pPr indent="-317500" lvl="1" marL="914400" rtl="0" algn="l">
              <a:spcBef>
                <a:spcPts val="0"/>
              </a:spcBef>
              <a:spcAft>
                <a:spcPts val="0"/>
              </a:spcAft>
              <a:buSzPts val="1400"/>
              <a:buChar char="○"/>
            </a:pPr>
            <a:r>
              <a:rPr lang="en"/>
              <a:t>Bernoulli distribution</a:t>
            </a:r>
            <a:endParaRPr/>
          </a:p>
          <a:p>
            <a:pPr indent="-317500" lvl="1" marL="914400" rtl="0" algn="l">
              <a:spcBef>
                <a:spcPts val="0"/>
              </a:spcBef>
              <a:spcAft>
                <a:spcPts val="0"/>
              </a:spcAft>
              <a:buSzPts val="1400"/>
              <a:buChar char="○"/>
            </a:pPr>
            <a:r>
              <a:rPr lang="en"/>
              <a:t>Gaussian distribution</a:t>
            </a:r>
            <a:endParaRPr/>
          </a:p>
          <a:p>
            <a:pPr indent="-317500" lvl="1" marL="914400" rtl="0" algn="l">
              <a:spcBef>
                <a:spcPts val="0"/>
              </a:spcBef>
              <a:spcAft>
                <a:spcPts val="0"/>
              </a:spcAft>
              <a:buSzPts val="1400"/>
              <a:buChar char="○"/>
            </a:pPr>
            <a:r>
              <a:rPr lang="en"/>
              <a:t>Poisson distribution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311700" y="832025"/>
            <a:ext cx="8520600" cy="407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Similarity measures</a:t>
            </a:r>
            <a:endParaRPr/>
          </a:p>
          <a:p>
            <a:pPr indent="-317500" lvl="1" marL="914400" rtl="0" algn="l">
              <a:spcBef>
                <a:spcPts val="0"/>
              </a:spcBef>
              <a:spcAft>
                <a:spcPts val="0"/>
              </a:spcAft>
              <a:buSzPts val="1400"/>
              <a:buChar char="○"/>
            </a:pPr>
            <a:r>
              <a:rPr lang="en"/>
              <a:t>Cosine Similarity </a:t>
            </a:r>
            <a:endParaRPr/>
          </a:p>
          <a:p>
            <a:pPr indent="-317500" lvl="1" marL="914400" rtl="0" algn="l">
              <a:spcBef>
                <a:spcPts val="0"/>
              </a:spcBef>
              <a:spcAft>
                <a:spcPts val="0"/>
              </a:spcAft>
              <a:buSzPts val="1400"/>
              <a:buChar char="○"/>
            </a:pPr>
            <a:r>
              <a:rPr lang="en"/>
              <a:t>Euclidean distance</a:t>
            </a:r>
            <a:endParaRPr/>
          </a:p>
          <a:p>
            <a:pPr indent="-342900" lvl="0" marL="457200" rtl="0" algn="l">
              <a:spcBef>
                <a:spcPts val="0"/>
              </a:spcBef>
              <a:spcAft>
                <a:spcPts val="0"/>
              </a:spcAft>
              <a:buSzPts val="1800"/>
              <a:buChar char="●"/>
            </a:pPr>
            <a:r>
              <a:rPr lang="en"/>
              <a:t>Spectral Clustering Algorithm</a:t>
            </a:r>
            <a:endParaRPr/>
          </a:p>
          <a:p>
            <a:pPr indent="-317500" lvl="1" marL="914400" rtl="0" algn="l">
              <a:spcBef>
                <a:spcPts val="0"/>
              </a:spcBef>
              <a:spcAft>
                <a:spcPts val="0"/>
              </a:spcAft>
              <a:buSzPts val="1400"/>
              <a:buChar char="○"/>
            </a:pPr>
            <a:r>
              <a:rPr lang="en"/>
              <a:t>Similarity graph</a:t>
            </a:r>
            <a:endParaRPr/>
          </a:p>
          <a:p>
            <a:pPr indent="-317500" lvl="1" marL="914400" rtl="0" algn="l">
              <a:spcBef>
                <a:spcPts val="0"/>
              </a:spcBef>
              <a:spcAft>
                <a:spcPts val="0"/>
              </a:spcAft>
              <a:buSzPts val="1400"/>
              <a:buChar char="○"/>
            </a:pPr>
            <a:r>
              <a:rPr lang="en"/>
              <a:t>Graph Laplacian Matrix</a:t>
            </a:r>
            <a:endParaRPr/>
          </a:p>
          <a:p>
            <a:pPr indent="-317500" lvl="2" marL="1371600" rtl="0" algn="l">
              <a:spcBef>
                <a:spcPts val="0"/>
              </a:spcBef>
              <a:spcAft>
                <a:spcPts val="0"/>
              </a:spcAft>
              <a:buSzPts val="1400"/>
              <a:buChar char="■"/>
            </a:pPr>
            <a:r>
              <a:rPr lang="en"/>
              <a:t>Un Normalized (D - W)</a:t>
            </a:r>
            <a:endParaRPr/>
          </a:p>
          <a:p>
            <a:pPr indent="-317500" lvl="2" marL="1371600" rtl="0" algn="l">
              <a:spcBef>
                <a:spcPts val="0"/>
              </a:spcBef>
              <a:spcAft>
                <a:spcPts val="0"/>
              </a:spcAft>
              <a:buSzPts val="1400"/>
              <a:buChar char="■"/>
            </a:pPr>
            <a:r>
              <a:rPr lang="en"/>
              <a:t>Normalized (D^−1/2*(D-W)* D^−1/2)</a:t>
            </a:r>
            <a:endParaRPr/>
          </a:p>
          <a:p>
            <a:pPr indent="-317500" lvl="2" marL="1371600" rtl="0" algn="l">
              <a:spcBef>
                <a:spcPts val="0"/>
              </a:spcBef>
              <a:spcAft>
                <a:spcPts val="0"/>
              </a:spcAft>
              <a:buSzPts val="1400"/>
              <a:buChar char="■"/>
            </a:pPr>
            <a:r>
              <a:rPr lang="en"/>
              <a:t>Normalized with Random Walks (D^−1/2*(D-W))</a:t>
            </a:r>
            <a:endParaRPr/>
          </a:p>
          <a:p>
            <a:pPr indent="-317500" lvl="1" marL="914400" rtl="0" algn="l">
              <a:spcBef>
                <a:spcPts val="0"/>
              </a:spcBef>
              <a:spcAft>
                <a:spcPts val="0"/>
              </a:spcAft>
              <a:buSzPts val="1400"/>
              <a:buChar char="○"/>
            </a:pPr>
            <a:r>
              <a:rPr lang="en"/>
              <a:t>Eigen Vectors</a:t>
            </a:r>
            <a:endParaRPr/>
          </a:p>
          <a:p>
            <a:pPr indent="-342900" lvl="0" marL="457200" rtl="0" algn="l">
              <a:spcBef>
                <a:spcPts val="0"/>
              </a:spcBef>
              <a:spcAft>
                <a:spcPts val="0"/>
              </a:spcAft>
              <a:buSzPts val="1800"/>
              <a:buChar char="●"/>
            </a:pPr>
            <a:r>
              <a:rPr lang="en"/>
              <a:t>Particle Swarm Optimization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Spectral Clustering with </a:t>
            </a:r>
            <a:r>
              <a:rPr lang="en"/>
              <a:t>PS</a:t>
            </a:r>
            <a:r>
              <a:rPr lang="en"/>
              <a:t>O(SCPSO)</a:t>
            </a:r>
            <a:endParaRPr/>
          </a:p>
        </p:txBody>
      </p:sp>
      <p:sp>
        <p:nvSpPr>
          <p:cNvPr id="110" name="Google Shape;110;p20"/>
          <p:cNvSpPr txBox="1"/>
          <p:nvPr>
            <p:ph idx="1" type="body"/>
          </p:nvPr>
        </p:nvSpPr>
        <p:spPr>
          <a:xfrm>
            <a:off x="254975" y="1077425"/>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It combines Spectral Clustering &amp; Particle Swarm Optimization</a:t>
            </a:r>
            <a:endParaRPr/>
          </a:p>
          <a:p>
            <a:pPr indent="-342900" lvl="0" marL="457200" rtl="0" algn="l">
              <a:spcBef>
                <a:spcPts val="0"/>
              </a:spcBef>
              <a:spcAft>
                <a:spcPts val="0"/>
              </a:spcAft>
              <a:buSzPts val="1800"/>
              <a:buChar char="●"/>
            </a:pPr>
            <a:r>
              <a:rPr lang="en"/>
              <a:t>Improve the accuracy of Text Document Clustering</a:t>
            </a:r>
            <a:endParaRPr/>
          </a:p>
          <a:p>
            <a:pPr indent="-342900" lvl="0" marL="457200" rtl="0" algn="l">
              <a:spcBef>
                <a:spcPts val="0"/>
              </a:spcBef>
              <a:spcAft>
                <a:spcPts val="0"/>
              </a:spcAft>
              <a:buSzPts val="1800"/>
              <a:buChar char="●"/>
            </a:pPr>
            <a:r>
              <a:rPr lang="en"/>
              <a:t>Reduces global Convergence, computational complexity</a:t>
            </a:r>
            <a:endParaRPr/>
          </a:p>
          <a:p>
            <a:pPr indent="-342900" lvl="0" marL="457200" rtl="0" algn="l">
              <a:spcBef>
                <a:spcPts val="0"/>
              </a:spcBef>
              <a:spcAft>
                <a:spcPts val="0"/>
              </a:spcAft>
              <a:buSzPts val="1800"/>
              <a:buChar char="●"/>
            </a:pPr>
            <a:r>
              <a:rPr lang="en"/>
              <a:t>Can handle large number of objective function</a:t>
            </a:r>
            <a:endParaRPr/>
          </a:p>
          <a:p>
            <a:pPr indent="-342900" lvl="0" marL="457200" rtl="0" algn="l">
              <a:spcBef>
                <a:spcPts val="0"/>
              </a:spcBef>
              <a:spcAft>
                <a:spcPts val="0"/>
              </a:spcAft>
              <a:buSzPts val="1800"/>
              <a:buChar char="●"/>
            </a:pPr>
            <a:r>
              <a:rPr lang="en"/>
              <a:t>More flexible</a:t>
            </a:r>
            <a:endParaRPr/>
          </a:p>
          <a:p>
            <a:pPr indent="-342900" lvl="0" marL="457200" rtl="0" algn="l">
              <a:spcBef>
                <a:spcPts val="0"/>
              </a:spcBef>
              <a:spcAft>
                <a:spcPts val="0"/>
              </a:spcAft>
              <a:buSzPts val="1800"/>
              <a:buChar char="●"/>
            </a:pPr>
            <a:r>
              <a:rPr lang="en"/>
              <a:t>Can find clusters of arbitrary shapes, under realistic separations</a:t>
            </a:r>
            <a:endParaRPr/>
          </a:p>
          <a:p>
            <a:pPr indent="-342900" lvl="0" marL="457200" rtl="0" algn="l">
              <a:spcBef>
                <a:spcPts val="0"/>
              </a:spcBef>
              <a:spcAft>
                <a:spcPts val="0"/>
              </a:spcAft>
              <a:buSzPts val="1800"/>
              <a:buChar char="●"/>
            </a:pPr>
            <a:r>
              <a:rPr lang="en"/>
              <a:t>Able to cluster points which are not necessarily vectors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Spectral Clustering with PSO(SCPSO)</a:t>
            </a:r>
            <a:endParaRPr/>
          </a:p>
        </p:txBody>
      </p:sp>
      <p:sp>
        <p:nvSpPr>
          <p:cNvPr id="116" name="Google Shape;116;p21"/>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SCPSO is a spectral based clustering method which uses the particle swarm optimization algorithm.</a:t>
            </a:r>
            <a:endParaRPr/>
          </a:p>
          <a:p>
            <a:pPr indent="-342900" lvl="0" marL="457200" rtl="0" algn="l">
              <a:spcBef>
                <a:spcPts val="0"/>
              </a:spcBef>
              <a:spcAft>
                <a:spcPts val="0"/>
              </a:spcAft>
              <a:buSzPts val="1800"/>
              <a:buChar char="●"/>
            </a:pPr>
            <a:r>
              <a:rPr lang="en"/>
              <a:t>It has the following three important steps:</a:t>
            </a:r>
            <a:endParaRPr/>
          </a:p>
          <a:p>
            <a:pPr indent="-317500" lvl="1" marL="914400" rtl="0" algn="l">
              <a:spcBef>
                <a:spcPts val="0"/>
              </a:spcBef>
              <a:spcAft>
                <a:spcPts val="0"/>
              </a:spcAft>
              <a:buSzPts val="1400"/>
              <a:buChar char="○"/>
            </a:pPr>
            <a:r>
              <a:rPr b="1" lang="en"/>
              <a:t>Similarity graph generation</a:t>
            </a:r>
            <a:endParaRPr b="1"/>
          </a:p>
          <a:p>
            <a:pPr indent="-317500" lvl="1" marL="914400" rtl="0" algn="l">
              <a:spcBef>
                <a:spcPts val="0"/>
              </a:spcBef>
              <a:spcAft>
                <a:spcPts val="0"/>
              </a:spcAft>
              <a:buSzPts val="1400"/>
              <a:buChar char="○"/>
            </a:pPr>
            <a:r>
              <a:rPr b="1" lang="en"/>
              <a:t>Particle swarm optimization</a:t>
            </a:r>
            <a:endParaRPr b="1"/>
          </a:p>
          <a:p>
            <a:pPr indent="-317500" lvl="1" marL="914400" rtl="0" algn="l">
              <a:spcBef>
                <a:spcPts val="0"/>
              </a:spcBef>
              <a:spcAft>
                <a:spcPts val="0"/>
              </a:spcAft>
              <a:buSzPts val="1400"/>
              <a:buChar char="○"/>
            </a:pPr>
            <a:r>
              <a:rPr b="1" lang="en"/>
              <a:t>Clustering methods</a:t>
            </a:r>
            <a:endParaRPr b="1"/>
          </a:p>
          <a:p>
            <a:pPr indent="-342900" lvl="0" marL="457200" rtl="0" algn="l">
              <a:spcBef>
                <a:spcPts val="0"/>
              </a:spcBef>
              <a:spcAft>
                <a:spcPts val="0"/>
              </a:spcAft>
              <a:buSzPts val="1800"/>
              <a:buChar char="●"/>
            </a:pPr>
            <a:r>
              <a:rPr lang="en"/>
              <a:t>Dataset that we have used is Reuters which contains text documents of different categories.</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