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layfair Displ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layfairDispl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caf4715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caf4715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caf47138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caf47138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caf47152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caf47152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caf47138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caf47138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caf47152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caf47152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caf47138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caf47138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caf47138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caf47138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caf47152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caf47152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caf47152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caf47152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caf47138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caf47138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98db8641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98db8641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caf47152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caf47152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caf47152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caf47152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358ba86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358ba86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99b61c1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99b61c1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99b61c1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99b61c1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2a199a2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2a199a2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2a199a27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2a199a27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2a199a27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2a199a27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2a199a2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2a199a2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caf4713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caf4713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solidFill>
                  <a:srgbClr val="85200C"/>
                </a:solidFill>
              </a:rPr>
              <a:t>Text Document Clustering </a:t>
            </a:r>
            <a:endParaRPr>
              <a:solidFill>
                <a:srgbClr val="85200C"/>
              </a:solidFill>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U</a:t>
            </a:r>
            <a:r>
              <a:rPr lang="en"/>
              <a:t>sing Spectral Clustering &amp; Particle Swarm Optimization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1586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Flow of Clustering is as follows:</a:t>
            </a:r>
            <a:endParaRPr>
              <a:solidFill>
                <a:srgbClr val="A61C00"/>
              </a:solidFill>
            </a:endParaRPr>
          </a:p>
        </p:txBody>
      </p:sp>
      <p:pic>
        <p:nvPicPr>
          <p:cNvPr id="121" name="Google Shape;121;p22"/>
          <p:cNvPicPr preferRelativeResize="0"/>
          <p:nvPr/>
        </p:nvPicPr>
        <p:blipFill>
          <a:blip r:embed="rId3">
            <a:alphaModFix/>
          </a:blip>
          <a:stretch>
            <a:fillRect/>
          </a:stretch>
        </p:blipFill>
        <p:spPr>
          <a:xfrm>
            <a:off x="355088" y="690225"/>
            <a:ext cx="8433824" cy="4396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Our Ideas and Contribution</a:t>
            </a:r>
            <a:endParaRPr>
              <a:solidFill>
                <a:srgbClr val="A61C00"/>
              </a:solidFill>
            </a:endParaRPr>
          </a:p>
        </p:txBody>
      </p:sp>
      <p:sp>
        <p:nvSpPr>
          <p:cNvPr id="127" name="Google Shape;127;p23"/>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E599"/>
                </a:solidFill>
              </a:rPr>
              <a:t>We first implemented the </a:t>
            </a:r>
            <a:r>
              <a:rPr lang="en">
                <a:solidFill>
                  <a:srgbClr val="FFE599"/>
                </a:solidFill>
              </a:rPr>
              <a:t>SCPSO </a:t>
            </a:r>
            <a:r>
              <a:rPr lang="en">
                <a:solidFill>
                  <a:srgbClr val="FFE599"/>
                </a:solidFill>
              </a:rPr>
              <a:t>algorithms mentioned in paper and tried to achieve the accuracy as that of paper. In paper there is no mention of PCA so we tried the following:</a:t>
            </a:r>
            <a:endParaRPr>
              <a:solidFill>
                <a:srgbClr val="FFE599"/>
              </a:solidFill>
            </a:endParaRPr>
          </a:p>
          <a:p>
            <a:pPr indent="-342900" lvl="0" marL="457200" rtl="0" algn="l">
              <a:spcBef>
                <a:spcPts val="1600"/>
              </a:spcBef>
              <a:spcAft>
                <a:spcPts val="0"/>
              </a:spcAft>
              <a:buClr>
                <a:srgbClr val="FFE599"/>
              </a:buClr>
              <a:buSzPts val="1800"/>
              <a:buChar char="●"/>
            </a:pPr>
            <a:r>
              <a:rPr lang="en">
                <a:solidFill>
                  <a:srgbClr val="FFE599"/>
                </a:solidFill>
              </a:rPr>
              <a:t>Computed </a:t>
            </a:r>
            <a:r>
              <a:rPr b="1" lang="en">
                <a:solidFill>
                  <a:srgbClr val="FFE599"/>
                </a:solidFill>
              </a:rPr>
              <a:t>PCA</a:t>
            </a:r>
            <a:r>
              <a:rPr lang="en">
                <a:solidFill>
                  <a:srgbClr val="FFE599"/>
                </a:solidFill>
              </a:rPr>
              <a:t> of </a:t>
            </a:r>
            <a:r>
              <a:rPr b="1" lang="en">
                <a:solidFill>
                  <a:srgbClr val="FFE599"/>
                </a:solidFill>
              </a:rPr>
              <a:t>TF-IDF </a:t>
            </a:r>
            <a:r>
              <a:rPr lang="en">
                <a:solidFill>
                  <a:srgbClr val="FFE599"/>
                </a:solidFill>
              </a:rPr>
              <a:t>feature vector for doing </a:t>
            </a:r>
            <a:r>
              <a:rPr b="1" lang="en">
                <a:solidFill>
                  <a:srgbClr val="FFE599"/>
                </a:solidFill>
              </a:rPr>
              <a:t>Dimensionality</a:t>
            </a:r>
            <a:r>
              <a:rPr b="1" lang="en">
                <a:solidFill>
                  <a:srgbClr val="FFE599"/>
                </a:solidFill>
              </a:rPr>
              <a:t> Reduction</a:t>
            </a:r>
            <a:endParaRPr b="1">
              <a:solidFill>
                <a:srgbClr val="FFE599"/>
              </a:solidFill>
            </a:endParaRPr>
          </a:p>
          <a:p>
            <a:pPr indent="-342900" lvl="0" marL="457200" rtl="0" algn="l">
              <a:spcBef>
                <a:spcPts val="0"/>
              </a:spcBef>
              <a:spcAft>
                <a:spcPts val="0"/>
              </a:spcAft>
              <a:buClr>
                <a:srgbClr val="FFE599"/>
              </a:buClr>
              <a:buSzPts val="1800"/>
              <a:buChar char="●"/>
            </a:pPr>
            <a:r>
              <a:rPr lang="en">
                <a:solidFill>
                  <a:srgbClr val="FFE599"/>
                </a:solidFill>
              </a:rPr>
              <a:t>Tried PCA for values such as 2, 100, 200, 250, 280, 350, 500, 750, 900 </a:t>
            </a:r>
            <a:endParaRPr>
              <a:solidFill>
                <a:srgbClr val="FFE599"/>
              </a:solidFill>
            </a:endParaRPr>
          </a:p>
          <a:p>
            <a:pPr indent="-342900" lvl="0" marL="457200" rtl="0" algn="l">
              <a:spcBef>
                <a:spcPts val="0"/>
              </a:spcBef>
              <a:spcAft>
                <a:spcPts val="0"/>
              </a:spcAft>
              <a:buClr>
                <a:srgbClr val="FFE599"/>
              </a:buClr>
              <a:buSzPts val="1800"/>
              <a:buChar char="●"/>
            </a:pPr>
            <a:r>
              <a:rPr lang="en">
                <a:solidFill>
                  <a:srgbClr val="FFE599"/>
                </a:solidFill>
              </a:rPr>
              <a:t>Best score was found when number of features = 270</a:t>
            </a:r>
            <a:endParaRPr>
              <a:solidFill>
                <a:srgbClr val="FFE599"/>
              </a:solidFill>
            </a:endParaRPr>
          </a:p>
          <a:p>
            <a:pPr indent="-342900" lvl="0" marL="457200" rtl="0" algn="l">
              <a:spcBef>
                <a:spcPts val="0"/>
              </a:spcBef>
              <a:spcAft>
                <a:spcPts val="0"/>
              </a:spcAft>
              <a:buClr>
                <a:srgbClr val="FFE599"/>
              </a:buClr>
              <a:buSzPts val="1800"/>
              <a:buChar char="●"/>
            </a:pPr>
            <a:r>
              <a:rPr lang="en">
                <a:solidFill>
                  <a:srgbClr val="FFE599"/>
                </a:solidFill>
              </a:rPr>
              <a:t>Tried SCPSO algorithm on Affinity matrix with </a:t>
            </a:r>
            <a:r>
              <a:rPr b="1" lang="en">
                <a:solidFill>
                  <a:srgbClr val="FFE599"/>
                </a:solidFill>
              </a:rPr>
              <a:t>Gaussian Kernel</a:t>
            </a:r>
            <a:r>
              <a:rPr lang="en">
                <a:solidFill>
                  <a:srgbClr val="FFE599"/>
                </a:solidFill>
              </a:rPr>
              <a:t> </a:t>
            </a:r>
            <a:endParaRPr>
              <a:solidFill>
                <a:srgbClr val="FFE599"/>
              </a:solidFill>
            </a:endParaRPr>
          </a:p>
          <a:p>
            <a:pPr indent="-342900" lvl="0" marL="457200" rtl="0" algn="l">
              <a:spcBef>
                <a:spcPts val="0"/>
              </a:spcBef>
              <a:spcAft>
                <a:spcPts val="0"/>
              </a:spcAft>
              <a:buClr>
                <a:srgbClr val="FFE599"/>
              </a:buClr>
              <a:buSzPts val="1800"/>
              <a:buChar char="●"/>
            </a:pPr>
            <a:r>
              <a:rPr lang="en">
                <a:solidFill>
                  <a:srgbClr val="FFE599"/>
                </a:solidFill>
              </a:rPr>
              <a:t>Tried SCPSO algorithm on Affinity matrix with </a:t>
            </a:r>
            <a:r>
              <a:rPr b="1" lang="en">
                <a:solidFill>
                  <a:srgbClr val="FFE599"/>
                </a:solidFill>
              </a:rPr>
              <a:t>Euclidean Distance</a:t>
            </a:r>
            <a:endParaRPr b="1">
              <a:solidFill>
                <a:srgbClr val="FFE59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 type="body"/>
          </p:nvPr>
        </p:nvSpPr>
        <p:spPr>
          <a:xfrm>
            <a:off x="311700" y="642950"/>
            <a:ext cx="8520600" cy="3557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rgbClr val="FFE599"/>
              </a:solidFill>
            </a:endParaRPr>
          </a:p>
          <a:p>
            <a:pPr indent="-342900" lvl="0" marL="457200" rtl="0" algn="l">
              <a:spcBef>
                <a:spcPts val="1600"/>
              </a:spcBef>
              <a:spcAft>
                <a:spcPts val="0"/>
              </a:spcAft>
              <a:buClr>
                <a:srgbClr val="FFE599"/>
              </a:buClr>
              <a:buSzPts val="1800"/>
              <a:buChar char="●"/>
            </a:pPr>
            <a:r>
              <a:rPr lang="en">
                <a:solidFill>
                  <a:srgbClr val="FFE599"/>
                </a:solidFill>
              </a:rPr>
              <a:t>For making visualisation possible(as there are 1000 features),  we did </a:t>
            </a:r>
            <a:r>
              <a:rPr b="1" lang="en">
                <a:solidFill>
                  <a:srgbClr val="FFE599"/>
                </a:solidFill>
              </a:rPr>
              <a:t>PCA </a:t>
            </a:r>
            <a:r>
              <a:rPr lang="en">
                <a:solidFill>
                  <a:srgbClr val="FFE599"/>
                </a:solidFill>
              </a:rPr>
              <a:t>with 2 features to visualise the word Embeddings  in 2D space</a:t>
            </a:r>
            <a:endParaRPr>
              <a:solidFill>
                <a:srgbClr val="FFE599"/>
              </a:solidFill>
            </a:endParaRPr>
          </a:p>
          <a:p>
            <a:pPr indent="-342900" lvl="0" marL="457200" rtl="0" algn="l">
              <a:spcBef>
                <a:spcPts val="0"/>
              </a:spcBef>
              <a:spcAft>
                <a:spcPts val="0"/>
              </a:spcAft>
              <a:buClr>
                <a:srgbClr val="FFE599"/>
              </a:buClr>
              <a:buSzPts val="1800"/>
              <a:buChar char="●"/>
            </a:pPr>
            <a:r>
              <a:rPr lang="en">
                <a:solidFill>
                  <a:srgbClr val="FFE599"/>
                </a:solidFill>
              </a:rPr>
              <a:t>We have used </a:t>
            </a:r>
            <a:r>
              <a:rPr b="1" lang="en">
                <a:solidFill>
                  <a:srgbClr val="FFE599"/>
                </a:solidFill>
              </a:rPr>
              <a:t>Adjusted Rand Index(ARI) </a:t>
            </a:r>
            <a:r>
              <a:rPr lang="en">
                <a:solidFill>
                  <a:srgbClr val="FFE599"/>
                </a:solidFill>
              </a:rPr>
              <a:t>to check how efficient results we have obtained</a:t>
            </a:r>
            <a:endParaRPr>
              <a:solidFill>
                <a:srgbClr val="FFE599"/>
              </a:solidFill>
            </a:endParaRPr>
          </a:p>
          <a:p>
            <a:pPr indent="-342900" lvl="0" marL="457200" rtl="0" algn="l">
              <a:spcBef>
                <a:spcPts val="0"/>
              </a:spcBef>
              <a:spcAft>
                <a:spcPts val="0"/>
              </a:spcAft>
              <a:buClr>
                <a:srgbClr val="FFE599"/>
              </a:buClr>
              <a:buSzPts val="1800"/>
              <a:buChar char="●"/>
            </a:pPr>
            <a:r>
              <a:rPr lang="en">
                <a:solidFill>
                  <a:srgbClr val="FFE599"/>
                </a:solidFill>
              </a:rPr>
              <a:t>Implemented bar plots for visualising the </a:t>
            </a:r>
            <a:r>
              <a:rPr b="1" lang="en">
                <a:solidFill>
                  <a:srgbClr val="FFE599"/>
                </a:solidFill>
              </a:rPr>
              <a:t>ARI </a:t>
            </a:r>
            <a:r>
              <a:rPr lang="en">
                <a:solidFill>
                  <a:srgbClr val="FFE599"/>
                </a:solidFill>
              </a:rPr>
              <a:t>of various clustering methods we tried</a:t>
            </a:r>
            <a:endParaRPr>
              <a:solidFill>
                <a:srgbClr val="FFE599"/>
              </a:solidFill>
            </a:endParaRPr>
          </a:p>
          <a:p>
            <a:pPr indent="-342900" lvl="0" marL="457200" rtl="0" algn="l">
              <a:spcBef>
                <a:spcPts val="0"/>
              </a:spcBef>
              <a:spcAft>
                <a:spcPts val="0"/>
              </a:spcAft>
              <a:buClr>
                <a:srgbClr val="FFE599"/>
              </a:buClr>
              <a:buSzPts val="1800"/>
              <a:buChar char="●"/>
            </a:pPr>
            <a:r>
              <a:rPr lang="en">
                <a:solidFill>
                  <a:srgbClr val="FFE599"/>
                </a:solidFill>
              </a:rPr>
              <a:t>Created </a:t>
            </a:r>
            <a:r>
              <a:rPr b="1" lang="en">
                <a:solidFill>
                  <a:srgbClr val="FFE599"/>
                </a:solidFill>
              </a:rPr>
              <a:t>Word Embedding</a:t>
            </a:r>
            <a:r>
              <a:rPr lang="en">
                <a:solidFill>
                  <a:srgbClr val="FFE599"/>
                </a:solidFill>
              </a:rPr>
              <a:t> of the input Text Document for visualising the text of Document in 2D space using </a:t>
            </a:r>
            <a:r>
              <a:rPr b="1" lang="en">
                <a:solidFill>
                  <a:srgbClr val="FFE599"/>
                </a:solidFill>
              </a:rPr>
              <a:t>Gensim</a:t>
            </a:r>
            <a:r>
              <a:rPr lang="en">
                <a:solidFill>
                  <a:srgbClr val="FFE599"/>
                </a:solidFill>
              </a:rPr>
              <a:t> library</a:t>
            </a:r>
            <a:endParaRPr>
              <a:solidFill>
                <a:srgbClr val="FFE59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E599"/>
              </a:buClr>
              <a:buSzPts val="1800"/>
              <a:buChar char="●"/>
            </a:pPr>
            <a:r>
              <a:rPr lang="en">
                <a:solidFill>
                  <a:srgbClr val="FFE599"/>
                </a:solidFill>
              </a:rPr>
              <a:t>Experimental Setup</a:t>
            </a:r>
            <a:endParaRPr>
              <a:solidFill>
                <a:srgbClr val="FFE599"/>
              </a:solidFill>
            </a:endParaRPr>
          </a:p>
          <a:p>
            <a:pPr indent="-317500" lvl="1" marL="914400" rtl="0" algn="l">
              <a:spcBef>
                <a:spcPts val="0"/>
              </a:spcBef>
              <a:spcAft>
                <a:spcPts val="0"/>
              </a:spcAft>
              <a:buClr>
                <a:srgbClr val="FFE599"/>
              </a:buClr>
              <a:buSzPts val="1400"/>
              <a:buChar char="○"/>
            </a:pPr>
            <a:r>
              <a:rPr lang="en">
                <a:solidFill>
                  <a:srgbClr val="FFE599"/>
                </a:solidFill>
              </a:rPr>
              <a:t>2.00 GHz Intel CPU with 2GB of RAM &amp; running on windows 10</a:t>
            </a:r>
            <a:endParaRPr>
              <a:solidFill>
                <a:srgbClr val="FFE599"/>
              </a:solidFill>
            </a:endParaRPr>
          </a:p>
          <a:p>
            <a:pPr indent="-342900" lvl="0" marL="457200" rtl="0" algn="l">
              <a:spcBef>
                <a:spcPts val="0"/>
              </a:spcBef>
              <a:spcAft>
                <a:spcPts val="0"/>
              </a:spcAft>
              <a:buClr>
                <a:srgbClr val="FFE599"/>
              </a:buClr>
              <a:buSzPts val="1800"/>
              <a:buChar char="●"/>
            </a:pPr>
            <a:r>
              <a:rPr lang="en">
                <a:solidFill>
                  <a:srgbClr val="FFE599"/>
                </a:solidFill>
              </a:rPr>
              <a:t>Dataset</a:t>
            </a:r>
            <a:endParaRPr>
              <a:solidFill>
                <a:srgbClr val="FFE599"/>
              </a:solidFill>
            </a:endParaRPr>
          </a:p>
          <a:p>
            <a:pPr indent="-317500" lvl="1" marL="914400" rtl="0" algn="l">
              <a:spcBef>
                <a:spcPts val="0"/>
              </a:spcBef>
              <a:spcAft>
                <a:spcPts val="0"/>
              </a:spcAft>
              <a:buClr>
                <a:srgbClr val="FFE599"/>
              </a:buClr>
              <a:buSzPts val="1400"/>
              <a:buChar char="○"/>
            </a:pPr>
            <a:r>
              <a:rPr lang="en">
                <a:solidFill>
                  <a:srgbClr val="FFE599"/>
                </a:solidFill>
              </a:rPr>
              <a:t>Reuters 21578</a:t>
            </a:r>
            <a:endParaRPr>
              <a:solidFill>
                <a:srgbClr val="FFE599"/>
              </a:solidFill>
            </a:endParaRPr>
          </a:p>
          <a:p>
            <a:pPr indent="-342900" lvl="0" marL="457200" rtl="0" algn="l">
              <a:spcBef>
                <a:spcPts val="0"/>
              </a:spcBef>
              <a:spcAft>
                <a:spcPts val="0"/>
              </a:spcAft>
              <a:buClr>
                <a:srgbClr val="FFE599"/>
              </a:buClr>
              <a:buSzPts val="1800"/>
              <a:buChar char="●"/>
            </a:pPr>
            <a:r>
              <a:rPr lang="en">
                <a:solidFill>
                  <a:srgbClr val="FFE599"/>
                </a:solidFill>
              </a:rPr>
              <a:t>Algorithms</a:t>
            </a:r>
            <a:endParaRPr>
              <a:solidFill>
                <a:srgbClr val="FFE599"/>
              </a:solidFill>
            </a:endParaRPr>
          </a:p>
          <a:p>
            <a:pPr indent="-317500" lvl="1" marL="914400" rtl="0" algn="l">
              <a:spcBef>
                <a:spcPts val="0"/>
              </a:spcBef>
              <a:spcAft>
                <a:spcPts val="0"/>
              </a:spcAft>
              <a:buClr>
                <a:srgbClr val="FFE599"/>
              </a:buClr>
              <a:buSzPts val="1400"/>
              <a:buChar char="○"/>
            </a:pPr>
            <a:r>
              <a:rPr lang="en">
                <a:solidFill>
                  <a:srgbClr val="FFE599"/>
                </a:solidFill>
              </a:rPr>
              <a:t>SCPSO with K-means</a:t>
            </a:r>
            <a:endParaRPr>
              <a:solidFill>
                <a:srgbClr val="FFE599"/>
              </a:solidFill>
            </a:endParaRPr>
          </a:p>
          <a:p>
            <a:pPr indent="-342900" lvl="0" marL="457200" rtl="0" algn="l">
              <a:spcBef>
                <a:spcPts val="0"/>
              </a:spcBef>
              <a:spcAft>
                <a:spcPts val="0"/>
              </a:spcAft>
              <a:buClr>
                <a:srgbClr val="FFE599"/>
              </a:buClr>
              <a:buSzPts val="1800"/>
              <a:buChar char="●"/>
            </a:pPr>
            <a:r>
              <a:rPr lang="en">
                <a:solidFill>
                  <a:srgbClr val="FFE599"/>
                </a:solidFill>
              </a:rPr>
              <a:t>Idea incorporated</a:t>
            </a:r>
            <a:endParaRPr>
              <a:solidFill>
                <a:srgbClr val="FFE599"/>
              </a:solidFill>
            </a:endParaRPr>
          </a:p>
          <a:p>
            <a:pPr indent="-317500" lvl="1" marL="914400" rtl="0" algn="l">
              <a:spcBef>
                <a:spcPts val="0"/>
              </a:spcBef>
              <a:spcAft>
                <a:spcPts val="0"/>
              </a:spcAft>
              <a:buClr>
                <a:srgbClr val="FFE599"/>
              </a:buClr>
              <a:buSzPts val="1400"/>
              <a:buChar char="○"/>
            </a:pPr>
            <a:r>
              <a:rPr lang="en">
                <a:solidFill>
                  <a:srgbClr val="FFE599"/>
                </a:solidFill>
              </a:rPr>
              <a:t>Applied PCA to TF-IDF feature vector</a:t>
            </a:r>
            <a:endParaRPr>
              <a:solidFill>
                <a:srgbClr val="FFE599"/>
              </a:solidFill>
            </a:endParaRPr>
          </a:p>
          <a:p>
            <a:pPr indent="-317500" lvl="1" marL="914400" rtl="0" algn="l">
              <a:spcBef>
                <a:spcPts val="0"/>
              </a:spcBef>
              <a:spcAft>
                <a:spcPts val="0"/>
              </a:spcAft>
              <a:buClr>
                <a:srgbClr val="FFE599"/>
              </a:buClr>
              <a:buSzPts val="1400"/>
              <a:buChar char="○"/>
            </a:pPr>
            <a:r>
              <a:rPr lang="en">
                <a:solidFill>
                  <a:srgbClr val="FFE599"/>
                </a:solidFill>
              </a:rPr>
              <a:t>Applied PCA on Affinity Matrix with Euclidean Distance &amp; Gaussian Kernel</a:t>
            </a:r>
            <a:endParaRPr>
              <a:solidFill>
                <a:srgbClr val="FFE599"/>
              </a:solidFill>
            </a:endParaRPr>
          </a:p>
          <a:p>
            <a:pPr indent="-342900" lvl="0" marL="457200" rtl="0" algn="l">
              <a:spcBef>
                <a:spcPts val="0"/>
              </a:spcBef>
              <a:spcAft>
                <a:spcPts val="0"/>
              </a:spcAft>
              <a:buClr>
                <a:srgbClr val="FFE599"/>
              </a:buClr>
              <a:buSzPts val="1800"/>
              <a:buChar char="●"/>
            </a:pPr>
            <a:r>
              <a:rPr lang="en">
                <a:solidFill>
                  <a:srgbClr val="FFE599"/>
                </a:solidFill>
              </a:rPr>
              <a:t>Performance measure</a:t>
            </a:r>
            <a:endParaRPr>
              <a:solidFill>
                <a:srgbClr val="FFE599"/>
              </a:solidFill>
            </a:endParaRPr>
          </a:p>
          <a:p>
            <a:pPr indent="-317500" lvl="1" marL="914400" rtl="0" algn="l">
              <a:spcBef>
                <a:spcPts val="0"/>
              </a:spcBef>
              <a:spcAft>
                <a:spcPts val="0"/>
              </a:spcAft>
              <a:buClr>
                <a:srgbClr val="FFE599"/>
              </a:buClr>
              <a:buSzPts val="1400"/>
              <a:buChar char="○"/>
            </a:pPr>
            <a:r>
              <a:rPr lang="en">
                <a:solidFill>
                  <a:srgbClr val="FFE599"/>
                </a:solidFill>
              </a:rPr>
              <a:t>Adjusted rand Index(ARI)</a:t>
            </a:r>
            <a:endParaRPr>
              <a:solidFill>
                <a:srgbClr val="FFE599"/>
              </a:solidFill>
            </a:endParaRPr>
          </a:p>
          <a:p>
            <a:pPr indent="0" lvl="0" marL="0" rtl="0" algn="l">
              <a:spcBef>
                <a:spcPts val="1600"/>
              </a:spcBef>
              <a:spcAft>
                <a:spcPts val="1600"/>
              </a:spcAft>
              <a:buNone/>
            </a:pPr>
            <a:r>
              <a:t/>
            </a:r>
            <a:endParaRPr>
              <a:solidFill>
                <a:srgbClr val="FFE599"/>
              </a:solidFill>
            </a:endParaRPr>
          </a:p>
        </p:txBody>
      </p:sp>
      <p:sp>
        <p:nvSpPr>
          <p:cNvPr id="138" name="Google Shape;138;p2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Implementation Details</a:t>
            </a:r>
            <a:endParaRPr>
              <a:solidFill>
                <a:srgbClr val="A61C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idx="1" type="body"/>
          </p:nvPr>
        </p:nvSpPr>
        <p:spPr>
          <a:xfrm>
            <a:off x="311700" y="1200775"/>
            <a:ext cx="8520600" cy="33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E599"/>
                </a:solidFill>
              </a:rPr>
              <a:t>We have used </a:t>
            </a:r>
            <a:r>
              <a:rPr b="1" lang="en">
                <a:solidFill>
                  <a:srgbClr val="FFE599"/>
                </a:solidFill>
              </a:rPr>
              <a:t>Reuters</a:t>
            </a:r>
            <a:r>
              <a:rPr lang="en">
                <a:solidFill>
                  <a:srgbClr val="FFE599"/>
                </a:solidFill>
              </a:rPr>
              <a:t> dataset, used </a:t>
            </a:r>
            <a:r>
              <a:rPr b="1" lang="en">
                <a:solidFill>
                  <a:srgbClr val="FFE599"/>
                </a:solidFill>
              </a:rPr>
              <a:t>NLTK </a:t>
            </a:r>
            <a:r>
              <a:rPr lang="en">
                <a:solidFill>
                  <a:srgbClr val="FFE599"/>
                </a:solidFill>
              </a:rPr>
              <a:t>library for importing stopwords, converted text to lowercase containing only letters. Created a vocabulary of words that will be used. We created </a:t>
            </a:r>
            <a:r>
              <a:rPr b="1" lang="en">
                <a:solidFill>
                  <a:srgbClr val="FFE599"/>
                </a:solidFill>
              </a:rPr>
              <a:t>TF-IDF</a:t>
            </a:r>
            <a:r>
              <a:rPr lang="en">
                <a:solidFill>
                  <a:srgbClr val="FFE599"/>
                </a:solidFill>
              </a:rPr>
              <a:t> vectors from the text. We have then done the visualisation of the text as embeddings, word embeddings give us the idea of words which have similar meanings or representation. Then we have used the </a:t>
            </a:r>
            <a:r>
              <a:rPr b="1" lang="en">
                <a:solidFill>
                  <a:srgbClr val="FFE599"/>
                </a:solidFill>
              </a:rPr>
              <a:t>Spectral Clustering(SC)</a:t>
            </a:r>
            <a:r>
              <a:rPr lang="en">
                <a:solidFill>
                  <a:srgbClr val="FFE599"/>
                </a:solidFill>
              </a:rPr>
              <a:t> with </a:t>
            </a:r>
            <a:r>
              <a:rPr b="1" lang="en">
                <a:solidFill>
                  <a:srgbClr val="FFE599"/>
                </a:solidFill>
              </a:rPr>
              <a:t>Particle Swarm Optimization(PSO)</a:t>
            </a:r>
            <a:r>
              <a:rPr lang="en">
                <a:solidFill>
                  <a:srgbClr val="FFE599"/>
                </a:solidFill>
              </a:rPr>
              <a:t> on the cleaned data. We have fit the data in the model and then predicted the data. Then we have used </a:t>
            </a:r>
            <a:r>
              <a:rPr b="1" lang="en">
                <a:solidFill>
                  <a:srgbClr val="FFE599"/>
                </a:solidFill>
              </a:rPr>
              <a:t>Adjusted Rand Index(ARI)</a:t>
            </a:r>
            <a:r>
              <a:rPr lang="en">
                <a:solidFill>
                  <a:srgbClr val="FFE599"/>
                </a:solidFill>
              </a:rPr>
              <a:t> which is giving us the measure of how well the clusters have been formed.</a:t>
            </a:r>
            <a:endParaRPr>
              <a:solidFill>
                <a:srgbClr val="FFE599"/>
              </a:solidFill>
            </a:endParaRPr>
          </a:p>
          <a:p>
            <a:pPr indent="0" lvl="0" marL="0" rtl="0" algn="l">
              <a:spcBef>
                <a:spcPts val="1600"/>
              </a:spcBef>
              <a:spcAft>
                <a:spcPts val="1600"/>
              </a:spcAft>
              <a:buNone/>
            </a:pPr>
            <a:r>
              <a:t/>
            </a:r>
            <a:endParaRPr>
              <a:solidFill>
                <a:srgbClr val="FFE59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idx="1" type="body"/>
          </p:nvPr>
        </p:nvSpPr>
        <p:spPr>
          <a:xfrm>
            <a:off x="311700" y="1238600"/>
            <a:ext cx="8520600" cy="329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E599"/>
                </a:solidFill>
              </a:rPr>
              <a:t>Then we have tried out to apply new ideas and make changes. We have used </a:t>
            </a:r>
            <a:r>
              <a:rPr b="1" lang="en">
                <a:solidFill>
                  <a:srgbClr val="FFE599"/>
                </a:solidFill>
              </a:rPr>
              <a:t>Principal Component Analysis(PCA)</a:t>
            </a:r>
            <a:r>
              <a:rPr lang="en">
                <a:solidFill>
                  <a:srgbClr val="FFE599"/>
                </a:solidFill>
              </a:rPr>
              <a:t> on the dataset which will reduce the number of features while the information of the data is retained and the training becomes more meaningful and easier. The first idea is to use </a:t>
            </a:r>
            <a:r>
              <a:rPr b="1" lang="en">
                <a:solidFill>
                  <a:srgbClr val="FFE599"/>
                </a:solidFill>
              </a:rPr>
              <a:t>Euclidean Distance </a:t>
            </a:r>
            <a:r>
              <a:rPr lang="en">
                <a:solidFill>
                  <a:srgbClr val="FFE599"/>
                </a:solidFill>
              </a:rPr>
              <a:t>on the affinity matrix for the </a:t>
            </a:r>
            <a:r>
              <a:rPr b="1" lang="en">
                <a:solidFill>
                  <a:srgbClr val="FFE599"/>
                </a:solidFill>
              </a:rPr>
              <a:t>Spectral Clustering</a:t>
            </a:r>
            <a:r>
              <a:rPr lang="en">
                <a:solidFill>
                  <a:srgbClr val="FFE599"/>
                </a:solidFill>
              </a:rPr>
              <a:t>. The second idea is to </a:t>
            </a:r>
            <a:r>
              <a:rPr b="1" lang="en">
                <a:solidFill>
                  <a:srgbClr val="FFE599"/>
                </a:solidFill>
              </a:rPr>
              <a:t>Gaussian Kernel</a:t>
            </a:r>
            <a:r>
              <a:rPr lang="en">
                <a:solidFill>
                  <a:srgbClr val="FFE599"/>
                </a:solidFill>
              </a:rPr>
              <a:t> on the affinity matrix for the </a:t>
            </a:r>
            <a:r>
              <a:rPr b="1" lang="en">
                <a:solidFill>
                  <a:srgbClr val="FFE599"/>
                </a:solidFill>
              </a:rPr>
              <a:t>Spectral Clustering</a:t>
            </a:r>
            <a:r>
              <a:rPr lang="en">
                <a:solidFill>
                  <a:srgbClr val="FFE599"/>
                </a:solidFill>
              </a:rPr>
              <a:t>. For each of these ideas we get </a:t>
            </a:r>
            <a:r>
              <a:rPr b="1" lang="en">
                <a:solidFill>
                  <a:srgbClr val="FFE599"/>
                </a:solidFill>
              </a:rPr>
              <a:t>Adjusted Rand Index(ARI)</a:t>
            </a:r>
            <a:r>
              <a:rPr lang="en">
                <a:solidFill>
                  <a:srgbClr val="FFE599"/>
                </a:solidFill>
              </a:rPr>
              <a:t>.</a:t>
            </a:r>
            <a:r>
              <a:rPr lang="en">
                <a:solidFill>
                  <a:srgbClr val="FFE599"/>
                </a:solidFill>
              </a:rPr>
              <a:t> At last we compare the score for all the models that we have obtained. </a:t>
            </a:r>
            <a:endParaRPr>
              <a:solidFill>
                <a:srgbClr val="FFE59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E599"/>
              </a:buClr>
              <a:buSzPts val="1800"/>
              <a:buChar char="●"/>
            </a:pPr>
            <a:r>
              <a:rPr b="1" lang="en">
                <a:solidFill>
                  <a:srgbClr val="FFE599"/>
                </a:solidFill>
              </a:rPr>
              <a:t>Python </a:t>
            </a:r>
            <a:r>
              <a:rPr lang="en">
                <a:solidFill>
                  <a:srgbClr val="FFE599"/>
                </a:solidFill>
              </a:rPr>
              <a:t>is used as scripting language</a:t>
            </a:r>
            <a:endParaRPr>
              <a:solidFill>
                <a:srgbClr val="FFE599"/>
              </a:solidFill>
            </a:endParaRPr>
          </a:p>
          <a:p>
            <a:pPr indent="-342900" lvl="0" marL="457200" rtl="0" algn="l">
              <a:spcBef>
                <a:spcPts val="0"/>
              </a:spcBef>
              <a:spcAft>
                <a:spcPts val="0"/>
              </a:spcAft>
              <a:buClr>
                <a:srgbClr val="FFE599"/>
              </a:buClr>
              <a:buSzPts val="1800"/>
              <a:buChar char="●"/>
            </a:pPr>
            <a:r>
              <a:rPr b="1" lang="en">
                <a:solidFill>
                  <a:srgbClr val="FFE599"/>
                </a:solidFill>
              </a:rPr>
              <a:t>Jupyter Lab </a:t>
            </a:r>
            <a:r>
              <a:rPr lang="en">
                <a:solidFill>
                  <a:srgbClr val="FFE599"/>
                </a:solidFill>
              </a:rPr>
              <a:t> is the editor used for writing the code &amp; visualising the graph</a:t>
            </a:r>
            <a:endParaRPr>
              <a:solidFill>
                <a:srgbClr val="FFE599"/>
              </a:solidFill>
            </a:endParaRPr>
          </a:p>
          <a:p>
            <a:pPr indent="-342900" lvl="0" marL="457200" rtl="0" algn="l">
              <a:spcBef>
                <a:spcPts val="0"/>
              </a:spcBef>
              <a:spcAft>
                <a:spcPts val="0"/>
              </a:spcAft>
              <a:buClr>
                <a:srgbClr val="FFE599"/>
              </a:buClr>
              <a:buSzPts val="1800"/>
              <a:buChar char="●"/>
            </a:pPr>
            <a:r>
              <a:rPr lang="en">
                <a:solidFill>
                  <a:srgbClr val="FFE599"/>
                </a:solidFill>
              </a:rPr>
              <a:t>Following libraries are used:</a:t>
            </a:r>
            <a:endParaRPr>
              <a:solidFill>
                <a:srgbClr val="FFE599"/>
              </a:solidFill>
            </a:endParaRPr>
          </a:p>
          <a:p>
            <a:pPr indent="-317500" lvl="1" marL="914400" rtl="0" algn="l">
              <a:spcBef>
                <a:spcPts val="0"/>
              </a:spcBef>
              <a:spcAft>
                <a:spcPts val="0"/>
              </a:spcAft>
              <a:buClr>
                <a:srgbClr val="FFE599"/>
              </a:buClr>
              <a:buSzPts val="1400"/>
              <a:buChar char="○"/>
            </a:pPr>
            <a:r>
              <a:rPr lang="en">
                <a:solidFill>
                  <a:srgbClr val="FFE599"/>
                </a:solidFill>
              </a:rPr>
              <a:t>NLTK - for Natural Language Processing</a:t>
            </a:r>
            <a:endParaRPr>
              <a:solidFill>
                <a:srgbClr val="FFE599"/>
              </a:solidFill>
            </a:endParaRPr>
          </a:p>
          <a:p>
            <a:pPr indent="-317500" lvl="1" marL="914400" rtl="0" algn="l">
              <a:spcBef>
                <a:spcPts val="0"/>
              </a:spcBef>
              <a:spcAft>
                <a:spcPts val="0"/>
              </a:spcAft>
              <a:buClr>
                <a:srgbClr val="FFE599"/>
              </a:buClr>
              <a:buSzPts val="1400"/>
              <a:buChar char="○"/>
            </a:pPr>
            <a:r>
              <a:rPr lang="en">
                <a:solidFill>
                  <a:srgbClr val="FFE599"/>
                </a:solidFill>
              </a:rPr>
              <a:t>Numpy - for mathematical operation</a:t>
            </a:r>
            <a:endParaRPr>
              <a:solidFill>
                <a:srgbClr val="FFE599"/>
              </a:solidFill>
            </a:endParaRPr>
          </a:p>
          <a:p>
            <a:pPr indent="-317500" lvl="1" marL="914400" rtl="0" algn="l">
              <a:spcBef>
                <a:spcPts val="0"/>
              </a:spcBef>
              <a:spcAft>
                <a:spcPts val="0"/>
              </a:spcAft>
              <a:buClr>
                <a:srgbClr val="FFE599"/>
              </a:buClr>
              <a:buSzPts val="1400"/>
              <a:buChar char="○"/>
            </a:pPr>
            <a:r>
              <a:rPr lang="en">
                <a:solidFill>
                  <a:srgbClr val="FFE599"/>
                </a:solidFill>
              </a:rPr>
              <a:t>Pandas - for dataframe operation</a:t>
            </a:r>
            <a:endParaRPr>
              <a:solidFill>
                <a:srgbClr val="FFE599"/>
              </a:solidFill>
            </a:endParaRPr>
          </a:p>
          <a:p>
            <a:pPr indent="-317500" lvl="1" marL="914400" rtl="0" algn="l">
              <a:spcBef>
                <a:spcPts val="0"/>
              </a:spcBef>
              <a:spcAft>
                <a:spcPts val="0"/>
              </a:spcAft>
              <a:buClr>
                <a:srgbClr val="FFE599"/>
              </a:buClr>
              <a:buSzPts val="1400"/>
              <a:buChar char="○"/>
            </a:pPr>
            <a:r>
              <a:rPr lang="en">
                <a:solidFill>
                  <a:srgbClr val="FFE599"/>
                </a:solidFill>
              </a:rPr>
              <a:t>Matplotlib - for plotting &amp; drawing graphs</a:t>
            </a:r>
            <a:endParaRPr>
              <a:solidFill>
                <a:srgbClr val="FFE599"/>
              </a:solidFill>
            </a:endParaRPr>
          </a:p>
          <a:p>
            <a:pPr indent="-317500" lvl="1" marL="914400" rtl="0" algn="l">
              <a:spcBef>
                <a:spcPts val="0"/>
              </a:spcBef>
              <a:spcAft>
                <a:spcPts val="0"/>
              </a:spcAft>
              <a:buClr>
                <a:srgbClr val="FFE599"/>
              </a:buClr>
              <a:buSzPts val="1400"/>
              <a:buChar char="○"/>
            </a:pPr>
            <a:r>
              <a:rPr lang="en">
                <a:solidFill>
                  <a:srgbClr val="FFE599"/>
                </a:solidFill>
              </a:rPr>
              <a:t>Sklearn - for SCPSO, PCA &amp; other ML algorithms</a:t>
            </a:r>
            <a:endParaRPr>
              <a:solidFill>
                <a:srgbClr val="FFE599"/>
              </a:solidFill>
            </a:endParaRPr>
          </a:p>
          <a:p>
            <a:pPr indent="-317500" lvl="1" marL="914400" rtl="0" algn="l">
              <a:spcBef>
                <a:spcPts val="0"/>
              </a:spcBef>
              <a:spcAft>
                <a:spcPts val="0"/>
              </a:spcAft>
              <a:buClr>
                <a:srgbClr val="FFE599"/>
              </a:buClr>
              <a:buSzPts val="1400"/>
              <a:buChar char="○"/>
            </a:pPr>
            <a:r>
              <a:rPr lang="en">
                <a:solidFill>
                  <a:srgbClr val="FFE599"/>
                </a:solidFill>
              </a:rPr>
              <a:t>Gensim - for Visualising Word Embeddings in 2D space</a:t>
            </a:r>
            <a:endParaRPr>
              <a:solidFill>
                <a:srgbClr val="FFE599"/>
              </a:solidFill>
            </a:endParaRPr>
          </a:p>
        </p:txBody>
      </p:sp>
      <p:sp>
        <p:nvSpPr>
          <p:cNvPr id="154" name="Google Shape;154;p2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Language &amp; Frameworks used</a:t>
            </a:r>
            <a:endParaRPr>
              <a:solidFill>
                <a:srgbClr val="A61C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Experiments &amp; Results</a:t>
            </a:r>
            <a:endParaRPr>
              <a:solidFill>
                <a:srgbClr val="980000"/>
              </a:solidFill>
            </a:endParaRPr>
          </a:p>
        </p:txBody>
      </p:sp>
      <p:sp>
        <p:nvSpPr>
          <p:cNvPr id="160" name="Google Shape;160;p29"/>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200"/>
              <a:t>                                                   </a:t>
            </a:r>
            <a:endParaRPr/>
          </a:p>
        </p:txBody>
      </p:sp>
      <p:pic>
        <p:nvPicPr>
          <p:cNvPr id="161" name="Google Shape;161;p29"/>
          <p:cNvPicPr preferRelativeResize="0"/>
          <p:nvPr/>
        </p:nvPicPr>
        <p:blipFill>
          <a:blip r:embed="rId3">
            <a:alphaModFix/>
          </a:blip>
          <a:stretch>
            <a:fillRect/>
          </a:stretch>
        </p:blipFill>
        <p:spPr>
          <a:xfrm>
            <a:off x="0" y="1017725"/>
            <a:ext cx="9143999" cy="407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0"/>
          <p:cNvPicPr preferRelativeResize="0"/>
          <p:nvPr/>
        </p:nvPicPr>
        <p:blipFill>
          <a:blip r:embed="rId3">
            <a:alphaModFix/>
          </a:blip>
          <a:stretch>
            <a:fillRect/>
          </a:stretch>
        </p:blipFill>
        <p:spPr>
          <a:xfrm>
            <a:off x="337275" y="350250"/>
            <a:ext cx="8453050" cy="4690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Conclusion</a:t>
            </a:r>
            <a:endParaRPr>
              <a:solidFill>
                <a:srgbClr val="A61C00"/>
              </a:solidFill>
            </a:endParaRPr>
          </a:p>
        </p:txBody>
      </p:sp>
      <p:sp>
        <p:nvSpPr>
          <p:cNvPr id="172" name="Google Shape;172;p31"/>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E599"/>
              </a:buClr>
              <a:buSzPts val="1800"/>
              <a:buChar char="●"/>
            </a:pPr>
            <a:r>
              <a:rPr lang="en">
                <a:solidFill>
                  <a:srgbClr val="FFE599"/>
                </a:solidFill>
              </a:rPr>
              <a:t>SCPSO g</a:t>
            </a:r>
            <a:r>
              <a:rPr lang="en">
                <a:solidFill>
                  <a:srgbClr val="FFE599"/>
                </a:solidFill>
              </a:rPr>
              <a:t>et a solution for graph partition hence useful for creating clusters.</a:t>
            </a:r>
            <a:endParaRPr>
              <a:solidFill>
                <a:srgbClr val="FFE599"/>
              </a:solidFill>
            </a:endParaRPr>
          </a:p>
          <a:p>
            <a:pPr indent="-342900" lvl="0" marL="457200" rtl="0" algn="l">
              <a:spcBef>
                <a:spcPts val="0"/>
              </a:spcBef>
              <a:spcAft>
                <a:spcPts val="0"/>
              </a:spcAft>
              <a:buClr>
                <a:srgbClr val="FFE599"/>
              </a:buClr>
              <a:buSzPts val="1800"/>
              <a:buChar char="●"/>
            </a:pPr>
            <a:r>
              <a:rPr lang="en">
                <a:solidFill>
                  <a:srgbClr val="FFE599"/>
                </a:solidFill>
              </a:rPr>
              <a:t>Document Clustering problem is an open issue for researchers in the area of text mining and information retrieval.</a:t>
            </a:r>
            <a:endParaRPr>
              <a:solidFill>
                <a:srgbClr val="FFE599"/>
              </a:solidFill>
            </a:endParaRPr>
          </a:p>
          <a:p>
            <a:pPr indent="-342900" lvl="0" marL="457200" rtl="0" algn="l">
              <a:spcBef>
                <a:spcPts val="0"/>
              </a:spcBef>
              <a:spcAft>
                <a:spcPts val="0"/>
              </a:spcAft>
              <a:buClr>
                <a:srgbClr val="FFE599"/>
              </a:buClr>
              <a:buSzPts val="1800"/>
              <a:buChar char="●"/>
            </a:pPr>
            <a:r>
              <a:rPr lang="en">
                <a:solidFill>
                  <a:srgbClr val="FFE599"/>
                </a:solidFill>
              </a:rPr>
              <a:t>Spectral Clustering algorithm has better results when compared to the existing clustering methods such as K-means.</a:t>
            </a:r>
            <a:endParaRPr>
              <a:solidFill>
                <a:srgbClr val="FFE599"/>
              </a:solidFill>
            </a:endParaRPr>
          </a:p>
          <a:p>
            <a:pPr indent="-342900" lvl="0" marL="457200" rtl="0" algn="l">
              <a:spcBef>
                <a:spcPts val="0"/>
              </a:spcBef>
              <a:spcAft>
                <a:spcPts val="0"/>
              </a:spcAft>
              <a:buClr>
                <a:srgbClr val="FFE599"/>
              </a:buClr>
              <a:buSzPts val="1800"/>
              <a:buChar char="●"/>
            </a:pPr>
            <a:r>
              <a:rPr lang="en">
                <a:solidFill>
                  <a:srgbClr val="FFE599"/>
                </a:solidFill>
              </a:rPr>
              <a:t>Spectral Clustering with Particle Swarm Optimization (SCPSO) improves the document clustering accuracy and it leads the result on the way to an optimal solution.</a:t>
            </a:r>
            <a:endParaRPr>
              <a:solidFill>
                <a:srgbClr val="FFE599"/>
              </a:solidFill>
            </a:endParaRPr>
          </a:p>
          <a:p>
            <a:pPr indent="0" lvl="0" marL="0" rtl="0" algn="l">
              <a:spcBef>
                <a:spcPts val="1600"/>
              </a:spcBef>
              <a:spcAft>
                <a:spcPts val="1600"/>
              </a:spcAft>
              <a:buNone/>
            </a:pPr>
            <a:r>
              <a:t/>
            </a:r>
            <a:endParaRPr b="1">
              <a:solidFill>
                <a:srgbClr val="FFE5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Table of Contents</a:t>
            </a:r>
            <a:endParaRPr>
              <a:solidFill>
                <a:srgbClr val="A61C00"/>
              </a:solidFill>
            </a:endParaRPr>
          </a:p>
        </p:txBody>
      </p:sp>
      <p:sp>
        <p:nvSpPr>
          <p:cNvPr id="75" name="Google Shape;75;p14"/>
          <p:cNvSpPr txBox="1"/>
          <p:nvPr>
            <p:ph idx="1" type="body"/>
          </p:nvPr>
        </p:nvSpPr>
        <p:spPr>
          <a:xfrm>
            <a:off x="254975" y="1238150"/>
            <a:ext cx="8520600" cy="366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1C232"/>
              </a:buClr>
              <a:buSzPts val="1800"/>
              <a:buChar char="●"/>
            </a:pPr>
            <a:r>
              <a:rPr lang="en">
                <a:solidFill>
                  <a:srgbClr val="F1C232"/>
                </a:solidFill>
              </a:rPr>
              <a:t>What is Text Document Clustering?</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Motivation for Document Clustering</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Existing algorithms in Literature</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Steps in Document Clustering</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SCPSO algorithms</a:t>
            </a:r>
            <a:endParaRPr>
              <a:solidFill>
                <a:srgbClr val="F1C232"/>
              </a:solidFill>
            </a:endParaRPr>
          </a:p>
          <a:p>
            <a:pPr indent="-342900" lvl="0" marL="457200" rtl="0" algn="l">
              <a:spcBef>
                <a:spcPts val="0"/>
              </a:spcBef>
              <a:spcAft>
                <a:spcPts val="0"/>
              </a:spcAft>
              <a:buClr>
                <a:srgbClr val="FFE599"/>
              </a:buClr>
              <a:buSzPts val="1800"/>
              <a:buChar char="●"/>
            </a:pPr>
            <a:r>
              <a:rPr lang="en">
                <a:solidFill>
                  <a:srgbClr val="FFE599"/>
                </a:solidFill>
              </a:rPr>
              <a:t>Our Ideas &amp; Contribution</a:t>
            </a:r>
            <a:endParaRPr>
              <a:solidFill>
                <a:srgbClr val="FFE599"/>
              </a:solidFill>
            </a:endParaRPr>
          </a:p>
          <a:p>
            <a:pPr indent="-342900" lvl="0" marL="457200" rtl="0" algn="l">
              <a:spcBef>
                <a:spcPts val="0"/>
              </a:spcBef>
              <a:spcAft>
                <a:spcPts val="0"/>
              </a:spcAft>
              <a:buClr>
                <a:srgbClr val="FFE599"/>
              </a:buClr>
              <a:buSzPts val="1800"/>
              <a:buChar char="●"/>
            </a:pPr>
            <a:r>
              <a:rPr lang="en">
                <a:solidFill>
                  <a:srgbClr val="FFE599"/>
                </a:solidFill>
              </a:rPr>
              <a:t>Implementation details</a:t>
            </a:r>
            <a:endParaRPr>
              <a:solidFill>
                <a:srgbClr val="FFE599"/>
              </a:solidFill>
            </a:endParaRPr>
          </a:p>
          <a:p>
            <a:pPr indent="-342900" lvl="0" marL="457200" rtl="0" algn="l">
              <a:spcBef>
                <a:spcPts val="0"/>
              </a:spcBef>
              <a:spcAft>
                <a:spcPts val="0"/>
              </a:spcAft>
              <a:buClr>
                <a:srgbClr val="FFE599"/>
              </a:buClr>
              <a:buSzPts val="1800"/>
              <a:buChar char="●"/>
            </a:pPr>
            <a:r>
              <a:rPr lang="en">
                <a:solidFill>
                  <a:srgbClr val="FFE599"/>
                </a:solidFill>
              </a:rPr>
              <a:t>Language &amp; Frameworks used for the task</a:t>
            </a:r>
            <a:endParaRPr>
              <a:solidFill>
                <a:srgbClr val="FFE599"/>
              </a:solidFill>
            </a:endParaRPr>
          </a:p>
          <a:p>
            <a:pPr indent="-342900" lvl="0" marL="457200" rtl="0" algn="l">
              <a:spcBef>
                <a:spcPts val="0"/>
              </a:spcBef>
              <a:spcAft>
                <a:spcPts val="0"/>
              </a:spcAft>
              <a:buClr>
                <a:srgbClr val="FFE599"/>
              </a:buClr>
              <a:buSzPts val="1800"/>
              <a:buChar char="●"/>
            </a:pPr>
            <a:r>
              <a:rPr lang="en">
                <a:solidFill>
                  <a:srgbClr val="FFE599"/>
                </a:solidFill>
              </a:rPr>
              <a:t>Experiments &amp; Results</a:t>
            </a:r>
            <a:endParaRPr>
              <a:solidFill>
                <a:srgbClr val="FFE599"/>
              </a:solidFill>
            </a:endParaRPr>
          </a:p>
          <a:p>
            <a:pPr indent="-342900" lvl="0" marL="457200" rtl="0" algn="l">
              <a:spcBef>
                <a:spcPts val="0"/>
              </a:spcBef>
              <a:spcAft>
                <a:spcPts val="0"/>
              </a:spcAft>
              <a:buClr>
                <a:srgbClr val="FFE599"/>
              </a:buClr>
              <a:buSzPts val="1800"/>
              <a:buChar char="●"/>
            </a:pPr>
            <a:r>
              <a:rPr lang="en">
                <a:solidFill>
                  <a:srgbClr val="FFE599"/>
                </a:solidFill>
              </a:rPr>
              <a:t>Conclusion</a:t>
            </a:r>
            <a:endParaRPr>
              <a:solidFill>
                <a:srgbClr val="FFE599"/>
              </a:solidFill>
            </a:endParaRPr>
          </a:p>
          <a:p>
            <a:pPr indent="-342900" lvl="0" marL="457200" rtl="0" algn="l">
              <a:spcBef>
                <a:spcPts val="0"/>
              </a:spcBef>
              <a:spcAft>
                <a:spcPts val="0"/>
              </a:spcAft>
              <a:buClr>
                <a:srgbClr val="FFE599"/>
              </a:buClr>
              <a:buSzPts val="1800"/>
              <a:buChar char="●"/>
            </a:pPr>
            <a:r>
              <a:rPr lang="en">
                <a:solidFill>
                  <a:srgbClr val="FFE599"/>
                </a:solidFill>
              </a:rPr>
              <a:t>Future Direction</a:t>
            </a:r>
            <a:endParaRPr>
              <a:solidFill>
                <a:srgbClr val="FFE5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idx="1" type="body"/>
          </p:nvPr>
        </p:nvSpPr>
        <p:spPr>
          <a:xfrm>
            <a:off x="311700" y="718575"/>
            <a:ext cx="8520600" cy="38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E599"/>
              </a:solidFill>
            </a:endParaRPr>
          </a:p>
          <a:p>
            <a:pPr indent="-342900" lvl="0" marL="457200" rtl="0" algn="l">
              <a:spcBef>
                <a:spcPts val="1600"/>
              </a:spcBef>
              <a:spcAft>
                <a:spcPts val="0"/>
              </a:spcAft>
              <a:buClr>
                <a:srgbClr val="FFE599"/>
              </a:buClr>
              <a:buSzPts val="1800"/>
              <a:buChar char="●"/>
            </a:pPr>
            <a:r>
              <a:rPr lang="en">
                <a:solidFill>
                  <a:srgbClr val="FFE599"/>
                </a:solidFill>
              </a:rPr>
              <a:t>The problems that can be solved by </a:t>
            </a:r>
            <a:r>
              <a:rPr b="1" lang="en">
                <a:solidFill>
                  <a:srgbClr val="FFE599"/>
                </a:solidFill>
              </a:rPr>
              <a:t>K-means</a:t>
            </a:r>
            <a:r>
              <a:rPr lang="en">
                <a:solidFill>
                  <a:srgbClr val="FFE599"/>
                </a:solidFill>
              </a:rPr>
              <a:t> can also be solved by </a:t>
            </a:r>
            <a:r>
              <a:rPr b="1" lang="en">
                <a:solidFill>
                  <a:srgbClr val="FFE599"/>
                </a:solidFill>
              </a:rPr>
              <a:t>Spectral Clustering</a:t>
            </a:r>
            <a:r>
              <a:rPr lang="en">
                <a:solidFill>
                  <a:srgbClr val="FFE599"/>
                </a:solidFill>
              </a:rPr>
              <a:t> but not the other way around.</a:t>
            </a:r>
            <a:endParaRPr>
              <a:solidFill>
                <a:srgbClr val="FFE599"/>
              </a:solidFill>
            </a:endParaRPr>
          </a:p>
          <a:p>
            <a:pPr indent="-342900" lvl="0" marL="457200" rtl="0" algn="l">
              <a:spcBef>
                <a:spcPts val="1600"/>
              </a:spcBef>
              <a:spcAft>
                <a:spcPts val="0"/>
              </a:spcAft>
              <a:buClr>
                <a:srgbClr val="FFE599"/>
              </a:buClr>
              <a:buSzPts val="1800"/>
              <a:buChar char="●"/>
            </a:pPr>
            <a:r>
              <a:rPr lang="en">
                <a:solidFill>
                  <a:srgbClr val="FFE599"/>
                </a:solidFill>
              </a:rPr>
              <a:t>We observed that applying </a:t>
            </a:r>
            <a:r>
              <a:rPr b="1" lang="en">
                <a:solidFill>
                  <a:srgbClr val="FFE599"/>
                </a:solidFill>
              </a:rPr>
              <a:t>PCA</a:t>
            </a:r>
            <a:r>
              <a:rPr lang="en">
                <a:solidFill>
                  <a:srgbClr val="FFE599"/>
                </a:solidFill>
              </a:rPr>
              <a:t> reduces the number of dimensions in the data while retaining most of the information, hence training has become more meaningful.</a:t>
            </a:r>
            <a:endParaRPr>
              <a:solidFill>
                <a:srgbClr val="FFE599"/>
              </a:solidFill>
            </a:endParaRPr>
          </a:p>
          <a:p>
            <a:pPr indent="-342900" lvl="0" marL="457200" rtl="0" algn="l">
              <a:spcBef>
                <a:spcPts val="1600"/>
              </a:spcBef>
              <a:spcAft>
                <a:spcPts val="1600"/>
              </a:spcAft>
              <a:buClr>
                <a:srgbClr val="FFE599"/>
              </a:buClr>
              <a:buSzPts val="1800"/>
              <a:buChar char="●"/>
            </a:pPr>
            <a:r>
              <a:rPr lang="en">
                <a:solidFill>
                  <a:srgbClr val="FFE599"/>
                </a:solidFill>
              </a:rPr>
              <a:t>On comparing all the models that have been built and tested, the model that has</a:t>
            </a:r>
            <a:r>
              <a:rPr b="1" lang="en">
                <a:solidFill>
                  <a:srgbClr val="FFE599"/>
                </a:solidFill>
              </a:rPr>
              <a:t> PCA</a:t>
            </a:r>
            <a:r>
              <a:rPr lang="en">
                <a:solidFill>
                  <a:srgbClr val="FFE599"/>
                </a:solidFill>
              </a:rPr>
              <a:t> applied on the data using </a:t>
            </a:r>
            <a:r>
              <a:rPr b="1" lang="en">
                <a:solidFill>
                  <a:srgbClr val="FFE599"/>
                </a:solidFill>
              </a:rPr>
              <a:t>Gaussian Kernel</a:t>
            </a:r>
            <a:r>
              <a:rPr lang="en">
                <a:solidFill>
                  <a:srgbClr val="FFE599"/>
                </a:solidFill>
              </a:rPr>
              <a:t> is giving the best result overall.</a:t>
            </a:r>
            <a:endParaRPr>
              <a:solidFill>
                <a:srgbClr val="FFE59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4125"/>
                </a:solidFill>
              </a:rPr>
              <a:t>Future Direction</a:t>
            </a:r>
            <a:endParaRPr>
              <a:solidFill>
                <a:srgbClr val="CC4125"/>
              </a:solidFill>
            </a:endParaRPr>
          </a:p>
        </p:txBody>
      </p:sp>
      <p:sp>
        <p:nvSpPr>
          <p:cNvPr id="183" name="Google Shape;183;p33"/>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E599"/>
              </a:buClr>
              <a:buSzPts val="1800"/>
              <a:buChar char="●"/>
            </a:pPr>
            <a:r>
              <a:rPr lang="en">
                <a:solidFill>
                  <a:srgbClr val="FFE599"/>
                </a:solidFill>
              </a:rPr>
              <a:t>The m</a:t>
            </a:r>
            <a:r>
              <a:rPr lang="en">
                <a:solidFill>
                  <a:srgbClr val="FFE599"/>
                </a:solidFill>
              </a:rPr>
              <a:t>ethod can be implemented on a multi-core CPU. </a:t>
            </a:r>
            <a:endParaRPr>
              <a:solidFill>
                <a:srgbClr val="FFE599"/>
              </a:solidFill>
            </a:endParaRPr>
          </a:p>
          <a:p>
            <a:pPr indent="-342900" lvl="0" marL="457200" rtl="0" algn="l">
              <a:spcBef>
                <a:spcPts val="0"/>
              </a:spcBef>
              <a:spcAft>
                <a:spcPts val="0"/>
              </a:spcAft>
              <a:buClr>
                <a:srgbClr val="FFE599"/>
              </a:buClr>
              <a:buSzPts val="1800"/>
              <a:buChar char="●"/>
            </a:pPr>
            <a:r>
              <a:rPr lang="en">
                <a:solidFill>
                  <a:srgbClr val="FFE599"/>
                </a:solidFill>
              </a:rPr>
              <a:t>Hybrid clustering can be applied in order to increase the robustness of the algorithms.</a:t>
            </a:r>
            <a:endParaRPr>
              <a:solidFill>
                <a:srgbClr val="FFE599"/>
              </a:solidFill>
            </a:endParaRPr>
          </a:p>
          <a:p>
            <a:pPr indent="-342900" lvl="0" marL="457200" rtl="0" algn="l">
              <a:spcBef>
                <a:spcPts val="0"/>
              </a:spcBef>
              <a:spcAft>
                <a:spcPts val="0"/>
              </a:spcAft>
              <a:buClr>
                <a:srgbClr val="FFE599"/>
              </a:buClr>
              <a:buSzPts val="1800"/>
              <a:buChar char="●"/>
            </a:pPr>
            <a:r>
              <a:rPr lang="en">
                <a:solidFill>
                  <a:srgbClr val="FFE599"/>
                </a:solidFill>
              </a:rPr>
              <a:t>Instead of PCA, other Dimensionality Reduction algorithms such LDA can be applied.</a:t>
            </a:r>
            <a:endParaRPr>
              <a:solidFill>
                <a:srgbClr val="FFE599"/>
              </a:solidFill>
            </a:endParaRPr>
          </a:p>
          <a:p>
            <a:pPr indent="-342900" lvl="0" marL="457200" rtl="0" algn="l">
              <a:spcBef>
                <a:spcPts val="0"/>
              </a:spcBef>
              <a:spcAft>
                <a:spcPts val="0"/>
              </a:spcAft>
              <a:buClr>
                <a:srgbClr val="FFE599"/>
              </a:buClr>
              <a:buSzPts val="1800"/>
              <a:buChar char="●"/>
            </a:pPr>
            <a:r>
              <a:rPr lang="en">
                <a:solidFill>
                  <a:srgbClr val="FFE599"/>
                </a:solidFill>
              </a:rPr>
              <a:t>To attain the accomplished results of text document clustering, distinct intentions may be introduced. </a:t>
            </a:r>
            <a:endParaRPr>
              <a:solidFill>
                <a:srgbClr val="FFE599"/>
              </a:solidFill>
            </a:endParaRPr>
          </a:p>
          <a:p>
            <a:pPr indent="-342900" lvl="0" marL="457200" rtl="0" algn="l">
              <a:spcBef>
                <a:spcPts val="0"/>
              </a:spcBef>
              <a:spcAft>
                <a:spcPts val="0"/>
              </a:spcAft>
              <a:buClr>
                <a:srgbClr val="FFE599"/>
              </a:buClr>
              <a:buSzPts val="1800"/>
              <a:buChar char="●"/>
            </a:pPr>
            <a:r>
              <a:rPr lang="en">
                <a:solidFill>
                  <a:srgbClr val="FFE599"/>
                </a:solidFill>
              </a:rPr>
              <a:t>This work will be motivated by the enhancements that can be applied to the Spectral &amp; Optimization algorithms.</a:t>
            </a:r>
            <a:endParaRPr>
              <a:solidFill>
                <a:srgbClr val="FFE59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C0000"/>
                </a:solidFill>
              </a:rPr>
              <a:t>Thank You !!!</a:t>
            </a:r>
            <a:endParaRPr>
              <a:solidFill>
                <a:srgbClr val="CC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What is Text Document Clustering?</a:t>
            </a:r>
            <a:endParaRPr>
              <a:solidFill>
                <a:srgbClr val="A61C00"/>
              </a:solidFill>
            </a:endParaRPr>
          </a:p>
        </p:txBody>
      </p:sp>
      <p:sp>
        <p:nvSpPr>
          <p:cNvPr id="81" name="Google Shape;81;p1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1C232"/>
              </a:buClr>
              <a:buSzPts val="1800"/>
              <a:buChar char="●"/>
            </a:pPr>
            <a:r>
              <a:rPr lang="en">
                <a:solidFill>
                  <a:srgbClr val="F1C232"/>
                </a:solidFill>
              </a:rPr>
              <a:t>Document clustering is a gathering of textual content documents into groups or clusters</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Aim is to cluster the documents, which are internally logical but considerably different from each other</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Used in Information Retrieval, Information Extraction and  Document Organization</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Google’s search engine is probably the best and most widely known example of Text Document Clustering</a:t>
            </a:r>
            <a:endParaRPr>
              <a:solidFill>
                <a:srgbClr val="F1C23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Motivation of Document Clustering</a:t>
            </a:r>
            <a:endParaRPr>
              <a:solidFill>
                <a:srgbClr val="A61C00"/>
              </a:solidFill>
            </a:endParaRPr>
          </a:p>
        </p:txBody>
      </p:sp>
      <p:sp>
        <p:nvSpPr>
          <p:cNvPr id="87" name="Google Shape;87;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1C232"/>
              </a:buClr>
              <a:buSzPts val="1800"/>
              <a:buChar char="●"/>
            </a:pPr>
            <a:r>
              <a:rPr lang="en">
                <a:solidFill>
                  <a:srgbClr val="F1C232"/>
                </a:solidFill>
              </a:rPr>
              <a:t>To create structure of text data</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The number of available articles is large</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A large number of articles are added each day</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To link similar documents and remove </a:t>
            </a:r>
            <a:r>
              <a:rPr lang="en">
                <a:solidFill>
                  <a:srgbClr val="F1C232"/>
                </a:solidFill>
              </a:rPr>
              <a:t>duplicate</a:t>
            </a:r>
            <a:r>
              <a:rPr lang="en">
                <a:solidFill>
                  <a:srgbClr val="F1C232"/>
                </a:solidFill>
              </a:rPr>
              <a:t> documents</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The recommendations has to be generated and updated in real time</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Articles corresponding to same news are added from different sources </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Automatically group related document based on their content</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By clustering the articles we could reduce our domain of search for recommendations which leads in improved time efficiency to a great extent</a:t>
            </a:r>
            <a:endParaRPr>
              <a:solidFill>
                <a:srgbClr val="F1C23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Existing Algorithms in Literature</a:t>
            </a:r>
            <a:endParaRPr>
              <a:solidFill>
                <a:srgbClr val="A61C00"/>
              </a:solidFill>
            </a:endParaRPr>
          </a:p>
        </p:txBody>
      </p:sp>
      <p:sp>
        <p:nvSpPr>
          <p:cNvPr id="93" name="Google Shape;93;p1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1C232"/>
              </a:buClr>
              <a:buSzPts val="1800"/>
              <a:buChar char="●"/>
            </a:pPr>
            <a:r>
              <a:rPr lang="en">
                <a:solidFill>
                  <a:srgbClr val="F1C232"/>
                </a:solidFill>
              </a:rPr>
              <a:t>Topic models</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Spectral Clustering</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Genetic Algorithms</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Semi-Supervised Clustering</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Meta Heuristic Optimization</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Particle Swarm Optimization(PSO)</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K-means clustering(gives local optimum)</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Swarm Intelligence(gives global optimum)</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Combination of Nystrom Spectral Clustering &amp; Genetic Algorithm</a:t>
            </a:r>
            <a:endParaRPr>
              <a:solidFill>
                <a:srgbClr val="F1C23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Steps in Document Clustering</a:t>
            </a:r>
            <a:endParaRPr>
              <a:solidFill>
                <a:srgbClr val="A61C00"/>
              </a:solidFill>
            </a:endParaRPr>
          </a:p>
        </p:txBody>
      </p:sp>
      <p:sp>
        <p:nvSpPr>
          <p:cNvPr id="99" name="Google Shape;99;p1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1C232"/>
              </a:buClr>
              <a:buSzPts val="1800"/>
              <a:buChar char="●"/>
            </a:pPr>
            <a:r>
              <a:rPr lang="en">
                <a:solidFill>
                  <a:srgbClr val="F1C232"/>
                </a:solidFill>
              </a:rPr>
              <a:t>Document preprocessing</a:t>
            </a:r>
            <a:endParaRPr>
              <a:solidFill>
                <a:srgbClr val="F1C232"/>
              </a:solidFill>
            </a:endParaRPr>
          </a:p>
          <a:p>
            <a:pPr indent="-317500" lvl="1" marL="914400" rtl="0" algn="l">
              <a:spcBef>
                <a:spcPts val="0"/>
              </a:spcBef>
              <a:spcAft>
                <a:spcPts val="0"/>
              </a:spcAft>
              <a:buClr>
                <a:srgbClr val="F1C232"/>
              </a:buClr>
              <a:buSzPts val="1400"/>
              <a:buChar char="○"/>
            </a:pPr>
            <a:r>
              <a:rPr lang="en">
                <a:solidFill>
                  <a:srgbClr val="F1C232"/>
                </a:solidFill>
              </a:rPr>
              <a:t>Tokenization</a:t>
            </a:r>
            <a:endParaRPr>
              <a:solidFill>
                <a:srgbClr val="F1C232"/>
              </a:solidFill>
            </a:endParaRPr>
          </a:p>
          <a:p>
            <a:pPr indent="-317500" lvl="1" marL="914400" rtl="0" algn="l">
              <a:spcBef>
                <a:spcPts val="0"/>
              </a:spcBef>
              <a:spcAft>
                <a:spcPts val="0"/>
              </a:spcAft>
              <a:buClr>
                <a:srgbClr val="F1C232"/>
              </a:buClr>
              <a:buSzPts val="1400"/>
              <a:buChar char="○"/>
            </a:pPr>
            <a:r>
              <a:rPr lang="en">
                <a:solidFill>
                  <a:srgbClr val="F1C232"/>
                </a:solidFill>
              </a:rPr>
              <a:t>Stemming</a:t>
            </a:r>
            <a:endParaRPr>
              <a:solidFill>
                <a:srgbClr val="F1C232"/>
              </a:solidFill>
            </a:endParaRPr>
          </a:p>
          <a:p>
            <a:pPr indent="-317500" lvl="1" marL="914400" rtl="0" algn="l">
              <a:spcBef>
                <a:spcPts val="0"/>
              </a:spcBef>
              <a:spcAft>
                <a:spcPts val="0"/>
              </a:spcAft>
              <a:buClr>
                <a:srgbClr val="F1C232"/>
              </a:buClr>
              <a:buSzPts val="1400"/>
              <a:buChar char="○"/>
            </a:pPr>
            <a:r>
              <a:rPr lang="en">
                <a:solidFill>
                  <a:srgbClr val="F1C232"/>
                </a:solidFill>
              </a:rPr>
              <a:t>Lemmatization</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Document Representation</a:t>
            </a:r>
            <a:endParaRPr>
              <a:solidFill>
                <a:srgbClr val="F1C232"/>
              </a:solidFill>
            </a:endParaRPr>
          </a:p>
          <a:p>
            <a:pPr indent="-317500" lvl="1" marL="914400" rtl="0" algn="l">
              <a:spcBef>
                <a:spcPts val="0"/>
              </a:spcBef>
              <a:spcAft>
                <a:spcPts val="0"/>
              </a:spcAft>
              <a:buClr>
                <a:srgbClr val="F1C232"/>
              </a:buClr>
              <a:buSzPts val="1400"/>
              <a:buChar char="○"/>
            </a:pPr>
            <a:r>
              <a:rPr lang="en">
                <a:solidFill>
                  <a:srgbClr val="F1C232"/>
                </a:solidFill>
              </a:rPr>
              <a:t>Word Count vector</a:t>
            </a:r>
            <a:endParaRPr>
              <a:solidFill>
                <a:srgbClr val="F1C232"/>
              </a:solidFill>
            </a:endParaRPr>
          </a:p>
          <a:p>
            <a:pPr indent="-317500" lvl="1" marL="914400" rtl="0" algn="l">
              <a:spcBef>
                <a:spcPts val="0"/>
              </a:spcBef>
              <a:spcAft>
                <a:spcPts val="0"/>
              </a:spcAft>
              <a:buClr>
                <a:srgbClr val="F1C232"/>
              </a:buClr>
              <a:buSzPts val="1400"/>
              <a:buChar char="○"/>
            </a:pPr>
            <a:r>
              <a:rPr lang="en">
                <a:solidFill>
                  <a:srgbClr val="F1C232"/>
                </a:solidFill>
              </a:rPr>
              <a:t>TF-IDF vector</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Maximum Likelihood Estimation</a:t>
            </a:r>
            <a:endParaRPr>
              <a:solidFill>
                <a:srgbClr val="F1C232"/>
              </a:solidFill>
            </a:endParaRPr>
          </a:p>
          <a:p>
            <a:pPr indent="-317500" lvl="1" marL="914400" rtl="0" algn="l">
              <a:spcBef>
                <a:spcPts val="0"/>
              </a:spcBef>
              <a:spcAft>
                <a:spcPts val="0"/>
              </a:spcAft>
              <a:buClr>
                <a:srgbClr val="F1C232"/>
              </a:buClr>
              <a:buSzPts val="1400"/>
              <a:buChar char="○"/>
            </a:pPr>
            <a:r>
              <a:rPr lang="en">
                <a:solidFill>
                  <a:srgbClr val="F1C232"/>
                </a:solidFill>
              </a:rPr>
              <a:t>Bernoulli distribution</a:t>
            </a:r>
            <a:endParaRPr>
              <a:solidFill>
                <a:srgbClr val="F1C232"/>
              </a:solidFill>
            </a:endParaRPr>
          </a:p>
          <a:p>
            <a:pPr indent="-317500" lvl="1" marL="914400" rtl="0" algn="l">
              <a:spcBef>
                <a:spcPts val="0"/>
              </a:spcBef>
              <a:spcAft>
                <a:spcPts val="0"/>
              </a:spcAft>
              <a:buClr>
                <a:srgbClr val="F1C232"/>
              </a:buClr>
              <a:buSzPts val="1400"/>
              <a:buChar char="○"/>
            </a:pPr>
            <a:r>
              <a:rPr lang="en">
                <a:solidFill>
                  <a:srgbClr val="F1C232"/>
                </a:solidFill>
              </a:rPr>
              <a:t>Gaussian distribution</a:t>
            </a:r>
            <a:endParaRPr>
              <a:solidFill>
                <a:srgbClr val="F1C232"/>
              </a:solidFill>
            </a:endParaRPr>
          </a:p>
          <a:p>
            <a:pPr indent="-317500" lvl="1" marL="914400" rtl="0" algn="l">
              <a:spcBef>
                <a:spcPts val="0"/>
              </a:spcBef>
              <a:spcAft>
                <a:spcPts val="0"/>
              </a:spcAft>
              <a:buClr>
                <a:srgbClr val="F1C232"/>
              </a:buClr>
              <a:buSzPts val="1400"/>
              <a:buChar char="○"/>
            </a:pPr>
            <a:r>
              <a:rPr lang="en">
                <a:solidFill>
                  <a:srgbClr val="F1C232"/>
                </a:solidFill>
              </a:rPr>
              <a:t>Poisson distribution</a:t>
            </a:r>
            <a:endParaRPr>
              <a:solidFill>
                <a:srgbClr val="F1C23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311700" y="832025"/>
            <a:ext cx="8520600" cy="407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1C232"/>
              </a:buClr>
              <a:buSzPts val="1800"/>
              <a:buChar char="●"/>
            </a:pPr>
            <a:r>
              <a:rPr lang="en">
                <a:solidFill>
                  <a:srgbClr val="F1C232"/>
                </a:solidFill>
              </a:rPr>
              <a:t>Similarity measures</a:t>
            </a:r>
            <a:endParaRPr>
              <a:solidFill>
                <a:srgbClr val="F1C232"/>
              </a:solidFill>
            </a:endParaRPr>
          </a:p>
          <a:p>
            <a:pPr indent="-317500" lvl="1" marL="914400" rtl="0" algn="l">
              <a:spcBef>
                <a:spcPts val="0"/>
              </a:spcBef>
              <a:spcAft>
                <a:spcPts val="0"/>
              </a:spcAft>
              <a:buClr>
                <a:srgbClr val="F1C232"/>
              </a:buClr>
              <a:buSzPts val="1400"/>
              <a:buChar char="○"/>
            </a:pPr>
            <a:r>
              <a:rPr lang="en">
                <a:solidFill>
                  <a:srgbClr val="F1C232"/>
                </a:solidFill>
              </a:rPr>
              <a:t>Cosine Similarity </a:t>
            </a:r>
            <a:endParaRPr>
              <a:solidFill>
                <a:srgbClr val="F1C232"/>
              </a:solidFill>
            </a:endParaRPr>
          </a:p>
          <a:p>
            <a:pPr indent="-317500" lvl="1" marL="914400" rtl="0" algn="l">
              <a:spcBef>
                <a:spcPts val="0"/>
              </a:spcBef>
              <a:spcAft>
                <a:spcPts val="0"/>
              </a:spcAft>
              <a:buClr>
                <a:srgbClr val="F1C232"/>
              </a:buClr>
              <a:buSzPts val="1400"/>
              <a:buChar char="○"/>
            </a:pPr>
            <a:r>
              <a:rPr lang="en">
                <a:solidFill>
                  <a:srgbClr val="F1C232"/>
                </a:solidFill>
              </a:rPr>
              <a:t>Euclidean distance</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Spectral Clustering Algorithm</a:t>
            </a:r>
            <a:endParaRPr>
              <a:solidFill>
                <a:srgbClr val="F1C232"/>
              </a:solidFill>
            </a:endParaRPr>
          </a:p>
          <a:p>
            <a:pPr indent="-317500" lvl="1" marL="914400" rtl="0" algn="l">
              <a:spcBef>
                <a:spcPts val="0"/>
              </a:spcBef>
              <a:spcAft>
                <a:spcPts val="0"/>
              </a:spcAft>
              <a:buClr>
                <a:srgbClr val="F1C232"/>
              </a:buClr>
              <a:buSzPts val="1400"/>
              <a:buChar char="○"/>
            </a:pPr>
            <a:r>
              <a:rPr lang="en">
                <a:solidFill>
                  <a:srgbClr val="F1C232"/>
                </a:solidFill>
              </a:rPr>
              <a:t>Similarity graph</a:t>
            </a:r>
            <a:endParaRPr>
              <a:solidFill>
                <a:srgbClr val="F1C232"/>
              </a:solidFill>
            </a:endParaRPr>
          </a:p>
          <a:p>
            <a:pPr indent="-317500" lvl="1" marL="914400" rtl="0" algn="l">
              <a:spcBef>
                <a:spcPts val="0"/>
              </a:spcBef>
              <a:spcAft>
                <a:spcPts val="0"/>
              </a:spcAft>
              <a:buClr>
                <a:srgbClr val="F1C232"/>
              </a:buClr>
              <a:buSzPts val="1400"/>
              <a:buChar char="○"/>
            </a:pPr>
            <a:r>
              <a:rPr lang="en">
                <a:solidFill>
                  <a:srgbClr val="F1C232"/>
                </a:solidFill>
              </a:rPr>
              <a:t>Graph Laplacian Matrix</a:t>
            </a:r>
            <a:endParaRPr>
              <a:solidFill>
                <a:srgbClr val="F1C232"/>
              </a:solidFill>
            </a:endParaRPr>
          </a:p>
          <a:p>
            <a:pPr indent="-317500" lvl="2" marL="1371600" rtl="0" algn="l">
              <a:spcBef>
                <a:spcPts val="0"/>
              </a:spcBef>
              <a:spcAft>
                <a:spcPts val="0"/>
              </a:spcAft>
              <a:buClr>
                <a:srgbClr val="F1C232"/>
              </a:buClr>
              <a:buSzPts val="1400"/>
              <a:buChar char="■"/>
            </a:pPr>
            <a:r>
              <a:rPr lang="en">
                <a:solidFill>
                  <a:srgbClr val="F1C232"/>
                </a:solidFill>
              </a:rPr>
              <a:t>Un Normalized (D - W)</a:t>
            </a:r>
            <a:endParaRPr>
              <a:solidFill>
                <a:srgbClr val="F1C232"/>
              </a:solidFill>
            </a:endParaRPr>
          </a:p>
          <a:p>
            <a:pPr indent="-317500" lvl="2" marL="1371600" rtl="0" algn="l">
              <a:spcBef>
                <a:spcPts val="0"/>
              </a:spcBef>
              <a:spcAft>
                <a:spcPts val="0"/>
              </a:spcAft>
              <a:buClr>
                <a:srgbClr val="F1C232"/>
              </a:buClr>
              <a:buSzPts val="1400"/>
              <a:buChar char="■"/>
            </a:pPr>
            <a:r>
              <a:rPr lang="en">
                <a:solidFill>
                  <a:srgbClr val="F1C232"/>
                </a:solidFill>
              </a:rPr>
              <a:t>Normalized (D^−1/2*(D-W)* D^−1/2)</a:t>
            </a:r>
            <a:endParaRPr>
              <a:solidFill>
                <a:srgbClr val="F1C232"/>
              </a:solidFill>
            </a:endParaRPr>
          </a:p>
          <a:p>
            <a:pPr indent="-317500" lvl="2" marL="1371600" rtl="0" algn="l">
              <a:spcBef>
                <a:spcPts val="0"/>
              </a:spcBef>
              <a:spcAft>
                <a:spcPts val="0"/>
              </a:spcAft>
              <a:buClr>
                <a:srgbClr val="F1C232"/>
              </a:buClr>
              <a:buSzPts val="1400"/>
              <a:buChar char="■"/>
            </a:pPr>
            <a:r>
              <a:rPr lang="en">
                <a:solidFill>
                  <a:srgbClr val="F1C232"/>
                </a:solidFill>
              </a:rPr>
              <a:t>Normalized with Random Walks (D^−1/2*(D-W))</a:t>
            </a:r>
            <a:endParaRPr>
              <a:solidFill>
                <a:srgbClr val="F1C232"/>
              </a:solidFill>
            </a:endParaRPr>
          </a:p>
          <a:p>
            <a:pPr indent="-317500" lvl="1" marL="914400" rtl="0" algn="l">
              <a:spcBef>
                <a:spcPts val="0"/>
              </a:spcBef>
              <a:spcAft>
                <a:spcPts val="0"/>
              </a:spcAft>
              <a:buClr>
                <a:srgbClr val="F1C232"/>
              </a:buClr>
              <a:buSzPts val="1400"/>
              <a:buChar char="○"/>
            </a:pPr>
            <a:r>
              <a:rPr lang="en">
                <a:solidFill>
                  <a:srgbClr val="F1C232"/>
                </a:solidFill>
              </a:rPr>
              <a:t>Eigen Vectors</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Particle Swarm Optimization</a:t>
            </a:r>
            <a:endParaRPr>
              <a:solidFill>
                <a:srgbClr val="F1C23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Spectral Clustering with PSO(SCPSO)</a:t>
            </a:r>
            <a:endParaRPr>
              <a:solidFill>
                <a:srgbClr val="A61C00"/>
              </a:solidFill>
            </a:endParaRPr>
          </a:p>
          <a:p>
            <a:pPr indent="0" lvl="0" marL="0" rtl="0" algn="l">
              <a:spcBef>
                <a:spcPts val="0"/>
              </a:spcBef>
              <a:spcAft>
                <a:spcPts val="0"/>
              </a:spcAft>
              <a:buNone/>
            </a:pPr>
            <a:r>
              <a:t/>
            </a:r>
            <a:endParaRPr/>
          </a:p>
        </p:txBody>
      </p:sp>
      <p:sp>
        <p:nvSpPr>
          <p:cNvPr id="110" name="Google Shape;110;p20"/>
          <p:cNvSpPr txBox="1"/>
          <p:nvPr>
            <p:ph idx="1" type="body"/>
          </p:nvPr>
        </p:nvSpPr>
        <p:spPr>
          <a:xfrm>
            <a:off x="254975" y="1077425"/>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1C232"/>
              </a:solidFill>
            </a:endParaRPr>
          </a:p>
          <a:p>
            <a:pPr indent="-342900" lvl="0" marL="457200" rtl="0" algn="l">
              <a:spcBef>
                <a:spcPts val="1600"/>
              </a:spcBef>
              <a:spcAft>
                <a:spcPts val="0"/>
              </a:spcAft>
              <a:buClr>
                <a:srgbClr val="F1C232"/>
              </a:buClr>
              <a:buSzPts val="1800"/>
              <a:buChar char="●"/>
            </a:pPr>
            <a:r>
              <a:rPr lang="en">
                <a:solidFill>
                  <a:srgbClr val="F1C232"/>
                </a:solidFill>
              </a:rPr>
              <a:t>It combines Spectral Clustering &amp; Particle Swarm Optimization</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Improve the accuracy of Text Document Clustering</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Reduces global Convergence, computational complexity</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Can handle large number of objective function</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More flexible</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Can find clusters of arbitrary shapes, under realistic separations</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Able to cluster points which are not necessarily vectors</a:t>
            </a:r>
            <a:endParaRPr>
              <a:solidFill>
                <a:srgbClr val="F1C23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264425" y="1049525"/>
            <a:ext cx="8520600" cy="357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1C232"/>
              </a:buClr>
              <a:buSzPts val="1800"/>
              <a:buChar char="●"/>
            </a:pPr>
            <a:r>
              <a:rPr lang="en">
                <a:solidFill>
                  <a:srgbClr val="F1C232"/>
                </a:solidFill>
              </a:rPr>
              <a:t>The SCPSO is a spectral based clustering method which uses the particle swarm optimization algorithm.</a:t>
            </a:r>
            <a:endParaRPr>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It has the following three important steps:</a:t>
            </a:r>
            <a:endParaRPr>
              <a:solidFill>
                <a:srgbClr val="F1C232"/>
              </a:solidFill>
            </a:endParaRPr>
          </a:p>
          <a:p>
            <a:pPr indent="-317500" lvl="1" marL="914400" rtl="0" algn="l">
              <a:spcBef>
                <a:spcPts val="0"/>
              </a:spcBef>
              <a:spcAft>
                <a:spcPts val="0"/>
              </a:spcAft>
              <a:buClr>
                <a:srgbClr val="F1C232"/>
              </a:buClr>
              <a:buSzPts val="1400"/>
              <a:buChar char="○"/>
            </a:pPr>
            <a:r>
              <a:rPr b="1" lang="en">
                <a:solidFill>
                  <a:srgbClr val="F1C232"/>
                </a:solidFill>
              </a:rPr>
              <a:t>Similarity graph generation</a:t>
            </a:r>
            <a:endParaRPr b="1">
              <a:solidFill>
                <a:srgbClr val="F1C232"/>
              </a:solidFill>
            </a:endParaRPr>
          </a:p>
          <a:p>
            <a:pPr indent="-317500" lvl="1" marL="914400" rtl="0" algn="l">
              <a:spcBef>
                <a:spcPts val="0"/>
              </a:spcBef>
              <a:spcAft>
                <a:spcPts val="0"/>
              </a:spcAft>
              <a:buClr>
                <a:srgbClr val="F1C232"/>
              </a:buClr>
              <a:buSzPts val="1400"/>
              <a:buChar char="○"/>
            </a:pPr>
            <a:r>
              <a:rPr b="1" lang="en">
                <a:solidFill>
                  <a:srgbClr val="F1C232"/>
                </a:solidFill>
              </a:rPr>
              <a:t>Particle swarm optimization</a:t>
            </a:r>
            <a:endParaRPr b="1">
              <a:solidFill>
                <a:srgbClr val="F1C232"/>
              </a:solidFill>
            </a:endParaRPr>
          </a:p>
          <a:p>
            <a:pPr indent="-317500" lvl="1" marL="914400" rtl="0" algn="l">
              <a:spcBef>
                <a:spcPts val="0"/>
              </a:spcBef>
              <a:spcAft>
                <a:spcPts val="0"/>
              </a:spcAft>
              <a:buClr>
                <a:srgbClr val="F1C232"/>
              </a:buClr>
              <a:buSzPts val="1400"/>
              <a:buChar char="○"/>
            </a:pPr>
            <a:r>
              <a:rPr b="1" lang="en">
                <a:solidFill>
                  <a:srgbClr val="F1C232"/>
                </a:solidFill>
              </a:rPr>
              <a:t>Clustering methods</a:t>
            </a:r>
            <a:endParaRPr b="1">
              <a:solidFill>
                <a:srgbClr val="F1C232"/>
              </a:solidFill>
            </a:endParaRPr>
          </a:p>
          <a:p>
            <a:pPr indent="-342900" lvl="0" marL="457200" rtl="0" algn="l">
              <a:spcBef>
                <a:spcPts val="0"/>
              </a:spcBef>
              <a:spcAft>
                <a:spcPts val="0"/>
              </a:spcAft>
              <a:buClr>
                <a:srgbClr val="F1C232"/>
              </a:buClr>
              <a:buSzPts val="1800"/>
              <a:buChar char="●"/>
            </a:pPr>
            <a:r>
              <a:rPr lang="en">
                <a:solidFill>
                  <a:srgbClr val="F1C232"/>
                </a:solidFill>
              </a:rPr>
              <a:t>Dataset that we have used is Reuters which contains text documents of different categories.</a:t>
            </a:r>
            <a:endParaRPr>
              <a:solidFill>
                <a:srgbClr val="F1C232"/>
              </a:solidFill>
            </a:endParaRPr>
          </a:p>
          <a:p>
            <a:pPr indent="0" lvl="0" marL="457200" rtl="0" algn="l">
              <a:spcBef>
                <a:spcPts val="1600"/>
              </a:spcBef>
              <a:spcAft>
                <a:spcPts val="1600"/>
              </a:spcAft>
              <a:buNone/>
            </a:pPr>
            <a:r>
              <a:t/>
            </a:r>
            <a:endParaRPr>
              <a:solidFill>
                <a:srgbClr val="F1C23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