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33.xml.rels" ContentType="application/vnd.openxmlformats-package.relationships+xml"/>
  <Override PartName="/ppt/notesSlides/_rels/notesSlide2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7.png" ContentType="image/png"/>
  <Override PartName="/ppt/media/image4.png" ContentType="image/png"/>
  <Override PartName="/ppt/media/image28.png" ContentType="image/png"/>
  <Override PartName="/ppt/media/image5.png" ContentType="image/png"/>
  <Override PartName="/ppt/media/image30.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29.wmf" ContentType="image/x-wmf"/>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950075" cy="92360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orbel"/>
              </a:rPr>
              <a:t>Click to move the slide</a:t>
            </a:r>
            <a:endParaRPr b="0" lang="en-US" sz="1800" spc="-1" strike="noStrike">
              <a:solidFill>
                <a:srgbClr val="000000"/>
              </a:solidFill>
              <a:latin typeface="Corbel"/>
            </a:endParaRPr>
          </a:p>
        </p:txBody>
      </p:sp>
      <p:sp>
        <p:nvSpPr>
          <p:cNvPr id="13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3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3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F7EB0802-3FCB-4B3C-8AF2-DBEE9C96BC7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703440" y="1154160"/>
            <a:ext cx="5543280" cy="3117600"/>
          </a:xfrm>
          <a:prstGeom prst="rect">
            <a:avLst/>
          </a:prstGeom>
        </p:spPr>
      </p:sp>
      <p:sp>
        <p:nvSpPr>
          <p:cNvPr id="248"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49"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DF72A2CA-86C6-4B70-9BFE-FC93149DC16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703440" y="1154160"/>
            <a:ext cx="5543280" cy="3117600"/>
          </a:xfrm>
          <a:prstGeom prst="rect">
            <a:avLst/>
          </a:prstGeom>
        </p:spPr>
      </p:sp>
      <p:sp>
        <p:nvSpPr>
          <p:cNvPr id="275"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76"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1A9448C5-2F5C-43B2-9B65-82610F6B838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703440" y="1154160"/>
            <a:ext cx="5543280" cy="3117600"/>
          </a:xfrm>
          <a:prstGeom prst="rect">
            <a:avLst/>
          </a:prstGeom>
        </p:spPr>
      </p:sp>
      <p:sp>
        <p:nvSpPr>
          <p:cNvPr id="278"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79"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F5BB20A1-BF48-4E2F-BDA2-C703E73D3B5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703440" y="1154160"/>
            <a:ext cx="5543280" cy="3117600"/>
          </a:xfrm>
          <a:prstGeom prst="rect">
            <a:avLst/>
          </a:prstGeom>
        </p:spPr>
      </p:sp>
      <p:sp>
        <p:nvSpPr>
          <p:cNvPr id="281"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82"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0EF33C38-D688-4F7E-9330-10246814BD5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703440" y="1154160"/>
            <a:ext cx="5543280" cy="3117600"/>
          </a:xfrm>
          <a:prstGeom prst="rect">
            <a:avLst/>
          </a:prstGeom>
        </p:spPr>
      </p:sp>
      <p:sp>
        <p:nvSpPr>
          <p:cNvPr id="284"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85"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E954D639-9BD2-40D0-A9C4-F10F63D4C06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703440" y="1154160"/>
            <a:ext cx="5543280" cy="3117600"/>
          </a:xfrm>
          <a:prstGeom prst="rect">
            <a:avLst/>
          </a:prstGeom>
        </p:spPr>
      </p:sp>
      <p:sp>
        <p:nvSpPr>
          <p:cNvPr id="287"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What are the assumptions of the Welch t-test?</a:t>
            </a:r>
            <a:endParaRPr b="0" lang="en-US" sz="2000" spc="-1" strike="noStrike">
              <a:latin typeface="Arial"/>
            </a:endParaRPr>
          </a:p>
          <a:p>
            <a:pPr marL="216000" indent="-216000">
              <a:lnSpc>
                <a:spcPct val="100000"/>
              </a:lnSpc>
            </a:pPr>
            <a:r>
              <a:rPr b="0" lang="en-US" sz="2000" spc="-1" strike="noStrike">
                <a:latin typeface="Arial"/>
              </a:rPr>
              <a:t>Normality and independence</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88"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EC55663C-4B25-490E-9D37-A3DD7FD005C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703440" y="1154160"/>
            <a:ext cx="5543280" cy="3117600"/>
          </a:xfrm>
          <a:prstGeom prst="rect">
            <a:avLst/>
          </a:prstGeom>
        </p:spPr>
      </p:sp>
      <p:sp>
        <p:nvSpPr>
          <p:cNvPr id="290"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91"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526DFF0B-0ACA-4AB8-8018-9CF037F4757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703440" y="1154160"/>
            <a:ext cx="5543280" cy="3117600"/>
          </a:xfrm>
          <a:prstGeom prst="rect">
            <a:avLst/>
          </a:prstGeom>
        </p:spPr>
      </p:sp>
      <p:sp>
        <p:nvSpPr>
          <p:cNvPr id="293"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MAD – median absolute deviation; compute median, calculate difference between value and median, take absolute value, get median of those values. (In textbook from class, talked about how this is multiplied by 1.4826 to approximate standard deviation.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 </a:t>
            </a:r>
            <a:r>
              <a:rPr b="0" lang="en-US" sz="2000" spc="-1" strike="noStrike">
                <a:latin typeface="Arial"/>
              </a:rPr>
              <a:t>chico %&gt;% ggplot(aes(grade_test1, grade_test2)) + geom_point() + geom_abline()</a:t>
            </a:r>
            <a:endParaRPr b="0" lang="en-US" sz="2000" spc="-1" strike="noStrike">
              <a:latin typeface="Arial"/>
            </a:endParaRPr>
          </a:p>
        </p:txBody>
      </p:sp>
      <p:sp>
        <p:nvSpPr>
          <p:cNvPr id="294"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7F572852-AE1B-4DD4-9F4E-B0D67770A54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703440" y="1154160"/>
            <a:ext cx="5543280" cy="3117600"/>
          </a:xfrm>
          <a:prstGeom prst="rect">
            <a:avLst/>
          </a:prstGeom>
        </p:spPr>
      </p:sp>
      <p:sp>
        <p:nvSpPr>
          <p:cNvPr id="296"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97"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98458DE1-1009-4E47-B1EE-ED9E72B7223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703440" y="1154160"/>
            <a:ext cx="5543280" cy="3117600"/>
          </a:xfrm>
          <a:prstGeom prst="rect">
            <a:avLst/>
          </a:prstGeom>
        </p:spPr>
      </p:sp>
      <p:sp>
        <p:nvSpPr>
          <p:cNvPr id="299"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00"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7986A8FB-1BD2-42C6-991D-9FA7E9D1290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703440" y="1154160"/>
            <a:ext cx="5543280" cy="3117600"/>
          </a:xfrm>
          <a:prstGeom prst="rect">
            <a:avLst/>
          </a:prstGeom>
        </p:spPr>
      </p:sp>
      <p:sp>
        <p:nvSpPr>
          <p:cNvPr id="302"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03"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44922061-2CF3-4A25-B0DA-0230CCC69A2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703440" y="1154160"/>
            <a:ext cx="5543280" cy="3117600"/>
          </a:xfrm>
          <a:prstGeom prst="rect">
            <a:avLst/>
          </a:prstGeom>
        </p:spPr>
      </p:sp>
      <p:sp>
        <p:nvSpPr>
          <p:cNvPr id="251"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52"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DA4E5ABD-496B-44DE-B8CE-3BF450EEDE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703440" y="1154160"/>
            <a:ext cx="5543280" cy="3117600"/>
          </a:xfrm>
          <a:prstGeom prst="rect">
            <a:avLst/>
          </a:prstGeom>
        </p:spPr>
      </p:sp>
      <p:sp>
        <p:nvSpPr>
          <p:cNvPr id="305"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06"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32573609-C785-40F7-84CB-945D1934CF3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703440" y="1154160"/>
            <a:ext cx="5543280" cy="3117600"/>
          </a:xfrm>
          <a:prstGeom prst="rect">
            <a:avLst/>
          </a:prstGeom>
        </p:spPr>
      </p:sp>
      <p:sp>
        <p:nvSpPr>
          <p:cNvPr id="308"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anastasia &lt;- harpo %&gt;% filter(tutor=="Anastasia")</a:t>
            </a:r>
            <a:endParaRPr b="0" lang="en-US" sz="2000" spc="-1" strike="noStrike">
              <a:latin typeface="Arial"/>
            </a:endParaRPr>
          </a:p>
          <a:p>
            <a:pPr marL="216000" indent="-216000">
              <a:lnSpc>
                <a:spcPct val="100000"/>
              </a:lnSpc>
            </a:pPr>
            <a:r>
              <a:rPr b="0" lang="en-US" sz="2000" spc="-1" strike="noStrike">
                <a:latin typeface="Arial"/>
              </a:rPr>
              <a:t>shapiro.test(anastasia$grade)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bernadette &lt;- harpo %&gt;% filter(tutor=="Bernadette")</a:t>
            </a:r>
            <a:endParaRPr b="0" lang="en-US" sz="2000" spc="-1" strike="noStrike">
              <a:latin typeface="Arial"/>
            </a:endParaRPr>
          </a:p>
          <a:p>
            <a:pPr marL="216000" indent="-216000">
              <a:lnSpc>
                <a:spcPct val="100000"/>
              </a:lnSpc>
            </a:pPr>
            <a:r>
              <a:rPr b="0" lang="en-US" sz="2000" spc="-1" strike="noStrike">
                <a:latin typeface="Arial"/>
              </a:rPr>
              <a:t>shapiro.test(bernadette$grade)</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09"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6B8DF121-C40B-483B-9E7C-EA72AE2B0ED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703440" y="1154160"/>
            <a:ext cx="5543280" cy="3117600"/>
          </a:xfrm>
          <a:prstGeom prst="rect">
            <a:avLst/>
          </a:prstGeom>
        </p:spPr>
      </p:sp>
      <p:sp>
        <p:nvSpPr>
          <p:cNvPr id="311"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12"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88E391FA-F049-49D3-A948-65E55FA5FAF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703440" y="1154160"/>
            <a:ext cx="5543280" cy="3117600"/>
          </a:xfrm>
          <a:prstGeom prst="rect">
            <a:avLst/>
          </a:prstGeom>
        </p:spPr>
      </p:sp>
      <p:sp>
        <p:nvSpPr>
          <p:cNvPr id="314"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What is the first thing you want to do for this data? </a:t>
            </a:r>
            <a:endParaRPr b="0" lang="en-US" sz="2000" spc="-1" strike="noStrike">
              <a:latin typeface="Arial"/>
            </a:endParaRPr>
          </a:p>
        </p:txBody>
      </p:sp>
      <p:sp>
        <p:nvSpPr>
          <p:cNvPr id="315"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CD6B08BF-1BE2-480E-A737-12D0C4A266B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703440" y="1154160"/>
            <a:ext cx="5543280" cy="3117600"/>
          </a:xfrm>
          <a:prstGeom prst="rect">
            <a:avLst/>
          </a:prstGeom>
        </p:spPr>
      </p:sp>
      <p:sp>
        <p:nvSpPr>
          <p:cNvPr id="317"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18"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053E368F-7489-45A1-9977-0848A0771ED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703440" y="1154160"/>
            <a:ext cx="5543280" cy="3117600"/>
          </a:xfrm>
          <a:prstGeom prst="rect">
            <a:avLst/>
          </a:prstGeom>
        </p:spPr>
      </p:sp>
      <p:sp>
        <p:nvSpPr>
          <p:cNvPr id="320"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21"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626CA6A4-D6E7-4E35-922B-285242EE516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703440" y="1154160"/>
            <a:ext cx="5543280" cy="3117600"/>
          </a:xfrm>
          <a:prstGeom prst="rect">
            <a:avLst/>
          </a:prstGeom>
        </p:spPr>
      </p:sp>
      <p:sp>
        <p:nvSpPr>
          <p:cNvPr id="323"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24"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FED86258-4937-434A-9EA4-A32D0BE397F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703440" y="1154160"/>
            <a:ext cx="5543280" cy="3117600"/>
          </a:xfrm>
          <a:prstGeom prst="rect">
            <a:avLst/>
          </a:prstGeom>
        </p:spPr>
      </p:sp>
      <p:sp>
        <p:nvSpPr>
          <p:cNvPr id="326"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27"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3ABFC39D-F46A-4A2B-A8D8-17D17A2B648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703440" y="1154160"/>
            <a:ext cx="5543280" cy="3117600"/>
          </a:xfrm>
          <a:prstGeom prst="rect">
            <a:avLst/>
          </a:prstGeom>
        </p:spPr>
      </p:sp>
      <p:sp>
        <p:nvSpPr>
          <p:cNvPr id="329"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Estimated effects may be unbalanced – a warning because ANOVA expects balanced designs (same numbers in each group). </a:t>
            </a:r>
            <a:endParaRPr b="0" lang="en-US" sz="2000" spc="-1" strike="noStrike">
              <a:latin typeface="Arial"/>
            </a:endParaRPr>
          </a:p>
        </p:txBody>
      </p:sp>
      <p:sp>
        <p:nvSpPr>
          <p:cNvPr id="330"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1FB82B46-41B6-4210-ACB4-F2402999363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703440" y="1154160"/>
            <a:ext cx="5543280" cy="3117600"/>
          </a:xfrm>
          <a:prstGeom prst="rect">
            <a:avLst/>
          </a:prstGeom>
        </p:spPr>
      </p:sp>
      <p:sp>
        <p:nvSpPr>
          <p:cNvPr id="332"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33"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2722B7F4-6A84-42E0-B139-82CBD76A109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703440" y="1154160"/>
            <a:ext cx="5543280" cy="3117600"/>
          </a:xfrm>
          <a:prstGeom prst="rect">
            <a:avLst/>
          </a:prstGeom>
        </p:spPr>
      </p:sp>
      <p:sp>
        <p:nvSpPr>
          <p:cNvPr id="254"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55"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7E25BDE2-48EA-4EE1-8D91-D3DB1EB7955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703440" y="1154160"/>
            <a:ext cx="5543280" cy="3117600"/>
          </a:xfrm>
          <a:prstGeom prst="rect">
            <a:avLst/>
          </a:prstGeom>
        </p:spPr>
      </p:sp>
      <p:sp>
        <p:nvSpPr>
          <p:cNvPr id="335"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36"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08323FCF-887C-40A0-97AD-16802178045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703440" y="1154160"/>
            <a:ext cx="5543280" cy="3117600"/>
          </a:xfrm>
          <a:prstGeom prst="rect">
            <a:avLst/>
          </a:prstGeom>
        </p:spPr>
      </p:sp>
      <p:sp>
        <p:nvSpPr>
          <p:cNvPr id="338"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39"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E9B1153A-567C-49E5-A4E2-476E6B86190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703440" y="1154160"/>
            <a:ext cx="5543280" cy="3117600"/>
          </a:xfrm>
          <a:prstGeom prst="rect">
            <a:avLst/>
          </a:prstGeom>
        </p:spPr>
      </p:sp>
      <p:sp>
        <p:nvSpPr>
          <p:cNvPr id="341"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42"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B56F1ED0-8F49-4539-BFC8-C29288E51D1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703440" y="1154160"/>
            <a:ext cx="5543280" cy="3117600"/>
          </a:xfrm>
          <a:prstGeom prst="rect">
            <a:avLst/>
          </a:prstGeom>
        </p:spPr>
      </p:sp>
      <p:sp>
        <p:nvSpPr>
          <p:cNvPr id="344"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345"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6B55FC8A-E51B-40EC-8280-DD8A45DA983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703440" y="1154160"/>
            <a:ext cx="5543280" cy="3117600"/>
          </a:xfrm>
          <a:prstGeom prst="rect">
            <a:avLst/>
          </a:prstGeom>
        </p:spPr>
      </p:sp>
      <p:sp>
        <p:nvSpPr>
          <p:cNvPr id="257"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58"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3E9E67F6-03F4-4A58-AD2E-1C02885E6EB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703440" y="1154160"/>
            <a:ext cx="5543280" cy="3117600"/>
          </a:xfrm>
          <a:prstGeom prst="rect">
            <a:avLst/>
          </a:prstGeom>
        </p:spPr>
      </p:sp>
      <p:sp>
        <p:nvSpPr>
          <p:cNvPr id="260"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Packages = psych, lsr</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61"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D0E73F49-7C4E-4A68-9B9F-DB3B9314C5E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703440" y="1154160"/>
            <a:ext cx="5543280" cy="3117600"/>
          </a:xfrm>
          <a:prstGeom prst="rect">
            <a:avLst/>
          </a:prstGeom>
        </p:spPr>
      </p:sp>
      <p:sp>
        <p:nvSpPr>
          <p:cNvPr id="263"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library(tidyverse)</a:t>
            </a:r>
            <a:endParaRPr b="0" lang="en-US" sz="2000" spc="-1" strike="noStrike">
              <a:latin typeface="Arial"/>
            </a:endParaRPr>
          </a:p>
          <a:p>
            <a:pPr marL="216000" indent="-216000">
              <a:lnSpc>
                <a:spcPct val="100000"/>
              </a:lnSpc>
            </a:pPr>
            <a:r>
              <a:rPr b="0" lang="en-US" sz="2000" spc="-1" strike="noStrike">
                <a:latin typeface="Arial"/>
              </a:rPr>
              <a:t>harpo %&gt;% group_by(tutor) %&gt;% summarize(mean=mean(grade), sd=sd(grade))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harpo %&gt;% ggplot(aes(grade, fill=tutor)) + geom_density(alpha=0.2)</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harpo %&gt;% ggplot(aes(grade, fill=tutor)) + geom_histogram() + facet_grid(.~ tutor)</a:t>
            </a:r>
            <a:endParaRPr b="0" lang="en-US" sz="2000" spc="-1" strike="noStrike">
              <a:latin typeface="Arial"/>
            </a:endParaRPr>
          </a:p>
        </p:txBody>
      </p:sp>
      <p:sp>
        <p:nvSpPr>
          <p:cNvPr id="264"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E21B5B8B-2D5A-4627-8EB2-82F916E3082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703440" y="1154160"/>
            <a:ext cx="5543280" cy="3117600"/>
          </a:xfrm>
          <a:prstGeom prst="rect">
            <a:avLst/>
          </a:prstGeom>
        </p:spPr>
      </p:sp>
      <p:sp>
        <p:nvSpPr>
          <p:cNvPr id="266"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67"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1921B1CE-87A6-463C-ADF8-126A338EF32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703440" y="1154160"/>
            <a:ext cx="5543280" cy="3117600"/>
          </a:xfrm>
          <a:prstGeom prst="rect">
            <a:avLst/>
          </a:prstGeom>
        </p:spPr>
      </p:sp>
      <p:sp>
        <p:nvSpPr>
          <p:cNvPr id="269" name="PlaceHolder 2"/>
          <p:cNvSpPr>
            <a:spLocks noGrp="1"/>
          </p:cNvSpPr>
          <p:nvPr>
            <p:ph type="body"/>
          </p:nvPr>
        </p:nvSpPr>
        <p:spPr>
          <a:xfrm>
            <a:off x="695160" y="4444920"/>
            <a:ext cx="5559840" cy="3636360"/>
          </a:xfrm>
          <a:prstGeom prst="rect">
            <a:avLst/>
          </a:prstGeom>
        </p:spPr>
        <p:txBody>
          <a:bodyPr lIns="92520" rIns="92520" tIns="46080" bIns="46080">
            <a:noAutofit/>
          </a:bodyPr>
          <a:p>
            <a:pPr marL="216000" indent="-216000">
              <a:lnSpc>
                <a:spcPct val="100000"/>
              </a:lnSpc>
            </a:pPr>
            <a:r>
              <a:rPr b="0" lang="en-US" sz="2000" spc="-1" strike="noStrike">
                <a:latin typeface="Arial"/>
              </a:rPr>
              <a:t>Note: divide by N-2 because the variance now relies on two sample means, introducing more bias than a simple straight standard deviation, so we subtract 2 instead of 1. </a:t>
            </a:r>
            <a:endParaRPr b="0" lang="en-US" sz="2000" spc="-1" strike="noStrike">
              <a:latin typeface="Arial"/>
            </a:endParaRPr>
          </a:p>
        </p:txBody>
      </p:sp>
      <p:sp>
        <p:nvSpPr>
          <p:cNvPr id="270"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5AC49285-FE09-402E-9631-38E4903C973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703440" y="1154160"/>
            <a:ext cx="5543280" cy="3117600"/>
          </a:xfrm>
          <a:prstGeom prst="rect">
            <a:avLst/>
          </a:prstGeom>
        </p:spPr>
      </p:sp>
      <p:sp>
        <p:nvSpPr>
          <p:cNvPr id="272" name="PlaceHolder 2"/>
          <p:cNvSpPr>
            <a:spLocks noGrp="1"/>
          </p:cNvSpPr>
          <p:nvPr>
            <p:ph type="body"/>
          </p:nvPr>
        </p:nvSpPr>
        <p:spPr>
          <a:xfrm>
            <a:off x="695160" y="4444920"/>
            <a:ext cx="5559840" cy="3636360"/>
          </a:xfrm>
          <a:prstGeom prst="rect">
            <a:avLst/>
          </a:prstGeom>
        </p:spPr>
        <p:txBody>
          <a:bodyPr lIns="92520" rIns="92520" tIns="46080" bIns="46080">
            <a:noAutofit/>
          </a:bodyPr>
          <a:p>
            <a:endParaRPr b="0" lang="en-US" sz="2000" spc="-1" strike="noStrike">
              <a:latin typeface="Arial"/>
            </a:endParaRPr>
          </a:p>
        </p:txBody>
      </p:sp>
      <p:sp>
        <p:nvSpPr>
          <p:cNvPr id="273" name="TextShape 3"/>
          <p:cNvSpPr txBox="1"/>
          <p:nvPr/>
        </p:nvSpPr>
        <p:spPr>
          <a:xfrm>
            <a:off x="3936600" y="8772840"/>
            <a:ext cx="3011400" cy="462960"/>
          </a:xfrm>
          <a:prstGeom prst="rect">
            <a:avLst/>
          </a:prstGeom>
          <a:noFill/>
          <a:ln>
            <a:noFill/>
          </a:ln>
        </p:spPr>
        <p:txBody>
          <a:bodyPr lIns="92520" rIns="92520" tIns="46080" bIns="46080" anchor="b">
            <a:noAutofit/>
          </a:bodyPr>
          <a:p>
            <a:pPr algn="r">
              <a:lnSpc>
                <a:spcPct val="100000"/>
              </a:lnSpc>
            </a:pPr>
            <a:fld id="{0C477854-CEB0-494F-86B5-96AE10A71A1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1"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2"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4"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5"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6"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7"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9"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0"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1"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2"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3"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4"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3" name="PlaceHolder 2"/>
          <p:cNvSpPr>
            <a:spLocks noGrp="1"/>
          </p:cNvSpPr>
          <p:nvPr>
            <p:ph type="subTitle"/>
          </p:nvPr>
        </p:nvSpPr>
        <p:spPr>
          <a:xfrm>
            <a:off x="3869280" y="864000"/>
            <a:ext cx="7314840" cy="5120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5"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57"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58"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53080" y="4929840"/>
            <a:ext cx="294696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2"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3"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4"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 name="PlaceHolder 2"/>
          <p:cNvSpPr>
            <a:spLocks noGrp="1"/>
          </p:cNvSpPr>
          <p:nvPr>
            <p:ph type="subTitle"/>
          </p:nvPr>
        </p:nvSpPr>
        <p:spPr>
          <a:xfrm>
            <a:off x="3869280" y="864000"/>
            <a:ext cx="7314840" cy="5120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6"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7"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8"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0"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1"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2"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4"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5"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7"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9"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0"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2"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3"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4"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5"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6"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7"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4" name="PlaceHolder 2"/>
          <p:cNvSpPr>
            <a:spLocks noGrp="1"/>
          </p:cNvSpPr>
          <p:nvPr>
            <p:ph type="subTitle"/>
          </p:nvPr>
        </p:nvSpPr>
        <p:spPr>
          <a:xfrm>
            <a:off x="3869280" y="864000"/>
            <a:ext cx="7314840" cy="5120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6"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8"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99"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253080" y="4929840"/>
            <a:ext cx="294696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3"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04"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05"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07"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0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09"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1"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2"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3"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5"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6"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8"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19"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0"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1"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3"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4"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5"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6"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7"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128"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4"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5"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53080" y="4929840"/>
            <a:ext cx="294696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9"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0"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1"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3"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4"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5"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3080" y="1123920"/>
            <a:ext cx="2946960" cy="46008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7"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9"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1069920" y="1298520"/>
            <a:ext cx="7314840" cy="3254760"/>
          </a:xfrm>
          <a:prstGeom prst="rect">
            <a:avLst/>
          </a:prstGeom>
        </p:spPr>
        <p:txBody>
          <a:bodyPr anchor="b">
            <a:normAutofit/>
          </a:bodyPr>
          <a:p>
            <a:pPr>
              <a:lnSpc>
                <a:spcPct val="90000"/>
              </a:lnSpc>
            </a:pPr>
            <a:r>
              <a:rPr b="0" lang="en-US" sz="5900" spc="-100" strike="noStrike">
                <a:solidFill>
                  <a:srgbClr val="ffffff"/>
                </a:solidFill>
                <a:latin typeface="Corbel"/>
              </a:rPr>
              <a:t>Cli</a:t>
            </a:r>
            <a:r>
              <a:rPr b="0" lang="en-US" sz="5900" spc="-100" strike="noStrike">
                <a:solidFill>
                  <a:srgbClr val="ffffff"/>
                </a:solidFill>
                <a:latin typeface="Corbel"/>
              </a:rPr>
              <a:t>ck </a:t>
            </a:r>
            <a:r>
              <a:rPr b="0" lang="en-US" sz="5900" spc="-100" strike="noStrike">
                <a:solidFill>
                  <a:srgbClr val="ffffff"/>
                </a:solidFill>
                <a:latin typeface="Corbel"/>
              </a:rPr>
              <a:t>to </a:t>
            </a:r>
            <a:r>
              <a:rPr b="0" lang="en-US" sz="5900" spc="-100" strike="noStrike">
                <a:solidFill>
                  <a:srgbClr val="ffffff"/>
                </a:solidFill>
                <a:latin typeface="Corbel"/>
              </a:rPr>
              <a:t>edi</a:t>
            </a:r>
            <a:r>
              <a:rPr b="0" lang="en-US" sz="5900" spc="-100" strike="noStrike">
                <a:solidFill>
                  <a:srgbClr val="ffffff"/>
                </a:solidFill>
                <a:latin typeface="Corbel"/>
              </a:rPr>
              <a:t>t </a:t>
            </a:r>
            <a:r>
              <a:rPr b="0" lang="en-US" sz="5900" spc="-100" strike="noStrike">
                <a:solidFill>
                  <a:srgbClr val="ffffff"/>
                </a:solidFill>
                <a:latin typeface="Corbel"/>
              </a:rPr>
              <a:t>Ma</a:t>
            </a:r>
            <a:r>
              <a:rPr b="0" lang="en-US" sz="5900" spc="-100" strike="noStrike">
                <a:solidFill>
                  <a:srgbClr val="ffffff"/>
                </a:solidFill>
                <a:latin typeface="Corbel"/>
              </a:rPr>
              <a:t>ste</a:t>
            </a:r>
            <a:r>
              <a:rPr b="0" lang="en-US" sz="5900" spc="-100" strike="noStrike">
                <a:solidFill>
                  <a:srgbClr val="ffffff"/>
                </a:solidFill>
                <a:latin typeface="Corbel"/>
              </a:rPr>
              <a:t>r </a:t>
            </a:r>
            <a:r>
              <a:rPr b="0" lang="en-US" sz="5900" spc="-100" strike="noStrike">
                <a:solidFill>
                  <a:srgbClr val="ffffff"/>
                </a:solidFill>
                <a:latin typeface="Corbel"/>
              </a:rPr>
              <a:t>titl</a:t>
            </a:r>
            <a:r>
              <a:rPr b="0" lang="en-US" sz="5900" spc="-100" strike="noStrike">
                <a:solidFill>
                  <a:srgbClr val="ffffff"/>
                </a:solidFill>
                <a:latin typeface="Corbel"/>
              </a:rPr>
              <a:t>e </a:t>
            </a:r>
            <a:r>
              <a:rPr b="0" lang="en-US" sz="5900" spc="-100" strike="noStrike">
                <a:solidFill>
                  <a:srgbClr val="ffffff"/>
                </a:solidFill>
                <a:latin typeface="Corbel"/>
              </a:rPr>
              <a:t>sty</a:t>
            </a:r>
            <a:r>
              <a:rPr b="0" lang="en-US" sz="5900" spc="-100" strike="noStrike">
                <a:solidFill>
                  <a:srgbClr val="ffffff"/>
                </a:solidFill>
                <a:latin typeface="Corbel"/>
              </a:rPr>
              <a:t>le</a:t>
            </a:r>
            <a:endParaRPr b="0" lang="en-US" sz="5900" spc="-1" strike="noStrike">
              <a:solidFill>
                <a:srgbClr val="000000"/>
              </a:solidFill>
              <a:latin typeface="Corbel"/>
            </a:endParaRPr>
          </a:p>
        </p:txBody>
      </p:sp>
      <p:sp>
        <p:nvSpPr>
          <p:cNvPr id="5" name="PlaceHolder 6"/>
          <p:cNvSpPr>
            <a:spLocks noGrp="1"/>
          </p:cNvSpPr>
          <p:nvPr>
            <p:ph type="dt"/>
          </p:nvPr>
        </p:nvSpPr>
        <p:spPr>
          <a:xfrm>
            <a:off x="262440" y="6356520"/>
            <a:ext cx="2742840" cy="364680"/>
          </a:xfrm>
          <a:prstGeom prst="rect">
            <a:avLst/>
          </a:prstGeom>
        </p:spPr>
        <p:txBody>
          <a:bodyPr anchor="ctr">
            <a:noAutofit/>
          </a:bodyPr>
          <a:p>
            <a:pPr>
              <a:lnSpc>
                <a:spcPct val="100000"/>
              </a:lnSpc>
            </a:pPr>
            <a:fld id="{FAACFF8C-F11F-4972-9566-8E79494F8676}" type="datetime">
              <a:rPr b="0" lang="en-US" sz="1100" spc="-1" strike="noStrike">
                <a:solidFill>
                  <a:srgbClr val="808080"/>
                </a:solidFill>
                <a:latin typeface="Corbel"/>
              </a:rPr>
              <a:t>1/19/21</a:t>
            </a:fld>
            <a:endParaRPr b="0" lang="en-US" sz="1100" spc="-1" strike="noStrike">
              <a:latin typeface="Times New Roman"/>
            </a:endParaRPr>
          </a:p>
        </p:txBody>
      </p:sp>
      <p:sp>
        <p:nvSpPr>
          <p:cNvPr id="6" name="PlaceHolder 7"/>
          <p:cNvSpPr>
            <a:spLocks noGrp="1"/>
          </p:cNvSpPr>
          <p:nvPr>
            <p:ph type="ftr"/>
          </p:nvPr>
        </p:nvSpPr>
        <p:spPr>
          <a:xfrm>
            <a:off x="3869280" y="6356520"/>
            <a:ext cx="591120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88EF37E8-FD30-4C05-A391-7642D889581D}" type="slidenum">
              <a:rPr b="1" lang="en-US" sz="1200" spc="-1" strike="noStrike">
                <a:solidFill>
                  <a:srgbClr val="40bad2"/>
                </a:solidFill>
                <a:latin typeface="Corbel"/>
              </a:rPr>
              <a:t>&lt;number&gt;</a:t>
            </a:fld>
            <a:endParaRPr b="0" lang="en-US" sz="12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253080" y="1123920"/>
            <a:ext cx="2946960" cy="4600800"/>
          </a:xfrm>
          <a:prstGeom prst="rect">
            <a:avLst/>
          </a:prstGeom>
        </p:spPr>
        <p:txBody>
          <a:bodyPr anchor="ctr">
            <a:noAutofit/>
          </a:bodyPr>
          <a:p>
            <a:pPr>
              <a:lnSpc>
                <a:spcPct val="90000"/>
              </a:lnSpc>
            </a:pPr>
            <a:r>
              <a:rPr b="0" lang="en-US" sz="3600" spc="-60" strike="noStrike">
                <a:solidFill>
                  <a:srgbClr val="ffffff"/>
                </a:solidFill>
                <a:latin typeface="Corbel"/>
              </a:rPr>
              <a:t>Click to edit </a:t>
            </a:r>
            <a:r>
              <a:rPr b="0" lang="en-US" sz="3600" spc="-60" strike="noStrike">
                <a:solidFill>
                  <a:srgbClr val="ffffff"/>
                </a:solidFill>
                <a:latin typeface="Corbel"/>
              </a:rPr>
              <a:t>Master title </a:t>
            </a:r>
            <a:r>
              <a:rPr b="0" lang="en-US" sz="3600" spc="-60" strike="noStrike">
                <a:solidFill>
                  <a:srgbClr val="ffffff"/>
                </a:solidFill>
                <a:latin typeface="Corbel"/>
              </a:rPr>
              <a:t>style</a:t>
            </a:r>
            <a:endParaRPr b="0" lang="en-US" sz="3600" spc="-1" strike="noStrike">
              <a:solidFill>
                <a:srgbClr val="000000"/>
              </a:solidFill>
              <a:latin typeface="Corbel"/>
            </a:endParaRPr>
          </a:p>
        </p:txBody>
      </p:sp>
      <p:sp>
        <p:nvSpPr>
          <p:cNvPr id="48" name="PlaceHolder 4"/>
          <p:cNvSpPr>
            <a:spLocks noGrp="1"/>
          </p:cNvSpPr>
          <p:nvPr>
            <p:ph type="body"/>
          </p:nvPr>
        </p:nvSpPr>
        <p:spPr>
          <a:xfrm>
            <a:off x="3869280" y="864000"/>
            <a:ext cx="7314840" cy="5120280"/>
          </a:xfrm>
          <a:prstGeom prst="rect">
            <a:avLst/>
          </a:prstGeom>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Edit Master text styles</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Second level</a:t>
            </a:r>
            <a:endParaRPr b="0" lang="en-US" sz="1800" spc="-1" strike="noStrike">
              <a:solidFill>
                <a:srgbClr val="595959"/>
              </a:solidFill>
              <a:latin typeface="Corbel"/>
            </a:endParaRPr>
          </a:p>
          <a:p>
            <a:pPr lvl="2" marL="1143000" indent="-182520">
              <a:lnSpc>
                <a:spcPct val="90000"/>
              </a:lnSpc>
              <a:spcBef>
                <a:spcPts val="249"/>
              </a:spcBef>
              <a:spcAft>
                <a:spcPts val="249"/>
              </a:spcAft>
              <a:buClr>
                <a:srgbClr val="40bad2"/>
              </a:buClr>
              <a:buFont typeface="Wingdings 2" charset="2"/>
              <a:buChar char=""/>
            </a:pPr>
            <a:r>
              <a:rPr b="0" lang="en-US" sz="1600" spc="-1" strike="noStrike">
                <a:solidFill>
                  <a:srgbClr val="595959"/>
                </a:solidFill>
                <a:latin typeface="Corbel"/>
              </a:rPr>
              <a:t>Third level</a:t>
            </a:r>
            <a:endParaRPr b="0" lang="en-US" sz="1600" spc="-1" strike="noStrike">
              <a:solidFill>
                <a:srgbClr val="595959"/>
              </a:solidFill>
              <a:latin typeface="Corbel"/>
            </a:endParaRPr>
          </a:p>
          <a:p>
            <a:pPr lvl="3" marL="1600200" indent="-18252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Fourth level</a:t>
            </a:r>
            <a:endParaRPr b="0" lang="en-US" sz="1400" spc="-1" strike="noStrike">
              <a:solidFill>
                <a:srgbClr val="595959"/>
              </a:solidFill>
              <a:latin typeface="Corbel"/>
            </a:endParaRPr>
          </a:p>
          <a:p>
            <a:pPr lvl="4" marL="2057400" indent="-18252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Fifth level</a:t>
            </a:r>
            <a:endParaRPr b="0" lang="en-US" sz="1400" spc="-1" strike="noStrike">
              <a:solidFill>
                <a:srgbClr val="595959"/>
              </a:solidFill>
              <a:latin typeface="Corbel"/>
            </a:endParaRPr>
          </a:p>
        </p:txBody>
      </p:sp>
      <p:sp>
        <p:nvSpPr>
          <p:cNvPr id="49" name="PlaceHolder 5"/>
          <p:cNvSpPr>
            <a:spLocks noGrp="1"/>
          </p:cNvSpPr>
          <p:nvPr>
            <p:ph type="dt"/>
          </p:nvPr>
        </p:nvSpPr>
        <p:spPr>
          <a:xfrm>
            <a:off x="262440" y="6356520"/>
            <a:ext cx="2742840" cy="364680"/>
          </a:xfrm>
          <a:prstGeom prst="rect">
            <a:avLst/>
          </a:prstGeom>
        </p:spPr>
        <p:txBody>
          <a:bodyPr anchor="ctr">
            <a:noAutofit/>
          </a:bodyPr>
          <a:p>
            <a:pPr>
              <a:lnSpc>
                <a:spcPct val="100000"/>
              </a:lnSpc>
            </a:pPr>
            <a:fld id="{4EA53410-1B46-4179-9210-FE2CA823AC77}" type="datetime">
              <a:rPr b="0" lang="en-US" sz="1100" spc="-1" strike="noStrike">
                <a:solidFill>
                  <a:srgbClr val="808080"/>
                </a:solidFill>
                <a:latin typeface="Corbel"/>
              </a:rPr>
              <a:t>1/19/21</a:t>
            </a:fld>
            <a:endParaRPr b="0" lang="en-US" sz="1100" spc="-1" strike="noStrike">
              <a:latin typeface="Times New Roman"/>
            </a:endParaRPr>
          </a:p>
        </p:txBody>
      </p:sp>
      <p:sp>
        <p:nvSpPr>
          <p:cNvPr id="50" name="PlaceHolder 6"/>
          <p:cNvSpPr>
            <a:spLocks noGrp="1"/>
          </p:cNvSpPr>
          <p:nvPr>
            <p:ph type="ftr"/>
          </p:nvPr>
        </p:nvSpPr>
        <p:spPr>
          <a:xfrm>
            <a:off x="3869280" y="6356520"/>
            <a:ext cx="5911200" cy="364680"/>
          </a:xfrm>
          <a:prstGeom prst="rect">
            <a:avLst/>
          </a:prstGeom>
        </p:spPr>
        <p:txBody>
          <a:bodyPr anchor="ctr">
            <a:noAutofit/>
          </a:bodyPr>
          <a:p>
            <a:endParaRPr b="0" lang="en-US" sz="2400" spc="-1" strike="noStrike">
              <a:latin typeface="Times New Roman"/>
            </a:endParaRPr>
          </a:p>
        </p:txBody>
      </p:sp>
      <p:sp>
        <p:nvSpPr>
          <p:cNvPr id="51" name="PlaceHolder 7"/>
          <p:cNvSpPr>
            <a:spLocks noGrp="1"/>
          </p:cNvSpPr>
          <p:nvPr>
            <p:ph type="sldNum"/>
          </p:nvPr>
        </p:nvSpPr>
        <p:spPr>
          <a:xfrm>
            <a:off x="10634040" y="6356520"/>
            <a:ext cx="1530720" cy="364680"/>
          </a:xfrm>
          <a:prstGeom prst="rect">
            <a:avLst/>
          </a:prstGeom>
        </p:spPr>
        <p:txBody>
          <a:bodyPr anchor="ctr">
            <a:noAutofit/>
          </a:bodyPr>
          <a:p>
            <a:pPr algn="r">
              <a:lnSpc>
                <a:spcPct val="100000"/>
              </a:lnSpc>
            </a:pPr>
            <a:fld id="{22EB04F9-70F5-4674-8A1E-0807EBE2C179}" type="slidenum">
              <a:rPr b="1" lang="en-US" sz="1200" spc="-1" strike="noStrike">
                <a:solidFill>
                  <a:srgbClr val="40bad2"/>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90" name="PlaceHolder 3"/>
          <p:cNvSpPr>
            <a:spLocks noGrp="1"/>
          </p:cNvSpPr>
          <p:nvPr>
            <p:ph type="title"/>
          </p:nvPr>
        </p:nvSpPr>
        <p:spPr>
          <a:xfrm>
            <a:off x="2351520" y="274680"/>
            <a:ext cx="9230400" cy="1142640"/>
          </a:xfrm>
          <a:prstGeom prst="rect">
            <a:avLst/>
          </a:prstGeom>
        </p:spPr>
        <p:txBody>
          <a:bodyPr anchor="ctr">
            <a:noAutofit/>
          </a:bodyPr>
          <a:p>
            <a:pPr>
              <a:lnSpc>
                <a:spcPct val="90000"/>
              </a:lnSpc>
            </a:pPr>
            <a:r>
              <a:rPr b="0" lang="en-US" sz="3600" spc="-60" strike="noStrike">
                <a:solidFill>
                  <a:srgbClr val="ffffff"/>
                </a:solidFill>
                <a:latin typeface="Corbel"/>
              </a:rPr>
              <a:t>Click to edit Master title style</a:t>
            </a:r>
            <a:endParaRPr b="0" lang="en-US" sz="3600" spc="-1" strike="noStrike">
              <a:solidFill>
                <a:srgbClr val="000000"/>
              </a:solidFill>
              <a:latin typeface="Corbel"/>
            </a:endParaRPr>
          </a:p>
        </p:txBody>
      </p:sp>
      <p:sp>
        <p:nvSpPr>
          <p:cNvPr id="91" name="PlaceHolder 4"/>
          <p:cNvSpPr>
            <a:spLocks noGrp="1"/>
          </p:cNvSpPr>
          <p:nvPr>
            <p:ph type="body"/>
          </p:nvPr>
        </p:nvSpPr>
        <p:spPr>
          <a:xfrm>
            <a:off x="2351520" y="1600200"/>
            <a:ext cx="9230400" cy="45255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en-US" sz="1800" spc="-1" strike="noStrike">
                <a:solidFill>
                  <a:srgbClr val="595959"/>
                </a:solidFill>
                <a:latin typeface="Corbel"/>
              </a:rPr>
              <a:t>Click to edit the outline text format</a:t>
            </a:r>
            <a:endParaRPr b="0" lang="en-US" sz="1800" spc="-1" strike="noStrike">
              <a:solidFill>
                <a:srgbClr val="595959"/>
              </a:solidFill>
              <a:latin typeface="Corbel"/>
            </a:endParaRPr>
          </a:p>
          <a:p>
            <a:pPr lvl="1" marL="864000" indent="-324000" algn="ctr">
              <a:spcBef>
                <a:spcPts val="1134"/>
              </a:spcBef>
              <a:buClr>
                <a:srgbClr val="000000"/>
              </a:buClr>
              <a:buSzPct val="75000"/>
              <a:buFont typeface="Symbol" charset="2"/>
              <a:buChar char=""/>
            </a:pPr>
            <a:r>
              <a:rPr b="0" lang="en-US" sz="1800" spc="-1" strike="noStrike">
                <a:solidFill>
                  <a:srgbClr val="595959"/>
                </a:solidFill>
                <a:latin typeface="Corbel"/>
              </a:rPr>
              <a:t>Second Outline Level</a:t>
            </a:r>
            <a:endParaRPr b="0" lang="en-US" sz="1800" spc="-1" strike="noStrike">
              <a:solidFill>
                <a:srgbClr val="595959"/>
              </a:solidFill>
              <a:latin typeface="Corbel"/>
            </a:endParaRPr>
          </a:p>
          <a:p>
            <a:pPr lvl="2" marL="1296000" indent="-288000" algn="ctr">
              <a:spcBef>
                <a:spcPts val="850"/>
              </a:spcBef>
              <a:buClr>
                <a:srgbClr val="000000"/>
              </a:buClr>
              <a:buSzPct val="45000"/>
              <a:buFont typeface="Wingdings" charset="2"/>
              <a:buChar char=""/>
            </a:pPr>
            <a:r>
              <a:rPr b="0" lang="en-US" sz="1800" spc="-1" strike="noStrike">
                <a:solidFill>
                  <a:srgbClr val="595959"/>
                </a:solidFill>
                <a:latin typeface="Corbel"/>
              </a:rPr>
              <a:t>Third Outline Level</a:t>
            </a:r>
            <a:endParaRPr b="0" lang="en-US" sz="1800" spc="-1" strike="noStrike">
              <a:solidFill>
                <a:srgbClr val="595959"/>
              </a:solidFill>
              <a:latin typeface="Corbel"/>
            </a:endParaRPr>
          </a:p>
          <a:p>
            <a:pPr lvl="3" marL="1728000" indent="-216000" algn="ctr">
              <a:spcBef>
                <a:spcPts val="567"/>
              </a:spcBef>
              <a:buClr>
                <a:srgbClr val="000000"/>
              </a:buClr>
              <a:buSzPct val="75000"/>
              <a:buFont typeface="Symbol" charset="2"/>
              <a:buChar char=""/>
            </a:pPr>
            <a:r>
              <a:rPr b="0" lang="en-US" sz="1800" spc="-1" strike="noStrike">
                <a:solidFill>
                  <a:srgbClr val="595959"/>
                </a:solidFill>
                <a:latin typeface="Corbel"/>
              </a:rPr>
              <a:t>Fourth Outline Level</a:t>
            </a:r>
            <a:endParaRPr b="0" lang="en-US" sz="1800" spc="-1" strike="noStrike">
              <a:solidFill>
                <a:srgbClr val="595959"/>
              </a:solidFill>
              <a:latin typeface="Corbel"/>
            </a:endParaRPr>
          </a:p>
          <a:p>
            <a:pPr lvl="4" marL="2160000" indent="-216000" algn="ctr">
              <a:spcBef>
                <a:spcPts val="283"/>
              </a:spcBef>
              <a:buClr>
                <a:srgbClr val="000000"/>
              </a:buClr>
              <a:buSzPct val="45000"/>
              <a:buFont typeface="Wingdings" charset="2"/>
              <a:buChar char=""/>
            </a:pPr>
            <a:r>
              <a:rPr b="0" lang="en-US" sz="1800" spc="-1" strike="noStrike">
                <a:solidFill>
                  <a:srgbClr val="595959"/>
                </a:solidFill>
                <a:latin typeface="Corbel"/>
              </a:rPr>
              <a:t>Fifth Outline Level</a:t>
            </a:r>
            <a:endParaRPr b="0" lang="en-US" sz="1800" spc="-1" strike="noStrike">
              <a:solidFill>
                <a:srgbClr val="595959"/>
              </a:solidFill>
              <a:latin typeface="Corbel"/>
            </a:endParaRPr>
          </a:p>
          <a:p>
            <a:pPr lvl="5" marL="2592000" indent="-216000" algn="ctr">
              <a:spcBef>
                <a:spcPts val="283"/>
              </a:spcBef>
              <a:buClr>
                <a:srgbClr val="000000"/>
              </a:buClr>
              <a:buSzPct val="45000"/>
              <a:buFont typeface="Wingdings" charset="2"/>
              <a:buChar char=""/>
            </a:pPr>
            <a:r>
              <a:rPr b="0" lang="en-US" sz="1800" spc="-1" strike="noStrike">
                <a:solidFill>
                  <a:srgbClr val="595959"/>
                </a:solidFill>
                <a:latin typeface="Corbel"/>
              </a:rPr>
              <a:t>Sixth Outline Level</a:t>
            </a:r>
            <a:endParaRPr b="0" lang="en-US" sz="1800" spc="-1" strike="noStrike">
              <a:solidFill>
                <a:srgbClr val="595959"/>
              </a:solidFill>
              <a:latin typeface="Corbel"/>
            </a:endParaRPr>
          </a:p>
          <a:p>
            <a:pPr lvl="6" marL="3024000" indent="-216000" algn="ctr">
              <a:spcBef>
                <a:spcPts val="283"/>
              </a:spcBef>
              <a:buClr>
                <a:srgbClr val="000000"/>
              </a:buClr>
              <a:buSzPct val="45000"/>
              <a:buFont typeface="Wingdings" charset="2"/>
              <a:buChar char=""/>
            </a:pPr>
            <a:r>
              <a:rPr b="0" lang="en-US" sz="1800" spc="-1" strike="noStrike">
                <a:solidFill>
                  <a:srgbClr val="595959"/>
                </a:solidFill>
                <a:latin typeface="Corbel"/>
              </a:rPr>
              <a:t>Seventh Outline Level</a:t>
            </a:r>
            <a:endParaRPr b="0" lang="en-US" sz="1800" spc="-1" strike="noStrike">
              <a:solidFill>
                <a:srgbClr val="595959"/>
              </a:solidFill>
              <a:latin typeface="Corbel"/>
            </a:endParaRPr>
          </a:p>
        </p:txBody>
      </p:sp>
      <p:sp>
        <p:nvSpPr>
          <p:cNvPr id="92" name="PlaceHolder 5"/>
          <p:cNvSpPr>
            <a:spLocks noGrp="1"/>
          </p:cNvSpPr>
          <p:nvPr>
            <p:ph type="dt"/>
          </p:nvPr>
        </p:nvSpPr>
        <p:spPr>
          <a:xfrm>
            <a:off x="609480" y="6381720"/>
            <a:ext cx="2844360" cy="339480"/>
          </a:xfrm>
          <a:prstGeom prst="rect">
            <a:avLst/>
          </a:prstGeom>
        </p:spPr>
        <p:txBody>
          <a:bodyPr anchor="ctr">
            <a:noAutofit/>
          </a:bodyPr>
          <a:p>
            <a:pPr>
              <a:lnSpc>
                <a:spcPct val="100000"/>
              </a:lnSpc>
            </a:pPr>
            <a:r>
              <a:rPr b="0" lang="en-US" sz="1100" spc="-1" strike="noStrike">
                <a:solidFill>
                  <a:srgbClr val="808080"/>
                </a:solidFill>
                <a:latin typeface="Corbel"/>
              </a:rPr>
              <a:t>Slide </a:t>
            </a:r>
            <a:fld id="{F12D58C6-4176-4D37-ADA4-C3DF5DC77986}" type="slidenum">
              <a:rPr b="0" lang="en-US" sz="1100" spc="-1" strike="noStrike">
                <a:solidFill>
                  <a:srgbClr val="808080"/>
                </a:solidFill>
                <a:latin typeface="Corbel"/>
              </a:rPr>
              <a:t>&lt;number&gt;</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png"/><Relationship Id="rId3" Type="http://schemas.openxmlformats.org/officeDocument/2006/relationships/slideLayout" Target="../slideLayouts/slideLayout25.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learningstatisticswithr.com/"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069920" y="1298520"/>
            <a:ext cx="7314840" cy="3254760"/>
          </a:xfrm>
          <a:prstGeom prst="rect">
            <a:avLst/>
          </a:prstGeom>
          <a:noFill/>
          <a:ln>
            <a:noFill/>
          </a:ln>
        </p:spPr>
        <p:txBody>
          <a:bodyPr anchor="b">
            <a:noAutofit/>
          </a:bodyPr>
          <a:p>
            <a:pPr>
              <a:lnSpc>
                <a:spcPct val="90000"/>
              </a:lnSpc>
            </a:pPr>
            <a:r>
              <a:rPr b="0" lang="en-US" sz="5900" spc="-100" strike="noStrike">
                <a:solidFill>
                  <a:srgbClr val="ffffff"/>
                </a:solidFill>
                <a:latin typeface="Corbel"/>
              </a:rPr>
              <a:t>Overview of Basic Statistics in R</a:t>
            </a:r>
            <a:endParaRPr b="0" lang="en-US" sz="5900" spc="-1" strike="noStrike">
              <a:solidFill>
                <a:srgbClr val="000000"/>
              </a:solidFill>
              <a:latin typeface="Corbel"/>
            </a:endParaRPr>
          </a:p>
        </p:txBody>
      </p:sp>
      <p:sp>
        <p:nvSpPr>
          <p:cNvPr id="136" name="TextShape 2"/>
          <p:cNvSpPr txBox="1"/>
          <p:nvPr/>
        </p:nvSpPr>
        <p:spPr>
          <a:xfrm>
            <a:off x="1100160" y="4670280"/>
            <a:ext cx="7314840" cy="914040"/>
          </a:xfrm>
          <a:prstGeom prst="rect">
            <a:avLst/>
          </a:prstGeom>
          <a:noFill/>
          <a:ln>
            <a:noFill/>
          </a:ln>
        </p:spPr>
        <p:txBody>
          <a:bodyPr>
            <a:noAutofit/>
          </a:bodyPr>
          <a:p>
            <a:pPr>
              <a:lnSpc>
                <a:spcPct val="90000"/>
              </a:lnSpc>
              <a:spcBef>
                <a:spcPts val="1199"/>
              </a:spcBef>
              <a:tabLst>
                <a:tab algn="l" pos="0"/>
              </a:tabLst>
            </a:pPr>
            <a:r>
              <a:rPr b="0" lang="en-US" sz="2200" spc="-1" strike="noStrike">
                <a:solidFill>
                  <a:srgbClr val="d9f1f6"/>
                </a:solidFill>
                <a:latin typeface="Corbel"/>
              </a:rPr>
              <a:t>DATA-LA 485</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Calculating by hand</a:t>
            </a:r>
            <a:endParaRPr b="0" lang="en-US" sz="3600" spc="-1" strike="noStrike">
              <a:solidFill>
                <a:srgbClr val="000000"/>
              </a:solidFill>
              <a:latin typeface="Corbel"/>
            </a:endParaRPr>
          </a:p>
        </p:txBody>
      </p:sp>
      <p:pic>
        <p:nvPicPr>
          <p:cNvPr id="166" name="Picture 3" descr=""/>
          <p:cNvPicPr/>
          <p:nvPr/>
        </p:nvPicPr>
        <p:blipFill>
          <a:blip r:embed="rId1"/>
          <a:stretch/>
        </p:blipFill>
        <p:spPr>
          <a:xfrm>
            <a:off x="3118320" y="157320"/>
            <a:ext cx="4057200" cy="6533640"/>
          </a:xfrm>
          <a:prstGeom prst="rect">
            <a:avLst/>
          </a:prstGeom>
          <a:ln>
            <a:noFill/>
          </a:ln>
        </p:spPr>
      </p:pic>
      <p:pic>
        <p:nvPicPr>
          <p:cNvPr id="167" name="Picture 4" descr=""/>
          <p:cNvPicPr/>
          <p:nvPr/>
        </p:nvPicPr>
        <p:blipFill>
          <a:blip r:embed="rId2"/>
          <a:stretch/>
        </p:blipFill>
        <p:spPr>
          <a:xfrm>
            <a:off x="5095800" y="1679400"/>
            <a:ext cx="7095600" cy="2219040"/>
          </a:xfrm>
          <a:prstGeom prst="rect">
            <a:avLst/>
          </a:prstGeom>
          <a:ln>
            <a:noFill/>
          </a:ln>
        </p:spPr>
      </p:pic>
    </p:spTree>
  </p:cSld>
  <mc:AlternateContent>
    <mc:Choice Requires="p14">
      <p:transition spd="slow" p14:dur="2000"/>
    </mc:Choice>
    <mc:Fallback>
      <p:transition spd="slow"/>
    </mc:Fallback>
  </mc:AlternateContent>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2" presetSubtype="4">
                                  <p:stCondLst>
                                    <p:cond delay="0"/>
                                  </p:stCondLst>
                                  <p:childTnLst>
                                    <p:set>
                                      <p:cBhvr>
                                        <p:cTn id="143" dur="1" fill="hold">
                                          <p:stCondLst>
                                            <p:cond delay="0"/>
                                          </p:stCondLst>
                                        </p:cTn>
                                        <p:tgtEl>
                                          <p:spTgt spid="167"/>
                                        </p:tgtEl>
                                        <p:attrNameLst>
                                          <p:attrName>style.visibility</p:attrName>
                                        </p:attrNameLst>
                                      </p:cBhvr>
                                      <p:to>
                                        <p:strVal val="visible"/>
                                      </p:to>
                                    </p:set>
                                    <p:anim calcmode="lin" valueType="num">
                                      <p:cBhvr additive="repl">
                                        <p:cTn id="144" dur="500" fill="hold"/>
                                        <p:tgtEl>
                                          <p:spTgt spid="167"/>
                                        </p:tgtEl>
                                        <p:attrNameLst>
                                          <p:attrName>ppt_x</p:attrName>
                                        </p:attrNameLst>
                                      </p:cBhvr>
                                      <p:tavLst>
                                        <p:tav tm="0">
                                          <p:val>
                                            <p:strVal val="#ppt_x"/>
                                          </p:val>
                                        </p:tav>
                                        <p:tav tm="100000">
                                          <p:val>
                                            <p:strVal val="#ppt_x"/>
                                          </p:val>
                                        </p:tav>
                                      </p:tavLst>
                                    </p:anim>
                                    <p:anim calcmode="lin" valueType="num">
                                      <p:cBhvr additive="repl">
                                        <p:cTn id="145"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Calculating this in R</a:t>
            </a:r>
            <a:endParaRPr b="0" lang="en-US" sz="3600" spc="-1" strike="noStrike">
              <a:solidFill>
                <a:srgbClr val="000000"/>
              </a:solidFill>
              <a:latin typeface="Corbel"/>
            </a:endParaRPr>
          </a:p>
        </p:txBody>
      </p:sp>
      <p:sp>
        <p:nvSpPr>
          <p:cNvPr id="169" name="TextShape 2"/>
          <p:cNvSpPr txBox="1"/>
          <p:nvPr/>
        </p:nvSpPr>
        <p:spPr>
          <a:xfrm>
            <a:off x="3869280" y="864000"/>
            <a:ext cx="7314840" cy="5120280"/>
          </a:xfrm>
          <a:prstGeom prst="rect">
            <a:avLst/>
          </a:prstGeom>
          <a:noFill/>
          <a:ln>
            <a:noFill/>
          </a:ln>
        </p:spPr>
        <p:txBody>
          <a:bodyPr anchor="ctr">
            <a:noAutofit/>
          </a:bodyPr>
          <a:p>
            <a:pPr>
              <a:lnSpc>
                <a:spcPct val="90000"/>
              </a:lnSpc>
              <a:spcBef>
                <a:spcPts val="1199"/>
              </a:spcBef>
              <a:tabLst>
                <a:tab algn="l" pos="0"/>
              </a:tabLst>
            </a:pPr>
            <a:r>
              <a:rPr b="0" lang="en-US" sz="2000" spc="-1" strike="noStrike">
                <a:solidFill>
                  <a:srgbClr val="0000ff"/>
                </a:solidFill>
                <a:latin typeface="Corbel"/>
              </a:rPr>
              <a:t>library(lsr)</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00ff"/>
                </a:solidFill>
                <a:latin typeface="Corbel"/>
              </a:rPr>
              <a:t>independentSamplesTTest(formula = grade ~ tutor, data=harpo, var.equal=TRUE) </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OR</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00ff"/>
                </a:solidFill>
                <a:latin typeface="Corbel"/>
              </a:rPr>
              <a:t>t.test(grade ~ tutor, data=harpo, var.equal=TRUE)</a:t>
            </a: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p:txBody>
      </p:sp>
      <p:pic>
        <p:nvPicPr>
          <p:cNvPr id="170" name="Picture 3" descr=""/>
          <p:cNvPicPr/>
          <p:nvPr/>
        </p:nvPicPr>
        <p:blipFill>
          <a:blip r:embed="rId1"/>
          <a:stretch/>
        </p:blipFill>
        <p:spPr>
          <a:xfrm>
            <a:off x="4864320" y="3051360"/>
            <a:ext cx="4704840" cy="3333240"/>
          </a:xfrm>
          <a:prstGeom prst="rect">
            <a:avLst/>
          </a:prstGeom>
          <a:ln>
            <a:noFill/>
          </a:ln>
        </p:spPr>
      </p:pic>
      <p:sp>
        <p:nvSpPr>
          <p:cNvPr id="171" name="CustomShape 3"/>
          <p:cNvSpPr/>
          <p:nvPr/>
        </p:nvSpPr>
        <p:spPr>
          <a:xfrm flipH="1">
            <a:off x="9086040" y="5278680"/>
            <a:ext cx="1345320" cy="7059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72" name="CustomShape 4"/>
          <p:cNvSpPr/>
          <p:nvPr/>
        </p:nvSpPr>
        <p:spPr>
          <a:xfrm>
            <a:off x="10401480" y="4811040"/>
            <a:ext cx="15584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Corbel"/>
              </a:rPr>
              <a:t>Confidence interval of the difference</a:t>
            </a:r>
            <a:endParaRPr b="0" lang="en-US" sz="1800" spc="-1" strike="noStrike">
              <a:latin typeface="Arial"/>
            </a:endParaRPr>
          </a:p>
        </p:txBody>
      </p:sp>
      <p:sp>
        <p:nvSpPr>
          <p:cNvPr id="173" name="CustomShape 5"/>
          <p:cNvSpPr/>
          <p:nvPr/>
        </p:nvSpPr>
        <p:spPr>
          <a:xfrm flipH="1" flipV="1">
            <a:off x="8241120" y="6240960"/>
            <a:ext cx="696960" cy="14400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74" name="CustomShape 6"/>
          <p:cNvSpPr/>
          <p:nvPr/>
        </p:nvSpPr>
        <p:spPr>
          <a:xfrm>
            <a:off x="8912160" y="6021000"/>
            <a:ext cx="16948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Corbel"/>
              </a:rPr>
              <a:t>Measure of effect size; read text for details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2" presetSubtype="4">
                                  <p:stCondLst>
                                    <p:cond delay="0"/>
                                  </p:stCondLst>
                                  <p:childTnLst>
                                    <p:set>
                                      <p:cBhvr>
                                        <p:cTn id="151" dur="1" fill="hold">
                                          <p:stCondLst>
                                            <p:cond delay="0"/>
                                          </p:stCondLst>
                                        </p:cTn>
                                        <p:tgtEl>
                                          <p:spTgt spid="170"/>
                                        </p:tgtEl>
                                        <p:attrNameLst>
                                          <p:attrName>style.visibility</p:attrName>
                                        </p:attrNameLst>
                                      </p:cBhvr>
                                      <p:to>
                                        <p:strVal val="visible"/>
                                      </p:to>
                                    </p:set>
                                    <p:anim calcmode="lin" valueType="num">
                                      <p:cBhvr additive="repl">
                                        <p:cTn id="152" dur="500" fill="hold"/>
                                        <p:tgtEl>
                                          <p:spTgt spid="170"/>
                                        </p:tgtEl>
                                        <p:attrNameLst>
                                          <p:attrName>ppt_x</p:attrName>
                                        </p:attrNameLst>
                                      </p:cBhvr>
                                      <p:tavLst>
                                        <p:tav tm="0">
                                          <p:val>
                                            <p:strVal val="#ppt_x"/>
                                          </p:val>
                                        </p:tav>
                                        <p:tav tm="100000">
                                          <p:val>
                                            <p:strVal val="#ppt_x"/>
                                          </p:val>
                                        </p:tav>
                                      </p:tavLst>
                                    </p:anim>
                                    <p:anim calcmode="lin" valueType="num">
                                      <p:cBhvr additive="repl">
                                        <p:cTn id="153"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2" presetSubtype="4">
                                  <p:stCondLst>
                                    <p:cond delay="0"/>
                                  </p:stCondLst>
                                  <p:childTnLst>
                                    <p:set>
                                      <p:cBhvr>
                                        <p:cTn id="157" dur="1" fill="hold">
                                          <p:stCondLst>
                                            <p:cond delay="0"/>
                                          </p:stCondLst>
                                        </p:cTn>
                                        <p:tgtEl>
                                          <p:spTgt spid="171"/>
                                        </p:tgtEl>
                                        <p:attrNameLst>
                                          <p:attrName>style.visibility</p:attrName>
                                        </p:attrNameLst>
                                      </p:cBhvr>
                                      <p:to>
                                        <p:strVal val="visible"/>
                                      </p:to>
                                    </p:set>
                                    <p:anim calcmode="lin" valueType="num">
                                      <p:cBhvr additive="repl">
                                        <p:cTn id="158" dur="500" fill="hold"/>
                                        <p:tgtEl>
                                          <p:spTgt spid="171"/>
                                        </p:tgtEl>
                                        <p:attrNameLst>
                                          <p:attrName>ppt_x</p:attrName>
                                        </p:attrNameLst>
                                      </p:cBhvr>
                                      <p:tavLst>
                                        <p:tav tm="0">
                                          <p:val>
                                            <p:strVal val="#ppt_x"/>
                                          </p:val>
                                        </p:tav>
                                        <p:tav tm="100000">
                                          <p:val>
                                            <p:strVal val="#ppt_x"/>
                                          </p:val>
                                        </p:tav>
                                      </p:tavLst>
                                    </p:anim>
                                    <p:anim calcmode="lin" valueType="num">
                                      <p:cBhvr additive="repl">
                                        <p:cTn id="159" dur="500" fill="hold"/>
                                        <p:tgtEl>
                                          <p:spTgt spid="171"/>
                                        </p:tgtEl>
                                        <p:attrNameLst>
                                          <p:attrName>ppt_y</p:attrName>
                                        </p:attrNameLst>
                                      </p:cBhvr>
                                      <p:tavLst>
                                        <p:tav tm="0">
                                          <p:val>
                                            <p:strVal val="1+#ppt_h/2"/>
                                          </p:val>
                                        </p:tav>
                                        <p:tav tm="100000">
                                          <p:val>
                                            <p:strVal val="#ppt_y"/>
                                          </p:val>
                                        </p:tav>
                                      </p:tavLst>
                                    </p:anim>
                                  </p:childTnLst>
                                </p:cTn>
                              </p:par>
                              <p:par>
                                <p:cTn id="160" nodeType="withEffect" fill="hold" presetClass="entr" presetID="2" presetSubtype="4">
                                  <p:stCondLst>
                                    <p:cond delay="0"/>
                                  </p:stCondLst>
                                  <p:childTnLst>
                                    <p:set>
                                      <p:cBhvr>
                                        <p:cTn id="161" dur="1" fill="hold">
                                          <p:stCondLst>
                                            <p:cond delay="0"/>
                                          </p:stCondLst>
                                        </p:cTn>
                                        <p:tgtEl>
                                          <p:spTgt spid="172"/>
                                        </p:tgtEl>
                                        <p:attrNameLst>
                                          <p:attrName>style.visibility</p:attrName>
                                        </p:attrNameLst>
                                      </p:cBhvr>
                                      <p:to>
                                        <p:strVal val="visible"/>
                                      </p:to>
                                    </p:set>
                                    <p:anim calcmode="lin" valueType="num">
                                      <p:cBhvr additive="repl">
                                        <p:cTn id="162" dur="500" fill="hold"/>
                                        <p:tgtEl>
                                          <p:spTgt spid="172"/>
                                        </p:tgtEl>
                                        <p:attrNameLst>
                                          <p:attrName>ppt_x</p:attrName>
                                        </p:attrNameLst>
                                      </p:cBhvr>
                                      <p:tavLst>
                                        <p:tav tm="0">
                                          <p:val>
                                            <p:strVal val="#ppt_x"/>
                                          </p:val>
                                        </p:tav>
                                        <p:tav tm="100000">
                                          <p:val>
                                            <p:strVal val="#ppt_x"/>
                                          </p:val>
                                        </p:tav>
                                      </p:tavLst>
                                    </p:anim>
                                    <p:anim calcmode="lin" valueType="num">
                                      <p:cBhvr additive="repl">
                                        <p:cTn id="163"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2" presetSubtype="4">
                                  <p:stCondLst>
                                    <p:cond delay="0"/>
                                  </p:stCondLst>
                                  <p:childTnLst>
                                    <p:set>
                                      <p:cBhvr>
                                        <p:cTn id="167" dur="1" fill="hold">
                                          <p:stCondLst>
                                            <p:cond delay="0"/>
                                          </p:stCondLst>
                                        </p:cTn>
                                        <p:tgtEl>
                                          <p:spTgt spid="173"/>
                                        </p:tgtEl>
                                        <p:attrNameLst>
                                          <p:attrName>style.visibility</p:attrName>
                                        </p:attrNameLst>
                                      </p:cBhvr>
                                      <p:to>
                                        <p:strVal val="visible"/>
                                      </p:to>
                                    </p:set>
                                    <p:anim calcmode="lin" valueType="num">
                                      <p:cBhvr additive="repl">
                                        <p:cTn id="168" dur="500" fill="hold"/>
                                        <p:tgtEl>
                                          <p:spTgt spid="173"/>
                                        </p:tgtEl>
                                        <p:attrNameLst>
                                          <p:attrName>ppt_x</p:attrName>
                                        </p:attrNameLst>
                                      </p:cBhvr>
                                      <p:tavLst>
                                        <p:tav tm="0">
                                          <p:val>
                                            <p:strVal val="#ppt_x"/>
                                          </p:val>
                                        </p:tav>
                                        <p:tav tm="100000">
                                          <p:val>
                                            <p:strVal val="#ppt_x"/>
                                          </p:val>
                                        </p:tav>
                                      </p:tavLst>
                                    </p:anim>
                                    <p:anim calcmode="lin" valueType="num">
                                      <p:cBhvr additive="repl">
                                        <p:cTn id="169" dur="500" fill="hold"/>
                                        <p:tgtEl>
                                          <p:spTgt spid="173"/>
                                        </p:tgtEl>
                                        <p:attrNameLst>
                                          <p:attrName>ppt_y</p:attrName>
                                        </p:attrNameLst>
                                      </p:cBhvr>
                                      <p:tavLst>
                                        <p:tav tm="0">
                                          <p:val>
                                            <p:strVal val="1+#ppt_h/2"/>
                                          </p:val>
                                        </p:tav>
                                        <p:tav tm="100000">
                                          <p:val>
                                            <p:strVal val="#ppt_y"/>
                                          </p:val>
                                        </p:tav>
                                      </p:tavLst>
                                    </p:anim>
                                  </p:childTnLst>
                                </p:cTn>
                              </p:par>
                              <p:par>
                                <p:cTn id="170" nodeType="withEffect" fill="hold" presetClass="entr" presetID="2" presetSubtype="4">
                                  <p:stCondLst>
                                    <p:cond delay="0"/>
                                  </p:stCondLst>
                                  <p:childTnLst>
                                    <p:set>
                                      <p:cBhvr>
                                        <p:cTn id="171" dur="1" fill="hold">
                                          <p:stCondLst>
                                            <p:cond delay="0"/>
                                          </p:stCondLst>
                                        </p:cTn>
                                        <p:tgtEl>
                                          <p:spTgt spid="174"/>
                                        </p:tgtEl>
                                        <p:attrNameLst>
                                          <p:attrName>style.visibility</p:attrName>
                                        </p:attrNameLst>
                                      </p:cBhvr>
                                      <p:to>
                                        <p:strVal val="visible"/>
                                      </p:to>
                                    </p:set>
                                    <p:anim calcmode="lin" valueType="num">
                                      <p:cBhvr additive="repl">
                                        <p:cTn id="172" dur="500" fill="hold"/>
                                        <p:tgtEl>
                                          <p:spTgt spid="174"/>
                                        </p:tgtEl>
                                        <p:attrNameLst>
                                          <p:attrName>ppt_x</p:attrName>
                                        </p:attrNameLst>
                                      </p:cBhvr>
                                      <p:tavLst>
                                        <p:tav tm="0">
                                          <p:val>
                                            <p:strVal val="#ppt_x"/>
                                          </p:val>
                                        </p:tav>
                                        <p:tav tm="100000">
                                          <p:val>
                                            <p:strVal val="#ppt_x"/>
                                          </p:val>
                                        </p:tav>
                                      </p:tavLst>
                                    </p:anim>
                                    <p:anim calcmode="lin" valueType="num">
                                      <p:cBhvr additive="repl">
                                        <p:cTn id="173"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Assumptions of the t-test</a:t>
            </a:r>
            <a:endParaRPr b="0" lang="en-US" sz="3600" spc="-1" strike="noStrike">
              <a:solidFill>
                <a:srgbClr val="000000"/>
              </a:solidFill>
              <a:latin typeface="Corbel"/>
            </a:endParaRPr>
          </a:p>
        </p:txBody>
      </p:sp>
      <p:sp>
        <p:nvSpPr>
          <p:cNvPr id="176" name="TextShape 2"/>
          <p:cNvSpPr txBox="1"/>
          <p:nvPr/>
        </p:nvSpPr>
        <p:spPr>
          <a:xfrm>
            <a:off x="3822840" y="228960"/>
            <a:ext cx="7314840" cy="5120280"/>
          </a:xfrm>
          <a:prstGeom prst="rect">
            <a:avLst/>
          </a:prstGeom>
          <a:noFill/>
          <a:ln>
            <a:noFill/>
          </a:ln>
        </p:spPr>
        <p:txBody>
          <a:bodyPr anchor="ctr">
            <a:noAutofit/>
          </a:bodyPr>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Normality – We assume that both groups are normally distributed</a:t>
            </a:r>
            <a:endParaRPr b="0" lang="en-US" sz="2000" spc="-1" strike="noStrike">
              <a:solidFill>
                <a:srgbClr val="595959"/>
              </a:solidFill>
              <a:latin typeface="Corbel"/>
            </a:endParaRPr>
          </a:p>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Independence – We assume that each observation is independent of the others</a:t>
            </a:r>
            <a:endParaRPr b="0" lang="en-US" sz="2000" spc="-1" strike="noStrike">
              <a:solidFill>
                <a:srgbClr val="595959"/>
              </a:solidFill>
              <a:latin typeface="Corbel"/>
            </a:endParaRPr>
          </a:p>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Homogeneity of Variance (also known as homoscedasticity) – the variance is the same across both groups</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If the homogeneity of variance assumption is not met, then you can run the Welch t-test – which has the same assumptions, except homogeneity of variance. </a:t>
            </a:r>
            <a:endParaRPr b="0" lang="en-US" sz="1800" spc="-1" strike="noStrike">
              <a:solidFill>
                <a:srgbClr val="595959"/>
              </a:solidFill>
              <a:latin typeface="Corbel"/>
            </a:endParaRPr>
          </a:p>
        </p:txBody>
      </p:sp>
      <p:pic>
        <p:nvPicPr>
          <p:cNvPr id="177" name="Picture 3" descr="Screen Shot 2020-01-20 at 14.23.36.png"/>
          <p:cNvPicPr/>
          <p:nvPr/>
        </p:nvPicPr>
        <p:blipFill>
          <a:blip r:embed="rId1"/>
          <a:stretch/>
        </p:blipFill>
        <p:spPr>
          <a:xfrm>
            <a:off x="4976280" y="4378680"/>
            <a:ext cx="5168520" cy="2145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Welch t-test</a:t>
            </a:r>
            <a:endParaRPr b="0" lang="en-US" sz="3600" spc="-1" strike="noStrike">
              <a:solidFill>
                <a:srgbClr val="000000"/>
              </a:solidFill>
              <a:latin typeface="Corbel"/>
            </a:endParaRPr>
          </a:p>
        </p:txBody>
      </p:sp>
      <p:sp>
        <p:nvSpPr>
          <p:cNvPr id="179" name="TextShape 2"/>
          <p:cNvSpPr txBox="1"/>
          <p:nvPr/>
        </p:nvSpPr>
        <p:spPr>
          <a:xfrm>
            <a:off x="3853800" y="2196360"/>
            <a:ext cx="7314840" cy="2713680"/>
          </a:xfrm>
          <a:prstGeom prst="rect">
            <a:avLst/>
          </a:prstGeom>
          <a:noFill/>
          <a:ln>
            <a:noFill/>
          </a:ln>
        </p:spPr>
        <p:txBody>
          <a:bodyPr anchor="ctr">
            <a:norm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The standard error of the difference between two sample means is calculated differently</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And degrees of freedom are calculated as (and don</a:t>
            </a:r>
            <a:r>
              <a:rPr b="0" lang="uk-UA" sz="2000" spc="-1" strike="noStrike">
                <a:solidFill>
                  <a:srgbClr val="595959"/>
                </a:solidFill>
                <a:latin typeface="Corbel"/>
              </a:rPr>
              <a:t>’</a:t>
            </a:r>
            <a:r>
              <a:rPr b="0" lang="en-US" sz="2000" spc="-1" strike="noStrike">
                <a:solidFill>
                  <a:srgbClr val="595959"/>
                </a:solidFill>
                <a:latin typeface="Corbel"/>
              </a:rPr>
              <a:t>t have to be an integer value): </a:t>
            </a:r>
            <a:endParaRPr b="0" lang="en-US" sz="2000" spc="-1" strike="noStrike">
              <a:solidFill>
                <a:srgbClr val="595959"/>
              </a:solidFill>
              <a:latin typeface="Corbel"/>
            </a:endParaRPr>
          </a:p>
        </p:txBody>
      </p:sp>
      <p:graphicFrame>
        <p:nvGraphicFramePr>
          <p:cNvPr id="180" name="Table 3"/>
          <p:cNvGraphicFramePr/>
          <p:nvPr/>
        </p:nvGraphicFramePr>
        <p:xfrm>
          <a:off x="4423320" y="351360"/>
          <a:ext cx="6112080" cy="1704600"/>
        </p:xfrm>
        <a:graphic>
          <a:graphicData uri="http://schemas.openxmlformats.org/drawingml/2006/table">
            <a:tbl>
              <a:tblPr/>
              <a:tblGrid>
                <a:gridCol w="345600"/>
                <a:gridCol w="259920"/>
                <a:gridCol w="1855440"/>
                <a:gridCol w="347040"/>
                <a:gridCol w="2779560"/>
                <a:gridCol w="524520"/>
              </a:tblGrid>
              <a:tr h="991080">
                <a:tc rowSpan="2">
                  <a:txBody>
                    <a:bodyPr lIns="68400" rIns="68400" tIns="0" bIns="0" anchor="ctr">
                      <a:noAutofit/>
                    </a:bodyPr>
                    <a:p>
                      <a:pPr algn="just">
                        <a:lnSpc>
                          <a:spcPct val="100000"/>
                        </a:lnSpc>
                      </a:pPr>
                      <a:r>
                        <a:rPr b="0" i="1" lang="en-GB" sz="1600" spc="-1" strike="noStrike">
                          <a:solidFill>
                            <a:srgbClr val="000000"/>
                          </a:solidFill>
                          <a:latin typeface="Book Antiqua"/>
                          <a:ea typeface="Times New Roman"/>
                        </a:rPr>
                        <a:t>t</a:t>
                      </a:r>
                      <a:endParaRPr b="0" lang="en-US" sz="1600" spc="-1" strike="noStrike">
                        <a:latin typeface="Arial"/>
                      </a:endParaRPr>
                    </a:p>
                  </a:txBody>
                  <a:tcPr marL="68400" marR="68400">
                    <a:noFill/>
                  </a:tcPr>
                </a:tc>
                <a:tc rowSpan="2">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a:t>
                      </a:r>
                      <a:endParaRPr b="0" lang="en-US" sz="1600" spc="-1" strike="noStrike">
                        <a:latin typeface="Arial"/>
                      </a:endParaRPr>
                    </a:p>
                  </a:txBody>
                  <a:tcPr marL="68400" marR="68400">
                    <a:noFill/>
                  </a:tcPr>
                </a:tc>
                <a:tc>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observed difference</a:t>
                      </a:r>
                      <a:br/>
                      <a:r>
                        <a:rPr b="0" lang="en-GB" sz="1600" spc="-1" strike="noStrike">
                          <a:solidFill>
                            <a:srgbClr val="000000"/>
                          </a:solidFill>
                          <a:latin typeface="Book Antiqua"/>
                          <a:ea typeface="Times New Roman"/>
                        </a:rPr>
                        <a:t>between sample means</a:t>
                      </a:r>
                      <a:endParaRPr b="0" lang="en-US" sz="1600" spc="-1" strike="noStrike">
                        <a:latin typeface="Arial"/>
                      </a:endParaRPr>
                    </a:p>
                  </a:txBody>
                  <a:tcPr marL="68400" marR="68400">
                    <a:lnB w="12240">
                      <a:solidFill>
                        <a:srgbClr val="000000"/>
                      </a:solidFill>
                    </a:lnB>
                    <a:noFill/>
                  </a:tcPr>
                </a:tc>
                <a:tc>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a:t>
                      </a:r>
                      <a:endParaRPr b="0" lang="en-US" sz="1600" spc="-1" strike="noStrike">
                        <a:latin typeface="Arial"/>
                      </a:endParaRPr>
                    </a:p>
                  </a:txBody>
                  <a:tcPr marL="68400" marR="68400">
                    <a:lnB w="12240">
                      <a:solidFill>
                        <a:srgbClr val="000000"/>
                      </a:solidFill>
                    </a:lnB>
                    <a:noFill/>
                  </a:tcPr>
                </a:tc>
                <a:tc>
                  <a:txBody>
                    <a:bodyPr lIns="68400" rIns="68400" tIns="0" bIns="0" anchor="ctr">
                      <a:noAutofit/>
                    </a:bodyPr>
                    <a:p>
                      <a:pPr>
                        <a:lnSpc>
                          <a:spcPct val="100000"/>
                        </a:lnSpc>
                      </a:pPr>
                      <a:r>
                        <a:rPr b="0" lang="en-GB" sz="1600" spc="-1" strike="noStrike">
                          <a:solidFill>
                            <a:srgbClr val="000000"/>
                          </a:solidFill>
                          <a:latin typeface="Book Antiqua"/>
                          <a:ea typeface="Times New Roman"/>
                        </a:rPr>
                        <a:t>expected difference</a:t>
                      </a:r>
                      <a:br/>
                      <a:r>
                        <a:rPr b="0" lang="en-GB" sz="1600" spc="-1" strike="noStrike">
                          <a:solidFill>
                            <a:srgbClr val="000000"/>
                          </a:solidFill>
                          <a:latin typeface="Book Antiqua"/>
                          <a:ea typeface="Times New Roman"/>
                        </a:rPr>
                        <a:t>between population means</a:t>
                      </a:r>
                      <a:endParaRPr b="0" lang="en-US" sz="1600" spc="-1" strike="noStrike">
                        <a:latin typeface="Arial"/>
                      </a:endParaRPr>
                    </a:p>
                    <a:p>
                      <a:pPr algn="just">
                        <a:lnSpc>
                          <a:spcPct val="100000"/>
                        </a:lnSpc>
                      </a:pPr>
                      <a:r>
                        <a:rPr b="0" lang="en-GB" sz="1600" spc="-1" strike="noStrike">
                          <a:solidFill>
                            <a:srgbClr val="000000"/>
                          </a:solidFill>
                          <a:latin typeface="Book Antiqua"/>
                          <a:ea typeface="Times New Roman"/>
                        </a:rPr>
                        <a:t>(if null hypothesis is true)</a:t>
                      </a:r>
                      <a:endParaRPr b="0" lang="en-US" sz="1600" spc="-1" strike="noStrike">
                        <a:latin typeface="Arial"/>
                      </a:endParaRPr>
                    </a:p>
                  </a:txBody>
                  <a:tcPr marL="68400" marR="68400">
                    <a:lnB w="12240">
                      <a:solidFill>
                        <a:srgbClr val="000000"/>
                      </a:solidFill>
                    </a:lnB>
                    <a:noFill/>
                  </a:tcPr>
                </a:tc>
                <a:tc rowSpan="2">
                  <a:tcPr marL="68400" marR="68400">
                    <a:noFill/>
                  </a:tcPr>
                </a:tc>
              </a:tr>
              <a:tr h="713520">
                <a:tc vMerge="1">
                  <a:tcPr marL="90000" marR="90000">
                    <a:solidFill>
                      <a:srgbClr val="729fcf"/>
                    </a:solidFill>
                  </a:tcPr>
                </a:tc>
                <a:tc vMerge="1">
                  <a:tcPr marL="90000" marR="90000">
                    <a:solidFill>
                      <a:srgbClr val="729fcf"/>
                    </a:solidFill>
                  </a:tcPr>
                </a:tc>
                <a:tc gridSpan="3">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estimate of the standard error of the difference between two sample means</a:t>
                      </a:r>
                      <a:endParaRPr b="0" lang="en-US" sz="1600" spc="-1" strike="noStrike">
                        <a:latin typeface="Arial"/>
                      </a:endParaRPr>
                    </a:p>
                  </a:txBody>
                  <a:tcPr marL="68400" marR="68400">
                    <a:lnT w="12240">
                      <a:solidFill>
                        <a:srgbClr val="000000"/>
                      </a:solidFill>
                    </a:lnT>
                    <a:noFill/>
                  </a:tcPr>
                </a:tc>
                <a:tc hMerge="1">
                  <a:tcPr marL="90000" marR="90000">
                    <a:solidFill>
                      <a:srgbClr val="729fcf"/>
                    </a:solidFill>
                  </a:tcPr>
                </a:tc>
                <a:tc hMerge="1">
                  <a:tcPr marL="90000" marR="90000">
                    <a:solidFill>
                      <a:srgbClr val="729fcf"/>
                    </a:solidFill>
                  </a:tcPr>
                </a:tc>
                <a:tc vMerge="1">
                  <a:tcPr marL="90000" marR="90000">
                    <a:solidFill>
                      <a:srgbClr val="729fcf"/>
                    </a:solidFill>
                  </a:tcPr>
                </a:tc>
              </a:tr>
            </a:tbl>
          </a:graphicData>
        </a:graphic>
      </p:graphicFrame>
      <p:pic>
        <p:nvPicPr>
          <p:cNvPr id="181" name="Picture 4" descr="Screen Shot 2020-01-20 at 14.20.29.png"/>
          <p:cNvPicPr/>
          <p:nvPr/>
        </p:nvPicPr>
        <p:blipFill>
          <a:blip r:embed="rId1"/>
          <a:stretch/>
        </p:blipFill>
        <p:spPr>
          <a:xfrm>
            <a:off x="4838040" y="3145320"/>
            <a:ext cx="5257800" cy="1129320"/>
          </a:xfrm>
          <a:prstGeom prst="rect">
            <a:avLst/>
          </a:prstGeom>
          <a:ln>
            <a:noFill/>
          </a:ln>
        </p:spPr>
      </p:pic>
      <p:pic>
        <p:nvPicPr>
          <p:cNvPr id="182" name="Picture 5" descr="Screen Shot 2020-01-20 at 14.21.40.png"/>
          <p:cNvPicPr/>
          <p:nvPr/>
        </p:nvPicPr>
        <p:blipFill>
          <a:blip r:embed="rId2"/>
          <a:srcRect l="0" t="0" r="0" b="10997"/>
          <a:stretch/>
        </p:blipFill>
        <p:spPr>
          <a:xfrm>
            <a:off x="3983400" y="5056200"/>
            <a:ext cx="6069960" cy="876240"/>
          </a:xfrm>
          <a:prstGeom prst="rect">
            <a:avLst/>
          </a:prstGeom>
          <a:ln>
            <a:noFill/>
          </a:ln>
        </p:spPr>
      </p:pic>
    </p:spTree>
  </p:cSld>
  <mc:AlternateContent>
    <mc:Choice Requires="p14">
      <p:transition spd="slow" p14:dur="2000"/>
    </mc:Choice>
    <mc:Fallback>
      <p:transition spd="slow"/>
    </mc:Fallback>
  </mc:AlternateContent>
  <p:timing>
    <p:tnLst>
      <p:par>
        <p:cTn id="174" dur="indefinite" restart="never" nodeType="tmRoot">
          <p:childTnLst>
            <p:seq>
              <p:cTn id="175" dur="indefinite" nodeType="mainSeq">
                <p:childTnLst>
                  <p:par>
                    <p:cTn id="176" fill="hold">
                      <p:stCondLst>
                        <p:cond delay="indefinite"/>
                      </p:stCondLst>
                      <p:childTnLst>
                        <p:par>
                          <p:cTn id="177" fill="hold">
                            <p:stCondLst>
                              <p:cond delay="0"/>
                            </p:stCondLst>
                            <p:childTnLst>
                              <p:par>
                                <p:cTn id="178" nodeType="clickEffect" fill="hold" presetClass="entr" presetID="2" presetSubtype="4">
                                  <p:stCondLst>
                                    <p:cond delay="0"/>
                                  </p:stCondLst>
                                  <p:childTnLst>
                                    <p:set>
                                      <p:cBhvr>
                                        <p:cTn id="179" dur="1" fill="hold">
                                          <p:stCondLst>
                                            <p:cond delay="0"/>
                                          </p:stCondLst>
                                        </p:cTn>
                                        <p:tgtEl>
                                          <p:spTgt spid="180"/>
                                        </p:tgtEl>
                                        <p:attrNameLst>
                                          <p:attrName>style.visibility</p:attrName>
                                        </p:attrNameLst>
                                      </p:cBhvr>
                                      <p:to>
                                        <p:strVal val="visible"/>
                                      </p:to>
                                    </p:set>
                                    <p:anim calcmode="lin" valueType="num">
                                      <p:cBhvr additive="repl">
                                        <p:cTn id="180" dur="500" fill="hold"/>
                                        <p:tgtEl>
                                          <p:spTgt spid="180"/>
                                        </p:tgtEl>
                                        <p:attrNameLst>
                                          <p:attrName>ppt_x</p:attrName>
                                        </p:attrNameLst>
                                      </p:cBhvr>
                                      <p:tavLst>
                                        <p:tav tm="0">
                                          <p:val>
                                            <p:strVal val="#ppt_x"/>
                                          </p:val>
                                        </p:tav>
                                        <p:tav tm="100000">
                                          <p:val>
                                            <p:strVal val="#ppt_x"/>
                                          </p:val>
                                        </p:tav>
                                      </p:tavLst>
                                    </p:anim>
                                    <p:anim calcmode="lin" valueType="num">
                                      <p:cBhvr additive="repl">
                                        <p:cTn id="181"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Running the Welch test in R</a:t>
            </a:r>
            <a:endParaRPr b="0" lang="en-US" sz="3600" spc="-1" strike="noStrike">
              <a:solidFill>
                <a:srgbClr val="000000"/>
              </a:solidFill>
              <a:latin typeface="Corbel"/>
            </a:endParaRPr>
          </a:p>
        </p:txBody>
      </p:sp>
      <p:sp>
        <p:nvSpPr>
          <p:cNvPr id="184" name="TextShape 2"/>
          <p:cNvSpPr txBox="1"/>
          <p:nvPr/>
        </p:nvSpPr>
        <p:spPr>
          <a:xfrm>
            <a:off x="3575160" y="0"/>
            <a:ext cx="7314840" cy="2911680"/>
          </a:xfrm>
          <a:prstGeom prst="rect">
            <a:avLst/>
          </a:prstGeom>
          <a:noFill/>
          <a:ln>
            <a:noFill/>
          </a:ln>
        </p:spPr>
        <p:txBody>
          <a:bodyPr anchor="ctr">
            <a:noAutofit/>
          </a:bodyPr>
          <a:p>
            <a:pPr>
              <a:lnSpc>
                <a:spcPct val="90000"/>
              </a:lnSpc>
              <a:spcBef>
                <a:spcPts val="1199"/>
              </a:spcBef>
              <a:tabLst>
                <a:tab algn="l" pos="0"/>
              </a:tabLst>
            </a:pPr>
            <a:r>
              <a:rPr b="0" lang="en-US" sz="1800" spc="-1" strike="noStrike">
                <a:solidFill>
                  <a:srgbClr val="595959"/>
                </a:solidFill>
                <a:latin typeface="Corbel"/>
              </a:rPr>
              <a:t>Same as student t-test, except: </a:t>
            </a:r>
            <a:endParaRPr b="0" lang="en-US" sz="1800" spc="-1" strike="noStrike">
              <a:solidFill>
                <a:srgbClr val="595959"/>
              </a:solidFill>
              <a:latin typeface="Corbel"/>
            </a:endParaRPr>
          </a:p>
          <a:p>
            <a:pPr>
              <a:lnSpc>
                <a:spcPct val="90000"/>
              </a:lnSpc>
              <a:spcBef>
                <a:spcPts val="1199"/>
              </a:spcBef>
              <a:tabLst>
                <a:tab algn="l" pos="0"/>
              </a:tabLst>
            </a:pPr>
            <a:r>
              <a:rPr b="0" lang="en-US" sz="1800" spc="-1" strike="noStrike">
                <a:solidFill>
                  <a:srgbClr val="595959"/>
                </a:solidFill>
                <a:latin typeface="Corbel"/>
              </a:rPr>
              <a:t>independentSamplesTTest(formula = grade ~ tutor, data=harpo</a:t>
            </a:r>
            <a:r>
              <a:rPr b="0" lang="en-US" sz="1800" spc="-1" strike="sngStrike">
                <a:solidFill>
                  <a:srgbClr val="595959"/>
                </a:solidFill>
                <a:latin typeface="Corbel"/>
              </a:rPr>
              <a:t>,</a:t>
            </a:r>
            <a:r>
              <a:rPr b="0" lang="en-US" sz="1800" spc="-1" strike="noStrike">
                <a:solidFill>
                  <a:srgbClr val="595959"/>
                </a:solidFill>
                <a:latin typeface="Corbel"/>
              </a:rPr>
              <a:t> </a:t>
            </a:r>
            <a:r>
              <a:rPr b="0" lang="en-US" sz="1800" spc="-1" strike="sngStrike">
                <a:solidFill>
                  <a:srgbClr val="595959"/>
                </a:solidFill>
                <a:latin typeface="Corbel"/>
              </a:rPr>
              <a:t>var.equal=TRUE</a:t>
            </a:r>
            <a:r>
              <a:rPr b="0" lang="en-US" sz="1800" spc="-1" strike="noStrike">
                <a:solidFill>
                  <a:srgbClr val="595959"/>
                </a:solidFill>
                <a:latin typeface="Corbel"/>
              </a:rPr>
              <a:t>) </a:t>
            </a:r>
            <a:endParaRPr b="0" lang="en-US" sz="1800" spc="-1" strike="noStrike">
              <a:solidFill>
                <a:srgbClr val="595959"/>
              </a:solidFill>
              <a:latin typeface="Corbel"/>
            </a:endParaRPr>
          </a:p>
          <a:p>
            <a:pPr>
              <a:lnSpc>
                <a:spcPct val="90000"/>
              </a:lnSpc>
              <a:spcBef>
                <a:spcPts val="1199"/>
              </a:spcBef>
              <a:tabLst>
                <a:tab algn="l" pos="0"/>
              </a:tabLst>
            </a:pPr>
            <a:endParaRPr b="0" lang="en-US" sz="1800" spc="-1" strike="noStrike">
              <a:solidFill>
                <a:srgbClr val="595959"/>
              </a:solidFill>
              <a:latin typeface="Corbel"/>
            </a:endParaRPr>
          </a:p>
          <a:p>
            <a:pPr>
              <a:lnSpc>
                <a:spcPct val="90000"/>
              </a:lnSpc>
              <a:spcBef>
                <a:spcPts val="1199"/>
              </a:spcBef>
              <a:tabLst>
                <a:tab algn="l" pos="0"/>
              </a:tabLst>
            </a:pPr>
            <a:r>
              <a:rPr b="0" lang="en-US" sz="1800" spc="-1" strike="noStrike">
                <a:solidFill>
                  <a:srgbClr val="0000ff"/>
                </a:solidFill>
                <a:latin typeface="Corbel"/>
              </a:rPr>
              <a:t>independentSamplesTTest(formula = grade ~ tutor, data=harpo)</a:t>
            </a:r>
            <a:endParaRPr b="0" lang="en-US" sz="1800" spc="-1" strike="noStrike">
              <a:solidFill>
                <a:srgbClr val="595959"/>
              </a:solidFill>
              <a:latin typeface="Corbel"/>
            </a:endParaRPr>
          </a:p>
          <a:p>
            <a:pPr>
              <a:lnSpc>
                <a:spcPct val="90000"/>
              </a:lnSpc>
              <a:spcBef>
                <a:spcPts val="1199"/>
              </a:spcBef>
              <a:tabLst>
                <a:tab algn="l" pos="0"/>
              </a:tabLst>
            </a:pPr>
            <a:r>
              <a:rPr b="0" lang="en-US" sz="1800" spc="-1" strike="noStrike">
                <a:solidFill>
                  <a:srgbClr val="0000ff"/>
                </a:solidFill>
                <a:latin typeface="Corbel"/>
              </a:rPr>
              <a:t>	</a:t>
            </a:r>
            <a:r>
              <a:rPr b="0" lang="en-US" sz="1800" spc="-1" strike="noStrike">
                <a:solidFill>
                  <a:srgbClr val="000000"/>
                </a:solidFill>
                <a:latin typeface="Corbel"/>
              </a:rPr>
              <a:t>OR</a:t>
            </a:r>
            <a:endParaRPr b="0" lang="en-US" sz="1800" spc="-1" strike="noStrike">
              <a:solidFill>
                <a:srgbClr val="595959"/>
              </a:solidFill>
              <a:latin typeface="Corbel"/>
            </a:endParaRPr>
          </a:p>
          <a:p>
            <a:pPr>
              <a:lnSpc>
                <a:spcPct val="90000"/>
              </a:lnSpc>
              <a:spcBef>
                <a:spcPts val="1199"/>
              </a:spcBef>
              <a:tabLst>
                <a:tab algn="l" pos="0"/>
              </a:tabLst>
            </a:pPr>
            <a:r>
              <a:rPr b="0" lang="en-US" sz="1800" spc="-1" strike="noStrike">
                <a:solidFill>
                  <a:srgbClr val="0000ff"/>
                </a:solidFill>
                <a:latin typeface="Corbel"/>
              </a:rPr>
              <a:t>t.test(grade ~ tutor, data=harpo)</a:t>
            </a:r>
            <a:endParaRPr b="0" lang="en-US" sz="1800" spc="-1" strike="noStrike">
              <a:solidFill>
                <a:srgbClr val="595959"/>
              </a:solidFill>
              <a:latin typeface="Corbel"/>
            </a:endParaRPr>
          </a:p>
        </p:txBody>
      </p:sp>
      <p:pic>
        <p:nvPicPr>
          <p:cNvPr id="185" name="Picture 4" descr="Screen Shot 2020-01-20 at 14.40.26.png"/>
          <p:cNvPicPr/>
          <p:nvPr/>
        </p:nvPicPr>
        <p:blipFill>
          <a:blip r:embed="rId1"/>
          <a:stretch/>
        </p:blipFill>
        <p:spPr>
          <a:xfrm>
            <a:off x="7955280" y="3013920"/>
            <a:ext cx="4433040" cy="3363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Paired samples t-test</a:t>
            </a:r>
            <a:endParaRPr b="0" lang="en-US" sz="3600" spc="-1" strike="noStrike">
              <a:solidFill>
                <a:srgbClr val="000000"/>
              </a:solidFill>
              <a:latin typeface="Corbel"/>
            </a:endParaRPr>
          </a:p>
        </p:txBody>
      </p:sp>
      <p:sp>
        <p:nvSpPr>
          <p:cNvPr id="187" name="TextShape 2"/>
          <p:cNvSpPr txBox="1"/>
          <p:nvPr/>
        </p:nvSpPr>
        <p:spPr>
          <a:xfrm>
            <a:off x="3869280" y="864000"/>
            <a:ext cx="7314840" cy="512028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For experimental designs with repeated measures, data points are not </a:t>
            </a:r>
            <a:r>
              <a:rPr b="0" i="1" lang="en-US" sz="2000" spc="-1" strike="noStrike">
                <a:solidFill>
                  <a:srgbClr val="595959"/>
                </a:solidFill>
                <a:latin typeface="Corbel"/>
              </a:rPr>
              <a:t>independent</a:t>
            </a:r>
            <a:endParaRPr b="0" lang="en-US" sz="20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595959"/>
                </a:solidFill>
                <a:latin typeface="Corbel"/>
              </a:rPr>
              <a:t>Each person is measured twice – once in each experimental condition</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endParaRPr b="0" lang="en-US" sz="18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This means that we need to conduct a paired-samples (or dependent) t-test</a:t>
            </a: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Data</a:t>
            </a:r>
            <a:endParaRPr b="0" lang="en-US" sz="3600" spc="-1" strike="noStrike">
              <a:solidFill>
                <a:srgbClr val="000000"/>
              </a:solidFill>
              <a:latin typeface="Corbel"/>
            </a:endParaRPr>
          </a:p>
        </p:txBody>
      </p:sp>
      <p:sp>
        <p:nvSpPr>
          <p:cNvPr id="189" name="TextShape 2"/>
          <p:cNvSpPr txBox="1"/>
          <p:nvPr/>
        </p:nvSpPr>
        <p:spPr>
          <a:xfrm>
            <a:off x="3776400" y="0"/>
            <a:ext cx="7314840" cy="455364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In this example, we have data from Dr. Chico’s class (data: chico.Rdata)</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load(“chico.Rdata”)</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head(chico)</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We have 20 students who took 2 tests.  We want to know if the grades improved across the two tests. </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library(psych)</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describe(chico)</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How might we want to visualize these? </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 </a:t>
            </a:r>
            <a:r>
              <a:rPr b="0" lang="en-US" sz="2000" spc="-1" strike="noStrike">
                <a:solidFill>
                  <a:srgbClr val="595959"/>
                </a:solidFill>
                <a:latin typeface="Corbel"/>
              </a:rPr>
              <a:t>scatter plot</a:t>
            </a:r>
            <a:endParaRPr b="0" lang="en-US" sz="2000" spc="-1" strike="noStrike">
              <a:solidFill>
                <a:srgbClr val="595959"/>
              </a:solidFill>
              <a:latin typeface="Corbel"/>
            </a:endParaRPr>
          </a:p>
        </p:txBody>
      </p:sp>
      <p:pic>
        <p:nvPicPr>
          <p:cNvPr id="190" name="Picture 3" descr=""/>
          <p:cNvPicPr/>
          <p:nvPr/>
        </p:nvPicPr>
        <p:blipFill>
          <a:blip r:embed="rId1"/>
          <a:stretch/>
        </p:blipFill>
        <p:spPr>
          <a:xfrm>
            <a:off x="6095880" y="4273560"/>
            <a:ext cx="6095520" cy="2417400"/>
          </a:xfrm>
          <a:prstGeom prst="rect">
            <a:avLst/>
          </a:prstGeom>
          <a:ln>
            <a:noFill/>
          </a:ln>
        </p:spPr>
      </p:pic>
      <p:pic>
        <p:nvPicPr>
          <p:cNvPr id="191" name="Picture 4" descr="Screen Shot 2020-01-20 at 15.16.49.png"/>
          <p:cNvPicPr/>
          <p:nvPr/>
        </p:nvPicPr>
        <p:blipFill>
          <a:blip r:embed="rId2"/>
          <a:stretch/>
        </p:blipFill>
        <p:spPr>
          <a:xfrm>
            <a:off x="8625600" y="2602800"/>
            <a:ext cx="2857320" cy="939600"/>
          </a:xfrm>
          <a:prstGeom prst="rect">
            <a:avLst/>
          </a:prstGeom>
          <a:ln>
            <a:noFill/>
          </a:ln>
        </p:spPr>
      </p:pic>
      <p:sp>
        <p:nvSpPr>
          <p:cNvPr id="192" name="CustomShape 3"/>
          <p:cNvSpPr/>
          <p:nvPr/>
        </p:nvSpPr>
        <p:spPr>
          <a:xfrm>
            <a:off x="3856320" y="5049720"/>
            <a:ext cx="174960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rbel"/>
              </a:rPr>
              <a:t>We can see that almost all students do better on the 2</a:t>
            </a:r>
            <a:r>
              <a:rPr b="0" lang="en-US" sz="1800" spc="-1" strike="noStrike" baseline="30000">
                <a:solidFill>
                  <a:srgbClr val="000000"/>
                </a:solidFill>
                <a:latin typeface="Corbel"/>
              </a:rPr>
              <a:t>nd</a:t>
            </a:r>
            <a:r>
              <a:rPr b="0" lang="en-US" sz="1800" spc="-1" strike="noStrike">
                <a:solidFill>
                  <a:srgbClr val="000000"/>
                </a:solidFill>
                <a:latin typeface="Corbel"/>
              </a:rPr>
              <a:t> test than the first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82" dur="indefinite" restart="never" nodeType="tmRoot">
          <p:childTnLst>
            <p:seq>
              <p:cTn id="183" dur="indefinite" nodeType="mainSeq">
                <p:childTnLst>
                  <p:par>
                    <p:cTn id="184" fill="hold">
                      <p:stCondLst>
                        <p:cond delay="indefinite"/>
                      </p:stCondLst>
                      <p:childTnLst>
                        <p:par>
                          <p:cTn id="185" fill="hold">
                            <p:stCondLst>
                              <p:cond delay="0"/>
                            </p:stCondLst>
                            <p:childTnLst>
                              <p:par>
                                <p:cTn id="186" nodeType="clickEffect" fill="hold" presetClass="entr" presetID="2" presetSubtype="4">
                                  <p:stCondLst>
                                    <p:cond delay="0"/>
                                  </p:stCondLst>
                                  <p:childTnLst>
                                    <p:set>
                                      <p:cBhvr>
                                        <p:cTn id="187" dur="1" fill="hold">
                                          <p:stCondLst>
                                            <p:cond delay="0"/>
                                          </p:stCondLst>
                                        </p:cTn>
                                        <p:tgtEl>
                                          <p:spTgt spid="189">
                                            <p:txEl>
                                              <p:pRg st="3" end="3"/>
                                            </p:txEl>
                                          </p:spTgt>
                                        </p:tgtEl>
                                        <p:attrNameLst>
                                          <p:attrName>style.visibility</p:attrName>
                                        </p:attrNameLst>
                                      </p:cBhvr>
                                      <p:to>
                                        <p:strVal val="visible"/>
                                      </p:to>
                                    </p:set>
                                    <p:anim calcmode="lin" valueType="num">
                                      <p:cBhvr additive="repl">
                                        <p:cTn id="188" dur="500" fill="hold"/>
                                        <p:tgtEl>
                                          <p:spTgt spid="189">
                                            <p:txEl>
                                              <p:pRg st="3" end="3"/>
                                            </p:txEl>
                                          </p:spTgt>
                                        </p:tgtEl>
                                        <p:attrNameLst>
                                          <p:attrName>ppt_x</p:attrName>
                                        </p:attrNameLst>
                                      </p:cBhvr>
                                      <p:tavLst>
                                        <p:tav tm="0">
                                          <p:val>
                                            <p:strVal val="#ppt_x"/>
                                          </p:val>
                                        </p:tav>
                                        <p:tav tm="100000">
                                          <p:val>
                                            <p:strVal val="#ppt_x"/>
                                          </p:val>
                                        </p:tav>
                                      </p:tavLst>
                                    </p:anim>
                                    <p:anim calcmode="lin" valueType="num">
                                      <p:cBhvr additive="repl">
                                        <p:cTn id="189" dur="500" fill="hold"/>
                                        <p:tgtEl>
                                          <p:spTgt spid="189">
                                            <p:txEl>
                                              <p:pRg st="3" end="3"/>
                                            </p:txEl>
                                          </p:spTgt>
                                        </p:tgtEl>
                                        <p:attrNameLst>
                                          <p:attrName>ppt_y</p:attrName>
                                        </p:attrNameLst>
                                      </p:cBhvr>
                                      <p:tavLst>
                                        <p:tav tm="0">
                                          <p:val>
                                            <p:strVal val="1+#ppt_h/2"/>
                                          </p:val>
                                        </p:tav>
                                        <p:tav tm="100000">
                                          <p:val>
                                            <p:strVal val="#ppt_y"/>
                                          </p:val>
                                        </p:tav>
                                      </p:tavLst>
                                    </p:anim>
                                  </p:childTnLst>
                                </p:cTn>
                              </p:par>
                              <p:par>
                                <p:cTn id="190" nodeType="withEffect" fill="hold" presetClass="entr" presetID="2" presetSubtype="4">
                                  <p:stCondLst>
                                    <p:cond delay="0"/>
                                  </p:stCondLst>
                                  <p:childTnLst>
                                    <p:set>
                                      <p:cBhvr>
                                        <p:cTn id="191" dur="1" fill="hold">
                                          <p:stCondLst>
                                            <p:cond delay="0"/>
                                          </p:stCondLst>
                                        </p:cTn>
                                        <p:tgtEl>
                                          <p:spTgt spid="189">
                                            <p:txEl>
                                              <p:pRg st="4" end="4"/>
                                            </p:txEl>
                                          </p:spTgt>
                                        </p:tgtEl>
                                        <p:attrNameLst>
                                          <p:attrName>style.visibility</p:attrName>
                                        </p:attrNameLst>
                                      </p:cBhvr>
                                      <p:to>
                                        <p:strVal val="visible"/>
                                      </p:to>
                                    </p:set>
                                    <p:anim calcmode="lin" valueType="num">
                                      <p:cBhvr additive="repl">
                                        <p:cTn id="192" dur="500" fill="hold"/>
                                        <p:tgtEl>
                                          <p:spTgt spid="189">
                                            <p:txEl>
                                              <p:pRg st="4" end="4"/>
                                            </p:txEl>
                                          </p:spTgt>
                                        </p:tgtEl>
                                        <p:attrNameLst>
                                          <p:attrName>ppt_x</p:attrName>
                                        </p:attrNameLst>
                                      </p:cBhvr>
                                      <p:tavLst>
                                        <p:tav tm="0">
                                          <p:val>
                                            <p:strVal val="#ppt_x"/>
                                          </p:val>
                                        </p:tav>
                                        <p:tav tm="100000">
                                          <p:val>
                                            <p:strVal val="#ppt_x"/>
                                          </p:val>
                                        </p:tav>
                                      </p:tavLst>
                                    </p:anim>
                                    <p:anim calcmode="lin" valueType="num">
                                      <p:cBhvr additive="repl">
                                        <p:cTn id="193" dur="500" fill="hold"/>
                                        <p:tgtEl>
                                          <p:spTgt spid="189">
                                            <p:txEl>
                                              <p:pRg st="4" end="4"/>
                                            </p:txEl>
                                          </p:spTgt>
                                        </p:tgtEl>
                                        <p:attrNameLst>
                                          <p:attrName>ppt_y</p:attrName>
                                        </p:attrNameLst>
                                      </p:cBhvr>
                                      <p:tavLst>
                                        <p:tav tm="0">
                                          <p:val>
                                            <p:strVal val="1+#ppt_h/2"/>
                                          </p:val>
                                        </p:tav>
                                        <p:tav tm="100000">
                                          <p:val>
                                            <p:strVal val="#ppt_y"/>
                                          </p:val>
                                        </p:tav>
                                      </p:tavLst>
                                    </p:anim>
                                  </p:childTnLst>
                                </p:cTn>
                              </p:par>
                              <p:par>
                                <p:cTn id="194" nodeType="withEffect" fill="hold" presetClass="entr" presetID="2" presetSubtype="4">
                                  <p:stCondLst>
                                    <p:cond delay="0"/>
                                  </p:stCondLst>
                                  <p:childTnLst>
                                    <p:set>
                                      <p:cBhvr>
                                        <p:cTn id="195" dur="1" fill="hold">
                                          <p:stCondLst>
                                            <p:cond delay="0"/>
                                          </p:stCondLst>
                                        </p:cTn>
                                        <p:tgtEl>
                                          <p:spTgt spid="189">
                                            <p:txEl>
                                              <p:pRg st="5" end="5"/>
                                            </p:txEl>
                                          </p:spTgt>
                                        </p:tgtEl>
                                        <p:attrNameLst>
                                          <p:attrName>style.visibility</p:attrName>
                                        </p:attrNameLst>
                                      </p:cBhvr>
                                      <p:to>
                                        <p:strVal val="visible"/>
                                      </p:to>
                                    </p:set>
                                    <p:anim calcmode="lin" valueType="num">
                                      <p:cBhvr additive="repl">
                                        <p:cTn id="196" dur="500" fill="hold"/>
                                        <p:tgtEl>
                                          <p:spTgt spid="189">
                                            <p:txEl>
                                              <p:pRg st="5" end="5"/>
                                            </p:txEl>
                                          </p:spTgt>
                                        </p:tgtEl>
                                        <p:attrNameLst>
                                          <p:attrName>ppt_x</p:attrName>
                                        </p:attrNameLst>
                                      </p:cBhvr>
                                      <p:tavLst>
                                        <p:tav tm="0">
                                          <p:val>
                                            <p:strVal val="#ppt_x"/>
                                          </p:val>
                                        </p:tav>
                                        <p:tav tm="100000">
                                          <p:val>
                                            <p:strVal val="#ppt_x"/>
                                          </p:val>
                                        </p:tav>
                                      </p:tavLst>
                                    </p:anim>
                                    <p:anim calcmode="lin" valueType="num">
                                      <p:cBhvr additive="repl">
                                        <p:cTn id="197" dur="500" fill="hold"/>
                                        <p:tgtEl>
                                          <p:spTgt spid="1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2" presetSubtype="4">
                                  <p:stCondLst>
                                    <p:cond delay="0"/>
                                  </p:stCondLst>
                                  <p:childTnLst>
                                    <p:set>
                                      <p:cBhvr>
                                        <p:cTn id="201" dur="1" fill="hold">
                                          <p:stCondLst>
                                            <p:cond delay="0"/>
                                          </p:stCondLst>
                                        </p:cTn>
                                        <p:tgtEl>
                                          <p:spTgt spid="191"/>
                                        </p:tgtEl>
                                        <p:attrNameLst>
                                          <p:attrName>style.visibility</p:attrName>
                                        </p:attrNameLst>
                                      </p:cBhvr>
                                      <p:to>
                                        <p:strVal val="visible"/>
                                      </p:to>
                                    </p:set>
                                    <p:anim calcmode="lin" valueType="num">
                                      <p:cBhvr additive="repl">
                                        <p:cTn id="202" dur="500" fill="hold"/>
                                        <p:tgtEl>
                                          <p:spTgt spid="191"/>
                                        </p:tgtEl>
                                        <p:attrNameLst>
                                          <p:attrName>ppt_x</p:attrName>
                                        </p:attrNameLst>
                                      </p:cBhvr>
                                      <p:tavLst>
                                        <p:tav tm="0">
                                          <p:val>
                                            <p:strVal val="#ppt_x"/>
                                          </p:val>
                                        </p:tav>
                                        <p:tav tm="100000">
                                          <p:val>
                                            <p:strVal val="#ppt_x"/>
                                          </p:val>
                                        </p:tav>
                                      </p:tavLst>
                                    </p:anim>
                                    <p:anim calcmode="lin" valueType="num">
                                      <p:cBhvr additive="repl">
                                        <p:cTn id="203"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nodeType="clickEffect" fill="hold" presetClass="entr" presetID="2" presetSubtype="4">
                                  <p:stCondLst>
                                    <p:cond delay="0"/>
                                  </p:stCondLst>
                                  <p:childTnLst>
                                    <p:set>
                                      <p:cBhvr>
                                        <p:cTn id="207" dur="1" fill="hold">
                                          <p:stCondLst>
                                            <p:cond delay="0"/>
                                          </p:stCondLst>
                                        </p:cTn>
                                        <p:tgtEl>
                                          <p:spTgt spid="189">
                                            <p:txEl>
                                              <p:pRg st="6" end="6"/>
                                            </p:txEl>
                                          </p:spTgt>
                                        </p:tgtEl>
                                        <p:attrNameLst>
                                          <p:attrName>style.visibility</p:attrName>
                                        </p:attrNameLst>
                                      </p:cBhvr>
                                      <p:to>
                                        <p:strVal val="visible"/>
                                      </p:to>
                                    </p:set>
                                    <p:anim calcmode="lin" valueType="num">
                                      <p:cBhvr additive="repl">
                                        <p:cTn id="208" dur="500" fill="hold"/>
                                        <p:tgtEl>
                                          <p:spTgt spid="189">
                                            <p:txEl>
                                              <p:pRg st="6" end="6"/>
                                            </p:txEl>
                                          </p:spTgt>
                                        </p:tgtEl>
                                        <p:attrNameLst>
                                          <p:attrName>ppt_x</p:attrName>
                                        </p:attrNameLst>
                                      </p:cBhvr>
                                      <p:tavLst>
                                        <p:tav tm="0">
                                          <p:val>
                                            <p:strVal val="#ppt_x"/>
                                          </p:val>
                                        </p:tav>
                                        <p:tav tm="100000">
                                          <p:val>
                                            <p:strVal val="#ppt_x"/>
                                          </p:val>
                                        </p:tav>
                                      </p:tavLst>
                                    </p:anim>
                                    <p:anim calcmode="lin" valueType="num">
                                      <p:cBhvr additive="repl">
                                        <p:cTn id="209" dur="500" fill="hold"/>
                                        <p:tgtEl>
                                          <p:spTgt spid="189">
                                            <p:txEl>
                                              <p:pRg st="6" end="6"/>
                                            </p:txEl>
                                          </p:spTgt>
                                        </p:tgtEl>
                                        <p:attrNameLst>
                                          <p:attrName>ppt_y</p:attrName>
                                        </p:attrNameLst>
                                      </p:cBhvr>
                                      <p:tavLst>
                                        <p:tav tm="0">
                                          <p:val>
                                            <p:strVal val="1+#ppt_h/2"/>
                                          </p:val>
                                        </p:tav>
                                        <p:tav tm="100000">
                                          <p:val>
                                            <p:strVal val="#ppt_y"/>
                                          </p:val>
                                        </p:tav>
                                      </p:tavLst>
                                    </p:anim>
                                  </p:childTnLst>
                                </p:cTn>
                              </p:par>
                              <p:par>
                                <p:cTn id="210" nodeType="withEffect" fill="hold" presetClass="entr" presetID="2" presetSubtype="4">
                                  <p:stCondLst>
                                    <p:cond delay="0"/>
                                  </p:stCondLst>
                                  <p:childTnLst>
                                    <p:set>
                                      <p:cBhvr>
                                        <p:cTn id="211" dur="1" fill="hold">
                                          <p:stCondLst>
                                            <p:cond delay="0"/>
                                          </p:stCondLst>
                                        </p:cTn>
                                        <p:tgtEl>
                                          <p:spTgt spid="189">
                                            <p:txEl>
                                              <p:pRg st="7" end="7"/>
                                            </p:txEl>
                                          </p:spTgt>
                                        </p:tgtEl>
                                        <p:attrNameLst>
                                          <p:attrName>style.visibility</p:attrName>
                                        </p:attrNameLst>
                                      </p:cBhvr>
                                      <p:to>
                                        <p:strVal val="visible"/>
                                      </p:to>
                                    </p:set>
                                    <p:anim calcmode="lin" valueType="num">
                                      <p:cBhvr additive="repl">
                                        <p:cTn id="212" dur="500" fill="hold"/>
                                        <p:tgtEl>
                                          <p:spTgt spid="189">
                                            <p:txEl>
                                              <p:pRg st="7" end="7"/>
                                            </p:txEl>
                                          </p:spTgt>
                                        </p:tgtEl>
                                        <p:attrNameLst>
                                          <p:attrName>ppt_x</p:attrName>
                                        </p:attrNameLst>
                                      </p:cBhvr>
                                      <p:tavLst>
                                        <p:tav tm="0">
                                          <p:val>
                                            <p:strVal val="#ppt_x"/>
                                          </p:val>
                                        </p:tav>
                                        <p:tav tm="100000">
                                          <p:val>
                                            <p:strVal val="#ppt_x"/>
                                          </p:val>
                                        </p:tav>
                                      </p:tavLst>
                                    </p:anim>
                                    <p:anim calcmode="lin" valueType="num">
                                      <p:cBhvr additive="repl">
                                        <p:cTn id="213" dur="500" fill="hold"/>
                                        <p:tgtEl>
                                          <p:spTgt spid="1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2" presetSubtype="4">
                                  <p:stCondLst>
                                    <p:cond delay="0"/>
                                  </p:stCondLst>
                                  <p:childTnLst>
                                    <p:set>
                                      <p:cBhvr>
                                        <p:cTn id="217" dur="1" fill="hold">
                                          <p:stCondLst>
                                            <p:cond delay="0"/>
                                          </p:stCondLst>
                                        </p:cTn>
                                        <p:tgtEl>
                                          <p:spTgt spid="190"/>
                                        </p:tgtEl>
                                        <p:attrNameLst>
                                          <p:attrName>style.visibility</p:attrName>
                                        </p:attrNameLst>
                                      </p:cBhvr>
                                      <p:to>
                                        <p:strVal val="visible"/>
                                      </p:to>
                                    </p:set>
                                    <p:anim calcmode="lin" valueType="num">
                                      <p:cBhvr additive="repl">
                                        <p:cTn id="218" dur="500" fill="hold"/>
                                        <p:tgtEl>
                                          <p:spTgt spid="190"/>
                                        </p:tgtEl>
                                        <p:attrNameLst>
                                          <p:attrName>ppt_x</p:attrName>
                                        </p:attrNameLst>
                                      </p:cBhvr>
                                      <p:tavLst>
                                        <p:tav tm="0">
                                          <p:val>
                                            <p:strVal val="#ppt_x"/>
                                          </p:val>
                                        </p:tav>
                                        <p:tav tm="100000">
                                          <p:val>
                                            <p:strVal val="#ppt_x"/>
                                          </p:val>
                                        </p:tav>
                                      </p:tavLst>
                                    </p:anim>
                                    <p:anim calcmode="lin" valueType="num">
                                      <p:cBhvr additive="repl">
                                        <p:cTn id="219"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nodeType="clickEffect" fill="hold" presetClass="entr" presetID="2" presetSubtype="4">
                                  <p:stCondLst>
                                    <p:cond delay="0"/>
                                  </p:stCondLst>
                                  <p:childTnLst>
                                    <p:set>
                                      <p:cBhvr>
                                        <p:cTn id="223" dur="1" fill="hold">
                                          <p:stCondLst>
                                            <p:cond delay="0"/>
                                          </p:stCondLst>
                                        </p:cTn>
                                        <p:tgtEl>
                                          <p:spTgt spid="192"/>
                                        </p:tgtEl>
                                        <p:attrNameLst>
                                          <p:attrName>style.visibility</p:attrName>
                                        </p:attrNameLst>
                                      </p:cBhvr>
                                      <p:to>
                                        <p:strVal val="visible"/>
                                      </p:to>
                                    </p:set>
                                    <p:anim calcmode="lin" valueType="num">
                                      <p:cBhvr additive="repl">
                                        <p:cTn id="224" dur="500" fill="hold"/>
                                        <p:tgtEl>
                                          <p:spTgt spid="192"/>
                                        </p:tgtEl>
                                        <p:attrNameLst>
                                          <p:attrName>ppt_x</p:attrName>
                                        </p:attrNameLst>
                                      </p:cBhvr>
                                      <p:tavLst>
                                        <p:tav tm="0">
                                          <p:val>
                                            <p:strVal val="#ppt_x"/>
                                          </p:val>
                                        </p:tav>
                                        <p:tav tm="100000">
                                          <p:val>
                                            <p:strVal val="#ppt_x"/>
                                          </p:val>
                                        </p:tav>
                                      </p:tavLst>
                                    </p:anim>
                                    <p:anim calcmode="lin" valueType="num">
                                      <p:cBhvr additive="repl">
                                        <p:cTn id="225"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Calculate the difference for each person</a:t>
            </a:r>
            <a:endParaRPr b="0" lang="en-US" sz="3600" spc="-1" strike="noStrike">
              <a:solidFill>
                <a:srgbClr val="000000"/>
              </a:solidFill>
              <a:latin typeface="Corbel"/>
            </a:endParaRPr>
          </a:p>
        </p:txBody>
      </p:sp>
      <p:sp>
        <p:nvSpPr>
          <p:cNvPr id="194" name="TextShape 2"/>
          <p:cNvSpPr txBox="1"/>
          <p:nvPr/>
        </p:nvSpPr>
        <p:spPr>
          <a:xfrm>
            <a:off x="3869280" y="864000"/>
            <a:ext cx="7314840" cy="1056240"/>
          </a:xfrm>
          <a:prstGeom prst="rect">
            <a:avLst/>
          </a:prstGeom>
          <a:noFill/>
          <a:ln>
            <a:noFill/>
          </a:ln>
        </p:spPr>
        <p:txBody>
          <a:bodyPr anchor="ctr">
            <a:normAutofit fontScale="70000"/>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We can calculate the different: grade_test2 – grade_test1</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Let’s put this back into the chico dataframe &amp; then plot a histogram</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p:txBody>
      </p:sp>
      <p:pic>
        <p:nvPicPr>
          <p:cNvPr id="195" name="Picture 3" descr="Screen Shot 2020-01-20 at 15.26.23.png"/>
          <p:cNvPicPr/>
          <p:nvPr/>
        </p:nvPicPr>
        <p:blipFill>
          <a:blip r:embed="rId1"/>
          <a:stretch/>
        </p:blipFill>
        <p:spPr>
          <a:xfrm>
            <a:off x="3771360" y="2016000"/>
            <a:ext cx="8951760" cy="771840"/>
          </a:xfrm>
          <a:prstGeom prst="rect">
            <a:avLst/>
          </a:prstGeom>
          <a:ln>
            <a:noFill/>
          </a:ln>
        </p:spPr>
      </p:pic>
      <p:pic>
        <p:nvPicPr>
          <p:cNvPr id="196" name="Picture 4" descr=""/>
          <p:cNvPicPr/>
          <p:nvPr/>
        </p:nvPicPr>
        <p:blipFill>
          <a:blip r:embed="rId2"/>
          <a:stretch/>
        </p:blipFill>
        <p:spPr>
          <a:xfrm>
            <a:off x="3898800" y="3048120"/>
            <a:ext cx="8292600" cy="3288960"/>
          </a:xfrm>
          <a:prstGeom prst="rect">
            <a:avLst/>
          </a:prstGeom>
          <a:ln>
            <a:noFill/>
          </a:ln>
        </p:spPr>
      </p:pic>
    </p:spTree>
  </p:cSld>
  <mc:AlternateContent>
    <mc:Choice Requires="p14">
      <p:transition spd="slow" p14:dur="2000"/>
    </mc:Choice>
    <mc:Fallback>
      <p:transition spd="slow"/>
    </mc:Fallback>
  </mc:AlternateContent>
  <p:timing>
    <p:tnLst>
      <p:par>
        <p:cTn id="226" dur="indefinite" restart="never" nodeType="tmRoot">
          <p:childTnLst>
            <p:seq>
              <p:cTn id="227" dur="indefinite" nodeType="mainSeq">
                <p:childTnLst>
                  <p:par>
                    <p:cTn id="228" fill="hold">
                      <p:stCondLst>
                        <p:cond delay="indefinite"/>
                      </p:stCondLst>
                      <p:childTnLst>
                        <p:par>
                          <p:cTn id="229" fill="hold">
                            <p:stCondLst>
                              <p:cond delay="0"/>
                            </p:stCondLst>
                            <p:childTnLst>
                              <p:par>
                                <p:cTn id="230" nodeType="clickEffect" fill="hold" presetClass="entr" presetID="2" presetSubtype="4">
                                  <p:stCondLst>
                                    <p:cond delay="0"/>
                                  </p:stCondLst>
                                  <p:childTnLst>
                                    <p:set>
                                      <p:cBhvr>
                                        <p:cTn id="231" dur="1" fill="hold">
                                          <p:stCondLst>
                                            <p:cond delay="0"/>
                                          </p:stCondLst>
                                        </p:cTn>
                                        <p:tgtEl>
                                          <p:spTgt spid="195"/>
                                        </p:tgtEl>
                                        <p:attrNameLst>
                                          <p:attrName>style.visibility</p:attrName>
                                        </p:attrNameLst>
                                      </p:cBhvr>
                                      <p:to>
                                        <p:strVal val="visible"/>
                                      </p:to>
                                    </p:set>
                                    <p:anim calcmode="lin" valueType="num">
                                      <p:cBhvr additive="repl">
                                        <p:cTn id="232" dur="500" fill="hold"/>
                                        <p:tgtEl>
                                          <p:spTgt spid="195"/>
                                        </p:tgtEl>
                                        <p:attrNameLst>
                                          <p:attrName>ppt_x</p:attrName>
                                        </p:attrNameLst>
                                      </p:cBhvr>
                                      <p:tavLst>
                                        <p:tav tm="0">
                                          <p:val>
                                            <p:strVal val="#ppt_x"/>
                                          </p:val>
                                        </p:tav>
                                        <p:tav tm="100000">
                                          <p:val>
                                            <p:strVal val="#ppt_x"/>
                                          </p:val>
                                        </p:tav>
                                      </p:tavLst>
                                    </p:anim>
                                    <p:anim calcmode="lin" valueType="num">
                                      <p:cBhvr additive="repl">
                                        <p:cTn id="233"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2" presetSubtype="4">
                                  <p:stCondLst>
                                    <p:cond delay="0"/>
                                  </p:stCondLst>
                                  <p:childTnLst>
                                    <p:set>
                                      <p:cBhvr>
                                        <p:cTn id="237" dur="1" fill="hold">
                                          <p:stCondLst>
                                            <p:cond delay="0"/>
                                          </p:stCondLst>
                                        </p:cTn>
                                        <p:tgtEl>
                                          <p:spTgt spid="196"/>
                                        </p:tgtEl>
                                        <p:attrNameLst>
                                          <p:attrName>style.visibility</p:attrName>
                                        </p:attrNameLst>
                                      </p:cBhvr>
                                      <p:to>
                                        <p:strVal val="visible"/>
                                      </p:to>
                                    </p:set>
                                    <p:anim calcmode="lin" valueType="num">
                                      <p:cBhvr additive="repl">
                                        <p:cTn id="238" dur="500" fill="hold"/>
                                        <p:tgtEl>
                                          <p:spTgt spid="196"/>
                                        </p:tgtEl>
                                        <p:attrNameLst>
                                          <p:attrName>ppt_x</p:attrName>
                                        </p:attrNameLst>
                                      </p:cBhvr>
                                      <p:tavLst>
                                        <p:tav tm="0">
                                          <p:val>
                                            <p:strVal val="#ppt_x"/>
                                          </p:val>
                                        </p:tav>
                                        <p:tav tm="100000">
                                          <p:val>
                                            <p:strVal val="#ppt_x"/>
                                          </p:val>
                                        </p:tav>
                                      </p:tavLst>
                                    </p:anim>
                                    <p:anim calcmode="lin" valueType="num">
                                      <p:cBhvr additive="repl">
                                        <p:cTn id="239"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Null and Alternative Hypothesis</a:t>
            </a:r>
            <a:endParaRPr b="0" lang="en-US" sz="3600" spc="-1" strike="noStrike">
              <a:solidFill>
                <a:srgbClr val="000000"/>
              </a:solidFill>
              <a:latin typeface="Corbel"/>
            </a:endParaRPr>
          </a:p>
        </p:txBody>
      </p:sp>
      <p:sp>
        <p:nvSpPr>
          <p:cNvPr id="198" name="TextShape 2"/>
          <p:cNvSpPr txBox="1"/>
          <p:nvPr/>
        </p:nvSpPr>
        <p:spPr>
          <a:xfrm>
            <a:off x="3869280" y="864000"/>
            <a:ext cx="7314840" cy="144360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What is the null and alternative hypothesis in a paired samples t-test? </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p:txBody>
      </p:sp>
      <p:pic>
        <p:nvPicPr>
          <p:cNvPr id="199" name="Picture 4" descr="Screen Shot 2020-01-20 at 15.28.55.png"/>
          <p:cNvPicPr/>
          <p:nvPr/>
        </p:nvPicPr>
        <p:blipFill>
          <a:blip r:embed="rId1"/>
          <a:stretch/>
        </p:blipFill>
        <p:spPr>
          <a:xfrm>
            <a:off x="5631840" y="1739880"/>
            <a:ext cx="2436840" cy="691560"/>
          </a:xfrm>
          <a:prstGeom prst="rect">
            <a:avLst/>
          </a:prstGeom>
          <a:ln>
            <a:noFill/>
          </a:ln>
        </p:spPr>
      </p:pic>
      <p:pic>
        <p:nvPicPr>
          <p:cNvPr id="200" name="Picture 6" descr="Screen Shot 2020-01-20 at 15.30.04.png"/>
          <p:cNvPicPr/>
          <p:nvPr/>
        </p:nvPicPr>
        <p:blipFill>
          <a:blip r:embed="rId2"/>
          <a:stretch/>
        </p:blipFill>
        <p:spPr>
          <a:xfrm>
            <a:off x="6820200" y="3309120"/>
            <a:ext cx="2997720" cy="2065320"/>
          </a:xfrm>
          <a:prstGeom prst="rect">
            <a:avLst/>
          </a:prstGeom>
          <a:ln>
            <a:noFill/>
          </a:ln>
        </p:spPr>
      </p:pic>
      <p:sp>
        <p:nvSpPr>
          <p:cNvPr id="201" name="CustomShape 3"/>
          <p:cNvSpPr/>
          <p:nvPr/>
        </p:nvSpPr>
        <p:spPr>
          <a:xfrm>
            <a:off x="4021560" y="2673720"/>
            <a:ext cx="7314840" cy="1443600"/>
          </a:xfrm>
          <a:prstGeom prst="rect">
            <a:avLst/>
          </a:prstGeom>
          <a:noFill/>
          <a:ln>
            <a:noFill/>
          </a:ln>
        </p:spPr>
        <p:style>
          <a:lnRef idx="0"/>
          <a:fillRef idx="0"/>
          <a:effectRef idx="0"/>
          <a:fontRef idx="minor"/>
        </p:style>
        <p:txBody>
          <a:bodyPr anchor="ctr">
            <a:norm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This is how we calculate the t-statistic:</a:t>
            </a:r>
            <a:endParaRPr b="0" lang="en-US" sz="2000" spc="-1" strike="noStrike">
              <a:latin typeface="Arial"/>
            </a:endParaRPr>
          </a:p>
          <a:p>
            <a:pPr>
              <a:lnSpc>
                <a:spcPct val="90000"/>
              </a:lnSpc>
              <a:spcBef>
                <a:spcPts val="1199"/>
              </a:spcBef>
            </a:pPr>
            <a:endParaRPr b="0" lang="en-US" sz="2000" spc="-1" strike="noStrike">
              <a:latin typeface="Arial"/>
            </a:endParaRPr>
          </a:p>
        </p:txBody>
      </p:sp>
      <p:sp>
        <p:nvSpPr>
          <p:cNvPr id="202" name="CustomShape 4"/>
          <p:cNvSpPr/>
          <p:nvPr/>
        </p:nvSpPr>
        <p:spPr>
          <a:xfrm>
            <a:off x="3988080" y="5536800"/>
            <a:ext cx="7314840" cy="1443600"/>
          </a:xfrm>
          <a:prstGeom prst="rect">
            <a:avLst/>
          </a:prstGeom>
          <a:noFill/>
          <a:ln>
            <a:noFill/>
          </a:ln>
        </p:spPr>
        <p:style>
          <a:lnRef idx="0"/>
          <a:fillRef idx="0"/>
          <a:effectRef idx="0"/>
          <a:fontRef idx="minor"/>
        </p:style>
        <p:txBody>
          <a:bodyPr anchor="ctr">
            <a:normAutofit/>
          </a:bodyPr>
          <a:p>
            <a:pPr>
              <a:lnSpc>
                <a:spcPct val="90000"/>
              </a:lnSpc>
              <a:spcBef>
                <a:spcPts val="1199"/>
              </a:spcBef>
              <a:tabLst>
                <a:tab algn="l" pos="0"/>
              </a:tabLst>
            </a:pPr>
            <a:r>
              <a:rPr b="0" lang="en-US" sz="2000" spc="-1" strike="noStrike">
                <a:solidFill>
                  <a:srgbClr val="595959"/>
                </a:solidFill>
                <a:latin typeface="Corbel"/>
              </a:rPr>
              <a:t>Degree of freedom = n-1 = number of differences – 1 = 20-1 = 19</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40" dur="indefinite" restart="never" nodeType="tmRoot">
          <p:childTnLst>
            <p:seq>
              <p:cTn id="241" dur="indefinite" nodeType="mainSeq">
                <p:childTnLst>
                  <p:par>
                    <p:cTn id="242" fill="hold">
                      <p:stCondLst>
                        <p:cond delay="indefinite"/>
                      </p:stCondLst>
                      <p:childTnLst>
                        <p:par>
                          <p:cTn id="243" fill="hold">
                            <p:stCondLst>
                              <p:cond delay="0"/>
                            </p:stCondLst>
                            <p:childTnLst>
                              <p:par>
                                <p:cTn id="244" nodeType="clickEffect" fill="hold" presetClass="entr" presetID="2" presetSubtype="4">
                                  <p:stCondLst>
                                    <p:cond delay="0"/>
                                  </p:stCondLst>
                                  <p:childTnLst>
                                    <p:set>
                                      <p:cBhvr>
                                        <p:cTn id="245" dur="1" fill="hold">
                                          <p:stCondLst>
                                            <p:cond delay="0"/>
                                          </p:stCondLst>
                                        </p:cTn>
                                        <p:tgtEl>
                                          <p:spTgt spid="199"/>
                                        </p:tgtEl>
                                        <p:attrNameLst>
                                          <p:attrName>style.visibility</p:attrName>
                                        </p:attrNameLst>
                                      </p:cBhvr>
                                      <p:to>
                                        <p:strVal val="visible"/>
                                      </p:to>
                                    </p:set>
                                    <p:anim calcmode="lin" valueType="num">
                                      <p:cBhvr additive="repl">
                                        <p:cTn id="246" dur="500" fill="hold"/>
                                        <p:tgtEl>
                                          <p:spTgt spid="199"/>
                                        </p:tgtEl>
                                        <p:attrNameLst>
                                          <p:attrName>ppt_x</p:attrName>
                                        </p:attrNameLst>
                                      </p:cBhvr>
                                      <p:tavLst>
                                        <p:tav tm="0">
                                          <p:val>
                                            <p:strVal val="#ppt_x"/>
                                          </p:val>
                                        </p:tav>
                                        <p:tav tm="100000">
                                          <p:val>
                                            <p:strVal val="#ppt_x"/>
                                          </p:val>
                                        </p:tav>
                                      </p:tavLst>
                                    </p:anim>
                                    <p:anim calcmode="lin" valueType="num">
                                      <p:cBhvr additive="repl">
                                        <p:cTn id="247"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2" presetSubtype="4">
                                  <p:stCondLst>
                                    <p:cond delay="0"/>
                                  </p:stCondLst>
                                  <p:childTnLst>
                                    <p:set>
                                      <p:cBhvr>
                                        <p:cTn id="251" dur="1" fill="hold">
                                          <p:stCondLst>
                                            <p:cond delay="0"/>
                                          </p:stCondLst>
                                        </p:cTn>
                                        <p:tgtEl>
                                          <p:spTgt spid="201"/>
                                        </p:tgtEl>
                                        <p:attrNameLst>
                                          <p:attrName>style.visibility</p:attrName>
                                        </p:attrNameLst>
                                      </p:cBhvr>
                                      <p:to>
                                        <p:strVal val="visible"/>
                                      </p:to>
                                    </p:set>
                                    <p:anim calcmode="lin" valueType="num">
                                      <p:cBhvr additive="repl">
                                        <p:cTn id="252" dur="500" fill="hold"/>
                                        <p:tgtEl>
                                          <p:spTgt spid="201"/>
                                        </p:tgtEl>
                                        <p:attrNameLst>
                                          <p:attrName>ppt_x</p:attrName>
                                        </p:attrNameLst>
                                      </p:cBhvr>
                                      <p:tavLst>
                                        <p:tav tm="0">
                                          <p:val>
                                            <p:strVal val="#ppt_x"/>
                                          </p:val>
                                        </p:tav>
                                        <p:tav tm="100000">
                                          <p:val>
                                            <p:strVal val="#ppt_x"/>
                                          </p:val>
                                        </p:tav>
                                      </p:tavLst>
                                    </p:anim>
                                    <p:anim calcmode="lin" valueType="num">
                                      <p:cBhvr additive="repl">
                                        <p:cTn id="253"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2" presetSubtype="4">
                                  <p:stCondLst>
                                    <p:cond delay="0"/>
                                  </p:stCondLst>
                                  <p:childTnLst>
                                    <p:set>
                                      <p:cBhvr>
                                        <p:cTn id="257" dur="1" fill="hold">
                                          <p:stCondLst>
                                            <p:cond delay="0"/>
                                          </p:stCondLst>
                                        </p:cTn>
                                        <p:tgtEl>
                                          <p:spTgt spid="200"/>
                                        </p:tgtEl>
                                        <p:attrNameLst>
                                          <p:attrName>style.visibility</p:attrName>
                                        </p:attrNameLst>
                                      </p:cBhvr>
                                      <p:to>
                                        <p:strVal val="visible"/>
                                      </p:to>
                                    </p:set>
                                    <p:anim calcmode="lin" valueType="num">
                                      <p:cBhvr additive="repl">
                                        <p:cTn id="258" dur="500" fill="hold"/>
                                        <p:tgtEl>
                                          <p:spTgt spid="200"/>
                                        </p:tgtEl>
                                        <p:attrNameLst>
                                          <p:attrName>ppt_x</p:attrName>
                                        </p:attrNameLst>
                                      </p:cBhvr>
                                      <p:tavLst>
                                        <p:tav tm="0">
                                          <p:val>
                                            <p:strVal val="#ppt_x"/>
                                          </p:val>
                                        </p:tav>
                                        <p:tav tm="100000">
                                          <p:val>
                                            <p:strVal val="#ppt_x"/>
                                          </p:val>
                                        </p:tav>
                                      </p:tavLst>
                                    </p:anim>
                                    <p:anim calcmode="lin" valueType="num">
                                      <p:cBhvr additive="repl">
                                        <p:cTn id="259"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2" presetSubtype="4">
                                  <p:stCondLst>
                                    <p:cond delay="0"/>
                                  </p:stCondLst>
                                  <p:childTnLst>
                                    <p:set>
                                      <p:cBhvr>
                                        <p:cTn id="263" dur="1" fill="hold">
                                          <p:stCondLst>
                                            <p:cond delay="0"/>
                                          </p:stCondLst>
                                        </p:cTn>
                                        <p:tgtEl>
                                          <p:spTgt spid="202"/>
                                        </p:tgtEl>
                                        <p:attrNameLst>
                                          <p:attrName>style.visibility</p:attrName>
                                        </p:attrNameLst>
                                      </p:cBhvr>
                                      <p:to>
                                        <p:strVal val="visible"/>
                                      </p:to>
                                    </p:set>
                                    <p:anim calcmode="lin" valueType="num">
                                      <p:cBhvr additive="repl">
                                        <p:cTn id="264" dur="500" fill="hold"/>
                                        <p:tgtEl>
                                          <p:spTgt spid="202"/>
                                        </p:tgtEl>
                                        <p:attrNameLst>
                                          <p:attrName>ppt_x</p:attrName>
                                        </p:attrNameLst>
                                      </p:cBhvr>
                                      <p:tavLst>
                                        <p:tav tm="0">
                                          <p:val>
                                            <p:strVal val="#ppt_x"/>
                                          </p:val>
                                        </p:tav>
                                        <p:tav tm="100000">
                                          <p:val>
                                            <p:strVal val="#ppt_x"/>
                                          </p:val>
                                        </p:tav>
                                      </p:tavLst>
                                    </p:anim>
                                    <p:anim calcmode="lin" valueType="num">
                                      <p:cBhvr additive="repl">
                                        <p:cTn id="265"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Paired t-test in R</a:t>
            </a:r>
            <a:endParaRPr b="0" lang="en-US" sz="3600" spc="-1" strike="noStrike">
              <a:solidFill>
                <a:srgbClr val="000000"/>
              </a:solidFill>
              <a:latin typeface="Corbel"/>
            </a:endParaRPr>
          </a:p>
        </p:txBody>
      </p:sp>
      <p:pic>
        <p:nvPicPr>
          <p:cNvPr id="204" name="Content Placeholder 3" descr="Screen Shot 2020-01-20 at 15.36.56.png"/>
          <p:cNvPicPr/>
          <p:nvPr/>
        </p:nvPicPr>
        <p:blipFill>
          <a:blip r:embed="rId1"/>
          <a:srcRect l="0" t="-38793" r="0" b="-38793"/>
          <a:stretch/>
        </p:blipFill>
        <p:spPr>
          <a:xfrm>
            <a:off x="3869280" y="864000"/>
            <a:ext cx="7314840" cy="5120280"/>
          </a:xfrm>
          <a:prstGeom prst="rect">
            <a:avLst/>
          </a:prstGeom>
          <a:ln>
            <a:noFill/>
          </a:ln>
        </p:spPr>
      </p:pic>
      <p:sp>
        <p:nvSpPr>
          <p:cNvPr id="205" name="CustomShape 2"/>
          <p:cNvSpPr/>
          <p:nvPr/>
        </p:nvSpPr>
        <p:spPr>
          <a:xfrm>
            <a:off x="3809880" y="4987800"/>
            <a:ext cx="73249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rbel"/>
              </a:rPr>
              <a:t>What happens when you switch grade_test2 and grade_test1?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66" dur="indefinite" restart="never" nodeType="tmRoot">
          <p:childTnLst>
            <p:seq>
              <p:cTn id="267" dur="indefinite" nodeType="mainSeq">
                <p:childTnLst>
                  <p:par>
                    <p:cTn id="268" fill="hold">
                      <p:stCondLst>
                        <p:cond delay="indefinite"/>
                      </p:stCondLst>
                      <p:childTnLst>
                        <p:par>
                          <p:cTn id="269" fill="hold">
                            <p:stCondLst>
                              <p:cond delay="0"/>
                            </p:stCondLst>
                            <p:childTnLst>
                              <p:par>
                                <p:cTn id="270" nodeType="clickEffect" fill="hold" presetClass="entr" presetID="2" presetSubtype="4">
                                  <p:stCondLst>
                                    <p:cond delay="0"/>
                                  </p:stCondLst>
                                  <p:childTnLst>
                                    <p:set>
                                      <p:cBhvr>
                                        <p:cTn id="271" dur="1" fill="hold">
                                          <p:stCondLst>
                                            <p:cond delay="0"/>
                                          </p:stCondLst>
                                        </p:cTn>
                                        <p:tgtEl>
                                          <p:spTgt spid="205"/>
                                        </p:tgtEl>
                                        <p:attrNameLst>
                                          <p:attrName>style.visibility</p:attrName>
                                        </p:attrNameLst>
                                      </p:cBhvr>
                                      <p:to>
                                        <p:strVal val="visible"/>
                                      </p:to>
                                    </p:set>
                                    <p:anim calcmode="lin" valueType="num">
                                      <p:cBhvr additive="repl">
                                        <p:cTn id="272" dur="500" fill="hold"/>
                                        <p:tgtEl>
                                          <p:spTgt spid="205"/>
                                        </p:tgtEl>
                                        <p:attrNameLst>
                                          <p:attrName>ppt_x</p:attrName>
                                        </p:attrNameLst>
                                      </p:cBhvr>
                                      <p:tavLst>
                                        <p:tav tm="0">
                                          <p:val>
                                            <p:strVal val="#ppt_x"/>
                                          </p:val>
                                        </p:tav>
                                        <p:tav tm="100000">
                                          <p:val>
                                            <p:strVal val="#ppt_x"/>
                                          </p:val>
                                        </p:tav>
                                      </p:tavLst>
                                    </p:anim>
                                    <p:anim calcmode="lin" valueType="num">
                                      <p:cBhvr additive="repl">
                                        <p:cTn id="273"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Basic statistical tests</a:t>
            </a:r>
            <a:endParaRPr b="0" lang="en-US" sz="3600" spc="-1" strike="noStrike">
              <a:solidFill>
                <a:srgbClr val="000000"/>
              </a:solidFill>
              <a:latin typeface="Corbel"/>
            </a:endParaRPr>
          </a:p>
        </p:txBody>
      </p:sp>
      <p:sp>
        <p:nvSpPr>
          <p:cNvPr id="138" name="TextShape 2"/>
          <p:cNvSpPr txBox="1"/>
          <p:nvPr/>
        </p:nvSpPr>
        <p:spPr>
          <a:xfrm>
            <a:off x="3869280" y="864000"/>
            <a:ext cx="7314840" cy="5120280"/>
          </a:xfrm>
          <a:prstGeom prst="rect">
            <a:avLst/>
          </a:prstGeom>
          <a:noFill/>
          <a:ln>
            <a:noFill/>
          </a:ln>
        </p:spPr>
        <p:txBody>
          <a:bodyPr anchor="ctr">
            <a:noAutofit/>
          </a:bodyPr>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T-test</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Independent -&gt; Student t-test &amp; Welch t-test</a:t>
            </a:r>
            <a:endParaRPr b="0" lang="en-US" sz="1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Dependent -&gt; Paired samples</a:t>
            </a:r>
            <a:endParaRPr b="0" lang="en-US" sz="1800" spc="-1" strike="noStrike">
              <a:solidFill>
                <a:srgbClr val="595959"/>
              </a:solidFill>
              <a:latin typeface="Corbel"/>
            </a:endParaRPr>
          </a:p>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ANOVA</a:t>
            </a:r>
            <a:endParaRPr b="0" lang="en-US" sz="2000" spc="-1" strike="noStrike">
              <a:solidFill>
                <a:srgbClr val="595959"/>
              </a:solidFill>
              <a:latin typeface="Corbel"/>
            </a:endParaRPr>
          </a:p>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Chi-square test</a:t>
            </a: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Assumptions of the paired t-test</a:t>
            </a:r>
            <a:endParaRPr b="0" lang="en-US" sz="3600" spc="-1" strike="noStrike">
              <a:solidFill>
                <a:srgbClr val="000000"/>
              </a:solidFill>
              <a:latin typeface="Corbel"/>
            </a:endParaRPr>
          </a:p>
        </p:txBody>
      </p:sp>
      <p:sp>
        <p:nvSpPr>
          <p:cNvPr id="207" name="TextShape 2"/>
          <p:cNvSpPr txBox="1"/>
          <p:nvPr/>
        </p:nvSpPr>
        <p:spPr>
          <a:xfrm>
            <a:off x="3869280" y="864000"/>
            <a:ext cx="7314840" cy="5120280"/>
          </a:xfrm>
          <a:prstGeom prst="rect">
            <a:avLst/>
          </a:prstGeom>
          <a:noFill/>
          <a:ln>
            <a:noFill/>
          </a:ln>
        </p:spPr>
        <p:txBody>
          <a:bodyPr anchor="ctr">
            <a:noAutofit/>
          </a:bodyPr>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The difference scores are normally distributed</a:t>
            </a:r>
            <a:endParaRPr b="0" lang="en-US" sz="2000" spc="-1" strike="noStrike">
              <a:solidFill>
                <a:srgbClr val="595959"/>
              </a:solidFill>
              <a:latin typeface="Corbel"/>
            </a:endParaRPr>
          </a:p>
          <a:p>
            <a:pPr marL="457200" indent="-456840">
              <a:lnSpc>
                <a:spcPct val="90000"/>
              </a:lnSpc>
              <a:spcBef>
                <a:spcPts val="1199"/>
              </a:spcBef>
              <a:buClr>
                <a:srgbClr val="40bad2"/>
              </a:buClr>
              <a:buFont typeface="Wingdings 2" charset="2"/>
              <a:buAutoNum type="arabicPeriod"/>
            </a:pPr>
            <a:r>
              <a:rPr b="0" lang="en-US" sz="2000" spc="-1" strike="noStrike">
                <a:solidFill>
                  <a:srgbClr val="595959"/>
                </a:solidFill>
                <a:latin typeface="Corbel"/>
              </a:rPr>
              <a:t>The data is “paired”</a:t>
            </a: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How to test assumptions? </a:t>
            </a:r>
            <a:endParaRPr b="0" lang="en-US" sz="3600" spc="-1" strike="noStrike">
              <a:solidFill>
                <a:srgbClr val="000000"/>
              </a:solidFill>
              <a:latin typeface="Corbel"/>
            </a:endParaRPr>
          </a:p>
        </p:txBody>
      </p:sp>
      <p:sp>
        <p:nvSpPr>
          <p:cNvPr id="209" name="TextShape 2"/>
          <p:cNvSpPr txBox="1"/>
          <p:nvPr/>
        </p:nvSpPr>
        <p:spPr>
          <a:xfrm>
            <a:off x="3869280" y="864000"/>
            <a:ext cx="7314840" cy="5687640"/>
          </a:xfrm>
          <a:prstGeom prst="rect">
            <a:avLst/>
          </a:prstGeom>
          <a:noFill/>
          <a:ln>
            <a:noFill/>
          </a:ln>
        </p:spPr>
        <p:txBody>
          <a:bodyPr anchor="ctr">
            <a:normAutofit fontScale="91000"/>
          </a:bodyPr>
          <a:p>
            <a:pPr marL="182880" indent="-182520">
              <a:lnSpc>
                <a:spcPct val="90000"/>
              </a:lnSpc>
              <a:spcBef>
                <a:spcPts val="1199"/>
              </a:spcBef>
              <a:buClr>
                <a:srgbClr val="40bad2"/>
              </a:buClr>
              <a:buFont typeface="Wingdings 2" charset="2"/>
              <a:buChar char=""/>
            </a:pPr>
            <a:r>
              <a:rPr b="0" lang="en-US" sz="2400" spc="-1" strike="noStrike">
                <a:solidFill>
                  <a:srgbClr val="595959"/>
                </a:solidFill>
                <a:latin typeface="Corbel"/>
              </a:rPr>
              <a:t>How can we test assumptions of normality? </a:t>
            </a:r>
            <a:endParaRPr b="0" lang="en-US" sz="24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QQ-plot </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0000ff"/>
                </a:solidFill>
                <a:latin typeface="Corbel"/>
              </a:rPr>
              <a:t>harpo %&gt;% filter(tutor=="Anastasia") %&gt;% ggplot(aes(sample=(grade))) + geom_qq()</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000000"/>
                </a:solidFill>
                <a:latin typeface="Corbel"/>
              </a:rPr>
              <a:t>OR</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0000ff"/>
                </a:solidFill>
                <a:latin typeface="Corbel"/>
              </a:rPr>
              <a:t>harpo %&gt;% filter(tutor=="Anastasia") %&gt;% ggplot(aes(sample=scale(grade))) + geom_qq() + geom_abline()</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000000"/>
                </a:solidFill>
                <a:latin typeface="Corbel"/>
              </a:rPr>
              <a:t>OR</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3366ff"/>
                </a:solidFill>
                <a:latin typeface="Corbel"/>
              </a:rPr>
              <a:t>qqnorm(chic0$difference)</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000000"/>
                </a:solidFill>
                <a:latin typeface="Corbel"/>
              </a:rPr>
              <a:t>Note: Be sure to do it for each sample in an independent samples t-test</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endParaRPr b="0" lang="en-US" sz="1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tabLst>
                <a:tab algn="l" pos="0"/>
              </a:tabLst>
            </a:pPr>
            <a:r>
              <a:rPr b="0" lang="en-US" sz="1800" spc="-1" strike="noStrike">
                <a:solidFill>
                  <a:srgbClr val="000000"/>
                </a:solidFill>
                <a:latin typeface="Corbel"/>
              </a:rPr>
              <a:t>Shapiro-Wilk test: Tests for normality</a:t>
            </a:r>
            <a:endParaRPr b="0" lang="en-US" sz="1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tabLst>
                <a:tab algn="l" pos="0"/>
              </a:tabLst>
            </a:pPr>
            <a:r>
              <a:rPr b="0" lang="en-US" sz="1800" spc="-1" strike="noStrike">
                <a:solidFill>
                  <a:srgbClr val="000000"/>
                </a:solidFill>
                <a:latin typeface="Corbel"/>
              </a:rPr>
              <a:t>Null hypothesis: distribution is normal</a:t>
            </a:r>
            <a:endParaRPr b="0" lang="en-US" sz="1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tabLst>
                <a:tab algn="l" pos="0"/>
              </a:tabLst>
            </a:pPr>
            <a:r>
              <a:rPr b="0" lang="en-US" sz="1800" spc="-1" strike="noStrike">
                <a:solidFill>
                  <a:srgbClr val="000000"/>
                </a:solidFill>
                <a:latin typeface="Corbel"/>
              </a:rPr>
              <a:t>Alternative hypothesis: distribution is non-normal</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3366ff"/>
                </a:solidFill>
                <a:latin typeface="Corbel"/>
              </a:rPr>
              <a:t>shapiro.test(chico$difference)</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r>
              <a:rPr b="0" lang="en-US" sz="1800" spc="-1" strike="noStrike">
                <a:solidFill>
                  <a:srgbClr val="000000"/>
                </a:solidFill>
                <a:latin typeface="Corbel"/>
              </a:rPr>
              <a:t>P-value &gt; 0.05 suggests that there is </a:t>
            </a:r>
            <a:r>
              <a:rPr b="0" lang="en-US" sz="1800" spc="-1" strike="noStrike" u="sng">
                <a:solidFill>
                  <a:srgbClr val="000000"/>
                </a:solidFill>
                <a:uFillTx/>
                <a:latin typeface="Corbel"/>
              </a:rPr>
              <a:t>not</a:t>
            </a:r>
            <a:r>
              <a:rPr b="0" lang="en-US" sz="1800" spc="-1" strike="noStrike">
                <a:solidFill>
                  <a:srgbClr val="000000"/>
                </a:solidFill>
                <a:latin typeface="Corbel"/>
              </a:rPr>
              <a:t> sufficient evidence in favor of the alternative hypothesis, but Shapiro-Wilk test is most likely to find differences with large sample sizes – when normality is least of a concern. </a:t>
            </a: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endParaRPr b="0" lang="en-US" sz="1800" spc="-1" strike="noStrike">
              <a:solidFill>
                <a:srgbClr val="595959"/>
              </a:solidFill>
              <a:latin typeface="Corbel"/>
            </a:endParaRPr>
          </a:p>
          <a:p>
            <a:pPr marL="502920">
              <a:lnSpc>
                <a:spcPct val="90000"/>
              </a:lnSpc>
              <a:spcBef>
                <a:spcPts val="249"/>
              </a:spcBef>
              <a:spcAft>
                <a:spcPts val="249"/>
              </a:spcAft>
              <a:tabLst>
                <a:tab algn="l" pos="0"/>
              </a:tabLst>
            </a:pPr>
            <a:endParaRPr b="0" lang="en-US" sz="1800" spc="-1" strike="noStrike">
              <a:solidFill>
                <a:srgbClr val="595959"/>
              </a:solidFill>
              <a:latin typeface="Corbel"/>
            </a:endParaRPr>
          </a:p>
        </p:txBody>
      </p:sp>
      <p:pic>
        <p:nvPicPr>
          <p:cNvPr id="210" name="Picture 3" descr="Screen Shot 2020-01-20 at 15.58.09.png"/>
          <p:cNvPicPr/>
          <p:nvPr/>
        </p:nvPicPr>
        <p:blipFill>
          <a:blip r:embed="rId1"/>
          <a:stretch/>
        </p:blipFill>
        <p:spPr>
          <a:xfrm>
            <a:off x="8686800" y="3807720"/>
            <a:ext cx="3101040" cy="1221480"/>
          </a:xfrm>
          <a:prstGeom prst="rect">
            <a:avLst/>
          </a:prstGeom>
          <a:ln>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fill="hold">
                      <p:stCondLst>
                        <p:cond delay="indefinite"/>
                      </p:stCondLst>
                      <p:childTnLst>
                        <p:par>
                          <p:cTn id="277" fill="hold">
                            <p:stCondLst>
                              <p:cond delay="0"/>
                            </p:stCondLst>
                            <p:childTnLst>
                              <p:par>
                                <p:cTn id="278" nodeType="clickEffect" fill="hold" presetClass="entr" presetID="2" presetSubtype="4">
                                  <p:stCondLst>
                                    <p:cond delay="0"/>
                                  </p:stCondLst>
                                  <p:childTnLst>
                                    <p:set>
                                      <p:cBhvr>
                                        <p:cTn id="279" dur="1" fill="hold">
                                          <p:stCondLst>
                                            <p:cond delay="0"/>
                                          </p:stCondLst>
                                        </p:cTn>
                                        <p:tgtEl>
                                          <p:spTgt spid="209">
                                            <p:txEl>
                                              <p:pRg st="1" end="1"/>
                                            </p:txEl>
                                          </p:spTgt>
                                        </p:tgtEl>
                                        <p:attrNameLst>
                                          <p:attrName>style.visibility</p:attrName>
                                        </p:attrNameLst>
                                      </p:cBhvr>
                                      <p:to>
                                        <p:strVal val="visible"/>
                                      </p:to>
                                    </p:set>
                                    <p:anim calcmode="lin" valueType="num">
                                      <p:cBhvr additive="repl">
                                        <p:cTn id="280" dur="500" fill="hold"/>
                                        <p:tgtEl>
                                          <p:spTgt spid="209">
                                            <p:txEl>
                                              <p:pRg st="1" end="1"/>
                                            </p:txEl>
                                          </p:spTgt>
                                        </p:tgtEl>
                                        <p:attrNameLst>
                                          <p:attrName>ppt_x</p:attrName>
                                        </p:attrNameLst>
                                      </p:cBhvr>
                                      <p:tavLst>
                                        <p:tav tm="0">
                                          <p:val>
                                            <p:strVal val="#ppt_x"/>
                                          </p:val>
                                        </p:tav>
                                        <p:tav tm="100000">
                                          <p:val>
                                            <p:strVal val="#ppt_x"/>
                                          </p:val>
                                        </p:tav>
                                      </p:tavLst>
                                    </p:anim>
                                    <p:anim calcmode="lin" valueType="num">
                                      <p:cBhvr additive="repl">
                                        <p:cTn id="281" dur="500" fill="hold"/>
                                        <p:tgtEl>
                                          <p:spTgt spid="209">
                                            <p:txEl>
                                              <p:pRg st="1" end="1"/>
                                            </p:txEl>
                                          </p:spTgt>
                                        </p:tgtEl>
                                        <p:attrNameLst>
                                          <p:attrName>ppt_y</p:attrName>
                                        </p:attrNameLst>
                                      </p:cBhvr>
                                      <p:tavLst>
                                        <p:tav tm="0">
                                          <p:val>
                                            <p:strVal val="1+#ppt_h/2"/>
                                          </p:val>
                                        </p:tav>
                                        <p:tav tm="100000">
                                          <p:val>
                                            <p:strVal val="#ppt_y"/>
                                          </p:val>
                                        </p:tav>
                                      </p:tavLst>
                                    </p:anim>
                                  </p:childTnLst>
                                </p:cTn>
                              </p:par>
                              <p:par>
                                <p:cTn id="282" nodeType="withEffect" fill="hold" presetClass="entr" presetID="2" presetSubtype="4">
                                  <p:stCondLst>
                                    <p:cond delay="0"/>
                                  </p:stCondLst>
                                  <p:childTnLst>
                                    <p:set>
                                      <p:cBhvr>
                                        <p:cTn id="283" dur="1" fill="hold">
                                          <p:stCondLst>
                                            <p:cond delay="0"/>
                                          </p:stCondLst>
                                        </p:cTn>
                                        <p:tgtEl>
                                          <p:spTgt spid="209">
                                            <p:txEl>
                                              <p:pRg st="2" end="2"/>
                                            </p:txEl>
                                          </p:spTgt>
                                        </p:tgtEl>
                                        <p:attrNameLst>
                                          <p:attrName>style.visibility</p:attrName>
                                        </p:attrNameLst>
                                      </p:cBhvr>
                                      <p:to>
                                        <p:strVal val="visible"/>
                                      </p:to>
                                    </p:set>
                                    <p:anim calcmode="lin" valueType="num">
                                      <p:cBhvr additive="repl">
                                        <p:cTn id="284" dur="500" fill="hold"/>
                                        <p:tgtEl>
                                          <p:spTgt spid="209">
                                            <p:txEl>
                                              <p:pRg st="2" end="2"/>
                                            </p:txEl>
                                          </p:spTgt>
                                        </p:tgtEl>
                                        <p:attrNameLst>
                                          <p:attrName>ppt_x</p:attrName>
                                        </p:attrNameLst>
                                      </p:cBhvr>
                                      <p:tavLst>
                                        <p:tav tm="0">
                                          <p:val>
                                            <p:strVal val="#ppt_x"/>
                                          </p:val>
                                        </p:tav>
                                        <p:tav tm="100000">
                                          <p:val>
                                            <p:strVal val="#ppt_x"/>
                                          </p:val>
                                        </p:tav>
                                      </p:tavLst>
                                    </p:anim>
                                    <p:anim calcmode="lin" valueType="num">
                                      <p:cBhvr additive="repl">
                                        <p:cTn id="285" dur="500" fill="hold"/>
                                        <p:tgtEl>
                                          <p:spTgt spid="209">
                                            <p:txEl>
                                              <p:pRg st="2" end="2"/>
                                            </p:txEl>
                                          </p:spTgt>
                                        </p:tgtEl>
                                        <p:attrNameLst>
                                          <p:attrName>ppt_y</p:attrName>
                                        </p:attrNameLst>
                                      </p:cBhvr>
                                      <p:tavLst>
                                        <p:tav tm="0">
                                          <p:val>
                                            <p:strVal val="1+#ppt_h/2"/>
                                          </p:val>
                                        </p:tav>
                                        <p:tav tm="100000">
                                          <p:val>
                                            <p:strVal val="#ppt_y"/>
                                          </p:val>
                                        </p:tav>
                                      </p:tavLst>
                                    </p:anim>
                                  </p:childTnLst>
                                </p:cTn>
                              </p:par>
                              <p:par>
                                <p:cTn id="286" nodeType="withEffect" fill="hold" presetClass="entr" presetID="2" presetSubtype="4">
                                  <p:stCondLst>
                                    <p:cond delay="0"/>
                                  </p:stCondLst>
                                  <p:childTnLst>
                                    <p:set>
                                      <p:cBhvr>
                                        <p:cTn id="287" dur="1" fill="hold">
                                          <p:stCondLst>
                                            <p:cond delay="0"/>
                                          </p:stCondLst>
                                        </p:cTn>
                                        <p:tgtEl>
                                          <p:spTgt spid="209">
                                            <p:txEl>
                                              <p:pRg st="3" end="3"/>
                                            </p:txEl>
                                          </p:spTgt>
                                        </p:tgtEl>
                                        <p:attrNameLst>
                                          <p:attrName>style.visibility</p:attrName>
                                        </p:attrNameLst>
                                      </p:cBhvr>
                                      <p:to>
                                        <p:strVal val="visible"/>
                                      </p:to>
                                    </p:set>
                                    <p:anim calcmode="lin" valueType="num">
                                      <p:cBhvr additive="repl">
                                        <p:cTn id="288" dur="500" fill="hold"/>
                                        <p:tgtEl>
                                          <p:spTgt spid="209">
                                            <p:txEl>
                                              <p:pRg st="3" end="3"/>
                                            </p:txEl>
                                          </p:spTgt>
                                        </p:tgtEl>
                                        <p:attrNameLst>
                                          <p:attrName>ppt_x</p:attrName>
                                        </p:attrNameLst>
                                      </p:cBhvr>
                                      <p:tavLst>
                                        <p:tav tm="0">
                                          <p:val>
                                            <p:strVal val="#ppt_x"/>
                                          </p:val>
                                        </p:tav>
                                        <p:tav tm="100000">
                                          <p:val>
                                            <p:strVal val="#ppt_x"/>
                                          </p:val>
                                        </p:tav>
                                      </p:tavLst>
                                    </p:anim>
                                    <p:anim calcmode="lin" valueType="num">
                                      <p:cBhvr additive="repl">
                                        <p:cTn id="289" dur="500" fill="hold"/>
                                        <p:tgtEl>
                                          <p:spTgt spid="209">
                                            <p:txEl>
                                              <p:pRg st="3" end="3"/>
                                            </p:txEl>
                                          </p:spTgt>
                                        </p:tgtEl>
                                        <p:attrNameLst>
                                          <p:attrName>ppt_y</p:attrName>
                                        </p:attrNameLst>
                                      </p:cBhvr>
                                      <p:tavLst>
                                        <p:tav tm="0">
                                          <p:val>
                                            <p:strVal val="1+#ppt_h/2"/>
                                          </p:val>
                                        </p:tav>
                                        <p:tav tm="100000">
                                          <p:val>
                                            <p:strVal val="#ppt_y"/>
                                          </p:val>
                                        </p:tav>
                                      </p:tavLst>
                                    </p:anim>
                                  </p:childTnLst>
                                </p:cTn>
                              </p:par>
                              <p:par>
                                <p:cTn id="290" nodeType="withEffect" fill="hold" presetClass="entr" presetID="2" presetSubtype="4">
                                  <p:stCondLst>
                                    <p:cond delay="0"/>
                                  </p:stCondLst>
                                  <p:childTnLst>
                                    <p:set>
                                      <p:cBhvr>
                                        <p:cTn id="291" dur="1" fill="hold">
                                          <p:stCondLst>
                                            <p:cond delay="0"/>
                                          </p:stCondLst>
                                        </p:cTn>
                                        <p:tgtEl>
                                          <p:spTgt spid="209">
                                            <p:txEl>
                                              <p:pRg st="4" end="4"/>
                                            </p:txEl>
                                          </p:spTgt>
                                        </p:tgtEl>
                                        <p:attrNameLst>
                                          <p:attrName>style.visibility</p:attrName>
                                        </p:attrNameLst>
                                      </p:cBhvr>
                                      <p:to>
                                        <p:strVal val="visible"/>
                                      </p:to>
                                    </p:set>
                                    <p:anim calcmode="lin" valueType="num">
                                      <p:cBhvr additive="repl">
                                        <p:cTn id="292" dur="500" fill="hold"/>
                                        <p:tgtEl>
                                          <p:spTgt spid="209">
                                            <p:txEl>
                                              <p:pRg st="4" end="4"/>
                                            </p:txEl>
                                          </p:spTgt>
                                        </p:tgtEl>
                                        <p:attrNameLst>
                                          <p:attrName>ppt_x</p:attrName>
                                        </p:attrNameLst>
                                      </p:cBhvr>
                                      <p:tavLst>
                                        <p:tav tm="0">
                                          <p:val>
                                            <p:strVal val="#ppt_x"/>
                                          </p:val>
                                        </p:tav>
                                        <p:tav tm="100000">
                                          <p:val>
                                            <p:strVal val="#ppt_x"/>
                                          </p:val>
                                        </p:tav>
                                      </p:tavLst>
                                    </p:anim>
                                    <p:anim calcmode="lin" valueType="num">
                                      <p:cBhvr additive="repl">
                                        <p:cTn id="293" dur="500" fill="hold"/>
                                        <p:tgtEl>
                                          <p:spTgt spid="209">
                                            <p:txEl>
                                              <p:pRg st="4" end="4"/>
                                            </p:txEl>
                                          </p:spTgt>
                                        </p:tgtEl>
                                        <p:attrNameLst>
                                          <p:attrName>ppt_y</p:attrName>
                                        </p:attrNameLst>
                                      </p:cBhvr>
                                      <p:tavLst>
                                        <p:tav tm="0">
                                          <p:val>
                                            <p:strVal val="1+#ppt_h/2"/>
                                          </p:val>
                                        </p:tav>
                                        <p:tav tm="100000">
                                          <p:val>
                                            <p:strVal val="#ppt_y"/>
                                          </p:val>
                                        </p:tav>
                                      </p:tavLst>
                                    </p:anim>
                                  </p:childTnLst>
                                </p:cTn>
                              </p:par>
                              <p:par>
                                <p:cTn id="294" nodeType="withEffect" fill="hold" presetClass="entr" presetID="2" presetSubtype="4">
                                  <p:stCondLst>
                                    <p:cond delay="0"/>
                                  </p:stCondLst>
                                  <p:childTnLst>
                                    <p:set>
                                      <p:cBhvr>
                                        <p:cTn id="295" dur="1" fill="hold">
                                          <p:stCondLst>
                                            <p:cond delay="0"/>
                                          </p:stCondLst>
                                        </p:cTn>
                                        <p:tgtEl>
                                          <p:spTgt spid="209">
                                            <p:txEl>
                                              <p:pRg st="5" end="5"/>
                                            </p:txEl>
                                          </p:spTgt>
                                        </p:tgtEl>
                                        <p:attrNameLst>
                                          <p:attrName>style.visibility</p:attrName>
                                        </p:attrNameLst>
                                      </p:cBhvr>
                                      <p:to>
                                        <p:strVal val="visible"/>
                                      </p:to>
                                    </p:set>
                                    <p:anim calcmode="lin" valueType="num">
                                      <p:cBhvr additive="repl">
                                        <p:cTn id="296" dur="500" fill="hold"/>
                                        <p:tgtEl>
                                          <p:spTgt spid="209">
                                            <p:txEl>
                                              <p:pRg st="5" end="5"/>
                                            </p:txEl>
                                          </p:spTgt>
                                        </p:tgtEl>
                                        <p:attrNameLst>
                                          <p:attrName>ppt_x</p:attrName>
                                        </p:attrNameLst>
                                      </p:cBhvr>
                                      <p:tavLst>
                                        <p:tav tm="0">
                                          <p:val>
                                            <p:strVal val="#ppt_x"/>
                                          </p:val>
                                        </p:tav>
                                        <p:tav tm="100000">
                                          <p:val>
                                            <p:strVal val="#ppt_x"/>
                                          </p:val>
                                        </p:tav>
                                      </p:tavLst>
                                    </p:anim>
                                    <p:anim calcmode="lin" valueType="num">
                                      <p:cBhvr additive="repl">
                                        <p:cTn id="297" dur="500" fill="hold"/>
                                        <p:tgtEl>
                                          <p:spTgt spid="209">
                                            <p:txEl>
                                              <p:pRg st="5" end="5"/>
                                            </p:txEl>
                                          </p:spTgt>
                                        </p:tgtEl>
                                        <p:attrNameLst>
                                          <p:attrName>ppt_y</p:attrName>
                                        </p:attrNameLst>
                                      </p:cBhvr>
                                      <p:tavLst>
                                        <p:tav tm="0">
                                          <p:val>
                                            <p:strVal val="1+#ppt_h/2"/>
                                          </p:val>
                                        </p:tav>
                                        <p:tav tm="100000">
                                          <p:val>
                                            <p:strVal val="#ppt_y"/>
                                          </p:val>
                                        </p:tav>
                                      </p:tavLst>
                                    </p:anim>
                                  </p:childTnLst>
                                </p:cTn>
                              </p:par>
                              <p:par>
                                <p:cTn id="298" nodeType="withEffect" fill="hold" presetClass="entr" presetID="2" presetSubtype="4">
                                  <p:stCondLst>
                                    <p:cond delay="0"/>
                                  </p:stCondLst>
                                  <p:childTnLst>
                                    <p:set>
                                      <p:cBhvr>
                                        <p:cTn id="299" dur="1" fill="hold">
                                          <p:stCondLst>
                                            <p:cond delay="0"/>
                                          </p:stCondLst>
                                        </p:cTn>
                                        <p:tgtEl>
                                          <p:spTgt spid="209">
                                            <p:txEl>
                                              <p:pRg st="6" end="6"/>
                                            </p:txEl>
                                          </p:spTgt>
                                        </p:tgtEl>
                                        <p:attrNameLst>
                                          <p:attrName>style.visibility</p:attrName>
                                        </p:attrNameLst>
                                      </p:cBhvr>
                                      <p:to>
                                        <p:strVal val="visible"/>
                                      </p:to>
                                    </p:set>
                                    <p:anim calcmode="lin" valueType="num">
                                      <p:cBhvr additive="repl">
                                        <p:cTn id="300" dur="500" fill="hold"/>
                                        <p:tgtEl>
                                          <p:spTgt spid="209">
                                            <p:txEl>
                                              <p:pRg st="6" end="6"/>
                                            </p:txEl>
                                          </p:spTgt>
                                        </p:tgtEl>
                                        <p:attrNameLst>
                                          <p:attrName>ppt_x</p:attrName>
                                        </p:attrNameLst>
                                      </p:cBhvr>
                                      <p:tavLst>
                                        <p:tav tm="0">
                                          <p:val>
                                            <p:strVal val="#ppt_x"/>
                                          </p:val>
                                        </p:tav>
                                        <p:tav tm="100000">
                                          <p:val>
                                            <p:strVal val="#ppt_x"/>
                                          </p:val>
                                        </p:tav>
                                      </p:tavLst>
                                    </p:anim>
                                    <p:anim calcmode="lin" valueType="num">
                                      <p:cBhvr additive="repl">
                                        <p:cTn id="301" dur="500" fill="hold"/>
                                        <p:tgtEl>
                                          <p:spTgt spid="209">
                                            <p:txEl>
                                              <p:pRg st="6" end="6"/>
                                            </p:txEl>
                                          </p:spTgt>
                                        </p:tgtEl>
                                        <p:attrNameLst>
                                          <p:attrName>ppt_y</p:attrName>
                                        </p:attrNameLst>
                                      </p:cBhvr>
                                      <p:tavLst>
                                        <p:tav tm="0">
                                          <p:val>
                                            <p:strVal val="1+#ppt_h/2"/>
                                          </p:val>
                                        </p:tav>
                                        <p:tav tm="100000">
                                          <p:val>
                                            <p:strVal val="#ppt_y"/>
                                          </p:val>
                                        </p:tav>
                                      </p:tavLst>
                                    </p:anim>
                                  </p:childTnLst>
                                </p:cTn>
                              </p:par>
                              <p:par>
                                <p:cTn id="302" nodeType="withEffect" fill="hold" presetClass="entr" presetID="2" presetSubtype="4">
                                  <p:stCondLst>
                                    <p:cond delay="0"/>
                                  </p:stCondLst>
                                  <p:childTnLst>
                                    <p:set>
                                      <p:cBhvr>
                                        <p:cTn id="303" dur="1" fill="hold">
                                          <p:stCondLst>
                                            <p:cond delay="0"/>
                                          </p:stCondLst>
                                        </p:cTn>
                                        <p:tgtEl>
                                          <p:spTgt spid="209">
                                            <p:txEl>
                                              <p:pRg st="7" end="7"/>
                                            </p:txEl>
                                          </p:spTgt>
                                        </p:tgtEl>
                                        <p:attrNameLst>
                                          <p:attrName>style.visibility</p:attrName>
                                        </p:attrNameLst>
                                      </p:cBhvr>
                                      <p:to>
                                        <p:strVal val="visible"/>
                                      </p:to>
                                    </p:set>
                                    <p:anim calcmode="lin" valueType="num">
                                      <p:cBhvr additive="repl">
                                        <p:cTn id="304" dur="500" fill="hold"/>
                                        <p:tgtEl>
                                          <p:spTgt spid="209">
                                            <p:txEl>
                                              <p:pRg st="7" end="7"/>
                                            </p:txEl>
                                          </p:spTgt>
                                        </p:tgtEl>
                                        <p:attrNameLst>
                                          <p:attrName>ppt_x</p:attrName>
                                        </p:attrNameLst>
                                      </p:cBhvr>
                                      <p:tavLst>
                                        <p:tav tm="0">
                                          <p:val>
                                            <p:strVal val="#ppt_x"/>
                                          </p:val>
                                        </p:tav>
                                        <p:tav tm="100000">
                                          <p:val>
                                            <p:strVal val="#ppt_x"/>
                                          </p:val>
                                        </p:tav>
                                      </p:tavLst>
                                    </p:anim>
                                    <p:anim calcmode="lin" valueType="num">
                                      <p:cBhvr additive="repl">
                                        <p:cTn id="305" dur="500" fill="hold"/>
                                        <p:tgtEl>
                                          <p:spTgt spid="20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2" presetSubtype="4">
                                  <p:stCondLst>
                                    <p:cond delay="0"/>
                                  </p:stCondLst>
                                  <p:childTnLst>
                                    <p:set>
                                      <p:cBhvr>
                                        <p:cTn id="309" dur="1" fill="hold">
                                          <p:stCondLst>
                                            <p:cond delay="0"/>
                                          </p:stCondLst>
                                        </p:cTn>
                                        <p:tgtEl>
                                          <p:spTgt spid="209">
                                            <p:txEl>
                                              <p:pRg st="9" end="9"/>
                                            </p:txEl>
                                          </p:spTgt>
                                        </p:tgtEl>
                                        <p:attrNameLst>
                                          <p:attrName>style.visibility</p:attrName>
                                        </p:attrNameLst>
                                      </p:cBhvr>
                                      <p:to>
                                        <p:strVal val="visible"/>
                                      </p:to>
                                    </p:set>
                                    <p:anim calcmode="lin" valueType="num">
                                      <p:cBhvr additive="repl">
                                        <p:cTn id="310" dur="500" fill="hold"/>
                                        <p:tgtEl>
                                          <p:spTgt spid="209">
                                            <p:txEl>
                                              <p:pRg st="9" end="9"/>
                                            </p:txEl>
                                          </p:spTgt>
                                        </p:tgtEl>
                                        <p:attrNameLst>
                                          <p:attrName>ppt_x</p:attrName>
                                        </p:attrNameLst>
                                      </p:cBhvr>
                                      <p:tavLst>
                                        <p:tav tm="0">
                                          <p:val>
                                            <p:strVal val="#ppt_x"/>
                                          </p:val>
                                        </p:tav>
                                        <p:tav tm="100000">
                                          <p:val>
                                            <p:strVal val="#ppt_x"/>
                                          </p:val>
                                        </p:tav>
                                      </p:tavLst>
                                    </p:anim>
                                    <p:anim calcmode="lin" valueType="num">
                                      <p:cBhvr additive="repl">
                                        <p:cTn id="311" dur="500" fill="hold"/>
                                        <p:tgtEl>
                                          <p:spTgt spid="20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2" presetSubtype="4">
                                  <p:stCondLst>
                                    <p:cond delay="0"/>
                                  </p:stCondLst>
                                  <p:childTnLst>
                                    <p:set>
                                      <p:cBhvr>
                                        <p:cTn id="315" dur="1" fill="hold">
                                          <p:stCondLst>
                                            <p:cond delay="0"/>
                                          </p:stCondLst>
                                        </p:cTn>
                                        <p:tgtEl>
                                          <p:spTgt spid="209">
                                            <p:txEl>
                                              <p:pRg st="10" end="10"/>
                                            </p:txEl>
                                          </p:spTgt>
                                        </p:tgtEl>
                                        <p:attrNameLst>
                                          <p:attrName>style.visibility</p:attrName>
                                        </p:attrNameLst>
                                      </p:cBhvr>
                                      <p:to>
                                        <p:strVal val="visible"/>
                                      </p:to>
                                    </p:set>
                                    <p:anim calcmode="lin" valueType="num">
                                      <p:cBhvr additive="repl">
                                        <p:cTn id="316" dur="500" fill="hold"/>
                                        <p:tgtEl>
                                          <p:spTgt spid="209">
                                            <p:txEl>
                                              <p:pRg st="10" end="10"/>
                                            </p:txEl>
                                          </p:spTgt>
                                        </p:tgtEl>
                                        <p:attrNameLst>
                                          <p:attrName>ppt_x</p:attrName>
                                        </p:attrNameLst>
                                      </p:cBhvr>
                                      <p:tavLst>
                                        <p:tav tm="0">
                                          <p:val>
                                            <p:strVal val="#ppt_x"/>
                                          </p:val>
                                        </p:tav>
                                        <p:tav tm="100000">
                                          <p:val>
                                            <p:strVal val="#ppt_x"/>
                                          </p:val>
                                        </p:tav>
                                      </p:tavLst>
                                    </p:anim>
                                    <p:anim calcmode="lin" valueType="num">
                                      <p:cBhvr additive="repl">
                                        <p:cTn id="317" dur="500" fill="hold"/>
                                        <p:tgtEl>
                                          <p:spTgt spid="209">
                                            <p:txEl>
                                              <p:pRg st="10" end="10"/>
                                            </p:txEl>
                                          </p:spTgt>
                                        </p:tgtEl>
                                        <p:attrNameLst>
                                          <p:attrName>ppt_y</p:attrName>
                                        </p:attrNameLst>
                                      </p:cBhvr>
                                      <p:tavLst>
                                        <p:tav tm="0">
                                          <p:val>
                                            <p:strVal val="1+#ppt_h/2"/>
                                          </p:val>
                                        </p:tav>
                                        <p:tav tm="100000">
                                          <p:val>
                                            <p:strVal val="#ppt_y"/>
                                          </p:val>
                                        </p:tav>
                                      </p:tavLst>
                                    </p:anim>
                                  </p:childTnLst>
                                </p:cTn>
                              </p:par>
                              <p:par>
                                <p:cTn id="318" nodeType="withEffect" fill="hold" presetClass="entr" presetID="2" presetSubtype="4">
                                  <p:stCondLst>
                                    <p:cond delay="0"/>
                                  </p:stCondLst>
                                  <p:childTnLst>
                                    <p:set>
                                      <p:cBhvr>
                                        <p:cTn id="319" dur="1" fill="hold">
                                          <p:stCondLst>
                                            <p:cond delay="0"/>
                                          </p:stCondLst>
                                        </p:cTn>
                                        <p:tgtEl>
                                          <p:spTgt spid="209">
                                            <p:txEl>
                                              <p:pRg st="11" end="11"/>
                                            </p:txEl>
                                          </p:spTgt>
                                        </p:tgtEl>
                                        <p:attrNameLst>
                                          <p:attrName>style.visibility</p:attrName>
                                        </p:attrNameLst>
                                      </p:cBhvr>
                                      <p:to>
                                        <p:strVal val="visible"/>
                                      </p:to>
                                    </p:set>
                                    <p:anim calcmode="lin" valueType="num">
                                      <p:cBhvr additive="repl">
                                        <p:cTn id="320" dur="500" fill="hold"/>
                                        <p:tgtEl>
                                          <p:spTgt spid="209">
                                            <p:txEl>
                                              <p:pRg st="11" end="11"/>
                                            </p:txEl>
                                          </p:spTgt>
                                        </p:tgtEl>
                                        <p:attrNameLst>
                                          <p:attrName>ppt_x</p:attrName>
                                        </p:attrNameLst>
                                      </p:cBhvr>
                                      <p:tavLst>
                                        <p:tav tm="0">
                                          <p:val>
                                            <p:strVal val="#ppt_x"/>
                                          </p:val>
                                        </p:tav>
                                        <p:tav tm="100000">
                                          <p:val>
                                            <p:strVal val="#ppt_x"/>
                                          </p:val>
                                        </p:tav>
                                      </p:tavLst>
                                    </p:anim>
                                    <p:anim calcmode="lin" valueType="num">
                                      <p:cBhvr additive="repl">
                                        <p:cTn id="321" dur="500" fill="hold"/>
                                        <p:tgtEl>
                                          <p:spTgt spid="20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2" presetSubtype="4">
                                  <p:stCondLst>
                                    <p:cond delay="0"/>
                                  </p:stCondLst>
                                  <p:childTnLst>
                                    <p:set>
                                      <p:cBhvr>
                                        <p:cTn id="325" dur="1" fill="hold">
                                          <p:stCondLst>
                                            <p:cond delay="0"/>
                                          </p:stCondLst>
                                        </p:cTn>
                                        <p:tgtEl>
                                          <p:spTgt spid="209">
                                            <p:txEl>
                                              <p:pRg st="12" end="12"/>
                                            </p:txEl>
                                          </p:spTgt>
                                        </p:tgtEl>
                                        <p:attrNameLst>
                                          <p:attrName>style.visibility</p:attrName>
                                        </p:attrNameLst>
                                      </p:cBhvr>
                                      <p:to>
                                        <p:strVal val="visible"/>
                                      </p:to>
                                    </p:set>
                                    <p:anim calcmode="lin" valueType="num">
                                      <p:cBhvr additive="repl">
                                        <p:cTn id="326" dur="500" fill="hold"/>
                                        <p:tgtEl>
                                          <p:spTgt spid="209">
                                            <p:txEl>
                                              <p:pRg st="12" end="12"/>
                                            </p:txEl>
                                          </p:spTgt>
                                        </p:tgtEl>
                                        <p:attrNameLst>
                                          <p:attrName>ppt_x</p:attrName>
                                        </p:attrNameLst>
                                      </p:cBhvr>
                                      <p:tavLst>
                                        <p:tav tm="0">
                                          <p:val>
                                            <p:strVal val="#ppt_x"/>
                                          </p:val>
                                        </p:tav>
                                        <p:tav tm="100000">
                                          <p:val>
                                            <p:strVal val="#ppt_x"/>
                                          </p:val>
                                        </p:tav>
                                      </p:tavLst>
                                    </p:anim>
                                    <p:anim calcmode="lin" valueType="num">
                                      <p:cBhvr additive="repl">
                                        <p:cTn id="327" dur="500" fill="hold"/>
                                        <p:tgtEl>
                                          <p:spTgt spid="20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2" presetSubtype="4">
                                  <p:stCondLst>
                                    <p:cond delay="0"/>
                                  </p:stCondLst>
                                  <p:childTnLst>
                                    <p:set>
                                      <p:cBhvr>
                                        <p:cTn id="331" dur="1" fill="hold">
                                          <p:stCondLst>
                                            <p:cond delay="0"/>
                                          </p:stCondLst>
                                        </p:cTn>
                                        <p:tgtEl>
                                          <p:spTgt spid="209">
                                            <p:txEl>
                                              <p:pRg st="13" end="13"/>
                                            </p:txEl>
                                          </p:spTgt>
                                        </p:tgtEl>
                                        <p:attrNameLst>
                                          <p:attrName>style.visibility</p:attrName>
                                        </p:attrNameLst>
                                      </p:cBhvr>
                                      <p:to>
                                        <p:strVal val="visible"/>
                                      </p:to>
                                    </p:set>
                                    <p:anim calcmode="lin" valueType="num">
                                      <p:cBhvr additive="repl">
                                        <p:cTn id="332" dur="500" fill="hold"/>
                                        <p:tgtEl>
                                          <p:spTgt spid="209">
                                            <p:txEl>
                                              <p:pRg st="13" end="13"/>
                                            </p:txEl>
                                          </p:spTgt>
                                        </p:tgtEl>
                                        <p:attrNameLst>
                                          <p:attrName>ppt_x</p:attrName>
                                        </p:attrNameLst>
                                      </p:cBhvr>
                                      <p:tavLst>
                                        <p:tav tm="0">
                                          <p:val>
                                            <p:strVal val="#ppt_x"/>
                                          </p:val>
                                        </p:tav>
                                        <p:tav tm="100000">
                                          <p:val>
                                            <p:strVal val="#ppt_x"/>
                                          </p:val>
                                        </p:tav>
                                      </p:tavLst>
                                    </p:anim>
                                    <p:anim calcmode="lin" valueType="num">
                                      <p:cBhvr additive="repl">
                                        <p:cTn id="333" dur="500" fill="hold"/>
                                        <p:tgtEl>
                                          <p:spTgt spid="20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nodeType="clickEffect" fill="hold" presetClass="entr" presetID="2" presetSubtype="4">
                                  <p:stCondLst>
                                    <p:cond delay="0"/>
                                  </p:stCondLst>
                                  <p:childTnLst>
                                    <p:set>
                                      <p:cBhvr>
                                        <p:cTn id="337" dur="1" fill="hold">
                                          <p:stCondLst>
                                            <p:cond delay="0"/>
                                          </p:stCondLst>
                                        </p:cTn>
                                        <p:tgtEl>
                                          <p:spTgt spid="210"/>
                                        </p:tgtEl>
                                        <p:attrNameLst>
                                          <p:attrName>style.visibility</p:attrName>
                                        </p:attrNameLst>
                                      </p:cBhvr>
                                      <p:to>
                                        <p:strVal val="visible"/>
                                      </p:to>
                                    </p:set>
                                    <p:anim calcmode="lin" valueType="num">
                                      <p:cBhvr additive="repl">
                                        <p:cTn id="338" dur="500" fill="hold"/>
                                        <p:tgtEl>
                                          <p:spTgt spid="210"/>
                                        </p:tgtEl>
                                        <p:attrNameLst>
                                          <p:attrName>ppt_x</p:attrName>
                                        </p:attrNameLst>
                                      </p:cBhvr>
                                      <p:tavLst>
                                        <p:tav tm="0">
                                          <p:val>
                                            <p:strVal val="#ppt_x"/>
                                          </p:val>
                                        </p:tav>
                                        <p:tav tm="100000">
                                          <p:val>
                                            <p:strVal val="#ppt_x"/>
                                          </p:val>
                                        </p:tav>
                                      </p:tavLst>
                                    </p:anim>
                                    <p:anim calcmode="lin" valueType="num">
                                      <p:cBhvr additive="repl">
                                        <p:cTn id="339"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340" fill="hold">
                      <p:stCondLst>
                        <p:cond delay="indefinite"/>
                      </p:stCondLst>
                      <p:childTnLst>
                        <p:par>
                          <p:cTn id="341" fill="hold">
                            <p:stCondLst>
                              <p:cond delay="0"/>
                            </p:stCondLst>
                            <p:childTnLst>
                              <p:par>
                                <p:cTn id="342" nodeType="clickEffect" fill="hold" presetClass="entr" presetID="2" presetSubtype="4">
                                  <p:stCondLst>
                                    <p:cond delay="0"/>
                                  </p:stCondLst>
                                  <p:childTnLst>
                                    <p:set>
                                      <p:cBhvr>
                                        <p:cTn id="343" dur="1" fill="hold">
                                          <p:stCondLst>
                                            <p:cond delay="0"/>
                                          </p:stCondLst>
                                        </p:cTn>
                                        <p:tgtEl>
                                          <p:spTgt spid="209">
                                            <p:txEl>
                                              <p:pRg st="16" end="16"/>
                                            </p:txEl>
                                          </p:spTgt>
                                        </p:tgtEl>
                                        <p:attrNameLst>
                                          <p:attrName>style.visibility</p:attrName>
                                        </p:attrNameLst>
                                      </p:cBhvr>
                                      <p:to>
                                        <p:strVal val="visible"/>
                                      </p:to>
                                    </p:set>
                                    <p:anim calcmode="lin" valueType="num">
                                      <p:cBhvr additive="repl">
                                        <p:cTn id="344" dur="500" fill="hold"/>
                                        <p:tgtEl>
                                          <p:spTgt spid="209">
                                            <p:txEl>
                                              <p:pRg st="16" end="16"/>
                                            </p:txEl>
                                          </p:spTgt>
                                        </p:tgtEl>
                                        <p:attrNameLst>
                                          <p:attrName>ppt_x</p:attrName>
                                        </p:attrNameLst>
                                      </p:cBhvr>
                                      <p:tavLst>
                                        <p:tav tm="0">
                                          <p:val>
                                            <p:strVal val="#ppt_x"/>
                                          </p:val>
                                        </p:tav>
                                        <p:tav tm="100000">
                                          <p:val>
                                            <p:strVal val="#ppt_x"/>
                                          </p:val>
                                        </p:tav>
                                      </p:tavLst>
                                    </p:anim>
                                    <p:anim calcmode="lin" valueType="num">
                                      <p:cBhvr additive="repl">
                                        <p:cTn id="345" dur="500" fill="hold"/>
                                        <p:tgtEl>
                                          <p:spTgt spid="20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How to test assumptions? </a:t>
            </a:r>
            <a:endParaRPr b="0" lang="en-US" sz="3600" spc="-1" strike="noStrike">
              <a:solidFill>
                <a:srgbClr val="000000"/>
              </a:solidFill>
              <a:latin typeface="Corbel"/>
            </a:endParaRPr>
          </a:p>
        </p:txBody>
      </p:sp>
      <p:sp>
        <p:nvSpPr>
          <p:cNvPr id="212" name="TextShape 2"/>
          <p:cNvSpPr txBox="1"/>
          <p:nvPr/>
        </p:nvSpPr>
        <p:spPr>
          <a:xfrm>
            <a:off x="3869280" y="399600"/>
            <a:ext cx="7314840" cy="5120280"/>
          </a:xfrm>
          <a:prstGeom prst="rect">
            <a:avLst/>
          </a:prstGeom>
          <a:noFill/>
          <a:ln>
            <a:noFill/>
          </a:ln>
        </p:spPr>
        <p:txBody>
          <a:bodyPr anchor="ctr">
            <a:normAutofit/>
          </a:bodyPr>
          <a:p>
            <a:pPr marL="182880" indent="-182520">
              <a:lnSpc>
                <a:spcPct val="90000"/>
              </a:lnSpc>
              <a:spcBef>
                <a:spcPts val="1199"/>
              </a:spcBef>
              <a:buClr>
                <a:srgbClr val="40bad2"/>
              </a:buClr>
              <a:buFont typeface="Wingdings 2" charset="2"/>
              <a:buChar char=""/>
            </a:pPr>
            <a:r>
              <a:rPr b="0" lang="en-US" sz="2800" spc="-1" strike="noStrike">
                <a:solidFill>
                  <a:srgbClr val="595959"/>
                </a:solidFill>
                <a:latin typeface="Corbel"/>
              </a:rPr>
              <a:t>How can we test homogeneity of variance?  </a:t>
            </a:r>
            <a:endParaRPr b="0" lang="en-US" sz="2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Levene’s test – calculates the absolute difference of each point from its group mean and then compares the means across groups</a:t>
            </a:r>
            <a:endParaRPr b="0" lang="en-US" sz="24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Brown-Forsythe test – same as Levene’s except uses group median</a:t>
            </a:r>
            <a:endParaRPr b="0" lang="en-US" sz="2400" spc="-1" strike="noStrike">
              <a:solidFill>
                <a:srgbClr val="595959"/>
              </a:solidFill>
              <a:latin typeface="Corbel"/>
            </a:endParaRPr>
          </a:p>
          <a:p>
            <a:pPr>
              <a:lnSpc>
                <a:spcPct val="90000"/>
              </a:lnSpc>
              <a:spcBef>
                <a:spcPts val="1199"/>
              </a:spcBef>
              <a:tabLst>
                <a:tab algn="l" pos="0"/>
              </a:tabLst>
            </a:pPr>
            <a:r>
              <a:rPr b="0" lang="en-US" sz="2800" spc="-1" strike="noStrike">
                <a:solidFill>
                  <a:srgbClr val="595959"/>
                </a:solidFill>
                <a:latin typeface="Corbel"/>
              </a:rPr>
              <a:t>In R, </a:t>
            </a:r>
            <a:endParaRPr b="0" lang="en-US" sz="2800" spc="-1" strike="noStrike">
              <a:solidFill>
                <a:srgbClr val="595959"/>
              </a:solidFill>
              <a:latin typeface="Corbel"/>
            </a:endParaRPr>
          </a:p>
          <a:p>
            <a:pPr>
              <a:lnSpc>
                <a:spcPct val="50000"/>
              </a:lnSpc>
              <a:spcBef>
                <a:spcPts val="1199"/>
              </a:spcBef>
              <a:tabLst>
                <a:tab algn="l" pos="0"/>
              </a:tabLst>
            </a:pPr>
            <a:r>
              <a:rPr b="0" lang="en-US" sz="2000" spc="-1" strike="noStrike">
                <a:solidFill>
                  <a:srgbClr val="595959"/>
                </a:solidFill>
                <a:latin typeface="Corbel"/>
              </a:rPr>
              <a:t>Levene’s test:</a:t>
            </a:r>
            <a:endParaRPr b="0" lang="en-US" sz="2000" spc="-1" strike="noStrike">
              <a:solidFill>
                <a:srgbClr val="595959"/>
              </a:solidFill>
              <a:latin typeface="Corbel"/>
            </a:endParaRPr>
          </a:p>
          <a:p>
            <a:pPr>
              <a:lnSpc>
                <a:spcPct val="50000"/>
              </a:lnSpc>
              <a:spcBef>
                <a:spcPts val="1199"/>
              </a:spcBef>
              <a:tabLst>
                <a:tab algn="l" pos="0"/>
              </a:tabLst>
            </a:pPr>
            <a:r>
              <a:rPr b="0" lang="en-US" sz="2000" spc="-1" strike="noStrike">
                <a:solidFill>
                  <a:srgbClr val="3366ff"/>
                </a:solidFill>
                <a:latin typeface="Corbel"/>
              </a:rPr>
              <a:t>leveneTest(harpo$grade ~ harpo$tutor, center=mean)</a:t>
            </a:r>
            <a:endParaRPr b="0" lang="en-US" sz="2000" spc="-1" strike="noStrike">
              <a:solidFill>
                <a:srgbClr val="595959"/>
              </a:solidFill>
              <a:latin typeface="Corbel"/>
            </a:endParaRPr>
          </a:p>
          <a:p>
            <a:pPr>
              <a:lnSpc>
                <a:spcPct val="50000"/>
              </a:lnSpc>
              <a:spcBef>
                <a:spcPts val="1199"/>
              </a:spcBef>
              <a:tabLst>
                <a:tab algn="l" pos="0"/>
              </a:tabLst>
            </a:pPr>
            <a:r>
              <a:rPr b="0" lang="en-US" sz="2000" spc="-1" strike="noStrike">
                <a:solidFill>
                  <a:srgbClr val="595959"/>
                </a:solidFill>
                <a:latin typeface="Corbel"/>
              </a:rPr>
              <a:t>Brown-Forsythe test: </a:t>
            </a:r>
            <a:endParaRPr b="0" lang="en-US" sz="2000" spc="-1" strike="noStrike">
              <a:solidFill>
                <a:srgbClr val="595959"/>
              </a:solidFill>
              <a:latin typeface="Corbel"/>
            </a:endParaRPr>
          </a:p>
          <a:p>
            <a:pPr>
              <a:lnSpc>
                <a:spcPct val="50000"/>
              </a:lnSpc>
              <a:spcBef>
                <a:spcPts val="1199"/>
              </a:spcBef>
              <a:tabLst>
                <a:tab algn="l" pos="0"/>
              </a:tabLst>
            </a:pPr>
            <a:r>
              <a:rPr b="0" lang="en-US" sz="2000" spc="-1" strike="noStrike">
                <a:solidFill>
                  <a:srgbClr val="3366ff"/>
                </a:solidFill>
                <a:latin typeface="Corbel"/>
              </a:rPr>
              <a:t>leveneTest(harpo$grade ~ harpo$tutor)</a:t>
            </a: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p:txBody>
      </p:sp>
      <p:pic>
        <p:nvPicPr>
          <p:cNvPr id="213" name="Picture 3" descr="Screen Shot 2020-01-20 at 16.12.15.png"/>
          <p:cNvPicPr/>
          <p:nvPr/>
        </p:nvPicPr>
        <p:blipFill>
          <a:blip r:embed="rId1"/>
          <a:stretch/>
        </p:blipFill>
        <p:spPr>
          <a:xfrm>
            <a:off x="9905040" y="181440"/>
            <a:ext cx="1815840" cy="317160"/>
          </a:xfrm>
          <a:prstGeom prst="rect">
            <a:avLst/>
          </a:prstGeom>
          <a:ln>
            <a:noFill/>
          </a:ln>
        </p:spPr>
      </p:pic>
      <p:pic>
        <p:nvPicPr>
          <p:cNvPr id="214" name="Picture 5" descr="Screen Shot 2020-01-20 at 16.12.37.png"/>
          <p:cNvPicPr/>
          <p:nvPr/>
        </p:nvPicPr>
        <p:blipFill>
          <a:blip r:embed="rId2"/>
          <a:stretch/>
        </p:blipFill>
        <p:spPr>
          <a:xfrm>
            <a:off x="8973720" y="2958120"/>
            <a:ext cx="2501640" cy="495000"/>
          </a:xfrm>
          <a:prstGeom prst="rect">
            <a:avLst/>
          </a:prstGeom>
          <a:ln>
            <a:noFill/>
          </a:ln>
        </p:spPr>
      </p:pic>
      <p:pic>
        <p:nvPicPr>
          <p:cNvPr id="215" name="Picture 6" descr="Screen Shot 2020-01-20 at 16.37.06.png"/>
          <p:cNvPicPr/>
          <p:nvPr/>
        </p:nvPicPr>
        <p:blipFill>
          <a:blip r:embed="rId3"/>
          <a:stretch/>
        </p:blipFill>
        <p:spPr>
          <a:xfrm>
            <a:off x="5282640" y="5212080"/>
            <a:ext cx="5262120" cy="1641600"/>
          </a:xfrm>
          <a:prstGeom prst="rect">
            <a:avLst/>
          </a:prstGeom>
          <a:ln>
            <a:noFill/>
          </a:ln>
        </p:spPr>
      </p:pic>
    </p:spTree>
  </p:cSld>
  <mc:AlternateContent>
    <mc:Choice Requires="p14">
      <p:transition spd="slow" p14:dur="2000"/>
    </mc:Choice>
    <mc:Fallback>
      <p:transition spd="slow"/>
    </mc:Fallback>
  </mc:AlternateContent>
  <p:timing>
    <p:tnLst>
      <p:par>
        <p:cTn id="346" dur="indefinite" restart="never" nodeType="tmRoot">
          <p:childTnLst>
            <p:seq>
              <p:cTn id="347" dur="indefinite" nodeType="mainSeq">
                <p:childTnLst>
                  <p:par>
                    <p:cTn id="348" fill="hold">
                      <p:stCondLst>
                        <p:cond delay="indefinite"/>
                      </p:stCondLst>
                      <p:childTnLst>
                        <p:par>
                          <p:cTn id="349" fill="hold">
                            <p:stCondLst>
                              <p:cond delay="0"/>
                            </p:stCondLst>
                            <p:childTnLst>
                              <p:par>
                                <p:cTn id="350" nodeType="clickEffect" fill="hold" presetClass="entr" presetID="2" presetSubtype="4">
                                  <p:stCondLst>
                                    <p:cond delay="0"/>
                                  </p:stCondLst>
                                  <p:childTnLst>
                                    <p:set>
                                      <p:cBhvr>
                                        <p:cTn id="351" dur="1" fill="hold">
                                          <p:stCondLst>
                                            <p:cond delay="0"/>
                                          </p:stCondLst>
                                        </p:cTn>
                                        <p:tgtEl>
                                          <p:spTgt spid="212">
                                            <p:txEl>
                                              <p:pRg st="2" end="2"/>
                                            </p:txEl>
                                          </p:spTgt>
                                        </p:tgtEl>
                                        <p:attrNameLst>
                                          <p:attrName>style.visibility</p:attrName>
                                        </p:attrNameLst>
                                      </p:cBhvr>
                                      <p:to>
                                        <p:strVal val="visible"/>
                                      </p:to>
                                    </p:set>
                                    <p:anim calcmode="lin" valueType="num">
                                      <p:cBhvr additive="repl">
                                        <p:cTn id="352" dur="500" fill="hold"/>
                                        <p:tgtEl>
                                          <p:spTgt spid="212">
                                            <p:txEl>
                                              <p:pRg st="2" end="2"/>
                                            </p:txEl>
                                          </p:spTgt>
                                        </p:tgtEl>
                                        <p:attrNameLst>
                                          <p:attrName>ppt_x</p:attrName>
                                        </p:attrNameLst>
                                      </p:cBhvr>
                                      <p:tavLst>
                                        <p:tav tm="0">
                                          <p:val>
                                            <p:strVal val="#ppt_x"/>
                                          </p:val>
                                        </p:tav>
                                        <p:tav tm="100000">
                                          <p:val>
                                            <p:strVal val="#ppt_x"/>
                                          </p:val>
                                        </p:tav>
                                      </p:tavLst>
                                    </p:anim>
                                    <p:anim calcmode="lin" valueType="num">
                                      <p:cBhvr additive="repl">
                                        <p:cTn id="353" dur="500" fill="hold"/>
                                        <p:tgtEl>
                                          <p:spTgt spid="2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nodeType="clickEffect" fill="hold" presetClass="entr" presetID="2" presetSubtype="4">
                                  <p:stCondLst>
                                    <p:cond delay="0"/>
                                  </p:stCondLst>
                                  <p:childTnLst>
                                    <p:set>
                                      <p:cBhvr>
                                        <p:cTn id="357" dur="1" fill="hold">
                                          <p:stCondLst>
                                            <p:cond delay="0"/>
                                          </p:stCondLst>
                                        </p:cTn>
                                        <p:tgtEl>
                                          <p:spTgt spid="213"/>
                                        </p:tgtEl>
                                        <p:attrNameLst>
                                          <p:attrName>style.visibility</p:attrName>
                                        </p:attrNameLst>
                                      </p:cBhvr>
                                      <p:to>
                                        <p:strVal val="visible"/>
                                      </p:to>
                                    </p:set>
                                    <p:anim calcmode="lin" valueType="num">
                                      <p:cBhvr additive="repl">
                                        <p:cTn id="358" dur="500" fill="hold"/>
                                        <p:tgtEl>
                                          <p:spTgt spid="213"/>
                                        </p:tgtEl>
                                        <p:attrNameLst>
                                          <p:attrName>ppt_x</p:attrName>
                                        </p:attrNameLst>
                                      </p:cBhvr>
                                      <p:tavLst>
                                        <p:tav tm="0">
                                          <p:val>
                                            <p:strVal val="#ppt_x"/>
                                          </p:val>
                                        </p:tav>
                                        <p:tav tm="100000">
                                          <p:val>
                                            <p:strVal val="#ppt_x"/>
                                          </p:val>
                                        </p:tav>
                                      </p:tavLst>
                                    </p:anim>
                                    <p:anim calcmode="lin" valueType="num">
                                      <p:cBhvr additive="repl">
                                        <p:cTn id="359"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360" fill="hold">
                      <p:stCondLst>
                        <p:cond delay="indefinite"/>
                      </p:stCondLst>
                      <p:childTnLst>
                        <p:par>
                          <p:cTn id="361" fill="hold">
                            <p:stCondLst>
                              <p:cond delay="0"/>
                            </p:stCondLst>
                            <p:childTnLst>
                              <p:par>
                                <p:cTn id="362" nodeType="clickEffect" fill="hold" presetClass="entr" presetID="2" presetSubtype="4">
                                  <p:stCondLst>
                                    <p:cond delay="0"/>
                                  </p:stCondLst>
                                  <p:childTnLst>
                                    <p:set>
                                      <p:cBhvr>
                                        <p:cTn id="363" dur="1" fill="hold">
                                          <p:stCondLst>
                                            <p:cond delay="0"/>
                                          </p:stCondLst>
                                        </p:cTn>
                                        <p:tgtEl>
                                          <p:spTgt spid="214"/>
                                        </p:tgtEl>
                                        <p:attrNameLst>
                                          <p:attrName>style.visibility</p:attrName>
                                        </p:attrNameLst>
                                      </p:cBhvr>
                                      <p:to>
                                        <p:strVal val="visible"/>
                                      </p:to>
                                    </p:set>
                                    <p:anim calcmode="lin" valueType="num">
                                      <p:cBhvr additive="repl">
                                        <p:cTn id="364" dur="500" fill="hold"/>
                                        <p:tgtEl>
                                          <p:spTgt spid="214"/>
                                        </p:tgtEl>
                                        <p:attrNameLst>
                                          <p:attrName>ppt_x</p:attrName>
                                        </p:attrNameLst>
                                      </p:cBhvr>
                                      <p:tavLst>
                                        <p:tav tm="0">
                                          <p:val>
                                            <p:strVal val="#ppt_x"/>
                                          </p:val>
                                        </p:tav>
                                        <p:tav tm="100000">
                                          <p:val>
                                            <p:strVal val="#ppt_x"/>
                                          </p:val>
                                        </p:tav>
                                      </p:tavLst>
                                    </p:anim>
                                    <p:anim calcmode="lin" valueType="num">
                                      <p:cBhvr additive="repl">
                                        <p:cTn id="365"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nodeType="clickEffect" fill="hold" presetClass="entr" presetID="2" presetSubtype="4">
                                  <p:stCondLst>
                                    <p:cond delay="0"/>
                                  </p:stCondLst>
                                  <p:childTnLst>
                                    <p:set>
                                      <p:cBhvr>
                                        <p:cTn id="369" dur="1" fill="hold">
                                          <p:stCondLst>
                                            <p:cond delay="0"/>
                                          </p:stCondLst>
                                        </p:cTn>
                                        <p:tgtEl>
                                          <p:spTgt spid="212">
                                            <p:txEl>
                                              <p:pRg st="3" end="3"/>
                                            </p:txEl>
                                          </p:spTgt>
                                        </p:tgtEl>
                                        <p:attrNameLst>
                                          <p:attrName>style.visibility</p:attrName>
                                        </p:attrNameLst>
                                      </p:cBhvr>
                                      <p:to>
                                        <p:strVal val="visible"/>
                                      </p:to>
                                    </p:set>
                                    <p:anim calcmode="lin" valueType="num">
                                      <p:cBhvr additive="repl">
                                        <p:cTn id="370" dur="500" fill="hold"/>
                                        <p:tgtEl>
                                          <p:spTgt spid="212">
                                            <p:txEl>
                                              <p:pRg st="3" end="3"/>
                                            </p:txEl>
                                          </p:spTgt>
                                        </p:tgtEl>
                                        <p:attrNameLst>
                                          <p:attrName>ppt_x</p:attrName>
                                        </p:attrNameLst>
                                      </p:cBhvr>
                                      <p:tavLst>
                                        <p:tav tm="0">
                                          <p:val>
                                            <p:strVal val="#ppt_x"/>
                                          </p:val>
                                        </p:tav>
                                        <p:tav tm="100000">
                                          <p:val>
                                            <p:strVal val="#ppt_x"/>
                                          </p:val>
                                        </p:tav>
                                      </p:tavLst>
                                    </p:anim>
                                    <p:anim calcmode="lin" valueType="num">
                                      <p:cBhvr additive="repl">
                                        <p:cTn id="371" dur="500" fill="hold"/>
                                        <p:tgtEl>
                                          <p:spTgt spid="212">
                                            <p:txEl>
                                              <p:pRg st="3" end="3"/>
                                            </p:txEl>
                                          </p:spTgt>
                                        </p:tgtEl>
                                        <p:attrNameLst>
                                          <p:attrName>ppt_y</p:attrName>
                                        </p:attrNameLst>
                                      </p:cBhvr>
                                      <p:tavLst>
                                        <p:tav tm="0">
                                          <p:val>
                                            <p:strVal val="1+#ppt_h/2"/>
                                          </p:val>
                                        </p:tav>
                                        <p:tav tm="100000">
                                          <p:val>
                                            <p:strVal val="#ppt_y"/>
                                          </p:val>
                                        </p:tav>
                                      </p:tavLst>
                                    </p:anim>
                                  </p:childTnLst>
                                </p:cTn>
                              </p:par>
                              <p:par>
                                <p:cTn id="372" nodeType="withEffect" fill="hold" presetClass="entr" presetID="2" presetSubtype="4">
                                  <p:stCondLst>
                                    <p:cond delay="0"/>
                                  </p:stCondLst>
                                  <p:childTnLst>
                                    <p:set>
                                      <p:cBhvr>
                                        <p:cTn id="373" dur="1" fill="hold">
                                          <p:stCondLst>
                                            <p:cond delay="0"/>
                                          </p:stCondLst>
                                        </p:cTn>
                                        <p:tgtEl>
                                          <p:spTgt spid="212">
                                            <p:txEl>
                                              <p:pRg st="4" end="4"/>
                                            </p:txEl>
                                          </p:spTgt>
                                        </p:tgtEl>
                                        <p:attrNameLst>
                                          <p:attrName>style.visibility</p:attrName>
                                        </p:attrNameLst>
                                      </p:cBhvr>
                                      <p:to>
                                        <p:strVal val="visible"/>
                                      </p:to>
                                    </p:set>
                                    <p:anim calcmode="lin" valueType="num">
                                      <p:cBhvr additive="repl">
                                        <p:cTn id="374" dur="500" fill="hold"/>
                                        <p:tgtEl>
                                          <p:spTgt spid="212">
                                            <p:txEl>
                                              <p:pRg st="4" end="4"/>
                                            </p:txEl>
                                          </p:spTgt>
                                        </p:tgtEl>
                                        <p:attrNameLst>
                                          <p:attrName>ppt_x</p:attrName>
                                        </p:attrNameLst>
                                      </p:cBhvr>
                                      <p:tavLst>
                                        <p:tav tm="0">
                                          <p:val>
                                            <p:strVal val="#ppt_x"/>
                                          </p:val>
                                        </p:tav>
                                        <p:tav tm="100000">
                                          <p:val>
                                            <p:strVal val="#ppt_x"/>
                                          </p:val>
                                        </p:tav>
                                      </p:tavLst>
                                    </p:anim>
                                    <p:anim calcmode="lin" valueType="num">
                                      <p:cBhvr additive="repl">
                                        <p:cTn id="375" dur="500" fill="hold"/>
                                        <p:tgtEl>
                                          <p:spTgt spid="212">
                                            <p:txEl>
                                              <p:pRg st="4" end="4"/>
                                            </p:txEl>
                                          </p:spTgt>
                                        </p:tgtEl>
                                        <p:attrNameLst>
                                          <p:attrName>ppt_y</p:attrName>
                                        </p:attrNameLst>
                                      </p:cBhvr>
                                      <p:tavLst>
                                        <p:tav tm="0">
                                          <p:val>
                                            <p:strVal val="1+#ppt_h/2"/>
                                          </p:val>
                                        </p:tav>
                                        <p:tav tm="100000">
                                          <p:val>
                                            <p:strVal val="#ppt_y"/>
                                          </p:val>
                                        </p:tav>
                                      </p:tavLst>
                                    </p:anim>
                                  </p:childTnLst>
                                </p:cTn>
                              </p:par>
                              <p:par>
                                <p:cTn id="376" nodeType="withEffect" fill="hold" presetClass="entr" presetID="2" presetSubtype="4">
                                  <p:stCondLst>
                                    <p:cond delay="0"/>
                                  </p:stCondLst>
                                  <p:childTnLst>
                                    <p:set>
                                      <p:cBhvr>
                                        <p:cTn id="377" dur="1" fill="hold">
                                          <p:stCondLst>
                                            <p:cond delay="0"/>
                                          </p:stCondLst>
                                        </p:cTn>
                                        <p:tgtEl>
                                          <p:spTgt spid="212">
                                            <p:txEl>
                                              <p:pRg st="5" end="5"/>
                                            </p:txEl>
                                          </p:spTgt>
                                        </p:tgtEl>
                                        <p:attrNameLst>
                                          <p:attrName>style.visibility</p:attrName>
                                        </p:attrNameLst>
                                      </p:cBhvr>
                                      <p:to>
                                        <p:strVal val="visible"/>
                                      </p:to>
                                    </p:set>
                                    <p:anim calcmode="lin" valueType="num">
                                      <p:cBhvr additive="repl">
                                        <p:cTn id="378" dur="500" fill="hold"/>
                                        <p:tgtEl>
                                          <p:spTgt spid="212">
                                            <p:txEl>
                                              <p:pRg st="5" end="5"/>
                                            </p:txEl>
                                          </p:spTgt>
                                        </p:tgtEl>
                                        <p:attrNameLst>
                                          <p:attrName>ppt_x</p:attrName>
                                        </p:attrNameLst>
                                      </p:cBhvr>
                                      <p:tavLst>
                                        <p:tav tm="0">
                                          <p:val>
                                            <p:strVal val="#ppt_x"/>
                                          </p:val>
                                        </p:tav>
                                        <p:tav tm="100000">
                                          <p:val>
                                            <p:strVal val="#ppt_x"/>
                                          </p:val>
                                        </p:tav>
                                      </p:tavLst>
                                    </p:anim>
                                    <p:anim calcmode="lin" valueType="num">
                                      <p:cBhvr additive="repl">
                                        <p:cTn id="379" dur="500" fill="hold"/>
                                        <p:tgtEl>
                                          <p:spTgt spid="212">
                                            <p:txEl>
                                              <p:pRg st="5" end="5"/>
                                            </p:txEl>
                                          </p:spTgt>
                                        </p:tgtEl>
                                        <p:attrNameLst>
                                          <p:attrName>ppt_y</p:attrName>
                                        </p:attrNameLst>
                                      </p:cBhvr>
                                      <p:tavLst>
                                        <p:tav tm="0">
                                          <p:val>
                                            <p:strVal val="1+#ppt_h/2"/>
                                          </p:val>
                                        </p:tav>
                                        <p:tav tm="100000">
                                          <p:val>
                                            <p:strVal val="#ppt_y"/>
                                          </p:val>
                                        </p:tav>
                                      </p:tavLst>
                                    </p:anim>
                                  </p:childTnLst>
                                </p:cTn>
                              </p:par>
                              <p:par>
                                <p:cTn id="380" nodeType="withEffect" fill="hold" presetClass="entr" presetID="2" presetSubtype="4">
                                  <p:stCondLst>
                                    <p:cond delay="0"/>
                                  </p:stCondLst>
                                  <p:childTnLst>
                                    <p:set>
                                      <p:cBhvr>
                                        <p:cTn id="381" dur="1" fill="hold">
                                          <p:stCondLst>
                                            <p:cond delay="0"/>
                                          </p:stCondLst>
                                        </p:cTn>
                                        <p:tgtEl>
                                          <p:spTgt spid="212">
                                            <p:txEl>
                                              <p:pRg st="6" end="6"/>
                                            </p:txEl>
                                          </p:spTgt>
                                        </p:tgtEl>
                                        <p:attrNameLst>
                                          <p:attrName>style.visibility</p:attrName>
                                        </p:attrNameLst>
                                      </p:cBhvr>
                                      <p:to>
                                        <p:strVal val="visible"/>
                                      </p:to>
                                    </p:set>
                                    <p:anim calcmode="lin" valueType="num">
                                      <p:cBhvr additive="repl">
                                        <p:cTn id="382" dur="500" fill="hold"/>
                                        <p:tgtEl>
                                          <p:spTgt spid="212">
                                            <p:txEl>
                                              <p:pRg st="6" end="6"/>
                                            </p:txEl>
                                          </p:spTgt>
                                        </p:tgtEl>
                                        <p:attrNameLst>
                                          <p:attrName>ppt_x</p:attrName>
                                        </p:attrNameLst>
                                      </p:cBhvr>
                                      <p:tavLst>
                                        <p:tav tm="0">
                                          <p:val>
                                            <p:strVal val="#ppt_x"/>
                                          </p:val>
                                        </p:tav>
                                        <p:tav tm="100000">
                                          <p:val>
                                            <p:strVal val="#ppt_x"/>
                                          </p:val>
                                        </p:tav>
                                      </p:tavLst>
                                    </p:anim>
                                    <p:anim calcmode="lin" valueType="num">
                                      <p:cBhvr additive="repl">
                                        <p:cTn id="383" dur="500" fill="hold"/>
                                        <p:tgtEl>
                                          <p:spTgt spid="212">
                                            <p:txEl>
                                              <p:pRg st="6" end="6"/>
                                            </p:txEl>
                                          </p:spTgt>
                                        </p:tgtEl>
                                        <p:attrNameLst>
                                          <p:attrName>ppt_y</p:attrName>
                                        </p:attrNameLst>
                                      </p:cBhvr>
                                      <p:tavLst>
                                        <p:tav tm="0">
                                          <p:val>
                                            <p:strVal val="1+#ppt_h/2"/>
                                          </p:val>
                                        </p:tav>
                                        <p:tav tm="100000">
                                          <p:val>
                                            <p:strVal val="#ppt_y"/>
                                          </p:val>
                                        </p:tav>
                                      </p:tavLst>
                                    </p:anim>
                                  </p:childTnLst>
                                </p:cTn>
                              </p:par>
                              <p:par>
                                <p:cTn id="384" nodeType="withEffect" fill="hold" presetClass="entr" presetID="2" presetSubtype="4">
                                  <p:stCondLst>
                                    <p:cond delay="0"/>
                                  </p:stCondLst>
                                  <p:childTnLst>
                                    <p:set>
                                      <p:cBhvr>
                                        <p:cTn id="385" dur="1" fill="hold">
                                          <p:stCondLst>
                                            <p:cond delay="0"/>
                                          </p:stCondLst>
                                        </p:cTn>
                                        <p:tgtEl>
                                          <p:spTgt spid="212">
                                            <p:txEl>
                                              <p:pRg st="7" end="7"/>
                                            </p:txEl>
                                          </p:spTgt>
                                        </p:tgtEl>
                                        <p:attrNameLst>
                                          <p:attrName>style.visibility</p:attrName>
                                        </p:attrNameLst>
                                      </p:cBhvr>
                                      <p:to>
                                        <p:strVal val="visible"/>
                                      </p:to>
                                    </p:set>
                                    <p:anim calcmode="lin" valueType="num">
                                      <p:cBhvr additive="repl">
                                        <p:cTn id="386" dur="500" fill="hold"/>
                                        <p:tgtEl>
                                          <p:spTgt spid="212">
                                            <p:txEl>
                                              <p:pRg st="7" end="7"/>
                                            </p:txEl>
                                          </p:spTgt>
                                        </p:tgtEl>
                                        <p:attrNameLst>
                                          <p:attrName>ppt_x</p:attrName>
                                        </p:attrNameLst>
                                      </p:cBhvr>
                                      <p:tavLst>
                                        <p:tav tm="0">
                                          <p:val>
                                            <p:strVal val="#ppt_x"/>
                                          </p:val>
                                        </p:tav>
                                        <p:tav tm="100000">
                                          <p:val>
                                            <p:strVal val="#ppt_x"/>
                                          </p:val>
                                        </p:tav>
                                      </p:tavLst>
                                    </p:anim>
                                    <p:anim calcmode="lin" valueType="num">
                                      <p:cBhvr additive="repl">
                                        <p:cTn id="387" dur="500" fill="hold"/>
                                        <p:tgtEl>
                                          <p:spTgt spid="2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8" fill="hold">
                      <p:stCondLst>
                        <p:cond delay="indefinite"/>
                      </p:stCondLst>
                      <p:childTnLst>
                        <p:par>
                          <p:cTn id="389" fill="hold">
                            <p:stCondLst>
                              <p:cond delay="0"/>
                            </p:stCondLst>
                            <p:childTnLst>
                              <p:par>
                                <p:cTn id="390" nodeType="clickEffect" fill="hold" presetClass="entr" presetID="2" presetSubtype="4">
                                  <p:stCondLst>
                                    <p:cond delay="0"/>
                                  </p:stCondLst>
                                  <p:childTnLst>
                                    <p:set>
                                      <p:cBhvr>
                                        <p:cTn id="391" dur="1" fill="hold">
                                          <p:stCondLst>
                                            <p:cond delay="0"/>
                                          </p:stCondLst>
                                        </p:cTn>
                                        <p:tgtEl>
                                          <p:spTgt spid="215"/>
                                        </p:tgtEl>
                                        <p:attrNameLst>
                                          <p:attrName>style.visibility</p:attrName>
                                        </p:attrNameLst>
                                      </p:cBhvr>
                                      <p:to>
                                        <p:strVal val="visible"/>
                                      </p:to>
                                    </p:set>
                                    <p:anim calcmode="lin" valueType="num">
                                      <p:cBhvr additive="repl">
                                        <p:cTn id="392" dur="500" fill="hold"/>
                                        <p:tgtEl>
                                          <p:spTgt spid="215"/>
                                        </p:tgtEl>
                                        <p:attrNameLst>
                                          <p:attrName>ppt_x</p:attrName>
                                        </p:attrNameLst>
                                      </p:cBhvr>
                                      <p:tavLst>
                                        <p:tav tm="0">
                                          <p:val>
                                            <p:strVal val="#ppt_x"/>
                                          </p:val>
                                        </p:tav>
                                        <p:tav tm="100000">
                                          <p:val>
                                            <p:strVal val="#ppt_x"/>
                                          </p:val>
                                        </p:tav>
                                      </p:tavLst>
                                    </p:anim>
                                    <p:anim calcmode="lin" valueType="num">
                                      <p:cBhvr additive="repl">
                                        <p:cTn id="393"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ANOVA</a:t>
            </a:r>
            <a:endParaRPr b="0" lang="en-US" sz="3600" spc="-1" strike="noStrike">
              <a:solidFill>
                <a:srgbClr val="000000"/>
              </a:solidFill>
              <a:latin typeface="Corbel"/>
            </a:endParaRPr>
          </a:p>
        </p:txBody>
      </p:sp>
      <p:sp>
        <p:nvSpPr>
          <p:cNvPr id="217" name="TextShape 2"/>
          <p:cNvSpPr txBox="1"/>
          <p:nvPr/>
        </p:nvSpPr>
        <p:spPr>
          <a:xfrm>
            <a:off x="3869280" y="864000"/>
            <a:ext cx="7314840" cy="5120280"/>
          </a:xfrm>
          <a:prstGeom prst="rect">
            <a:avLst/>
          </a:prstGeom>
          <a:noFill/>
          <a:ln>
            <a:noFill/>
          </a:ln>
        </p:spPr>
        <p:txBody>
          <a:bodyPr anchor="ctr">
            <a:normAutofit fontScale="80000"/>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We will examine a fictive dataset called: clinicaltrial.Rdata, which includes data on a new antidepressant drug called Joyzepam. In order to construct a fair test of the drug’s effectiveness, the study involves three separate drugs to be administered. One is a placebo, and the other is an existing antidepressant / anti-anxiety drug called Anxifree. A collection of 18 participants with moderate to severe depression are recruited for your initial testing. Participants are randomly assigned (doubly blinded, of course) a treatment. A psychologist assesses the mood of each person after a 3 month run with each drug: and the overall improvement in each person’s mood is assessed on a scale ranging from -5 to 5.</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load(“clinicaltrial.Rdata”)</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head(clin.trial)</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gmeans &lt;- clin.trial %&gt;% group_by(drug) %&gt;% summarize(mean = mean(mood.gain), sd = sd(mood.gain))</a:t>
            </a: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timing>
    <p:tnLst>
      <p:par>
        <p:cTn id="394" dur="indefinite" restart="never" nodeType="tmRoot">
          <p:childTnLst>
            <p:seq>
              <p:cTn id="395" dur="indefinite" nodeType="mainSeq">
                <p:childTnLst>
                  <p:par>
                    <p:cTn id="396" fill="hold">
                      <p:stCondLst>
                        <p:cond delay="indefinite"/>
                      </p:stCondLst>
                      <p:childTnLst>
                        <p:par>
                          <p:cTn id="397" fill="hold">
                            <p:stCondLst>
                              <p:cond delay="0"/>
                            </p:stCondLst>
                            <p:childTnLst>
                              <p:par>
                                <p:cTn id="398" nodeType="clickEffect" fill="hold" presetClass="entr" presetID="2" presetSubtype="4">
                                  <p:stCondLst>
                                    <p:cond delay="0"/>
                                  </p:stCondLst>
                                  <p:childTnLst>
                                    <p:set>
                                      <p:cBhvr>
                                        <p:cTn id="399" dur="1" fill="hold">
                                          <p:stCondLst>
                                            <p:cond delay="0"/>
                                          </p:stCondLst>
                                        </p:cTn>
                                        <p:tgtEl>
                                          <p:spTgt spid="217">
                                            <p:txEl>
                                              <p:pRg st="1" end="1"/>
                                            </p:txEl>
                                          </p:spTgt>
                                        </p:tgtEl>
                                        <p:attrNameLst>
                                          <p:attrName>style.visibility</p:attrName>
                                        </p:attrNameLst>
                                      </p:cBhvr>
                                      <p:to>
                                        <p:strVal val="visible"/>
                                      </p:to>
                                    </p:set>
                                    <p:anim calcmode="lin" valueType="num">
                                      <p:cBhvr additive="repl">
                                        <p:cTn id="400" dur="500" fill="hold"/>
                                        <p:tgtEl>
                                          <p:spTgt spid="217">
                                            <p:txEl>
                                              <p:pRg st="1" end="1"/>
                                            </p:txEl>
                                          </p:spTgt>
                                        </p:tgtEl>
                                        <p:attrNameLst>
                                          <p:attrName>ppt_x</p:attrName>
                                        </p:attrNameLst>
                                      </p:cBhvr>
                                      <p:tavLst>
                                        <p:tav tm="0">
                                          <p:val>
                                            <p:strVal val="#ppt_x"/>
                                          </p:val>
                                        </p:tav>
                                        <p:tav tm="100000">
                                          <p:val>
                                            <p:strVal val="#ppt_x"/>
                                          </p:val>
                                        </p:tav>
                                      </p:tavLst>
                                    </p:anim>
                                    <p:anim calcmode="lin" valueType="num">
                                      <p:cBhvr additive="repl">
                                        <p:cTn id="401" dur="500" fill="hold"/>
                                        <p:tgtEl>
                                          <p:spTgt spid="217">
                                            <p:txEl>
                                              <p:pRg st="1" end="1"/>
                                            </p:txEl>
                                          </p:spTgt>
                                        </p:tgtEl>
                                        <p:attrNameLst>
                                          <p:attrName>ppt_y</p:attrName>
                                        </p:attrNameLst>
                                      </p:cBhvr>
                                      <p:tavLst>
                                        <p:tav tm="0">
                                          <p:val>
                                            <p:strVal val="1+#ppt_h/2"/>
                                          </p:val>
                                        </p:tav>
                                        <p:tav tm="100000">
                                          <p:val>
                                            <p:strVal val="#ppt_y"/>
                                          </p:val>
                                        </p:tav>
                                      </p:tavLst>
                                    </p:anim>
                                  </p:childTnLst>
                                </p:cTn>
                              </p:par>
                              <p:par>
                                <p:cTn id="402" nodeType="withEffect" fill="hold" presetClass="entr" presetID="2" presetSubtype="4">
                                  <p:stCondLst>
                                    <p:cond delay="0"/>
                                  </p:stCondLst>
                                  <p:childTnLst>
                                    <p:set>
                                      <p:cBhvr>
                                        <p:cTn id="403" dur="1" fill="hold">
                                          <p:stCondLst>
                                            <p:cond delay="0"/>
                                          </p:stCondLst>
                                        </p:cTn>
                                        <p:tgtEl>
                                          <p:spTgt spid="217">
                                            <p:txEl>
                                              <p:pRg st="2" end="2"/>
                                            </p:txEl>
                                          </p:spTgt>
                                        </p:tgtEl>
                                        <p:attrNameLst>
                                          <p:attrName>style.visibility</p:attrName>
                                        </p:attrNameLst>
                                      </p:cBhvr>
                                      <p:to>
                                        <p:strVal val="visible"/>
                                      </p:to>
                                    </p:set>
                                    <p:anim calcmode="lin" valueType="num">
                                      <p:cBhvr additive="repl">
                                        <p:cTn id="404" dur="500" fill="hold"/>
                                        <p:tgtEl>
                                          <p:spTgt spid="217">
                                            <p:txEl>
                                              <p:pRg st="2" end="2"/>
                                            </p:txEl>
                                          </p:spTgt>
                                        </p:tgtEl>
                                        <p:attrNameLst>
                                          <p:attrName>ppt_x</p:attrName>
                                        </p:attrNameLst>
                                      </p:cBhvr>
                                      <p:tavLst>
                                        <p:tav tm="0">
                                          <p:val>
                                            <p:strVal val="#ppt_x"/>
                                          </p:val>
                                        </p:tav>
                                        <p:tav tm="100000">
                                          <p:val>
                                            <p:strVal val="#ppt_x"/>
                                          </p:val>
                                        </p:tav>
                                      </p:tavLst>
                                    </p:anim>
                                    <p:anim calcmode="lin" valueType="num">
                                      <p:cBhvr additive="repl">
                                        <p:cTn id="405" dur="500" fill="hold"/>
                                        <p:tgtEl>
                                          <p:spTgt spid="2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nodeType="clickEffect" fill="hold" presetClass="entr" presetID="2" presetSubtype="4">
                                  <p:stCondLst>
                                    <p:cond delay="0"/>
                                  </p:stCondLst>
                                  <p:childTnLst>
                                    <p:set>
                                      <p:cBhvr>
                                        <p:cTn id="409" dur="1" fill="hold">
                                          <p:stCondLst>
                                            <p:cond delay="0"/>
                                          </p:stCondLst>
                                        </p:cTn>
                                        <p:tgtEl>
                                          <p:spTgt spid="217">
                                            <p:txEl>
                                              <p:pRg st="3" end="3"/>
                                            </p:txEl>
                                          </p:spTgt>
                                        </p:tgtEl>
                                        <p:attrNameLst>
                                          <p:attrName>style.visibility</p:attrName>
                                        </p:attrNameLst>
                                      </p:cBhvr>
                                      <p:to>
                                        <p:strVal val="visible"/>
                                      </p:to>
                                    </p:set>
                                    <p:anim calcmode="lin" valueType="num">
                                      <p:cBhvr additive="repl">
                                        <p:cTn id="410" dur="500" fill="hold"/>
                                        <p:tgtEl>
                                          <p:spTgt spid="217">
                                            <p:txEl>
                                              <p:pRg st="3" end="3"/>
                                            </p:txEl>
                                          </p:spTgt>
                                        </p:tgtEl>
                                        <p:attrNameLst>
                                          <p:attrName>ppt_x</p:attrName>
                                        </p:attrNameLst>
                                      </p:cBhvr>
                                      <p:tavLst>
                                        <p:tav tm="0">
                                          <p:val>
                                            <p:strVal val="#ppt_x"/>
                                          </p:val>
                                        </p:tav>
                                        <p:tav tm="100000">
                                          <p:val>
                                            <p:strVal val="#ppt_x"/>
                                          </p:val>
                                        </p:tav>
                                      </p:tavLst>
                                    </p:anim>
                                    <p:anim calcmode="lin" valueType="num">
                                      <p:cBhvr additive="repl">
                                        <p:cTn id="411" dur="500" fill="hold"/>
                                        <p:tgtEl>
                                          <p:spTgt spid="2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Plot differences</a:t>
            </a:r>
            <a:endParaRPr b="0" lang="en-US" sz="3600" spc="-1" strike="noStrike">
              <a:solidFill>
                <a:srgbClr val="000000"/>
              </a:solidFill>
              <a:latin typeface="Corbel"/>
            </a:endParaRPr>
          </a:p>
        </p:txBody>
      </p:sp>
      <p:sp>
        <p:nvSpPr>
          <p:cNvPr id="219" name="TextShape 2"/>
          <p:cNvSpPr txBox="1"/>
          <p:nvPr/>
        </p:nvSpPr>
        <p:spPr>
          <a:xfrm>
            <a:off x="3492360" y="864000"/>
            <a:ext cx="8699040" cy="1193040"/>
          </a:xfrm>
          <a:prstGeom prst="rect">
            <a:avLst/>
          </a:prstGeom>
          <a:noFill/>
          <a:ln>
            <a:noFill/>
          </a:ln>
        </p:spPr>
        <p:txBody>
          <a:bodyPr anchor="ctr">
            <a:noAutofit/>
          </a:bodyPr>
          <a:p>
            <a:pPr>
              <a:lnSpc>
                <a:spcPct val="90000"/>
              </a:lnSpc>
              <a:spcBef>
                <a:spcPts val="1199"/>
              </a:spcBef>
              <a:tabLst>
                <a:tab algn="l" pos="0"/>
              </a:tabLst>
            </a:pPr>
            <a:r>
              <a:rPr b="0" lang="en-US" sz="1800" spc="-1" strike="noStrike">
                <a:solidFill>
                  <a:srgbClr val="0070c0"/>
                </a:solidFill>
                <a:latin typeface="Corbel"/>
              </a:rPr>
              <a:t>gmeans %&gt;% ggplot(aes(drug, group_mean)) + geom_bar(stat="identity") + geom_errorbar(aes(ymin=group_mean - sd, ymax=group_mean + sd), width = 0.2)</a:t>
            </a:r>
            <a:endParaRPr b="0" lang="en-US" sz="1800" spc="-1" strike="noStrike">
              <a:solidFill>
                <a:srgbClr val="595959"/>
              </a:solidFill>
              <a:latin typeface="Corbel"/>
            </a:endParaRPr>
          </a:p>
          <a:p>
            <a:pPr>
              <a:lnSpc>
                <a:spcPct val="90000"/>
              </a:lnSpc>
              <a:spcBef>
                <a:spcPts val="1199"/>
              </a:spcBef>
              <a:tabLst>
                <a:tab algn="l" pos="0"/>
              </a:tabLst>
            </a:pPr>
            <a:endParaRPr b="0" lang="en-US" sz="1800" spc="-1" strike="noStrike">
              <a:solidFill>
                <a:srgbClr val="595959"/>
              </a:solidFill>
              <a:latin typeface="Corbel"/>
            </a:endParaRPr>
          </a:p>
        </p:txBody>
      </p:sp>
      <p:pic>
        <p:nvPicPr>
          <p:cNvPr id="220" name="Picture 3" descr=""/>
          <p:cNvPicPr/>
          <p:nvPr/>
        </p:nvPicPr>
        <p:blipFill>
          <a:blip r:embed="rId1"/>
          <a:stretch/>
        </p:blipFill>
        <p:spPr>
          <a:xfrm>
            <a:off x="2516760" y="2276640"/>
            <a:ext cx="9342360" cy="32947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ANOVA</a:t>
            </a:r>
            <a:endParaRPr b="0" lang="en-US" sz="3600" spc="-1" strike="noStrike">
              <a:solidFill>
                <a:srgbClr val="000000"/>
              </a:solidFill>
              <a:latin typeface="Corbel"/>
            </a:endParaRPr>
          </a:p>
        </p:txBody>
      </p:sp>
      <p:sp>
        <p:nvSpPr>
          <p:cNvPr id="222" name="TextShape 2"/>
          <p:cNvSpPr txBox="1"/>
          <p:nvPr/>
        </p:nvSpPr>
        <p:spPr>
          <a:xfrm>
            <a:off x="3869280" y="864000"/>
            <a:ext cx="7314840" cy="512028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800" spc="-1" strike="noStrike">
                <a:solidFill>
                  <a:srgbClr val="595959"/>
                </a:solidFill>
                <a:latin typeface="Corbel"/>
              </a:rPr>
              <a:t>Null hyothesis:</a:t>
            </a:r>
            <a:endParaRPr b="0" lang="en-US" sz="2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Like a </a:t>
            </a:r>
            <a:r>
              <a:rPr b="0" i="1" lang="en-US" sz="2400" spc="-1" strike="noStrike">
                <a:solidFill>
                  <a:srgbClr val="595959"/>
                </a:solidFill>
                <a:latin typeface="Corbel"/>
              </a:rPr>
              <a:t>t</a:t>
            </a:r>
            <a:r>
              <a:rPr b="0" lang="en-US" sz="2400" spc="-1" strike="noStrike">
                <a:solidFill>
                  <a:srgbClr val="595959"/>
                </a:solidFill>
                <a:latin typeface="Corbel"/>
              </a:rPr>
              <a:t>-test, ANOVA tests the null hypothesis that the means are the same.</a:t>
            </a:r>
            <a:endParaRPr b="0" lang="en-US" sz="24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800" spc="-1" strike="noStrike">
                <a:solidFill>
                  <a:srgbClr val="595959"/>
                </a:solidFill>
                <a:latin typeface="Corbel"/>
              </a:rPr>
              <a:t>Experimental hypothesis:</a:t>
            </a:r>
            <a:endParaRPr b="0" lang="en-US" sz="2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The means differ.</a:t>
            </a:r>
            <a:endParaRPr b="0" lang="en-US" sz="24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800" spc="-1" strike="noStrike">
                <a:solidFill>
                  <a:srgbClr val="595959"/>
                </a:solidFill>
                <a:latin typeface="Corbel"/>
              </a:rPr>
              <a:t>ANOVA is an omnibus test</a:t>
            </a:r>
            <a:endParaRPr b="0" lang="en-US" sz="2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It test for an overall difference between groups.</a:t>
            </a:r>
            <a:endParaRPr b="0" lang="en-US" sz="24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It tells us that the group means are different.</a:t>
            </a:r>
            <a:endParaRPr b="0" lang="en-US" sz="24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It doesn’t tell us exactly which means differ.</a:t>
            </a:r>
            <a:endParaRPr b="0" lang="en-US" sz="2400" spc="-1" strike="noStrike">
              <a:solidFill>
                <a:srgbClr val="595959"/>
              </a:solidFill>
              <a:latin typeface="Corbel"/>
            </a:endParaRPr>
          </a:p>
          <a:p>
            <a:pPr>
              <a:lnSpc>
                <a:spcPct val="90000"/>
              </a:lnSpc>
              <a:spcBef>
                <a:spcPts val="1199"/>
              </a:spcBef>
            </a:pPr>
            <a:endParaRPr b="0" lang="en-US" sz="24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Theory of ANOVA</a:t>
            </a:r>
            <a:endParaRPr b="0" lang="en-US" sz="3600" spc="-1" strike="noStrike">
              <a:solidFill>
                <a:srgbClr val="000000"/>
              </a:solidFill>
              <a:latin typeface="Corbel"/>
            </a:endParaRPr>
          </a:p>
        </p:txBody>
      </p:sp>
      <p:sp>
        <p:nvSpPr>
          <p:cNvPr id="224" name="TextShape 2"/>
          <p:cNvSpPr txBox="1"/>
          <p:nvPr/>
        </p:nvSpPr>
        <p:spPr>
          <a:xfrm>
            <a:off x="3869280" y="864000"/>
            <a:ext cx="7314840" cy="2818440"/>
          </a:xfrm>
          <a:prstGeom prst="rect">
            <a:avLst/>
          </a:prstGeom>
          <a:noFill/>
          <a:ln>
            <a:noFill/>
          </a:ln>
        </p:spPr>
        <p:txBody>
          <a:bodyPr anchor="ctr">
            <a:normAutofit fontScale="56000"/>
          </a:bodyPr>
          <a:p>
            <a:pPr marL="182880" indent="-182520">
              <a:lnSpc>
                <a:spcPct val="90000"/>
              </a:lnSpc>
              <a:spcBef>
                <a:spcPts val="1199"/>
              </a:spcBef>
              <a:buClr>
                <a:srgbClr val="40bad2"/>
              </a:buClr>
              <a:buFont typeface="Wingdings 2" charset="2"/>
              <a:buChar char=""/>
            </a:pPr>
            <a:r>
              <a:rPr b="0" lang="en-US" sz="2800" spc="-1" strike="noStrike">
                <a:solidFill>
                  <a:srgbClr val="595959"/>
                </a:solidFill>
                <a:latin typeface="Corbel"/>
              </a:rPr>
              <a:t>We compare the amount of variability explained by the model (experiment), to the error in the model (individual differences)</a:t>
            </a:r>
            <a:endParaRPr b="0" lang="en-US" sz="28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2400" spc="-1" strike="noStrike">
                <a:solidFill>
                  <a:srgbClr val="595959"/>
                </a:solidFill>
                <a:latin typeface="Corbel"/>
              </a:rPr>
              <a:t>This ratio is called the</a:t>
            </a:r>
            <a:r>
              <a:rPr b="0" i="1" lang="en-US" sz="2400" spc="-1" strike="noStrike">
                <a:solidFill>
                  <a:srgbClr val="595959"/>
                </a:solidFill>
                <a:latin typeface="Corbel"/>
              </a:rPr>
              <a:t> F</a:t>
            </a:r>
            <a:r>
              <a:rPr b="0" lang="en-US" sz="2400" spc="-1" strike="noStrike">
                <a:solidFill>
                  <a:srgbClr val="595959"/>
                </a:solidFill>
                <a:latin typeface="Corbel"/>
              </a:rPr>
              <a:t>-ratio.</a:t>
            </a:r>
            <a:endParaRPr b="0" lang="en-US" sz="24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800" spc="-1" strike="noStrike">
                <a:solidFill>
                  <a:srgbClr val="595959"/>
                </a:solidFill>
                <a:latin typeface="Corbel"/>
              </a:rPr>
              <a:t>If the model explains a lot more variability than it can’t explain, then the experimental manipulation has had a significant effect on the outcome (DV).</a:t>
            </a:r>
            <a:endParaRPr b="0" lang="en-US" sz="2800" spc="-1" strike="noStrike">
              <a:solidFill>
                <a:srgbClr val="595959"/>
              </a:solidFill>
              <a:latin typeface="Corbel"/>
            </a:endParaRPr>
          </a:p>
          <a:p>
            <a:pPr>
              <a:lnSpc>
                <a:spcPct val="90000"/>
              </a:lnSpc>
              <a:spcBef>
                <a:spcPts val="1199"/>
              </a:spcBef>
            </a:pPr>
            <a:endParaRPr b="0" lang="en-US" sz="2800" spc="-1" strike="noStrike">
              <a:solidFill>
                <a:srgbClr val="595959"/>
              </a:solidFill>
              <a:latin typeface="Corbel"/>
            </a:endParaRPr>
          </a:p>
        </p:txBody>
      </p:sp>
      <p:pic>
        <p:nvPicPr>
          <p:cNvPr id="225" name="Picture 3" descr="Screen shot 2011-08-02 at 15.34.41.png"/>
          <p:cNvPicPr/>
          <p:nvPr/>
        </p:nvPicPr>
        <p:blipFill>
          <a:blip r:embed="rId1"/>
          <a:srcRect l="0" t="0" r="0" b="14477"/>
          <a:stretch/>
        </p:blipFill>
        <p:spPr>
          <a:xfrm>
            <a:off x="4826160" y="3784680"/>
            <a:ext cx="5825160" cy="24760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Chart Placeholder 4" descr=""/>
          <p:cNvPicPr/>
          <p:nvPr/>
        </p:nvPicPr>
        <p:blipFill>
          <a:blip r:embed="rId1"/>
          <a:stretch/>
        </p:blipFill>
        <p:spPr>
          <a:xfrm>
            <a:off x="3809880" y="73080"/>
            <a:ext cx="6159240" cy="6728040"/>
          </a:xfrm>
          <a:prstGeom prst="rect">
            <a:avLst/>
          </a:prstGeom>
          <a:ln>
            <a:noFill/>
          </a:ln>
        </p:spPr>
      </p:pic>
      <p:sp>
        <p:nvSpPr>
          <p:cNvPr id="227"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Theory of ANOVA</a:t>
            </a:r>
            <a:endParaRPr b="0" lang="en-US" sz="3600" spc="-1" strike="noStrike">
              <a:solidFill>
                <a:srgbClr val="000000"/>
              </a:solidFill>
              <a:latin typeface="Corbel"/>
            </a:endParaRPr>
          </a:p>
        </p:txBody>
      </p:sp>
      <p:pic>
        <p:nvPicPr>
          <p:cNvPr id="228" name="Content Placeholder 5" descr=""/>
          <p:cNvPicPr/>
          <p:nvPr/>
        </p:nvPicPr>
        <p:blipFill>
          <a:blip r:embed="rId2"/>
          <a:stretch/>
        </p:blipFill>
        <p:spPr>
          <a:xfrm>
            <a:off x="7124760" y="5143680"/>
            <a:ext cx="4871160" cy="1657440"/>
          </a:xfrm>
          <a:prstGeom prst="rect">
            <a:avLst/>
          </a:prstGeom>
          <a:ln>
            <a:noFill/>
          </a:ln>
        </p:spPr>
      </p:pic>
      <p:sp>
        <p:nvSpPr>
          <p:cNvPr id="229" name="CustomShape 2"/>
          <p:cNvSpPr/>
          <p:nvPr/>
        </p:nvSpPr>
        <p:spPr>
          <a:xfrm>
            <a:off x="8010360" y="504720"/>
            <a:ext cx="1361880" cy="16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orbel"/>
              </a:rPr>
              <a:t>Within groups</a:t>
            </a:r>
            <a:endParaRPr b="0" lang="en-US" sz="1050" spc="-1" strike="noStrike">
              <a:latin typeface="Arial"/>
            </a:endParaRPr>
          </a:p>
        </p:txBody>
      </p:sp>
      <p:sp>
        <p:nvSpPr>
          <p:cNvPr id="230" name="CustomShape 3"/>
          <p:cNvSpPr/>
          <p:nvPr/>
        </p:nvSpPr>
        <p:spPr>
          <a:xfrm>
            <a:off x="7634160" y="4462560"/>
            <a:ext cx="1361880" cy="204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orbel"/>
              </a:rPr>
              <a:t>Between groups</a:t>
            </a:r>
            <a:endParaRPr b="0" lang="en-US" sz="1050" spc="-1" strike="noStrike">
              <a:latin typeface="Arial"/>
            </a:endParaRPr>
          </a:p>
        </p:txBody>
      </p:sp>
    </p:spTree>
  </p:cSld>
  <mc:AlternateContent>
    <mc:Choice Requires="p14">
      <p:transition spd="slow" p14:dur="2000"/>
    </mc:Choice>
    <mc:Fallback>
      <p:transition spd="slow"/>
    </mc:Fallback>
  </mc:AlternateContent>
  <p:timing>
    <p:tnLst>
      <p:par>
        <p:cTn id="412" dur="indefinite" restart="never" nodeType="tmRoot">
          <p:childTnLst>
            <p:seq>
              <p:cTn id="413" dur="indefinite" nodeType="mainSeq">
                <p:childTnLst>
                  <p:par>
                    <p:cTn id="414" fill="hold">
                      <p:stCondLst>
                        <p:cond delay="indefinite"/>
                      </p:stCondLst>
                      <p:childTnLst>
                        <p:par>
                          <p:cTn id="415" fill="hold">
                            <p:stCondLst>
                              <p:cond delay="0"/>
                            </p:stCondLst>
                            <p:childTnLst>
                              <p:par>
                                <p:cTn id="416" nodeType="clickEffect" fill="hold" presetClass="entr" presetID="2" presetSubtype="4">
                                  <p:stCondLst>
                                    <p:cond delay="0"/>
                                  </p:stCondLst>
                                  <p:childTnLst>
                                    <p:set>
                                      <p:cBhvr>
                                        <p:cTn id="417" dur="1" fill="hold">
                                          <p:stCondLst>
                                            <p:cond delay="0"/>
                                          </p:stCondLst>
                                        </p:cTn>
                                        <p:tgtEl>
                                          <p:spTgt spid="228"/>
                                        </p:tgtEl>
                                        <p:attrNameLst>
                                          <p:attrName>style.visibility</p:attrName>
                                        </p:attrNameLst>
                                      </p:cBhvr>
                                      <p:to>
                                        <p:strVal val="visible"/>
                                      </p:to>
                                    </p:set>
                                    <p:anim calcmode="lin" valueType="num">
                                      <p:cBhvr additive="repl">
                                        <p:cTn id="418" dur="500" fill="hold"/>
                                        <p:tgtEl>
                                          <p:spTgt spid="228"/>
                                        </p:tgtEl>
                                        <p:attrNameLst>
                                          <p:attrName>ppt_x</p:attrName>
                                        </p:attrNameLst>
                                      </p:cBhvr>
                                      <p:tavLst>
                                        <p:tav tm="0">
                                          <p:val>
                                            <p:strVal val="#ppt_x"/>
                                          </p:val>
                                        </p:tav>
                                        <p:tav tm="100000">
                                          <p:val>
                                            <p:strVal val="#ppt_x"/>
                                          </p:val>
                                        </p:tav>
                                      </p:tavLst>
                                    </p:anim>
                                    <p:anim calcmode="lin" valueType="num">
                                      <p:cBhvr additive="repl">
                                        <p:cTn id="419"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ANOVA in R</a:t>
            </a:r>
            <a:endParaRPr b="0" lang="en-US" sz="3600" spc="-1" strike="noStrike">
              <a:solidFill>
                <a:srgbClr val="000000"/>
              </a:solidFill>
              <a:latin typeface="Corbel"/>
            </a:endParaRPr>
          </a:p>
        </p:txBody>
      </p:sp>
      <p:sp>
        <p:nvSpPr>
          <p:cNvPr id="232" name="TextShape 2"/>
          <p:cNvSpPr txBox="1"/>
          <p:nvPr/>
        </p:nvSpPr>
        <p:spPr>
          <a:xfrm>
            <a:off x="3869280" y="864000"/>
            <a:ext cx="7314840" cy="5120280"/>
          </a:xfrm>
          <a:prstGeom prst="rect">
            <a:avLst/>
          </a:prstGeom>
          <a:noFill/>
          <a:ln>
            <a:noFill/>
          </a:ln>
        </p:spPr>
        <p:txBody>
          <a:bodyPr anchor="ctr">
            <a:noAutofit/>
          </a:bodyPr>
          <a:p>
            <a:endParaRPr b="0" lang="en-US" sz="2000" spc="-1" strike="noStrike">
              <a:solidFill>
                <a:srgbClr val="595959"/>
              </a:solidFill>
              <a:latin typeface="Corbel"/>
            </a:endParaRPr>
          </a:p>
        </p:txBody>
      </p:sp>
      <p:pic>
        <p:nvPicPr>
          <p:cNvPr id="233" name="Picture 9" descr=""/>
          <p:cNvPicPr/>
          <p:nvPr/>
        </p:nvPicPr>
        <p:blipFill>
          <a:blip r:embed="rId1"/>
          <a:stretch/>
        </p:blipFill>
        <p:spPr>
          <a:xfrm>
            <a:off x="2834640" y="1280160"/>
            <a:ext cx="9405720" cy="44316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Post-hoc tests</a:t>
            </a:r>
            <a:endParaRPr b="0" lang="en-US" sz="3600" spc="-1" strike="noStrike">
              <a:solidFill>
                <a:srgbClr val="000000"/>
              </a:solidFill>
              <a:latin typeface="Corbel"/>
            </a:endParaRPr>
          </a:p>
        </p:txBody>
      </p:sp>
      <p:pic>
        <p:nvPicPr>
          <p:cNvPr id="235" name="Content Placeholder 3" descr=""/>
          <p:cNvPicPr/>
          <p:nvPr/>
        </p:nvPicPr>
        <p:blipFill>
          <a:blip r:embed="rId1"/>
          <a:stretch/>
        </p:blipFill>
        <p:spPr>
          <a:xfrm>
            <a:off x="4568760" y="1123920"/>
            <a:ext cx="5171760" cy="1523520"/>
          </a:xfrm>
          <a:prstGeom prst="rect">
            <a:avLst/>
          </a:prstGeom>
          <a:ln>
            <a:noFill/>
          </a:ln>
        </p:spPr>
      </p:pic>
      <p:sp>
        <p:nvSpPr>
          <p:cNvPr id="236" name="CustomShape 2"/>
          <p:cNvSpPr/>
          <p:nvPr/>
        </p:nvSpPr>
        <p:spPr>
          <a:xfrm>
            <a:off x="4038480" y="3101400"/>
            <a:ext cx="6829200" cy="791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orbel"/>
              </a:rPr>
              <a:t>Why can’t we run a bunch of t-tests? </a:t>
            </a:r>
            <a:endParaRPr b="0" lang="en-US" sz="2800" spc="-1" strike="noStrike">
              <a:latin typeface="Arial"/>
            </a:endParaRPr>
          </a:p>
          <a:p>
            <a:pPr>
              <a:lnSpc>
                <a:spcPct val="100000"/>
              </a:lnSpc>
            </a:pPr>
            <a:endParaRPr b="0" lang="en-US" sz="2800" spc="-1" strike="noStrike">
              <a:latin typeface="Arial"/>
            </a:endParaRPr>
          </a:p>
        </p:txBody>
      </p:sp>
      <p:sp>
        <p:nvSpPr>
          <p:cNvPr id="237" name="CustomShape 3"/>
          <p:cNvSpPr/>
          <p:nvPr/>
        </p:nvSpPr>
        <p:spPr>
          <a:xfrm>
            <a:off x="4038480" y="3901320"/>
            <a:ext cx="6581520" cy="177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rbel"/>
              </a:rPr>
              <a:t>We are increasing the chance of making a type I error (if we have alpha = 0.05, then we expect there to be a significant difference by chance 5% of the time), but if we run 3 tests – then we increase the likelihood of a type 1 error to: 1 - 0.95</a:t>
            </a:r>
            <a:r>
              <a:rPr b="0" lang="en-US" sz="1800" spc="-1" strike="noStrike" baseline="30000">
                <a:solidFill>
                  <a:srgbClr val="000000"/>
                </a:solidFill>
                <a:latin typeface="Corbel"/>
              </a:rPr>
              <a:t>3 </a:t>
            </a:r>
            <a:r>
              <a:rPr b="0" lang="en-US" sz="1800" spc="-1" strike="noStrike" baseline="-25000">
                <a:solidFill>
                  <a:srgbClr val="000000"/>
                </a:solidFill>
                <a:latin typeface="Corbel"/>
              </a:rPr>
              <a:t> </a:t>
            </a:r>
            <a:r>
              <a:rPr b="0" lang="en-US" sz="1800" spc="-1" strike="noStrike">
                <a:solidFill>
                  <a:srgbClr val="000000"/>
                </a:solidFill>
                <a:latin typeface="Corbel"/>
              </a:rPr>
              <a:t>= 1 - 0.85 = .15 or 15% chance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20" dur="indefinite" restart="never" nodeType="tmRoot">
          <p:childTnLst>
            <p:seq>
              <p:cTn id="421" dur="indefinite" nodeType="mainSeq">
                <p:childTnLst>
                  <p:par>
                    <p:cTn id="422" fill="hold">
                      <p:stCondLst>
                        <p:cond delay="indefinite"/>
                      </p:stCondLst>
                      <p:childTnLst>
                        <p:par>
                          <p:cTn id="423" fill="hold">
                            <p:stCondLst>
                              <p:cond delay="0"/>
                            </p:stCondLst>
                            <p:childTnLst>
                              <p:par>
                                <p:cTn id="424" nodeType="clickEffect" fill="hold" presetClass="entr" presetID="42">
                                  <p:stCondLst>
                                    <p:cond delay="0"/>
                                  </p:stCondLst>
                                  <p:childTnLst>
                                    <p:set>
                                      <p:cBhvr>
                                        <p:cTn id="425" dur="1" fill="hold">
                                          <p:stCondLst>
                                            <p:cond delay="0"/>
                                          </p:stCondLst>
                                        </p:cTn>
                                        <p:tgtEl>
                                          <p:spTgt spid="237"/>
                                        </p:tgtEl>
                                        <p:attrNameLst>
                                          <p:attrName>style.visibility</p:attrName>
                                        </p:attrNameLst>
                                      </p:cBhvr>
                                      <p:to>
                                        <p:strVal val="visible"/>
                                      </p:to>
                                    </p:set>
                                    <p:animEffect filter="fade" transition="in">
                                      <p:cBhvr additive="repl">
                                        <p:cTn id="426" dur="1000"/>
                                        <p:tgtEl>
                                          <p:spTgt spid="237"/>
                                        </p:tgtEl>
                                      </p:cBhvr>
                                    </p:animEffect>
                                    <p:anim calcmode="lin" valueType="num">
                                      <p:cBhvr additive="repl">
                                        <p:cTn id="427" dur="1000" fill="hold"/>
                                        <p:tgtEl>
                                          <p:spTgt spid="237"/>
                                        </p:tgtEl>
                                        <p:attrNameLst>
                                          <p:attrName>ppt_x</p:attrName>
                                        </p:attrNameLst>
                                      </p:cBhvr>
                                      <p:tavLst>
                                        <p:tav tm="0">
                                          <p:val>
                                            <p:strVal val="#ppt_x"/>
                                          </p:val>
                                        </p:tav>
                                        <p:tav tm="100000">
                                          <p:val>
                                            <p:strVal val="#ppt_x"/>
                                          </p:val>
                                        </p:tav>
                                      </p:tavLst>
                                    </p:anim>
                                    <p:anim calcmode="lin" valueType="num">
                                      <p:cBhvr additive="repl">
                                        <p:cTn id="428"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Basic statistics</a:t>
            </a:r>
            <a:endParaRPr b="0" lang="en-US" sz="3600" spc="-1" strike="noStrike">
              <a:solidFill>
                <a:srgbClr val="000000"/>
              </a:solidFill>
              <a:latin typeface="Corbel"/>
            </a:endParaRPr>
          </a:p>
        </p:txBody>
      </p:sp>
      <p:sp>
        <p:nvSpPr>
          <p:cNvPr id="140" name="TextShape 2"/>
          <p:cNvSpPr txBox="1"/>
          <p:nvPr/>
        </p:nvSpPr>
        <p:spPr>
          <a:xfrm>
            <a:off x="3869280" y="864000"/>
            <a:ext cx="7314840" cy="512028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What do these tests test? </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Key to think about what </a:t>
            </a:r>
            <a:r>
              <a:rPr b="1" lang="en-US" sz="2000" spc="-1" strike="noStrike">
                <a:solidFill>
                  <a:srgbClr val="595959"/>
                </a:solidFill>
                <a:latin typeface="Corbel"/>
              </a:rPr>
              <a:t>types of variables </a:t>
            </a:r>
            <a:r>
              <a:rPr b="0" lang="en-US" sz="2000" spc="-1" strike="noStrike">
                <a:solidFill>
                  <a:srgbClr val="595959"/>
                </a:solidFill>
                <a:latin typeface="Corbel"/>
              </a:rPr>
              <a:t>you have. </a:t>
            </a: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p:txBody>
      </p:sp>
      <p:graphicFrame>
        <p:nvGraphicFramePr>
          <p:cNvPr id="141" name="Table 3"/>
          <p:cNvGraphicFramePr/>
          <p:nvPr/>
        </p:nvGraphicFramePr>
        <p:xfrm>
          <a:off x="4061520" y="2007360"/>
          <a:ext cx="6753960" cy="1482840"/>
        </p:xfrm>
        <a:graphic>
          <a:graphicData uri="http://schemas.openxmlformats.org/drawingml/2006/table">
            <a:tbl>
              <a:tblPr/>
              <a:tblGrid>
                <a:gridCol w="1730520"/>
                <a:gridCol w="5023440"/>
              </a:tblGrid>
              <a:tr h="370800">
                <a:tc>
                  <a:txBody>
                    <a:bodyPr>
                      <a:noAutofit/>
                    </a:bodyPr>
                    <a:p>
                      <a:pPr>
                        <a:lnSpc>
                          <a:spcPct val="100000"/>
                        </a:lnSpc>
                      </a:pPr>
                      <a:r>
                        <a:rPr b="1" lang="en-US" sz="1800" spc="-1" strike="noStrike">
                          <a:solidFill>
                            <a:srgbClr val="ffffff"/>
                          </a:solidFill>
                          <a:latin typeface="Corbel"/>
                        </a:rPr>
                        <a:t>Test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oAutofit/>
                    </a:bodyPr>
                    <a:p>
                      <a:pPr>
                        <a:lnSpc>
                          <a:spcPct val="100000"/>
                        </a:lnSpc>
                      </a:pPr>
                      <a:r>
                        <a:rPr b="1" lang="en-US" sz="1800" spc="-1" strike="noStrike">
                          <a:solidFill>
                            <a:srgbClr val="ffffff"/>
                          </a:solidFill>
                          <a:latin typeface="Corbel"/>
                        </a:rPr>
                        <a:t>What it tests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r>
              <a:tr h="370800">
                <a:tc>
                  <a:txBody>
                    <a:bodyPr>
                      <a:noAutofit/>
                    </a:bodyPr>
                    <a:p>
                      <a:pPr>
                        <a:lnSpc>
                          <a:spcPct val="100000"/>
                        </a:lnSpc>
                      </a:pPr>
                      <a:r>
                        <a:rPr b="0" lang="en-US" sz="1800" spc="-1" strike="noStrike">
                          <a:solidFill>
                            <a:srgbClr val="000000"/>
                          </a:solidFill>
                          <a:latin typeface="Corbel"/>
                        </a:rPr>
                        <a:t>T-test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oAutofit/>
                    </a:bodyPr>
                    <a:p>
                      <a:pPr>
                        <a:lnSpc>
                          <a:spcPct val="100000"/>
                        </a:lnSpc>
                      </a:pPr>
                      <a:r>
                        <a:rPr b="0" lang="en-US" sz="1800" spc="-1" strike="noStrike">
                          <a:solidFill>
                            <a:srgbClr val="000000"/>
                          </a:solidFill>
                          <a:latin typeface="Corbel"/>
                        </a:rPr>
                        <a:t>Differences in means between 2 groups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r>
              <a:tr h="370800">
                <a:tc>
                  <a:txBody>
                    <a:bodyPr>
                      <a:noAutofit/>
                    </a:bodyPr>
                    <a:p>
                      <a:pPr>
                        <a:lnSpc>
                          <a:spcPct val="100000"/>
                        </a:lnSpc>
                      </a:pPr>
                      <a:r>
                        <a:rPr b="0" lang="en-US" sz="1800" spc="-1" strike="noStrike">
                          <a:solidFill>
                            <a:srgbClr val="000000"/>
                          </a:solidFill>
                          <a:latin typeface="Corbel"/>
                        </a:rPr>
                        <a:t>ANOVA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oAutofit/>
                    </a:bodyPr>
                    <a:p>
                      <a:pPr>
                        <a:lnSpc>
                          <a:spcPct val="100000"/>
                        </a:lnSpc>
                      </a:pPr>
                      <a:r>
                        <a:rPr b="0" lang="en-US" sz="1800" spc="-1" strike="noStrike">
                          <a:solidFill>
                            <a:srgbClr val="000000"/>
                          </a:solidFill>
                          <a:latin typeface="Corbel"/>
                        </a:rPr>
                        <a:t>Differences in means across &gt;2 groups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370800">
                <a:tc>
                  <a:txBody>
                    <a:bodyPr>
                      <a:noAutofit/>
                    </a:bodyPr>
                    <a:p>
                      <a:pPr>
                        <a:lnSpc>
                          <a:spcPct val="100000"/>
                        </a:lnSpc>
                      </a:pPr>
                      <a:r>
                        <a:rPr b="0" lang="en-US" sz="1800" spc="-1" strike="noStrike">
                          <a:solidFill>
                            <a:srgbClr val="000000"/>
                          </a:solidFill>
                          <a:latin typeface="Corbel"/>
                        </a:rPr>
                        <a:t>Chi-square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oAutofit/>
                    </a:bodyPr>
                    <a:p>
                      <a:pPr>
                        <a:lnSpc>
                          <a:spcPct val="100000"/>
                        </a:lnSpc>
                      </a:pPr>
                      <a:r>
                        <a:rPr b="0" lang="en-US" sz="1800" spc="-1" strike="noStrike">
                          <a:solidFill>
                            <a:srgbClr val="000000"/>
                          </a:solidFill>
                          <a:latin typeface="Corbel"/>
                        </a:rPr>
                        <a:t>Differences in proportions between groups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r>
            </a:tbl>
          </a:graphicData>
        </a:graphic>
      </p:graphicFrame>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repl">
                                        <p:cTn id="7" dur="500" fill="hold"/>
                                        <p:tgtEl>
                                          <p:spTgt spid="141"/>
                                        </p:tgtEl>
                                        <p:attrNameLst>
                                          <p:attrName>ppt_x</p:attrName>
                                        </p:attrNameLst>
                                      </p:cBhvr>
                                      <p:tavLst>
                                        <p:tav tm="0">
                                          <p:val>
                                            <p:strVal val="#ppt_x"/>
                                          </p:val>
                                        </p:tav>
                                        <p:tav tm="100000">
                                          <p:val>
                                            <p:strVal val="#ppt_x"/>
                                          </p:val>
                                        </p:tav>
                                      </p:tavLst>
                                    </p:anim>
                                    <p:anim calcmode="lin" valueType="num">
                                      <p:cBhvr additive="repl">
                                        <p:cTn id="8"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140">
                                            <p:txEl>
                                              <p:pRg st="6" end="6"/>
                                            </p:txEl>
                                          </p:spTgt>
                                        </p:tgtEl>
                                        <p:attrNameLst>
                                          <p:attrName>style.visibility</p:attrName>
                                        </p:attrNameLst>
                                      </p:cBhvr>
                                      <p:to>
                                        <p:strVal val="visible"/>
                                      </p:to>
                                    </p:set>
                                    <p:anim calcmode="lin" valueType="num">
                                      <p:cBhvr additive="repl">
                                        <p:cTn id="13" dur="500" fill="hold"/>
                                        <p:tgtEl>
                                          <p:spTgt spid="140">
                                            <p:txEl>
                                              <p:pRg st="6" end="6"/>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Correction for Multiple Comparisons</a:t>
            </a:r>
            <a:endParaRPr b="0" lang="en-US" sz="3600" spc="-1" strike="noStrike">
              <a:solidFill>
                <a:srgbClr val="000000"/>
              </a:solidFill>
              <a:latin typeface="Corbel"/>
            </a:endParaRPr>
          </a:p>
        </p:txBody>
      </p:sp>
      <p:sp>
        <p:nvSpPr>
          <p:cNvPr id="239" name="TextShape 2"/>
          <p:cNvSpPr txBox="1"/>
          <p:nvPr/>
        </p:nvSpPr>
        <p:spPr>
          <a:xfrm>
            <a:off x="3621600" y="778320"/>
            <a:ext cx="7314840" cy="3802680"/>
          </a:xfrm>
          <a:prstGeom prst="rect">
            <a:avLst/>
          </a:prstGeom>
          <a:noFill/>
          <a:ln>
            <a:noFill/>
          </a:ln>
        </p:spPr>
        <p:txBody>
          <a:bodyPr anchor="ctr">
            <a:normAutofit fontScale="63000"/>
          </a:bodyPr>
          <a:p>
            <a:pPr>
              <a:lnSpc>
                <a:spcPct val="90000"/>
              </a:lnSpc>
              <a:spcBef>
                <a:spcPts val="1199"/>
              </a:spcBef>
              <a:tabLst>
                <a:tab algn="l" pos="0"/>
              </a:tabLst>
            </a:pPr>
            <a:r>
              <a:rPr b="0" lang="en-US" sz="2800" spc="-1" strike="noStrike">
                <a:solidFill>
                  <a:srgbClr val="595959"/>
                </a:solidFill>
                <a:latin typeface="Corbel"/>
              </a:rPr>
              <a:t>What corrections do you know? </a:t>
            </a:r>
            <a:endParaRPr b="0" lang="en-US" sz="28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Bonferroni correction: divide alpha by number of comparisons: .05/3 = 0.0167</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0070c0"/>
                </a:solidFill>
                <a:latin typeface="Corbel"/>
              </a:rPr>
              <a:t>pairwise.t.test(clin.trial$mood.gain, clin.trial$drug, </a:t>
            </a:r>
            <a:r>
              <a:rPr b="0" lang="en-US" sz="2000" spc="-1" strike="noStrike">
                <a:solidFill>
                  <a:srgbClr val="0070c0"/>
                </a:solidFill>
                <a:latin typeface="Corbel"/>
              </a:rPr>
              <a:t>	</a:t>
            </a:r>
            <a:r>
              <a:rPr b="0" lang="en-US" sz="2000" spc="-1" strike="noStrike">
                <a:solidFill>
                  <a:srgbClr val="0070c0"/>
                </a:solidFill>
                <a:latin typeface="Corbel"/>
              </a:rPr>
              <a:t>p.adj="bonf")</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0000"/>
                </a:solidFill>
                <a:latin typeface="Corbel"/>
              </a:rPr>
              <a:t>Bonferroni is a very conservative test – generally, people like to use other tests</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Holm correction: pretend that you’re doing the tests sequentially; starting with the smallest p-value and moving onto the largest one.  See details in your book.  It has the same Type 1 error rate, but it has more power than Bonferroni. </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	</a:t>
            </a:r>
            <a:r>
              <a:rPr b="0" lang="en-US" sz="2000" spc="-1" strike="noStrike">
                <a:solidFill>
                  <a:srgbClr val="0070c0"/>
                </a:solidFill>
                <a:latin typeface="Corbel"/>
              </a:rPr>
              <a:t>pairwise.t.test(clin.trial$mood.gain, clin.trial$drug, </a:t>
            </a:r>
            <a:r>
              <a:rPr b="0" lang="en-US" sz="2000" spc="-1" strike="noStrike">
                <a:solidFill>
                  <a:srgbClr val="0070c0"/>
                </a:solidFill>
                <a:latin typeface="Corbel"/>
              </a:rPr>
              <a:t>	</a:t>
            </a:r>
            <a:r>
              <a:rPr b="0" lang="en-US" sz="2000" spc="-1" strike="noStrike">
                <a:solidFill>
                  <a:srgbClr val="0070c0"/>
                </a:solidFill>
                <a:latin typeface="Corbel"/>
              </a:rPr>
              <a:t>p.adj=“holm")</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endParaRPr b="0" lang="en-US" sz="2000" spc="-1" strike="noStrike">
              <a:solidFill>
                <a:srgbClr val="595959"/>
              </a:solidFill>
              <a:latin typeface="Corbel"/>
            </a:endParaRPr>
          </a:p>
        </p:txBody>
      </p:sp>
      <p:pic>
        <p:nvPicPr>
          <p:cNvPr id="240" name="Picture 3" descr=""/>
          <p:cNvPicPr/>
          <p:nvPr/>
        </p:nvPicPr>
        <p:blipFill>
          <a:blip r:embed="rId1"/>
          <a:stretch/>
        </p:blipFill>
        <p:spPr>
          <a:xfrm>
            <a:off x="6675120" y="4111920"/>
            <a:ext cx="4938480" cy="2374920"/>
          </a:xfrm>
          <a:prstGeom prst="rect">
            <a:avLst/>
          </a:prstGeom>
          <a:ln>
            <a:noFill/>
          </a:ln>
        </p:spPr>
      </p:pic>
    </p:spTree>
  </p:cSld>
  <mc:AlternateContent>
    <mc:Choice Requires="p14">
      <p:transition spd="slow" p14:dur="2000"/>
    </mc:Choice>
    <mc:Fallback>
      <p:transition spd="slow"/>
    </mc:Fallback>
  </mc:AlternateContent>
  <p:timing>
    <p:tnLst>
      <p:par>
        <p:cTn id="429" dur="indefinite" restart="never" nodeType="tmRoot">
          <p:childTnLst>
            <p:seq>
              <p:cTn id="430" dur="indefinite" nodeType="mainSeq">
                <p:childTnLst>
                  <p:par>
                    <p:cTn id="431" fill="hold">
                      <p:stCondLst>
                        <p:cond delay="indefinite"/>
                      </p:stCondLst>
                      <p:childTnLst>
                        <p:par>
                          <p:cTn id="432" fill="hold">
                            <p:stCondLst>
                              <p:cond delay="0"/>
                            </p:stCondLst>
                            <p:childTnLst>
                              <p:par>
                                <p:cTn id="433" nodeType="clickEffect" fill="hold" presetClass="entr" presetID="42">
                                  <p:stCondLst>
                                    <p:cond delay="0"/>
                                  </p:stCondLst>
                                  <p:childTnLst>
                                    <p:set>
                                      <p:cBhvr>
                                        <p:cTn id="434" dur="1" fill="hold">
                                          <p:stCondLst>
                                            <p:cond delay="0"/>
                                          </p:stCondLst>
                                        </p:cTn>
                                        <p:tgtEl>
                                          <p:spTgt spid="239">
                                            <p:txEl>
                                              <p:pRg st="1" end="1"/>
                                            </p:txEl>
                                          </p:spTgt>
                                        </p:tgtEl>
                                        <p:attrNameLst>
                                          <p:attrName>style.visibility</p:attrName>
                                        </p:attrNameLst>
                                      </p:cBhvr>
                                      <p:to>
                                        <p:strVal val="visible"/>
                                      </p:to>
                                    </p:set>
                                    <p:animEffect filter="fade" transition="in">
                                      <p:cBhvr additive="repl">
                                        <p:cTn id="435" dur="1000"/>
                                        <p:tgtEl>
                                          <p:spTgt spid="239">
                                            <p:txEl>
                                              <p:pRg st="1" end="1"/>
                                            </p:txEl>
                                          </p:spTgt>
                                        </p:tgtEl>
                                      </p:cBhvr>
                                    </p:animEffect>
                                    <p:anim calcmode="lin" valueType="num">
                                      <p:cBhvr additive="repl">
                                        <p:cTn id="436" dur="1000" fill="hold"/>
                                        <p:tgtEl>
                                          <p:spTgt spid="239">
                                            <p:txEl>
                                              <p:pRg st="1" end="1"/>
                                            </p:txEl>
                                          </p:spTgt>
                                        </p:tgtEl>
                                        <p:attrNameLst>
                                          <p:attrName>ppt_x</p:attrName>
                                        </p:attrNameLst>
                                      </p:cBhvr>
                                      <p:tavLst>
                                        <p:tav tm="0">
                                          <p:val>
                                            <p:strVal val="#ppt_x"/>
                                          </p:val>
                                        </p:tav>
                                        <p:tav tm="100000">
                                          <p:val>
                                            <p:strVal val="#ppt_x"/>
                                          </p:val>
                                        </p:tav>
                                      </p:tavLst>
                                    </p:anim>
                                    <p:anim calcmode="lin" valueType="num">
                                      <p:cBhvr additive="repl">
                                        <p:cTn id="437" dur="1000" fill="hold"/>
                                        <p:tgtEl>
                                          <p:spTgt spid="239">
                                            <p:txEl>
                                              <p:pRg st="1" end="1"/>
                                            </p:txEl>
                                          </p:spTgt>
                                        </p:tgtEl>
                                        <p:attrNameLst>
                                          <p:attrName>ppt_y</p:attrName>
                                        </p:attrNameLst>
                                      </p:cBhvr>
                                      <p:tavLst>
                                        <p:tav tm="0">
                                          <p:val>
                                            <p:strVal val="#ppt_y+.1"/>
                                          </p:val>
                                        </p:tav>
                                        <p:tav tm="100000">
                                          <p:val>
                                            <p:strVal val="#ppt_y"/>
                                          </p:val>
                                        </p:tav>
                                      </p:tavLst>
                                    </p:anim>
                                  </p:childTnLst>
                                </p:cTn>
                              </p:par>
                              <p:par>
                                <p:cTn id="438" nodeType="withEffect" fill="hold" presetClass="entr" presetID="42">
                                  <p:stCondLst>
                                    <p:cond delay="0"/>
                                  </p:stCondLst>
                                  <p:childTnLst>
                                    <p:set>
                                      <p:cBhvr>
                                        <p:cTn id="439" dur="1" fill="hold">
                                          <p:stCondLst>
                                            <p:cond delay="0"/>
                                          </p:stCondLst>
                                        </p:cTn>
                                        <p:tgtEl>
                                          <p:spTgt spid="239">
                                            <p:txEl>
                                              <p:pRg st="2" end="2"/>
                                            </p:txEl>
                                          </p:spTgt>
                                        </p:tgtEl>
                                        <p:attrNameLst>
                                          <p:attrName>style.visibility</p:attrName>
                                        </p:attrNameLst>
                                      </p:cBhvr>
                                      <p:to>
                                        <p:strVal val="visible"/>
                                      </p:to>
                                    </p:set>
                                    <p:animEffect filter="fade" transition="in">
                                      <p:cBhvr additive="repl">
                                        <p:cTn id="440" dur="1000"/>
                                        <p:tgtEl>
                                          <p:spTgt spid="239">
                                            <p:txEl>
                                              <p:pRg st="2" end="2"/>
                                            </p:txEl>
                                          </p:spTgt>
                                        </p:tgtEl>
                                      </p:cBhvr>
                                    </p:animEffect>
                                    <p:anim calcmode="lin" valueType="num">
                                      <p:cBhvr additive="repl">
                                        <p:cTn id="441" dur="1000" fill="hold"/>
                                        <p:tgtEl>
                                          <p:spTgt spid="239">
                                            <p:txEl>
                                              <p:pRg st="2" end="2"/>
                                            </p:txEl>
                                          </p:spTgt>
                                        </p:tgtEl>
                                        <p:attrNameLst>
                                          <p:attrName>ppt_x</p:attrName>
                                        </p:attrNameLst>
                                      </p:cBhvr>
                                      <p:tavLst>
                                        <p:tav tm="0">
                                          <p:val>
                                            <p:strVal val="#ppt_x"/>
                                          </p:val>
                                        </p:tav>
                                        <p:tav tm="100000">
                                          <p:val>
                                            <p:strVal val="#ppt_x"/>
                                          </p:val>
                                        </p:tav>
                                      </p:tavLst>
                                    </p:anim>
                                    <p:anim calcmode="lin" valueType="num">
                                      <p:cBhvr additive="repl">
                                        <p:cTn id="442" dur="1000" fill="hold"/>
                                        <p:tgtEl>
                                          <p:spTgt spid="239">
                                            <p:txEl>
                                              <p:pRg st="2" end="2"/>
                                            </p:txEl>
                                          </p:spTgt>
                                        </p:tgtEl>
                                        <p:attrNameLst>
                                          <p:attrName>ppt_y</p:attrName>
                                        </p:attrNameLst>
                                      </p:cBhvr>
                                      <p:tavLst>
                                        <p:tav tm="0">
                                          <p:val>
                                            <p:strVal val="#ppt_y+.1"/>
                                          </p:val>
                                        </p:tav>
                                        <p:tav tm="100000">
                                          <p:val>
                                            <p:strVal val="#ppt_y"/>
                                          </p:val>
                                        </p:tav>
                                      </p:tavLst>
                                    </p:anim>
                                  </p:childTnLst>
                                </p:cTn>
                              </p:par>
                              <p:par>
                                <p:cTn id="443" nodeType="withEffect" fill="hold" presetClass="entr" presetID="42">
                                  <p:stCondLst>
                                    <p:cond delay="0"/>
                                  </p:stCondLst>
                                  <p:childTnLst>
                                    <p:set>
                                      <p:cBhvr>
                                        <p:cTn id="444" dur="1" fill="hold">
                                          <p:stCondLst>
                                            <p:cond delay="0"/>
                                          </p:stCondLst>
                                        </p:cTn>
                                        <p:tgtEl>
                                          <p:spTgt spid="239">
                                            <p:txEl>
                                              <p:pRg st="3" end="3"/>
                                            </p:txEl>
                                          </p:spTgt>
                                        </p:tgtEl>
                                        <p:attrNameLst>
                                          <p:attrName>style.visibility</p:attrName>
                                        </p:attrNameLst>
                                      </p:cBhvr>
                                      <p:to>
                                        <p:strVal val="visible"/>
                                      </p:to>
                                    </p:set>
                                    <p:animEffect filter="fade" transition="in">
                                      <p:cBhvr additive="repl">
                                        <p:cTn id="445" dur="1000"/>
                                        <p:tgtEl>
                                          <p:spTgt spid="239">
                                            <p:txEl>
                                              <p:pRg st="3" end="3"/>
                                            </p:txEl>
                                          </p:spTgt>
                                        </p:tgtEl>
                                      </p:cBhvr>
                                    </p:animEffect>
                                    <p:anim calcmode="lin" valueType="num">
                                      <p:cBhvr additive="repl">
                                        <p:cTn id="446" dur="1000" fill="hold"/>
                                        <p:tgtEl>
                                          <p:spTgt spid="239">
                                            <p:txEl>
                                              <p:pRg st="3" end="3"/>
                                            </p:txEl>
                                          </p:spTgt>
                                        </p:tgtEl>
                                        <p:attrNameLst>
                                          <p:attrName>ppt_x</p:attrName>
                                        </p:attrNameLst>
                                      </p:cBhvr>
                                      <p:tavLst>
                                        <p:tav tm="0">
                                          <p:val>
                                            <p:strVal val="#ppt_x"/>
                                          </p:val>
                                        </p:tav>
                                        <p:tav tm="100000">
                                          <p:val>
                                            <p:strVal val="#ppt_x"/>
                                          </p:val>
                                        </p:tav>
                                      </p:tavLst>
                                    </p:anim>
                                    <p:anim calcmode="lin" valueType="num">
                                      <p:cBhvr additive="repl">
                                        <p:cTn id="447" dur="1000" fill="hold"/>
                                        <p:tgtEl>
                                          <p:spTgt spid="2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42">
                                  <p:stCondLst>
                                    <p:cond delay="0"/>
                                  </p:stCondLst>
                                  <p:childTnLst>
                                    <p:set>
                                      <p:cBhvr>
                                        <p:cTn id="451" dur="1" fill="hold">
                                          <p:stCondLst>
                                            <p:cond delay="0"/>
                                          </p:stCondLst>
                                        </p:cTn>
                                        <p:tgtEl>
                                          <p:spTgt spid="239">
                                            <p:txEl>
                                              <p:pRg st="4" end="4"/>
                                            </p:txEl>
                                          </p:spTgt>
                                        </p:tgtEl>
                                        <p:attrNameLst>
                                          <p:attrName>style.visibility</p:attrName>
                                        </p:attrNameLst>
                                      </p:cBhvr>
                                      <p:to>
                                        <p:strVal val="visible"/>
                                      </p:to>
                                    </p:set>
                                    <p:animEffect filter="fade" transition="in">
                                      <p:cBhvr additive="repl">
                                        <p:cTn id="452" dur="1000"/>
                                        <p:tgtEl>
                                          <p:spTgt spid="239">
                                            <p:txEl>
                                              <p:pRg st="4" end="4"/>
                                            </p:txEl>
                                          </p:spTgt>
                                        </p:tgtEl>
                                      </p:cBhvr>
                                    </p:animEffect>
                                    <p:anim calcmode="lin" valueType="num">
                                      <p:cBhvr additive="repl">
                                        <p:cTn id="453" dur="1000" fill="hold"/>
                                        <p:tgtEl>
                                          <p:spTgt spid="239">
                                            <p:txEl>
                                              <p:pRg st="4" end="4"/>
                                            </p:txEl>
                                          </p:spTgt>
                                        </p:tgtEl>
                                        <p:attrNameLst>
                                          <p:attrName>ppt_x</p:attrName>
                                        </p:attrNameLst>
                                      </p:cBhvr>
                                      <p:tavLst>
                                        <p:tav tm="0">
                                          <p:val>
                                            <p:strVal val="#ppt_x"/>
                                          </p:val>
                                        </p:tav>
                                        <p:tav tm="100000">
                                          <p:val>
                                            <p:strVal val="#ppt_x"/>
                                          </p:val>
                                        </p:tav>
                                      </p:tavLst>
                                    </p:anim>
                                    <p:anim calcmode="lin" valueType="num">
                                      <p:cBhvr additive="repl">
                                        <p:cTn id="454" dur="1000" fill="hold"/>
                                        <p:tgtEl>
                                          <p:spTgt spid="2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42">
                                  <p:stCondLst>
                                    <p:cond delay="0"/>
                                  </p:stCondLst>
                                  <p:childTnLst>
                                    <p:set>
                                      <p:cBhvr>
                                        <p:cTn id="458" dur="1" fill="hold">
                                          <p:stCondLst>
                                            <p:cond delay="0"/>
                                          </p:stCondLst>
                                        </p:cTn>
                                        <p:tgtEl>
                                          <p:spTgt spid="239">
                                            <p:txEl>
                                              <p:pRg st="5" end="5"/>
                                            </p:txEl>
                                          </p:spTgt>
                                        </p:tgtEl>
                                        <p:attrNameLst>
                                          <p:attrName>style.visibility</p:attrName>
                                        </p:attrNameLst>
                                      </p:cBhvr>
                                      <p:to>
                                        <p:strVal val="visible"/>
                                      </p:to>
                                    </p:set>
                                    <p:animEffect filter="fade" transition="in">
                                      <p:cBhvr additive="repl">
                                        <p:cTn id="459" dur="1000"/>
                                        <p:tgtEl>
                                          <p:spTgt spid="239">
                                            <p:txEl>
                                              <p:pRg st="5" end="5"/>
                                            </p:txEl>
                                          </p:spTgt>
                                        </p:tgtEl>
                                      </p:cBhvr>
                                    </p:animEffect>
                                    <p:anim calcmode="lin" valueType="num">
                                      <p:cBhvr additive="repl">
                                        <p:cTn id="460" dur="1000" fill="hold"/>
                                        <p:tgtEl>
                                          <p:spTgt spid="239">
                                            <p:txEl>
                                              <p:pRg st="5" end="5"/>
                                            </p:txEl>
                                          </p:spTgt>
                                        </p:tgtEl>
                                        <p:attrNameLst>
                                          <p:attrName>ppt_x</p:attrName>
                                        </p:attrNameLst>
                                      </p:cBhvr>
                                      <p:tavLst>
                                        <p:tav tm="0">
                                          <p:val>
                                            <p:strVal val="#ppt_x"/>
                                          </p:val>
                                        </p:tav>
                                        <p:tav tm="100000">
                                          <p:val>
                                            <p:strVal val="#ppt_x"/>
                                          </p:val>
                                        </p:tav>
                                      </p:tavLst>
                                    </p:anim>
                                    <p:anim calcmode="lin" valueType="num">
                                      <p:cBhvr additive="repl">
                                        <p:cTn id="461" dur="1000" fill="hold"/>
                                        <p:tgtEl>
                                          <p:spTgt spid="2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2" fill="hold">
                      <p:stCondLst>
                        <p:cond delay="indefinite"/>
                      </p:stCondLst>
                      <p:childTnLst>
                        <p:par>
                          <p:cTn id="463" fill="hold">
                            <p:stCondLst>
                              <p:cond delay="0"/>
                            </p:stCondLst>
                            <p:childTnLst>
                              <p:par>
                                <p:cTn id="464" nodeType="clickEffect" fill="hold" presetClass="entr" presetID="42">
                                  <p:stCondLst>
                                    <p:cond delay="0"/>
                                  </p:stCondLst>
                                  <p:childTnLst>
                                    <p:set>
                                      <p:cBhvr>
                                        <p:cTn id="465" dur="1" fill="hold">
                                          <p:stCondLst>
                                            <p:cond delay="0"/>
                                          </p:stCondLst>
                                        </p:cTn>
                                        <p:tgtEl>
                                          <p:spTgt spid="239">
                                            <p:txEl>
                                              <p:pRg st="6" end="6"/>
                                            </p:txEl>
                                          </p:spTgt>
                                        </p:tgtEl>
                                        <p:attrNameLst>
                                          <p:attrName>style.visibility</p:attrName>
                                        </p:attrNameLst>
                                      </p:cBhvr>
                                      <p:to>
                                        <p:strVal val="visible"/>
                                      </p:to>
                                    </p:set>
                                    <p:animEffect filter="fade" transition="in">
                                      <p:cBhvr additive="repl">
                                        <p:cTn id="466" dur="1000"/>
                                        <p:tgtEl>
                                          <p:spTgt spid="239">
                                            <p:txEl>
                                              <p:pRg st="6" end="6"/>
                                            </p:txEl>
                                          </p:spTgt>
                                        </p:tgtEl>
                                      </p:cBhvr>
                                    </p:animEffect>
                                    <p:anim calcmode="lin" valueType="num">
                                      <p:cBhvr additive="repl">
                                        <p:cTn id="467" dur="1000" fill="hold"/>
                                        <p:tgtEl>
                                          <p:spTgt spid="239">
                                            <p:txEl>
                                              <p:pRg st="6" end="6"/>
                                            </p:txEl>
                                          </p:spTgt>
                                        </p:tgtEl>
                                        <p:attrNameLst>
                                          <p:attrName>ppt_x</p:attrName>
                                        </p:attrNameLst>
                                      </p:cBhvr>
                                      <p:tavLst>
                                        <p:tav tm="0">
                                          <p:val>
                                            <p:strVal val="#ppt_x"/>
                                          </p:val>
                                        </p:tav>
                                        <p:tav tm="100000">
                                          <p:val>
                                            <p:strVal val="#ppt_x"/>
                                          </p:val>
                                        </p:tav>
                                      </p:tavLst>
                                    </p:anim>
                                    <p:anim calcmode="lin" valueType="num">
                                      <p:cBhvr additive="repl">
                                        <p:cTn id="468" dur="1000" fill="hold"/>
                                        <p:tgtEl>
                                          <p:spTgt spid="23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2" presetSubtype="4">
                                  <p:stCondLst>
                                    <p:cond delay="0"/>
                                  </p:stCondLst>
                                  <p:childTnLst>
                                    <p:set>
                                      <p:cBhvr>
                                        <p:cTn id="472" dur="1" fill="hold">
                                          <p:stCondLst>
                                            <p:cond delay="0"/>
                                          </p:stCondLst>
                                        </p:cTn>
                                        <p:tgtEl>
                                          <p:spTgt spid="240"/>
                                        </p:tgtEl>
                                        <p:attrNameLst>
                                          <p:attrName>style.visibility</p:attrName>
                                        </p:attrNameLst>
                                      </p:cBhvr>
                                      <p:to>
                                        <p:strVal val="visible"/>
                                      </p:to>
                                    </p:set>
                                    <p:anim calcmode="lin" valueType="num">
                                      <p:cBhvr additive="repl">
                                        <p:cTn id="473" dur="500" fill="hold"/>
                                        <p:tgtEl>
                                          <p:spTgt spid="240"/>
                                        </p:tgtEl>
                                        <p:attrNameLst>
                                          <p:attrName>ppt_x</p:attrName>
                                        </p:attrNameLst>
                                      </p:cBhvr>
                                      <p:tavLst>
                                        <p:tav tm="0">
                                          <p:val>
                                            <p:strVal val="#ppt_x"/>
                                          </p:val>
                                        </p:tav>
                                        <p:tav tm="100000">
                                          <p:val>
                                            <p:strVal val="#ppt_x"/>
                                          </p:val>
                                        </p:tav>
                                      </p:tavLst>
                                    </p:anim>
                                    <p:anim calcmode="lin" valueType="num">
                                      <p:cBhvr additive="repl">
                                        <p:cTn id="474"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53080" y="1123920"/>
            <a:ext cx="312804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Communication</a:t>
            </a:r>
            <a:endParaRPr b="0" lang="en-US" sz="3600" spc="-1" strike="noStrike">
              <a:solidFill>
                <a:srgbClr val="000000"/>
              </a:solidFill>
              <a:latin typeface="Corbel"/>
            </a:endParaRPr>
          </a:p>
        </p:txBody>
      </p:sp>
      <p:sp>
        <p:nvSpPr>
          <p:cNvPr id="242" name="TextShape 2"/>
          <p:cNvSpPr txBox="1"/>
          <p:nvPr/>
        </p:nvSpPr>
        <p:spPr>
          <a:xfrm>
            <a:off x="3869280" y="864000"/>
            <a:ext cx="7314840" cy="5120280"/>
          </a:xfrm>
          <a:prstGeom prst="rect">
            <a:avLst/>
          </a:prstGeom>
          <a:noFill/>
          <a:ln>
            <a:noFill/>
          </a:ln>
        </p:spPr>
        <p:txBody>
          <a:bodyPr anchor="ctr">
            <a:noAutofit/>
          </a:bodyPr>
          <a:p>
            <a:pPr>
              <a:lnSpc>
                <a:spcPct val="90000"/>
              </a:lnSpc>
              <a:spcBef>
                <a:spcPts val="1199"/>
              </a:spcBef>
              <a:tabLst>
                <a:tab algn="l" pos="0"/>
              </a:tabLst>
            </a:pPr>
            <a:r>
              <a:rPr b="0" lang="en-US" sz="2000" spc="-1" strike="noStrike">
                <a:solidFill>
                  <a:srgbClr val="595959"/>
                </a:solidFill>
                <a:latin typeface="Corbel"/>
              </a:rPr>
              <a:t>Post hoc tests (using the Holm correction to adjust p) indicated that Joyzepam produced a significantly larger mood change than both Anxifree (p = .001) and the placebo (p = 9.1 x 10</a:t>
            </a:r>
            <a:r>
              <a:rPr b="0" lang="en-US" sz="2000" spc="-1" strike="noStrike" baseline="30000">
                <a:solidFill>
                  <a:srgbClr val="595959"/>
                </a:solidFill>
                <a:latin typeface="Corbel"/>
              </a:rPr>
              <a:t>5</a:t>
            </a:r>
            <a:r>
              <a:rPr b="0" lang="en-US" sz="2000" spc="-1" strike="noStrike">
                <a:solidFill>
                  <a:srgbClr val="595959"/>
                </a:solidFill>
                <a:latin typeface="Corbel"/>
              </a:rPr>
              <a:t>). We found no evidence that Anxifree performed better than the placebo (p = .15).</a:t>
            </a: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Assumptions</a:t>
            </a:r>
            <a:endParaRPr b="0" lang="en-US" sz="3600" spc="-1" strike="noStrike">
              <a:solidFill>
                <a:srgbClr val="000000"/>
              </a:solidFill>
              <a:latin typeface="Corbel"/>
            </a:endParaRPr>
          </a:p>
        </p:txBody>
      </p:sp>
      <p:sp>
        <p:nvSpPr>
          <p:cNvPr id="244" name="TextShape 2"/>
          <p:cNvSpPr txBox="1"/>
          <p:nvPr/>
        </p:nvSpPr>
        <p:spPr>
          <a:xfrm>
            <a:off x="3869280" y="864000"/>
            <a:ext cx="7314840" cy="5120280"/>
          </a:xfrm>
          <a:prstGeom prst="rect">
            <a:avLst/>
          </a:prstGeom>
          <a:noFill/>
          <a:ln>
            <a:noFill/>
          </a:ln>
        </p:spPr>
        <p:txBody>
          <a:bodyPr anchor="ctr">
            <a:noAutofit/>
          </a:bodyPr>
          <a:p>
            <a:pPr>
              <a:lnSpc>
                <a:spcPct val="90000"/>
              </a:lnSpc>
              <a:spcBef>
                <a:spcPts val="1199"/>
              </a:spcBef>
              <a:tabLst>
                <a:tab algn="l" pos="0"/>
              </a:tabLst>
            </a:pPr>
            <a:r>
              <a:rPr b="0" lang="en-US" sz="2000" spc="-1" strike="noStrike">
                <a:solidFill>
                  <a:srgbClr val="595959"/>
                </a:solidFill>
                <a:latin typeface="Corbel"/>
              </a:rPr>
              <a:t>What are the assumptions of ANOVA? </a:t>
            </a:r>
            <a:endParaRPr b="0" lang="en-US" sz="2000" spc="-1" strike="noStrike">
              <a:solidFill>
                <a:srgbClr val="595959"/>
              </a:solidFill>
              <a:latin typeface="Corbel"/>
            </a:endParaRPr>
          </a:p>
          <a:p>
            <a:pPr marL="457200" indent="-456840">
              <a:lnSpc>
                <a:spcPct val="90000"/>
              </a:lnSpc>
              <a:spcBef>
                <a:spcPts val="1199"/>
              </a:spcBef>
              <a:buClr>
                <a:srgbClr val="40bad2"/>
              </a:buClr>
              <a:buFont typeface="Wingdings 2" charset="2"/>
              <a:buAutoNum type="arabicPeriod"/>
              <a:tabLst>
                <a:tab algn="l" pos="0"/>
              </a:tabLst>
            </a:pPr>
            <a:r>
              <a:rPr b="0" lang="en-US" sz="2000" spc="-1" strike="noStrike">
                <a:solidFill>
                  <a:srgbClr val="595959"/>
                </a:solidFill>
                <a:latin typeface="Corbel"/>
              </a:rPr>
              <a:t>Normality of residuals (or error terms)</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	</a:t>
            </a:r>
            <a:r>
              <a:rPr b="0" lang="en-US" sz="2000" spc="-1" strike="noStrike">
                <a:solidFill>
                  <a:srgbClr val="0070c0"/>
                </a:solidFill>
                <a:latin typeface="Corbel"/>
              </a:rPr>
              <a:t>anovaResiduals &lt;- residuals(anovaTest)</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	</a:t>
            </a:r>
            <a:r>
              <a:rPr b="0" lang="en-US" sz="2000" spc="-1" strike="noStrike">
                <a:solidFill>
                  <a:srgbClr val="0070c0"/>
                </a:solidFill>
                <a:latin typeface="Corbel"/>
              </a:rPr>
              <a:t>qqnorm(anovaResiduals)  </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	</a:t>
            </a:r>
            <a:r>
              <a:rPr b="0" lang="en-US" sz="2000" spc="-1" strike="noStrike">
                <a:solidFill>
                  <a:srgbClr val="0070c0"/>
                </a:solidFill>
                <a:latin typeface="Corbel"/>
              </a:rPr>
              <a:t>shapiro.test(anovaResiduals)</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2. Homogeneity of Variance (and balanced designs)</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595959"/>
                </a:solidFill>
                <a:latin typeface="Corbel"/>
              </a:rPr>
              <a:t>if this isn’t met – you can use a Welch one-way test</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r>
              <a:rPr b="0" lang="en-US" sz="2000" spc="-1" strike="noStrike">
                <a:solidFill>
                  <a:srgbClr val="0070c0"/>
                </a:solidFill>
                <a:latin typeface="Corbel"/>
              </a:rPr>
              <a:t>oneway.test(mood.gain ~ drug, data = clin.trial)</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0070c0"/>
                </a:solidFill>
                <a:latin typeface="Corbel"/>
              </a:rPr>
              <a:t>	</a:t>
            </a:r>
            <a:r>
              <a:rPr b="0" lang="en-US" sz="2000" spc="-1" strike="noStrike">
                <a:solidFill>
                  <a:srgbClr val="000000"/>
                </a:solidFill>
                <a:latin typeface="Corbel"/>
              </a:rPr>
              <a:t>you can do post-hoc tests that don’t assume equal </a:t>
            </a:r>
            <a:r>
              <a:rPr b="0" lang="en-US" sz="2000" spc="-1" strike="noStrike">
                <a:solidFill>
                  <a:srgbClr val="000000"/>
                </a:solidFill>
                <a:latin typeface="Corbel"/>
              </a:rPr>
              <a:t>	</a:t>
            </a:r>
            <a:r>
              <a:rPr b="0" lang="en-US" sz="2000" spc="-1" strike="noStrike">
                <a:solidFill>
                  <a:srgbClr val="000000"/>
                </a:solidFill>
                <a:latin typeface="Corbel"/>
              </a:rPr>
              <a:t>variances as well, including: Games-Howell test</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3. Independence</a:t>
            </a: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timing>
    <p:tnLst>
      <p:par>
        <p:cTn id="475" dur="indefinite" restart="never" nodeType="tmRoot">
          <p:childTnLst>
            <p:seq>
              <p:cTn id="476" dur="indefinite" nodeType="mainSeq">
                <p:childTnLst>
                  <p:par>
                    <p:cTn id="477" fill="hold">
                      <p:stCondLst>
                        <p:cond delay="indefinite"/>
                      </p:stCondLst>
                      <p:childTnLst>
                        <p:par>
                          <p:cTn id="478" fill="hold">
                            <p:stCondLst>
                              <p:cond delay="0"/>
                            </p:stCondLst>
                            <p:childTnLst>
                              <p:par>
                                <p:cTn id="479" nodeType="clickEffect" fill="hold" presetClass="entr" presetID="2" presetSubtype="4">
                                  <p:stCondLst>
                                    <p:cond delay="0"/>
                                  </p:stCondLst>
                                  <p:childTnLst>
                                    <p:set>
                                      <p:cBhvr>
                                        <p:cTn id="480" dur="1" fill="hold">
                                          <p:stCondLst>
                                            <p:cond delay="0"/>
                                          </p:stCondLst>
                                        </p:cTn>
                                        <p:tgtEl>
                                          <p:spTgt spid="244">
                                            <p:txEl>
                                              <p:pRg st="1" end="1"/>
                                            </p:txEl>
                                          </p:spTgt>
                                        </p:tgtEl>
                                        <p:attrNameLst>
                                          <p:attrName>style.visibility</p:attrName>
                                        </p:attrNameLst>
                                      </p:cBhvr>
                                      <p:to>
                                        <p:strVal val="visible"/>
                                      </p:to>
                                    </p:set>
                                    <p:anim calcmode="lin" valueType="num">
                                      <p:cBhvr additive="repl">
                                        <p:cTn id="481" dur="500" fill="hold"/>
                                        <p:tgtEl>
                                          <p:spTgt spid="244">
                                            <p:txEl>
                                              <p:pRg st="1" end="1"/>
                                            </p:txEl>
                                          </p:spTgt>
                                        </p:tgtEl>
                                        <p:attrNameLst>
                                          <p:attrName>ppt_x</p:attrName>
                                        </p:attrNameLst>
                                      </p:cBhvr>
                                      <p:tavLst>
                                        <p:tav tm="0">
                                          <p:val>
                                            <p:strVal val="#ppt_x"/>
                                          </p:val>
                                        </p:tav>
                                        <p:tav tm="100000">
                                          <p:val>
                                            <p:strVal val="#ppt_x"/>
                                          </p:val>
                                        </p:tav>
                                      </p:tavLst>
                                    </p:anim>
                                    <p:anim calcmode="lin" valueType="num">
                                      <p:cBhvr additive="repl">
                                        <p:cTn id="482" dur="500" fill="hold"/>
                                        <p:tgtEl>
                                          <p:spTgt spid="244">
                                            <p:txEl>
                                              <p:pRg st="1" end="1"/>
                                            </p:txEl>
                                          </p:spTgt>
                                        </p:tgtEl>
                                        <p:attrNameLst>
                                          <p:attrName>ppt_y</p:attrName>
                                        </p:attrNameLst>
                                      </p:cBhvr>
                                      <p:tavLst>
                                        <p:tav tm="0">
                                          <p:val>
                                            <p:strVal val="1+#ppt_h/2"/>
                                          </p:val>
                                        </p:tav>
                                        <p:tav tm="100000">
                                          <p:val>
                                            <p:strVal val="#ppt_y"/>
                                          </p:val>
                                        </p:tav>
                                      </p:tavLst>
                                    </p:anim>
                                  </p:childTnLst>
                                </p:cTn>
                              </p:par>
                              <p:par>
                                <p:cTn id="483" nodeType="withEffect" fill="hold" presetClass="entr" presetID="2" presetSubtype="4">
                                  <p:stCondLst>
                                    <p:cond delay="0"/>
                                  </p:stCondLst>
                                  <p:childTnLst>
                                    <p:set>
                                      <p:cBhvr>
                                        <p:cTn id="484" dur="1" fill="hold">
                                          <p:stCondLst>
                                            <p:cond delay="0"/>
                                          </p:stCondLst>
                                        </p:cTn>
                                        <p:tgtEl>
                                          <p:spTgt spid="244">
                                            <p:txEl>
                                              <p:pRg st="2" end="2"/>
                                            </p:txEl>
                                          </p:spTgt>
                                        </p:tgtEl>
                                        <p:attrNameLst>
                                          <p:attrName>style.visibility</p:attrName>
                                        </p:attrNameLst>
                                      </p:cBhvr>
                                      <p:to>
                                        <p:strVal val="visible"/>
                                      </p:to>
                                    </p:set>
                                    <p:anim calcmode="lin" valueType="num">
                                      <p:cBhvr additive="repl">
                                        <p:cTn id="485" dur="500" fill="hold"/>
                                        <p:tgtEl>
                                          <p:spTgt spid="244">
                                            <p:txEl>
                                              <p:pRg st="2" end="2"/>
                                            </p:txEl>
                                          </p:spTgt>
                                        </p:tgtEl>
                                        <p:attrNameLst>
                                          <p:attrName>ppt_x</p:attrName>
                                        </p:attrNameLst>
                                      </p:cBhvr>
                                      <p:tavLst>
                                        <p:tav tm="0">
                                          <p:val>
                                            <p:strVal val="#ppt_x"/>
                                          </p:val>
                                        </p:tav>
                                        <p:tav tm="100000">
                                          <p:val>
                                            <p:strVal val="#ppt_x"/>
                                          </p:val>
                                        </p:tav>
                                      </p:tavLst>
                                    </p:anim>
                                    <p:anim calcmode="lin" valueType="num">
                                      <p:cBhvr additive="repl">
                                        <p:cTn id="486" dur="500" fill="hold"/>
                                        <p:tgtEl>
                                          <p:spTgt spid="244">
                                            <p:txEl>
                                              <p:pRg st="2" end="2"/>
                                            </p:txEl>
                                          </p:spTgt>
                                        </p:tgtEl>
                                        <p:attrNameLst>
                                          <p:attrName>ppt_y</p:attrName>
                                        </p:attrNameLst>
                                      </p:cBhvr>
                                      <p:tavLst>
                                        <p:tav tm="0">
                                          <p:val>
                                            <p:strVal val="1+#ppt_h/2"/>
                                          </p:val>
                                        </p:tav>
                                        <p:tav tm="100000">
                                          <p:val>
                                            <p:strVal val="#ppt_y"/>
                                          </p:val>
                                        </p:tav>
                                      </p:tavLst>
                                    </p:anim>
                                  </p:childTnLst>
                                </p:cTn>
                              </p:par>
                              <p:par>
                                <p:cTn id="487" nodeType="withEffect" fill="hold" presetClass="entr" presetID="2" presetSubtype="4">
                                  <p:stCondLst>
                                    <p:cond delay="0"/>
                                  </p:stCondLst>
                                  <p:childTnLst>
                                    <p:set>
                                      <p:cBhvr>
                                        <p:cTn id="488" dur="1" fill="hold">
                                          <p:stCondLst>
                                            <p:cond delay="0"/>
                                          </p:stCondLst>
                                        </p:cTn>
                                        <p:tgtEl>
                                          <p:spTgt spid="244">
                                            <p:txEl>
                                              <p:pRg st="3" end="3"/>
                                            </p:txEl>
                                          </p:spTgt>
                                        </p:tgtEl>
                                        <p:attrNameLst>
                                          <p:attrName>style.visibility</p:attrName>
                                        </p:attrNameLst>
                                      </p:cBhvr>
                                      <p:to>
                                        <p:strVal val="visible"/>
                                      </p:to>
                                    </p:set>
                                    <p:anim calcmode="lin" valueType="num">
                                      <p:cBhvr additive="repl">
                                        <p:cTn id="489" dur="500" fill="hold"/>
                                        <p:tgtEl>
                                          <p:spTgt spid="244">
                                            <p:txEl>
                                              <p:pRg st="3" end="3"/>
                                            </p:txEl>
                                          </p:spTgt>
                                        </p:tgtEl>
                                        <p:attrNameLst>
                                          <p:attrName>ppt_x</p:attrName>
                                        </p:attrNameLst>
                                      </p:cBhvr>
                                      <p:tavLst>
                                        <p:tav tm="0">
                                          <p:val>
                                            <p:strVal val="#ppt_x"/>
                                          </p:val>
                                        </p:tav>
                                        <p:tav tm="100000">
                                          <p:val>
                                            <p:strVal val="#ppt_x"/>
                                          </p:val>
                                        </p:tav>
                                      </p:tavLst>
                                    </p:anim>
                                    <p:anim calcmode="lin" valueType="num">
                                      <p:cBhvr additive="repl">
                                        <p:cTn id="490" dur="500" fill="hold"/>
                                        <p:tgtEl>
                                          <p:spTgt spid="244">
                                            <p:txEl>
                                              <p:pRg st="3" end="3"/>
                                            </p:txEl>
                                          </p:spTgt>
                                        </p:tgtEl>
                                        <p:attrNameLst>
                                          <p:attrName>ppt_y</p:attrName>
                                        </p:attrNameLst>
                                      </p:cBhvr>
                                      <p:tavLst>
                                        <p:tav tm="0">
                                          <p:val>
                                            <p:strVal val="1+#ppt_h/2"/>
                                          </p:val>
                                        </p:tav>
                                        <p:tav tm="100000">
                                          <p:val>
                                            <p:strVal val="#ppt_y"/>
                                          </p:val>
                                        </p:tav>
                                      </p:tavLst>
                                    </p:anim>
                                  </p:childTnLst>
                                </p:cTn>
                              </p:par>
                              <p:par>
                                <p:cTn id="491" nodeType="withEffect" fill="hold" presetClass="entr" presetID="2" presetSubtype="4">
                                  <p:stCondLst>
                                    <p:cond delay="0"/>
                                  </p:stCondLst>
                                  <p:childTnLst>
                                    <p:set>
                                      <p:cBhvr>
                                        <p:cTn id="492" dur="1" fill="hold">
                                          <p:stCondLst>
                                            <p:cond delay="0"/>
                                          </p:stCondLst>
                                        </p:cTn>
                                        <p:tgtEl>
                                          <p:spTgt spid="244">
                                            <p:txEl>
                                              <p:pRg st="4" end="4"/>
                                            </p:txEl>
                                          </p:spTgt>
                                        </p:tgtEl>
                                        <p:attrNameLst>
                                          <p:attrName>style.visibility</p:attrName>
                                        </p:attrNameLst>
                                      </p:cBhvr>
                                      <p:to>
                                        <p:strVal val="visible"/>
                                      </p:to>
                                    </p:set>
                                    <p:anim calcmode="lin" valueType="num">
                                      <p:cBhvr additive="repl">
                                        <p:cTn id="493" dur="500" fill="hold"/>
                                        <p:tgtEl>
                                          <p:spTgt spid="244">
                                            <p:txEl>
                                              <p:pRg st="4" end="4"/>
                                            </p:txEl>
                                          </p:spTgt>
                                        </p:tgtEl>
                                        <p:attrNameLst>
                                          <p:attrName>ppt_x</p:attrName>
                                        </p:attrNameLst>
                                      </p:cBhvr>
                                      <p:tavLst>
                                        <p:tav tm="0">
                                          <p:val>
                                            <p:strVal val="#ppt_x"/>
                                          </p:val>
                                        </p:tav>
                                        <p:tav tm="100000">
                                          <p:val>
                                            <p:strVal val="#ppt_x"/>
                                          </p:val>
                                        </p:tav>
                                      </p:tavLst>
                                    </p:anim>
                                    <p:anim calcmode="lin" valueType="num">
                                      <p:cBhvr additive="repl">
                                        <p:cTn id="494" dur="500" fill="hold"/>
                                        <p:tgtEl>
                                          <p:spTgt spid="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2" presetSubtype="4">
                                  <p:stCondLst>
                                    <p:cond delay="0"/>
                                  </p:stCondLst>
                                  <p:childTnLst>
                                    <p:set>
                                      <p:cBhvr>
                                        <p:cTn id="498" dur="1" fill="hold">
                                          <p:stCondLst>
                                            <p:cond delay="0"/>
                                          </p:stCondLst>
                                        </p:cTn>
                                        <p:tgtEl>
                                          <p:spTgt spid="244">
                                            <p:txEl>
                                              <p:pRg st="5" end="5"/>
                                            </p:txEl>
                                          </p:spTgt>
                                        </p:tgtEl>
                                        <p:attrNameLst>
                                          <p:attrName>style.visibility</p:attrName>
                                        </p:attrNameLst>
                                      </p:cBhvr>
                                      <p:to>
                                        <p:strVal val="visible"/>
                                      </p:to>
                                    </p:set>
                                    <p:anim calcmode="lin" valueType="num">
                                      <p:cBhvr additive="repl">
                                        <p:cTn id="499" dur="500" fill="hold"/>
                                        <p:tgtEl>
                                          <p:spTgt spid="244">
                                            <p:txEl>
                                              <p:pRg st="5" end="5"/>
                                            </p:txEl>
                                          </p:spTgt>
                                        </p:tgtEl>
                                        <p:attrNameLst>
                                          <p:attrName>ppt_x</p:attrName>
                                        </p:attrNameLst>
                                      </p:cBhvr>
                                      <p:tavLst>
                                        <p:tav tm="0">
                                          <p:val>
                                            <p:strVal val="#ppt_x"/>
                                          </p:val>
                                        </p:tav>
                                        <p:tav tm="100000">
                                          <p:val>
                                            <p:strVal val="#ppt_x"/>
                                          </p:val>
                                        </p:tav>
                                      </p:tavLst>
                                    </p:anim>
                                    <p:anim calcmode="lin" valueType="num">
                                      <p:cBhvr additive="repl">
                                        <p:cTn id="500" dur="500" fill="hold"/>
                                        <p:tgtEl>
                                          <p:spTgt spid="244">
                                            <p:txEl>
                                              <p:pRg st="5" end="5"/>
                                            </p:txEl>
                                          </p:spTgt>
                                        </p:tgtEl>
                                        <p:attrNameLst>
                                          <p:attrName>ppt_y</p:attrName>
                                        </p:attrNameLst>
                                      </p:cBhvr>
                                      <p:tavLst>
                                        <p:tav tm="0">
                                          <p:val>
                                            <p:strVal val="1+#ppt_h/2"/>
                                          </p:val>
                                        </p:tav>
                                        <p:tav tm="100000">
                                          <p:val>
                                            <p:strVal val="#ppt_y"/>
                                          </p:val>
                                        </p:tav>
                                      </p:tavLst>
                                    </p:anim>
                                  </p:childTnLst>
                                </p:cTn>
                              </p:par>
                              <p:par>
                                <p:cTn id="501" nodeType="withEffect" fill="hold" presetClass="entr" presetID="2" presetSubtype="4">
                                  <p:stCondLst>
                                    <p:cond delay="0"/>
                                  </p:stCondLst>
                                  <p:childTnLst>
                                    <p:set>
                                      <p:cBhvr>
                                        <p:cTn id="502" dur="1" fill="hold">
                                          <p:stCondLst>
                                            <p:cond delay="0"/>
                                          </p:stCondLst>
                                        </p:cTn>
                                        <p:tgtEl>
                                          <p:spTgt spid="244">
                                            <p:txEl>
                                              <p:pRg st="6" end="6"/>
                                            </p:txEl>
                                          </p:spTgt>
                                        </p:tgtEl>
                                        <p:attrNameLst>
                                          <p:attrName>style.visibility</p:attrName>
                                        </p:attrNameLst>
                                      </p:cBhvr>
                                      <p:to>
                                        <p:strVal val="visible"/>
                                      </p:to>
                                    </p:set>
                                    <p:anim calcmode="lin" valueType="num">
                                      <p:cBhvr additive="repl">
                                        <p:cTn id="503" dur="500" fill="hold"/>
                                        <p:tgtEl>
                                          <p:spTgt spid="244">
                                            <p:txEl>
                                              <p:pRg st="6" end="6"/>
                                            </p:txEl>
                                          </p:spTgt>
                                        </p:tgtEl>
                                        <p:attrNameLst>
                                          <p:attrName>ppt_x</p:attrName>
                                        </p:attrNameLst>
                                      </p:cBhvr>
                                      <p:tavLst>
                                        <p:tav tm="0">
                                          <p:val>
                                            <p:strVal val="#ppt_x"/>
                                          </p:val>
                                        </p:tav>
                                        <p:tav tm="100000">
                                          <p:val>
                                            <p:strVal val="#ppt_x"/>
                                          </p:val>
                                        </p:tav>
                                      </p:tavLst>
                                    </p:anim>
                                    <p:anim calcmode="lin" valueType="num">
                                      <p:cBhvr additive="repl">
                                        <p:cTn id="504" dur="500" fill="hold"/>
                                        <p:tgtEl>
                                          <p:spTgt spid="244">
                                            <p:txEl>
                                              <p:pRg st="6" end="6"/>
                                            </p:txEl>
                                          </p:spTgt>
                                        </p:tgtEl>
                                        <p:attrNameLst>
                                          <p:attrName>ppt_y</p:attrName>
                                        </p:attrNameLst>
                                      </p:cBhvr>
                                      <p:tavLst>
                                        <p:tav tm="0">
                                          <p:val>
                                            <p:strVal val="1+#ppt_h/2"/>
                                          </p:val>
                                        </p:tav>
                                        <p:tav tm="100000">
                                          <p:val>
                                            <p:strVal val="#ppt_y"/>
                                          </p:val>
                                        </p:tav>
                                      </p:tavLst>
                                    </p:anim>
                                  </p:childTnLst>
                                </p:cTn>
                              </p:par>
                              <p:par>
                                <p:cTn id="505" nodeType="withEffect" fill="hold" presetClass="entr" presetID="2" presetSubtype="4">
                                  <p:stCondLst>
                                    <p:cond delay="0"/>
                                  </p:stCondLst>
                                  <p:childTnLst>
                                    <p:set>
                                      <p:cBhvr>
                                        <p:cTn id="506" dur="1" fill="hold">
                                          <p:stCondLst>
                                            <p:cond delay="0"/>
                                          </p:stCondLst>
                                        </p:cTn>
                                        <p:tgtEl>
                                          <p:spTgt spid="244">
                                            <p:txEl>
                                              <p:pRg st="7" end="7"/>
                                            </p:txEl>
                                          </p:spTgt>
                                        </p:tgtEl>
                                        <p:attrNameLst>
                                          <p:attrName>style.visibility</p:attrName>
                                        </p:attrNameLst>
                                      </p:cBhvr>
                                      <p:to>
                                        <p:strVal val="visible"/>
                                      </p:to>
                                    </p:set>
                                    <p:anim calcmode="lin" valueType="num">
                                      <p:cBhvr additive="repl">
                                        <p:cTn id="507" dur="500" fill="hold"/>
                                        <p:tgtEl>
                                          <p:spTgt spid="244">
                                            <p:txEl>
                                              <p:pRg st="7" end="7"/>
                                            </p:txEl>
                                          </p:spTgt>
                                        </p:tgtEl>
                                        <p:attrNameLst>
                                          <p:attrName>ppt_x</p:attrName>
                                        </p:attrNameLst>
                                      </p:cBhvr>
                                      <p:tavLst>
                                        <p:tav tm="0">
                                          <p:val>
                                            <p:strVal val="#ppt_x"/>
                                          </p:val>
                                        </p:tav>
                                        <p:tav tm="100000">
                                          <p:val>
                                            <p:strVal val="#ppt_x"/>
                                          </p:val>
                                        </p:tav>
                                      </p:tavLst>
                                    </p:anim>
                                    <p:anim calcmode="lin" valueType="num">
                                      <p:cBhvr additive="repl">
                                        <p:cTn id="508" dur="500" fill="hold"/>
                                        <p:tgtEl>
                                          <p:spTgt spid="244">
                                            <p:txEl>
                                              <p:pRg st="7" end="7"/>
                                            </p:txEl>
                                          </p:spTgt>
                                        </p:tgtEl>
                                        <p:attrNameLst>
                                          <p:attrName>ppt_y</p:attrName>
                                        </p:attrNameLst>
                                      </p:cBhvr>
                                      <p:tavLst>
                                        <p:tav tm="0">
                                          <p:val>
                                            <p:strVal val="1+#ppt_h/2"/>
                                          </p:val>
                                        </p:tav>
                                        <p:tav tm="100000">
                                          <p:val>
                                            <p:strVal val="#ppt_y"/>
                                          </p:val>
                                        </p:tav>
                                      </p:tavLst>
                                    </p:anim>
                                  </p:childTnLst>
                                </p:cTn>
                              </p:par>
                              <p:par>
                                <p:cTn id="509" nodeType="withEffect" fill="hold" presetClass="entr" presetID="2" presetSubtype="4">
                                  <p:stCondLst>
                                    <p:cond delay="0"/>
                                  </p:stCondLst>
                                  <p:childTnLst>
                                    <p:set>
                                      <p:cBhvr>
                                        <p:cTn id="510" dur="1" fill="hold">
                                          <p:stCondLst>
                                            <p:cond delay="0"/>
                                          </p:stCondLst>
                                        </p:cTn>
                                        <p:tgtEl>
                                          <p:spTgt spid="244">
                                            <p:txEl>
                                              <p:pRg st="8" end="8"/>
                                            </p:txEl>
                                          </p:spTgt>
                                        </p:tgtEl>
                                        <p:attrNameLst>
                                          <p:attrName>style.visibility</p:attrName>
                                        </p:attrNameLst>
                                      </p:cBhvr>
                                      <p:to>
                                        <p:strVal val="visible"/>
                                      </p:to>
                                    </p:set>
                                    <p:anim calcmode="lin" valueType="num">
                                      <p:cBhvr additive="repl">
                                        <p:cTn id="511" dur="500" fill="hold"/>
                                        <p:tgtEl>
                                          <p:spTgt spid="244">
                                            <p:txEl>
                                              <p:pRg st="8" end="8"/>
                                            </p:txEl>
                                          </p:spTgt>
                                        </p:tgtEl>
                                        <p:attrNameLst>
                                          <p:attrName>ppt_x</p:attrName>
                                        </p:attrNameLst>
                                      </p:cBhvr>
                                      <p:tavLst>
                                        <p:tav tm="0">
                                          <p:val>
                                            <p:strVal val="#ppt_x"/>
                                          </p:val>
                                        </p:tav>
                                        <p:tav tm="100000">
                                          <p:val>
                                            <p:strVal val="#ppt_x"/>
                                          </p:val>
                                        </p:tav>
                                      </p:tavLst>
                                    </p:anim>
                                    <p:anim calcmode="lin" valueType="num">
                                      <p:cBhvr additive="repl">
                                        <p:cTn id="512" dur="500" fill="hold"/>
                                        <p:tgtEl>
                                          <p:spTgt spid="24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2" presetSubtype="4">
                                  <p:stCondLst>
                                    <p:cond delay="0"/>
                                  </p:stCondLst>
                                  <p:childTnLst>
                                    <p:set>
                                      <p:cBhvr>
                                        <p:cTn id="516" dur="1" fill="hold">
                                          <p:stCondLst>
                                            <p:cond delay="0"/>
                                          </p:stCondLst>
                                        </p:cTn>
                                        <p:tgtEl>
                                          <p:spTgt spid="244">
                                            <p:txEl>
                                              <p:pRg st="9" end="9"/>
                                            </p:txEl>
                                          </p:spTgt>
                                        </p:tgtEl>
                                        <p:attrNameLst>
                                          <p:attrName>style.visibility</p:attrName>
                                        </p:attrNameLst>
                                      </p:cBhvr>
                                      <p:to>
                                        <p:strVal val="visible"/>
                                      </p:to>
                                    </p:set>
                                    <p:anim calcmode="lin" valueType="num">
                                      <p:cBhvr additive="repl">
                                        <p:cTn id="517" dur="500" fill="hold"/>
                                        <p:tgtEl>
                                          <p:spTgt spid="244">
                                            <p:txEl>
                                              <p:pRg st="9" end="9"/>
                                            </p:txEl>
                                          </p:spTgt>
                                        </p:tgtEl>
                                        <p:attrNameLst>
                                          <p:attrName>ppt_x</p:attrName>
                                        </p:attrNameLst>
                                      </p:cBhvr>
                                      <p:tavLst>
                                        <p:tav tm="0">
                                          <p:val>
                                            <p:strVal val="#ppt_x"/>
                                          </p:val>
                                        </p:tav>
                                        <p:tav tm="100000">
                                          <p:val>
                                            <p:strVal val="#ppt_x"/>
                                          </p:val>
                                        </p:tav>
                                      </p:tavLst>
                                    </p:anim>
                                    <p:anim calcmode="lin" valueType="num">
                                      <p:cBhvr additive="repl">
                                        <p:cTn id="518" dur="500" fill="hold"/>
                                        <p:tgtEl>
                                          <p:spTgt spid="24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Hands-On Projects</a:t>
            </a:r>
            <a:endParaRPr b="0" lang="en-US" sz="3600" spc="-1" strike="noStrike">
              <a:solidFill>
                <a:srgbClr val="000000"/>
              </a:solidFill>
              <a:latin typeface="Corbel"/>
            </a:endParaRPr>
          </a:p>
        </p:txBody>
      </p:sp>
      <p:sp>
        <p:nvSpPr>
          <p:cNvPr id="246" name="TextShape 2"/>
          <p:cNvSpPr txBox="1"/>
          <p:nvPr/>
        </p:nvSpPr>
        <p:spPr>
          <a:xfrm>
            <a:off x="3869280" y="864000"/>
            <a:ext cx="7314840" cy="5120280"/>
          </a:xfrm>
          <a:prstGeom prst="rect">
            <a:avLst/>
          </a:prstGeom>
          <a:noFill/>
          <a:ln>
            <a:noFill/>
          </a:ln>
        </p:spPr>
        <p:txBody>
          <a:bodyPr anchor="ctr">
            <a:noAutofit/>
          </a:bodyPr>
          <a:p>
            <a:pPr>
              <a:lnSpc>
                <a:spcPct val="90000"/>
              </a:lnSpc>
              <a:spcBef>
                <a:spcPts val="1199"/>
              </a:spcBef>
              <a:tabLst>
                <a:tab algn="l" pos="0"/>
              </a:tabLst>
            </a:pPr>
            <a:r>
              <a:rPr b="0" lang="en-US" sz="2000" spc="-1" strike="noStrike" u="sng">
                <a:solidFill>
                  <a:srgbClr val="595959"/>
                </a:solidFill>
                <a:uFillTx/>
                <a:latin typeface="Corbel"/>
              </a:rPr>
              <a:t>Reflect: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What are you looking forward to about this Service Learning experience? What are your hesitations? What are you most eager to learn?</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What might be the biggest challenge to your learning? What assets do you bring to this experience?</a:t>
            </a: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Homework 1 – I’ll have it up in the next day or two.</a:t>
            </a:r>
            <a:endParaRPr b="0" lang="en-US" sz="2000" spc="-1" strike="noStrike">
              <a:solidFill>
                <a:srgbClr val="595959"/>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Null hypotheses</a:t>
            </a:r>
            <a:endParaRPr b="0" lang="en-US" sz="3600" spc="-1" strike="noStrike">
              <a:solidFill>
                <a:srgbClr val="000000"/>
              </a:solidFill>
              <a:latin typeface="Corbel"/>
            </a:endParaRPr>
          </a:p>
        </p:txBody>
      </p:sp>
      <p:sp>
        <p:nvSpPr>
          <p:cNvPr id="143" name="TextShape 2"/>
          <p:cNvSpPr txBox="1"/>
          <p:nvPr/>
        </p:nvSpPr>
        <p:spPr>
          <a:xfrm>
            <a:off x="3840480" y="731880"/>
            <a:ext cx="7314840" cy="512028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What is the null hypothesis of each of these tests?</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tabLst>
                <a:tab algn="l" pos="0"/>
              </a:tabLst>
            </a:pPr>
            <a:r>
              <a:rPr b="0" lang="en-US" sz="2000" spc="-1" strike="noStrike">
                <a:solidFill>
                  <a:srgbClr val="595959"/>
                </a:solidFill>
                <a:latin typeface="Corbel"/>
              </a:rPr>
              <a:t> </a:t>
            </a:r>
            <a:endParaRPr b="0" lang="en-US" sz="2000" spc="-1" strike="noStrike">
              <a:solidFill>
                <a:srgbClr val="595959"/>
              </a:solidFill>
              <a:latin typeface="Corbel"/>
            </a:endParaRPr>
          </a:p>
        </p:txBody>
      </p:sp>
      <p:graphicFrame>
        <p:nvGraphicFramePr>
          <p:cNvPr id="144" name="Table 3"/>
          <p:cNvGraphicFramePr/>
          <p:nvPr/>
        </p:nvGraphicFramePr>
        <p:xfrm>
          <a:off x="3991680" y="2349000"/>
          <a:ext cx="6753960" cy="1482840"/>
        </p:xfrm>
        <a:graphic>
          <a:graphicData uri="http://schemas.openxmlformats.org/drawingml/2006/table">
            <a:tbl>
              <a:tblPr/>
              <a:tblGrid>
                <a:gridCol w="1730520"/>
                <a:gridCol w="5023440"/>
              </a:tblGrid>
              <a:tr h="370800">
                <a:tc>
                  <a:txBody>
                    <a:bodyPr>
                      <a:noAutofit/>
                    </a:bodyPr>
                    <a:p>
                      <a:pPr>
                        <a:lnSpc>
                          <a:spcPct val="100000"/>
                        </a:lnSpc>
                      </a:pPr>
                      <a:r>
                        <a:rPr b="1" lang="en-US" sz="1800" spc="-1" strike="noStrike">
                          <a:solidFill>
                            <a:srgbClr val="ffffff"/>
                          </a:solidFill>
                          <a:latin typeface="Corbel"/>
                        </a:rPr>
                        <a:t>Test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oAutofit/>
                    </a:bodyPr>
                    <a:p>
                      <a:pPr>
                        <a:lnSpc>
                          <a:spcPct val="100000"/>
                        </a:lnSpc>
                      </a:pPr>
                      <a:r>
                        <a:rPr b="1" lang="en-US" sz="1800" spc="-1" strike="noStrike">
                          <a:solidFill>
                            <a:srgbClr val="ffffff"/>
                          </a:solidFill>
                          <a:latin typeface="Corbel"/>
                        </a:rPr>
                        <a:t>Null hypothesis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r>
              <a:tr h="370800">
                <a:tc>
                  <a:txBody>
                    <a:bodyPr>
                      <a:noAutofit/>
                    </a:bodyPr>
                    <a:p>
                      <a:pPr>
                        <a:lnSpc>
                          <a:spcPct val="100000"/>
                        </a:lnSpc>
                      </a:pPr>
                      <a:r>
                        <a:rPr b="0" lang="en-US" sz="1800" spc="-1" strike="noStrike">
                          <a:solidFill>
                            <a:srgbClr val="000000"/>
                          </a:solidFill>
                          <a:latin typeface="Corbel"/>
                        </a:rPr>
                        <a:t>T-test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oAutofit/>
                    </a:bodyPr>
                    <a:p>
                      <a:pPr>
                        <a:lnSpc>
                          <a:spcPct val="100000"/>
                        </a:lnSpc>
                      </a:pPr>
                      <a:r>
                        <a:rPr b="0" lang="en-US" sz="1800" spc="-1" strike="noStrike">
                          <a:solidFill>
                            <a:srgbClr val="000000"/>
                          </a:solidFill>
                          <a:latin typeface="Corbel"/>
                        </a:rPr>
                        <a:t>H</a:t>
                      </a:r>
                      <a:r>
                        <a:rPr b="0" lang="en-US" sz="1800" spc="-1" strike="noStrike" baseline="-25000">
                          <a:solidFill>
                            <a:srgbClr val="000000"/>
                          </a:solidFill>
                          <a:latin typeface="Corbel"/>
                        </a:rPr>
                        <a:t>0</a:t>
                      </a:r>
                      <a:r>
                        <a:rPr b="0" lang="en-US" sz="1800" spc="-1" strike="noStrike">
                          <a:solidFill>
                            <a:srgbClr val="000000"/>
                          </a:solidFill>
                          <a:latin typeface="Corbe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r>
              <a:tr h="370800">
                <a:tc>
                  <a:txBody>
                    <a:bodyPr>
                      <a:noAutofit/>
                    </a:bodyPr>
                    <a:p>
                      <a:pPr>
                        <a:lnSpc>
                          <a:spcPct val="100000"/>
                        </a:lnSpc>
                      </a:pPr>
                      <a:r>
                        <a:rPr b="0" lang="en-US" sz="1800" spc="-1" strike="noStrike">
                          <a:solidFill>
                            <a:srgbClr val="000000"/>
                          </a:solidFill>
                          <a:latin typeface="Corbel"/>
                        </a:rPr>
                        <a:t>ANOVA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oAutofit/>
                    </a:bodyPr>
                    <a:p>
                      <a:pPr>
                        <a:lnSpc>
                          <a:spcPct val="100000"/>
                        </a:lnSpc>
                        <a:tabLst>
                          <a:tab algn="l" pos="0"/>
                        </a:tabLst>
                      </a:pPr>
                      <a:r>
                        <a:rPr b="0" lang="en-US" sz="1800" spc="-1" strike="noStrike">
                          <a:solidFill>
                            <a:srgbClr val="000000"/>
                          </a:solidFill>
                          <a:latin typeface="Corbel"/>
                        </a:rPr>
                        <a:t>H</a:t>
                      </a:r>
                      <a:r>
                        <a:rPr b="0" lang="en-US" sz="1800" spc="-1" strike="noStrike" baseline="-25000">
                          <a:solidFill>
                            <a:srgbClr val="000000"/>
                          </a:solidFill>
                          <a:latin typeface="Corbel"/>
                        </a:rPr>
                        <a:t>0</a:t>
                      </a:r>
                      <a:r>
                        <a:rPr b="0" lang="en-US" sz="1800" spc="-1" strike="noStrike">
                          <a:solidFill>
                            <a:srgbClr val="000000"/>
                          </a:solidFill>
                          <a:latin typeface="Corbel"/>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370800">
                <a:tc>
                  <a:txBody>
                    <a:bodyPr>
                      <a:noAutofit/>
                    </a:bodyPr>
                    <a:p>
                      <a:pPr>
                        <a:lnSpc>
                          <a:spcPct val="100000"/>
                        </a:lnSpc>
                      </a:pPr>
                      <a:r>
                        <a:rPr b="0" lang="en-US" sz="1800" spc="-1" strike="noStrike">
                          <a:solidFill>
                            <a:srgbClr val="000000"/>
                          </a:solidFill>
                          <a:latin typeface="Corbel"/>
                        </a:rPr>
                        <a:t>Chi-square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oAutofit/>
                    </a:bodyPr>
                    <a:p>
                      <a:pPr>
                        <a:lnSpc>
                          <a:spcPct val="100000"/>
                        </a:lnSpc>
                      </a:pPr>
                      <a:r>
                        <a:rPr b="0" lang="en-US" sz="1800" spc="-1" strike="noStrike">
                          <a:solidFill>
                            <a:srgbClr val="000000"/>
                          </a:solidFill>
                          <a:latin typeface="Corbel"/>
                        </a:rPr>
                        <a:t>H</a:t>
                      </a:r>
                      <a:r>
                        <a:rPr b="0" lang="en-US" sz="1800" spc="-1" strike="noStrike" baseline="-25000">
                          <a:solidFill>
                            <a:srgbClr val="000000"/>
                          </a:solidFill>
                          <a:latin typeface="Corbel"/>
                        </a:rPr>
                        <a:t>o</a:t>
                      </a:r>
                      <a:r>
                        <a:rPr b="0" lang="en-US" sz="1800" spc="-1" strike="noStrike">
                          <a:solidFill>
                            <a:srgbClr val="000000"/>
                          </a:solidFill>
                          <a:latin typeface="Corbel"/>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r>
            </a:tbl>
          </a:graphicData>
        </a:graphic>
      </p:graphicFrame>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144"/>
                                        </p:tgtEl>
                                        <p:attrNameLst>
                                          <p:attrName>style.visibility</p:attrName>
                                        </p:attrNameLst>
                                      </p:cBhvr>
                                      <p:to>
                                        <p:strVal val="visible"/>
                                      </p:to>
                                    </p:set>
                                    <p:anim calcmode="lin" valueType="num">
                                      <p:cBhvr additive="repl">
                                        <p:cTn id="21" dur="500" fill="hold"/>
                                        <p:tgtEl>
                                          <p:spTgt spid="144"/>
                                        </p:tgtEl>
                                        <p:attrNameLst>
                                          <p:attrName>ppt_x</p:attrName>
                                        </p:attrNameLst>
                                      </p:cBhvr>
                                      <p:tavLst>
                                        <p:tav tm="0">
                                          <p:val>
                                            <p:strVal val="#ppt_x"/>
                                          </p:val>
                                        </p:tav>
                                        <p:tav tm="100000">
                                          <p:val>
                                            <p:strVal val="#ppt_x"/>
                                          </p:val>
                                        </p:tav>
                                      </p:tavLst>
                                    </p:anim>
                                    <p:anim calcmode="lin" valueType="num">
                                      <p:cBhvr additive="repl">
                                        <p:cTn id="22"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Independent Samples student t-test</a:t>
            </a:r>
            <a:endParaRPr b="0" lang="en-US" sz="3600" spc="-1" strike="noStrike">
              <a:solidFill>
                <a:srgbClr val="000000"/>
              </a:solidFill>
              <a:latin typeface="Corbel"/>
            </a:endParaRPr>
          </a:p>
        </p:txBody>
      </p:sp>
      <p:sp>
        <p:nvSpPr>
          <p:cNvPr id="146" name="TextShape 2"/>
          <p:cNvSpPr txBox="1"/>
          <p:nvPr/>
        </p:nvSpPr>
        <p:spPr>
          <a:xfrm>
            <a:off x="3869280" y="864000"/>
            <a:ext cx="6170760" cy="5120280"/>
          </a:xfrm>
          <a:prstGeom prst="rect">
            <a:avLst/>
          </a:prstGeom>
          <a:noFill/>
          <a:ln>
            <a:noFill/>
          </a:ln>
        </p:spPr>
        <p:txBody>
          <a:bodyPr anchor="ctr">
            <a:noAutofit/>
          </a:bodyPr>
          <a:p>
            <a:pPr>
              <a:lnSpc>
                <a:spcPct val="90000"/>
              </a:lnSpc>
              <a:spcBef>
                <a:spcPts val="1199"/>
              </a:spcBef>
              <a:tabLst>
                <a:tab algn="l" pos="0"/>
              </a:tabLst>
            </a:pPr>
            <a:r>
              <a:rPr b="0" lang="en-US" sz="2000" spc="-1" strike="noStrike">
                <a:solidFill>
                  <a:srgbClr val="595959"/>
                </a:solidFill>
                <a:latin typeface="Corbel"/>
              </a:rPr>
              <a:t>The independent samples (student) t-test</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The goal is to determine whether two “independent samples” of data are drawn from populations with the same mean (the null hypothesis) or different means (the alternative hypothesis).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Independent – no relationship between data points (for instance, each data point comes from a different person).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Question: Are the grades of students who are taught by different instructors / TA’s significantly different?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We have 2 TA’s: Anastasia &amp; Bernadette</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Dataset = “harpo.Rdata”</a:t>
            </a:r>
            <a:endParaRPr b="0" lang="en-US" sz="2000" spc="-1" strike="noStrike">
              <a:solidFill>
                <a:srgbClr val="595959"/>
              </a:solidFill>
              <a:latin typeface="Corbel"/>
            </a:endParaRPr>
          </a:p>
        </p:txBody>
      </p:sp>
      <p:pic>
        <p:nvPicPr>
          <p:cNvPr id="147" name="Picture 3" descr=""/>
          <p:cNvPicPr/>
          <p:nvPr/>
        </p:nvPicPr>
        <p:blipFill>
          <a:blip r:embed="rId1"/>
          <a:stretch/>
        </p:blipFill>
        <p:spPr>
          <a:xfrm>
            <a:off x="10265760" y="1123920"/>
            <a:ext cx="1790280" cy="5095440"/>
          </a:xfrm>
          <a:prstGeom prst="rect">
            <a:avLst/>
          </a:prstGeom>
          <a:ln>
            <a:noFill/>
          </a:ln>
        </p:spPr>
      </p:pic>
      <p:pic>
        <p:nvPicPr>
          <p:cNvPr id="148" name="Picture 4" descr=""/>
          <p:cNvPicPr/>
          <p:nvPr/>
        </p:nvPicPr>
        <p:blipFill>
          <a:blip r:embed="rId2"/>
          <a:stretch/>
        </p:blipFill>
        <p:spPr>
          <a:xfrm>
            <a:off x="35280" y="4480560"/>
            <a:ext cx="3164760" cy="1355400"/>
          </a:xfrm>
          <a:prstGeom prst="rect">
            <a:avLst/>
          </a:prstGeom>
          <a:ln>
            <a:noFill/>
          </a:ln>
        </p:spPr>
      </p:pic>
      <p:sp>
        <p:nvSpPr>
          <p:cNvPr id="149" name="CustomShape 3"/>
          <p:cNvSpPr/>
          <p:nvPr/>
        </p:nvSpPr>
        <p:spPr>
          <a:xfrm>
            <a:off x="3869280" y="6109920"/>
            <a:ext cx="5846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orbel"/>
              </a:rPr>
              <a:t>Data comes from: </a:t>
            </a:r>
            <a:r>
              <a:rPr b="0" lang="en-US" sz="1800" spc="-1" strike="noStrike" u="sng">
                <a:solidFill>
                  <a:srgbClr val="90bb23"/>
                </a:solidFill>
                <a:uFillTx/>
                <a:latin typeface="Corbel"/>
                <a:hlinkClick r:id="rId3"/>
              </a:rPr>
              <a:t>https://learningstatisticswithr.com/</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2" presetSubtype="4">
                                  <p:stCondLst>
                                    <p:cond delay="0"/>
                                  </p:stCondLst>
                                  <p:childTnLst>
                                    <p:set>
                                      <p:cBhvr>
                                        <p:cTn id="28" dur="1" fill="hold">
                                          <p:stCondLst>
                                            <p:cond delay="0"/>
                                          </p:stCondLst>
                                        </p:cTn>
                                        <p:tgtEl>
                                          <p:spTgt spid="146">
                                            <p:txEl>
                                              <p:pRg st="2" end="2"/>
                                            </p:txEl>
                                          </p:spTgt>
                                        </p:tgtEl>
                                        <p:attrNameLst>
                                          <p:attrName>style.visibility</p:attrName>
                                        </p:attrNameLst>
                                      </p:cBhvr>
                                      <p:to>
                                        <p:strVal val="visible"/>
                                      </p:to>
                                    </p:set>
                                    <p:anim calcmode="lin" valueType="num">
                                      <p:cBhvr additive="repl">
                                        <p:cTn id="29" dur="500" fill="hold"/>
                                        <p:tgtEl>
                                          <p:spTgt spid="146">
                                            <p:txEl>
                                              <p:pRg st="2" end="2"/>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2" presetSubtype="4">
                                  <p:stCondLst>
                                    <p:cond delay="0"/>
                                  </p:stCondLst>
                                  <p:childTnLst>
                                    <p:set>
                                      <p:cBhvr>
                                        <p:cTn id="34" dur="1" fill="hold">
                                          <p:stCondLst>
                                            <p:cond delay="0"/>
                                          </p:stCondLst>
                                        </p:cTn>
                                        <p:tgtEl>
                                          <p:spTgt spid="146">
                                            <p:txEl>
                                              <p:pRg st="3" end="3"/>
                                            </p:txEl>
                                          </p:spTgt>
                                        </p:tgtEl>
                                        <p:attrNameLst>
                                          <p:attrName>style.visibility</p:attrName>
                                        </p:attrNameLst>
                                      </p:cBhvr>
                                      <p:to>
                                        <p:strVal val="visible"/>
                                      </p:to>
                                    </p:set>
                                    <p:anim calcmode="lin" valueType="num">
                                      <p:cBhvr additive="repl">
                                        <p:cTn id="35" dur="500" fill="hold"/>
                                        <p:tgtEl>
                                          <p:spTgt spid="146">
                                            <p:txEl>
                                              <p:pRg st="3" end="3"/>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146">
                                            <p:txEl>
                                              <p:pRg st="3" end="3"/>
                                            </p:txEl>
                                          </p:spTgt>
                                        </p:tgtEl>
                                        <p:attrNameLst>
                                          <p:attrName>ppt_y</p:attrName>
                                        </p:attrNameLst>
                                      </p:cBhvr>
                                      <p:tavLst>
                                        <p:tav tm="0">
                                          <p:val>
                                            <p:strVal val="1+#ppt_h/2"/>
                                          </p:val>
                                        </p:tav>
                                        <p:tav tm="100000">
                                          <p:val>
                                            <p:strVal val="#ppt_y"/>
                                          </p:val>
                                        </p:tav>
                                      </p:tavLst>
                                    </p:anim>
                                  </p:childTnLst>
                                </p:cTn>
                              </p:par>
                              <p:par>
                                <p:cTn id="37" nodeType="withEffect" fill="hold" presetClass="entr" presetID="2" presetSubtype="4">
                                  <p:stCondLst>
                                    <p:cond delay="0"/>
                                  </p:stCondLst>
                                  <p:childTnLst>
                                    <p:set>
                                      <p:cBhvr>
                                        <p:cTn id="38" dur="1" fill="hold">
                                          <p:stCondLst>
                                            <p:cond delay="0"/>
                                          </p:stCondLst>
                                        </p:cTn>
                                        <p:tgtEl>
                                          <p:spTgt spid="146">
                                            <p:txEl>
                                              <p:pRg st="4" end="4"/>
                                            </p:txEl>
                                          </p:spTgt>
                                        </p:tgtEl>
                                        <p:attrNameLst>
                                          <p:attrName>style.visibility</p:attrName>
                                        </p:attrNameLst>
                                      </p:cBhvr>
                                      <p:to>
                                        <p:strVal val="visible"/>
                                      </p:to>
                                    </p:set>
                                    <p:anim calcmode="lin" valueType="num">
                                      <p:cBhvr additive="repl">
                                        <p:cTn id="39" dur="500" fill="hold"/>
                                        <p:tgtEl>
                                          <p:spTgt spid="146">
                                            <p:txEl>
                                              <p:pRg st="4" end="4"/>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4">
                                  <p:stCondLst>
                                    <p:cond delay="0"/>
                                  </p:stCondLst>
                                  <p:childTnLst>
                                    <p:set>
                                      <p:cBhvr>
                                        <p:cTn id="44" dur="1" fill="hold">
                                          <p:stCondLst>
                                            <p:cond delay="0"/>
                                          </p:stCondLst>
                                        </p:cTn>
                                        <p:tgtEl>
                                          <p:spTgt spid="147"/>
                                        </p:tgtEl>
                                        <p:attrNameLst>
                                          <p:attrName>style.visibility</p:attrName>
                                        </p:attrNameLst>
                                      </p:cBhvr>
                                      <p:to>
                                        <p:strVal val="visible"/>
                                      </p:to>
                                    </p:set>
                                    <p:anim calcmode="lin" valueType="num">
                                      <p:cBhvr additive="repl">
                                        <p:cTn id="45" dur="500" fill="hold"/>
                                        <p:tgtEl>
                                          <p:spTgt spid="147"/>
                                        </p:tgtEl>
                                        <p:attrNameLst>
                                          <p:attrName>ppt_x</p:attrName>
                                        </p:attrNameLst>
                                      </p:cBhvr>
                                      <p:tavLst>
                                        <p:tav tm="0">
                                          <p:val>
                                            <p:strVal val="#ppt_x"/>
                                          </p:val>
                                        </p:tav>
                                        <p:tav tm="100000">
                                          <p:val>
                                            <p:strVal val="#ppt_x"/>
                                          </p:val>
                                        </p:tav>
                                      </p:tavLst>
                                    </p:anim>
                                    <p:anim calcmode="lin" valueType="num">
                                      <p:cBhvr additive="repl">
                                        <p:cTn id="46"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 presetSubtype="4">
                                  <p:stCondLst>
                                    <p:cond delay="0"/>
                                  </p:stCondLst>
                                  <p:childTnLst>
                                    <p:set>
                                      <p:cBhvr>
                                        <p:cTn id="50" dur="1" fill="hold">
                                          <p:stCondLst>
                                            <p:cond delay="0"/>
                                          </p:stCondLst>
                                        </p:cTn>
                                        <p:tgtEl>
                                          <p:spTgt spid="146">
                                            <p:txEl>
                                              <p:pRg st="5" end="5"/>
                                            </p:txEl>
                                          </p:spTgt>
                                        </p:tgtEl>
                                        <p:attrNameLst>
                                          <p:attrName>style.visibility</p:attrName>
                                        </p:attrNameLst>
                                      </p:cBhvr>
                                      <p:to>
                                        <p:strVal val="visible"/>
                                      </p:to>
                                    </p:set>
                                    <p:anim calcmode="lin" valueType="num">
                                      <p:cBhvr additive="repl">
                                        <p:cTn id="51" dur="500" fill="hold"/>
                                        <p:tgtEl>
                                          <p:spTgt spid="146">
                                            <p:txEl>
                                              <p:pRg st="5" end="5"/>
                                            </p:txEl>
                                          </p:spTgt>
                                        </p:tgtEl>
                                        <p:attrNameLst>
                                          <p:attrName>ppt_x</p:attrName>
                                        </p:attrNameLst>
                                      </p:cBhvr>
                                      <p:tavLst>
                                        <p:tav tm="0">
                                          <p:val>
                                            <p:strVal val="#ppt_x"/>
                                          </p:val>
                                        </p:tav>
                                        <p:tav tm="100000">
                                          <p:val>
                                            <p:strVal val="#ppt_x"/>
                                          </p:val>
                                        </p:tav>
                                      </p:tavLst>
                                    </p:anim>
                                    <p:anim calcmode="lin" valueType="num">
                                      <p:cBhvr additive="repl">
                                        <p:cTn id="52" dur="500" fill="hold"/>
                                        <p:tgtEl>
                                          <p:spTgt spid="14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Variables? </a:t>
            </a:r>
            <a:endParaRPr b="0" lang="en-US" sz="3600" spc="-1" strike="noStrike">
              <a:solidFill>
                <a:srgbClr val="000000"/>
              </a:solidFill>
              <a:latin typeface="Corbel"/>
            </a:endParaRPr>
          </a:p>
        </p:txBody>
      </p:sp>
      <p:sp>
        <p:nvSpPr>
          <p:cNvPr id="151" name="TextShape 2"/>
          <p:cNvSpPr txBox="1"/>
          <p:nvPr/>
        </p:nvSpPr>
        <p:spPr>
          <a:xfrm>
            <a:off x="3869280" y="864000"/>
            <a:ext cx="7314840" cy="512028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What are our variables?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What type of variables are they? (Binary, Categorical, Continuous)?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How might we visually display (or conduct descriptive statistics) to see the differences (if any exist) between the TAs?</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p:txBody>
      </p:sp>
      <p:pic>
        <p:nvPicPr>
          <p:cNvPr id="152" name="Picture 3" descr=""/>
          <p:cNvPicPr/>
          <p:nvPr/>
        </p:nvPicPr>
        <p:blipFill>
          <a:blip r:embed="rId1"/>
          <a:stretch/>
        </p:blipFill>
        <p:spPr>
          <a:xfrm>
            <a:off x="3869280" y="3832200"/>
            <a:ext cx="2104560" cy="752040"/>
          </a:xfrm>
          <a:prstGeom prst="rect">
            <a:avLst/>
          </a:prstGeom>
          <a:ln>
            <a:noFill/>
          </a:ln>
        </p:spPr>
      </p:pic>
      <p:pic>
        <p:nvPicPr>
          <p:cNvPr id="153" name="Picture 4" descr=""/>
          <p:cNvPicPr/>
          <p:nvPr/>
        </p:nvPicPr>
        <p:blipFill>
          <a:blip r:embed="rId2"/>
          <a:stretch/>
        </p:blipFill>
        <p:spPr>
          <a:xfrm>
            <a:off x="5974200" y="3710880"/>
            <a:ext cx="5424120" cy="190728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2" presetSubtype="4">
                                  <p:stCondLst>
                                    <p:cond delay="0"/>
                                  </p:stCondLst>
                                  <p:childTnLst>
                                    <p:set>
                                      <p:cBhvr>
                                        <p:cTn id="58" dur="1" fill="hold">
                                          <p:stCondLst>
                                            <p:cond delay="0"/>
                                          </p:stCondLst>
                                        </p:cTn>
                                        <p:tgtEl>
                                          <p:spTgt spid="151">
                                            <p:txEl>
                                              <p:pRg st="2" end="2"/>
                                            </p:txEl>
                                          </p:spTgt>
                                        </p:tgtEl>
                                        <p:attrNameLst>
                                          <p:attrName>style.visibility</p:attrName>
                                        </p:attrNameLst>
                                      </p:cBhvr>
                                      <p:to>
                                        <p:strVal val="visible"/>
                                      </p:to>
                                    </p:set>
                                    <p:anim calcmode="lin" valueType="num">
                                      <p:cBhvr additive="repl">
                                        <p:cTn id="59" dur="500" fill="hold"/>
                                        <p:tgtEl>
                                          <p:spTgt spid="151">
                                            <p:txEl>
                                              <p:pRg st="2" end="2"/>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1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2" presetSubtype="4">
                                  <p:stCondLst>
                                    <p:cond delay="0"/>
                                  </p:stCondLst>
                                  <p:childTnLst>
                                    <p:set>
                                      <p:cBhvr>
                                        <p:cTn id="64" dur="1" fill="hold">
                                          <p:stCondLst>
                                            <p:cond delay="0"/>
                                          </p:stCondLst>
                                        </p:cTn>
                                        <p:tgtEl>
                                          <p:spTgt spid="152"/>
                                        </p:tgtEl>
                                        <p:attrNameLst>
                                          <p:attrName>style.visibility</p:attrName>
                                        </p:attrNameLst>
                                      </p:cBhvr>
                                      <p:to>
                                        <p:strVal val="visible"/>
                                      </p:to>
                                    </p:set>
                                    <p:anim calcmode="lin" valueType="num">
                                      <p:cBhvr additive="repl">
                                        <p:cTn id="65" dur="500" fill="hold"/>
                                        <p:tgtEl>
                                          <p:spTgt spid="152"/>
                                        </p:tgtEl>
                                        <p:attrNameLst>
                                          <p:attrName>ppt_x</p:attrName>
                                        </p:attrNameLst>
                                      </p:cBhvr>
                                      <p:tavLst>
                                        <p:tav tm="0">
                                          <p:val>
                                            <p:strVal val="#ppt_x"/>
                                          </p:val>
                                        </p:tav>
                                        <p:tav tm="100000">
                                          <p:val>
                                            <p:strVal val="#ppt_x"/>
                                          </p:val>
                                        </p:tav>
                                      </p:tavLst>
                                    </p:anim>
                                    <p:anim calcmode="lin" valueType="num">
                                      <p:cBhvr additive="repl">
                                        <p:cTn id="66"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2" presetSubtype="4">
                                  <p:stCondLst>
                                    <p:cond delay="0"/>
                                  </p:stCondLst>
                                  <p:childTnLst>
                                    <p:set>
                                      <p:cBhvr>
                                        <p:cTn id="70" dur="1" fill="hold">
                                          <p:stCondLst>
                                            <p:cond delay="0"/>
                                          </p:stCondLst>
                                        </p:cTn>
                                        <p:tgtEl>
                                          <p:spTgt spid="153"/>
                                        </p:tgtEl>
                                        <p:attrNameLst>
                                          <p:attrName>style.visibility</p:attrName>
                                        </p:attrNameLst>
                                      </p:cBhvr>
                                      <p:to>
                                        <p:strVal val="visible"/>
                                      </p:to>
                                    </p:set>
                                    <p:anim calcmode="lin" valueType="num">
                                      <p:cBhvr additive="repl">
                                        <p:cTn id="71" dur="500" fill="hold"/>
                                        <p:tgtEl>
                                          <p:spTgt spid="153"/>
                                        </p:tgtEl>
                                        <p:attrNameLst>
                                          <p:attrName>ppt_x</p:attrName>
                                        </p:attrNameLst>
                                      </p:cBhvr>
                                      <p:tavLst>
                                        <p:tav tm="0">
                                          <p:val>
                                            <p:strVal val="#ppt_x"/>
                                          </p:val>
                                        </p:tav>
                                        <p:tav tm="100000">
                                          <p:val>
                                            <p:strVal val="#ppt_x"/>
                                          </p:val>
                                        </p:tav>
                                      </p:tavLst>
                                    </p:anim>
                                    <p:anim calcmode="lin" valueType="num">
                                      <p:cBhvr additive="repl">
                                        <p:cTn id="72"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T-test rationale</a:t>
            </a:r>
            <a:endParaRPr b="0" lang="en-US" sz="3600" spc="-1" strike="noStrike">
              <a:solidFill>
                <a:srgbClr val="000000"/>
              </a:solidFill>
              <a:latin typeface="Corbel"/>
            </a:endParaRPr>
          </a:p>
        </p:txBody>
      </p:sp>
      <p:sp>
        <p:nvSpPr>
          <p:cNvPr id="155" name="TextShape 2"/>
          <p:cNvSpPr txBox="1"/>
          <p:nvPr/>
        </p:nvSpPr>
        <p:spPr>
          <a:xfrm>
            <a:off x="3869280" y="282240"/>
            <a:ext cx="7314840" cy="5120280"/>
          </a:xfrm>
          <a:prstGeom prst="rect">
            <a:avLst/>
          </a:prstGeom>
          <a:noFill/>
          <a:ln>
            <a:noFill/>
          </a:ln>
        </p:spPr>
        <p:txBody>
          <a:bodyPr anchor="ctr">
            <a:normAutofit fontScale="53000"/>
          </a:bodyPr>
          <a:p>
            <a:pPr marL="182880" indent="-182520">
              <a:lnSpc>
                <a:spcPct val="90000"/>
              </a:lnSpc>
              <a:spcBef>
                <a:spcPts val="1199"/>
              </a:spcBef>
              <a:buClr>
                <a:srgbClr val="40bad2"/>
              </a:buClr>
              <a:buFont typeface="Wingdings 2" charset="2"/>
              <a:buChar char=""/>
            </a:pPr>
            <a:r>
              <a:rPr b="0" lang="en-GB" sz="2000" spc="-1" strike="noStrike">
                <a:solidFill>
                  <a:srgbClr val="595959"/>
                </a:solidFill>
                <a:latin typeface="Corbel"/>
              </a:rPr>
              <a:t>Two samples of data are collected and the sample means calculated. These means might differ by either a little or a lot.</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GB" sz="2000" spc="-1" strike="noStrike">
                <a:solidFill>
                  <a:srgbClr val="595959"/>
                </a:solidFill>
                <a:latin typeface="Corbel"/>
              </a:rPr>
              <a:t>If the samples come from the same population, then we expect their means to be roughly equal. Although it is possible for their means to differ by chance alone, we would expect large differences between sample means to occur very infrequently.</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GB" sz="2000" spc="-1" strike="noStrike">
                <a:solidFill>
                  <a:srgbClr val="595959"/>
                </a:solidFill>
                <a:latin typeface="Corbel"/>
              </a:rPr>
              <a:t>We compare the difference between the sample means that we collected to the difference between the sample means that we would expect to obtain if there were no effect. We use the </a:t>
            </a:r>
            <a:r>
              <a:rPr b="1" lang="en-GB" sz="2000" spc="-1" strike="noStrike">
                <a:solidFill>
                  <a:srgbClr val="595959"/>
                </a:solidFill>
                <a:latin typeface="Corbel"/>
              </a:rPr>
              <a:t>standard error </a:t>
            </a:r>
            <a:r>
              <a:rPr b="0" lang="en-GB" sz="2000" spc="-1" strike="noStrike">
                <a:solidFill>
                  <a:srgbClr val="595959"/>
                </a:solidFill>
                <a:latin typeface="Corbel"/>
              </a:rPr>
              <a:t>as a gauge of the variability between sample means.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GB" sz="2000" spc="-1" strike="noStrike">
                <a:solidFill>
                  <a:srgbClr val="595959"/>
                </a:solidFill>
                <a:latin typeface="Corbel"/>
              </a:rPr>
              <a:t>If the difference between the samples we have collected is larger than what we would expect based on the standard error then we can assume one of three things:</a:t>
            </a:r>
            <a:endParaRPr b="0" lang="en-US" sz="2000" spc="-1" strike="noStrike">
              <a:solidFill>
                <a:srgbClr val="595959"/>
              </a:solidFill>
              <a:latin typeface="Corbel"/>
            </a:endParaRPr>
          </a:p>
          <a:p>
            <a:pPr lvl="1" marL="800280" indent="-342720">
              <a:lnSpc>
                <a:spcPct val="90000"/>
              </a:lnSpc>
              <a:spcBef>
                <a:spcPts val="249"/>
              </a:spcBef>
              <a:spcAft>
                <a:spcPts val="249"/>
              </a:spcAft>
              <a:buClr>
                <a:srgbClr val="40bad2"/>
              </a:buClr>
              <a:buFont typeface="Wingdings 2" charset="2"/>
              <a:buAutoNum type="arabicPeriod"/>
            </a:pPr>
            <a:r>
              <a:rPr b="0" lang="en-GB" sz="1800" spc="-1" strike="noStrike">
                <a:solidFill>
                  <a:srgbClr val="595959"/>
                </a:solidFill>
                <a:latin typeface="Corbel"/>
              </a:rPr>
              <a:t>There is no effect and sample means in our population fluctuate a lot and we have, by chance, collected two samples that are atypical of the population from which they came.</a:t>
            </a:r>
            <a:endParaRPr b="0" lang="en-US" sz="1800" spc="-1" strike="noStrike">
              <a:solidFill>
                <a:srgbClr val="595959"/>
              </a:solidFill>
              <a:latin typeface="Corbel"/>
            </a:endParaRPr>
          </a:p>
          <a:p>
            <a:pPr lvl="1" marL="800280" indent="-342720">
              <a:lnSpc>
                <a:spcPct val="90000"/>
              </a:lnSpc>
              <a:spcBef>
                <a:spcPts val="249"/>
              </a:spcBef>
              <a:spcAft>
                <a:spcPts val="249"/>
              </a:spcAft>
              <a:buClr>
                <a:srgbClr val="40bad2"/>
              </a:buClr>
              <a:buFont typeface="Wingdings 2" charset="2"/>
              <a:buAutoNum type="arabicPeriod"/>
            </a:pPr>
            <a:r>
              <a:rPr b="0" lang="en-GB" sz="1800" spc="-1" strike="noStrike">
                <a:solidFill>
                  <a:srgbClr val="595959"/>
                </a:solidFill>
                <a:latin typeface="Corbel"/>
              </a:rPr>
              <a:t>The assumptions of the t-test are not met.  </a:t>
            </a:r>
            <a:endParaRPr b="0" lang="en-US" sz="1800" spc="-1" strike="noStrike">
              <a:solidFill>
                <a:srgbClr val="595959"/>
              </a:solidFill>
              <a:latin typeface="Corbel"/>
            </a:endParaRPr>
          </a:p>
          <a:p>
            <a:pPr lvl="1" marL="800280" indent="-342720">
              <a:lnSpc>
                <a:spcPct val="90000"/>
              </a:lnSpc>
              <a:spcBef>
                <a:spcPts val="249"/>
              </a:spcBef>
              <a:spcAft>
                <a:spcPts val="249"/>
              </a:spcAft>
              <a:buClr>
                <a:srgbClr val="40bad2"/>
              </a:buClr>
              <a:buFont typeface="Wingdings 2" charset="2"/>
              <a:buAutoNum type="arabicPeriod"/>
            </a:pPr>
            <a:r>
              <a:rPr b="0" lang="en-GB" sz="1800" spc="-1" strike="noStrike">
                <a:solidFill>
                  <a:srgbClr val="595959"/>
                </a:solidFill>
                <a:latin typeface="Corbel"/>
              </a:rPr>
              <a:t>The two samples come from different populations but are typical of their respective parent population. In this scenario, the difference between samples represents a genuine difference between the samples (and so the null hypothesis is incorrect).</a:t>
            </a:r>
            <a:endParaRPr b="0" lang="en-US" sz="1800" spc="-1" strike="noStrike">
              <a:solidFill>
                <a:srgbClr val="595959"/>
              </a:solidFill>
              <a:latin typeface="Corbel"/>
            </a:endParaRPr>
          </a:p>
          <a:p>
            <a:pPr>
              <a:lnSpc>
                <a:spcPct val="90000"/>
              </a:lnSpc>
              <a:spcBef>
                <a:spcPts val="1199"/>
              </a:spcBef>
            </a:pPr>
            <a:endParaRPr b="0" lang="en-US" sz="1800" spc="-1" strike="noStrike">
              <a:solidFill>
                <a:srgbClr val="595959"/>
              </a:solidFill>
              <a:latin typeface="Corbel"/>
            </a:endParaRPr>
          </a:p>
        </p:txBody>
      </p:sp>
      <p:graphicFrame>
        <p:nvGraphicFramePr>
          <p:cNvPr id="156" name="Table 3"/>
          <p:cNvGraphicFramePr/>
          <p:nvPr/>
        </p:nvGraphicFramePr>
        <p:xfrm>
          <a:off x="3540600" y="5153040"/>
          <a:ext cx="6112080" cy="1704600"/>
        </p:xfrm>
        <a:graphic>
          <a:graphicData uri="http://schemas.openxmlformats.org/drawingml/2006/table">
            <a:tbl>
              <a:tblPr/>
              <a:tblGrid>
                <a:gridCol w="345600"/>
                <a:gridCol w="259920"/>
                <a:gridCol w="1855440"/>
                <a:gridCol w="259920"/>
                <a:gridCol w="2866680"/>
                <a:gridCol w="524520"/>
              </a:tblGrid>
              <a:tr h="991080">
                <a:tc rowSpan="2">
                  <a:txBody>
                    <a:bodyPr lIns="68400" rIns="68400" tIns="0" bIns="0" anchor="ctr">
                      <a:noAutofit/>
                    </a:bodyPr>
                    <a:p>
                      <a:pPr algn="just">
                        <a:lnSpc>
                          <a:spcPct val="100000"/>
                        </a:lnSpc>
                      </a:pPr>
                      <a:r>
                        <a:rPr b="0" i="1" lang="en-GB" sz="1600" spc="-1" strike="noStrike">
                          <a:solidFill>
                            <a:srgbClr val="000000"/>
                          </a:solidFill>
                          <a:latin typeface="Book Antiqua"/>
                          <a:ea typeface="Times New Roman"/>
                        </a:rPr>
                        <a:t>t</a:t>
                      </a:r>
                      <a:endParaRPr b="0" lang="en-US" sz="1600" spc="-1" strike="noStrike">
                        <a:latin typeface="Arial"/>
                      </a:endParaRPr>
                    </a:p>
                  </a:txBody>
                  <a:tcPr marL="68400" marR="68400">
                    <a:noFill/>
                  </a:tcPr>
                </a:tc>
                <a:tc rowSpan="2">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a:t>
                      </a:r>
                      <a:endParaRPr b="0" lang="en-US" sz="1600" spc="-1" strike="noStrike">
                        <a:latin typeface="Arial"/>
                      </a:endParaRPr>
                    </a:p>
                  </a:txBody>
                  <a:tcPr marL="68400" marR="68400">
                    <a:noFill/>
                  </a:tcPr>
                </a:tc>
                <a:tc>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observed difference</a:t>
                      </a:r>
                      <a:br/>
                      <a:r>
                        <a:rPr b="0" lang="en-GB" sz="1600" spc="-1" strike="noStrike">
                          <a:solidFill>
                            <a:srgbClr val="000000"/>
                          </a:solidFill>
                          <a:latin typeface="Book Antiqua"/>
                          <a:ea typeface="Times New Roman"/>
                        </a:rPr>
                        <a:t>between sample means</a:t>
                      </a:r>
                      <a:endParaRPr b="0" lang="en-US" sz="1600" spc="-1" strike="noStrike">
                        <a:latin typeface="Arial"/>
                      </a:endParaRPr>
                    </a:p>
                  </a:txBody>
                  <a:tcPr marL="68400" marR="68400">
                    <a:lnB w="12240">
                      <a:solidFill>
                        <a:srgbClr val="000000"/>
                      </a:solidFill>
                    </a:lnB>
                    <a:noFill/>
                  </a:tcPr>
                </a:tc>
                <a:tc>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a:t>
                      </a:r>
                      <a:endParaRPr b="0" lang="en-US" sz="1600" spc="-1" strike="noStrike">
                        <a:latin typeface="Arial"/>
                      </a:endParaRPr>
                    </a:p>
                  </a:txBody>
                  <a:tcPr marL="68400" marR="68400">
                    <a:lnB w="12240">
                      <a:solidFill>
                        <a:srgbClr val="000000"/>
                      </a:solidFill>
                    </a:lnB>
                    <a:noFill/>
                  </a:tcPr>
                </a:tc>
                <a:tc>
                  <a:txBody>
                    <a:bodyPr lIns="68400" rIns="68400" tIns="0" bIns="0" anchor="ctr">
                      <a:noAutofit/>
                    </a:bodyPr>
                    <a:p>
                      <a:pPr>
                        <a:lnSpc>
                          <a:spcPct val="100000"/>
                        </a:lnSpc>
                      </a:pPr>
                      <a:r>
                        <a:rPr b="0" lang="en-GB" sz="1600" spc="-1" strike="noStrike">
                          <a:solidFill>
                            <a:srgbClr val="000000"/>
                          </a:solidFill>
                          <a:latin typeface="Book Antiqua"/>
                          <a:ea typeface="Times New Roman"/>
                        </a:rPr>
                        <a:t>expected difference</a:t>
                      </a:r>
                      <a:br/>
                      <a:r>
                        <a:rPr b="0" lang="en-GB" sz="1600" spc="-1" strike="noStrike">
                          <a:solidFill>
                            <a:srgbClr val="000000"/>
                          </a:solidFill>
                          <a:latin typeface="Book Antiqua"/>
                          <a:ea typeface="Times New Roman"/>
                        </a:rPr>
                        <a:t>between population means</a:t>
                      </a:r>
                      <a:endParaRPr b="0" lang="en-US" sz="1600" spc="-1" strike="noStrike">
                        <a:latin typeface="Arial"/>
                      </a:endParaRPr>
                    </a:p>
                    <a:p>
                      <a:pPr algn="just">
                        <a:lnSpc>
                          <a:spcPct val="100000"/>
                        </a:lnSpc>
                      </a:pPr>
                      <a:r>
                        <a:rPr b="0" lang="en-GB" sz="1600" spc="-1" strike="noStrike">
                          <a:solidFill>
                            <a:srgbClr val="000000"/>
                          </a:solidFill>
                          <a:latin typeface="Book Antiqua"/>
                          <a:ea typeface="Times New Roman"/>
                        </a:rPr>
                        <a:t>(if null hypothesis is true)</a:t>
                      </a:r>
                      <a:endParaRPr b="0" lang="en-US" sz="1600" spc="-1" strike="noStrike">
                        <a:latin typeface="Arial"/>
                      </a:endParaRPr>
                    </a:p>
                  </a:txBody>
                  <a:tcPr marL="68400" marR="68400">
                    <a:lnB w="12240">
                      <a:solidFill>
                        <a:srgbClr val="000000"/>
                      </a:solidFill>
                    </a:lnB>
                    <a:noFill/>
                  </a:tcPr>
                </a:tc>
                <a:tc rowSpan="2">
                  <a:tcPr marL="68400" marR="68400">
                    <a:noFill/>
                  </a:tcPr>
                </a:tc>
              </a:tr>
              <a:tr h="713520">
                <a:tc vMerge="1">
                  <a:tcPr marL="90000" marR="90000">
                    <a:solidFill>
                      <a:srgbClr val="729fcf"/>
                    </a:solidFill>
                  </a:tcPr>
                </a:tc>
                <a:tc vMerge="1">
                  <a:tcPr marL="90000" marR="90000">
                    <a:solidFill>
                      <a:srgbClr val="729fcf"/>
                    </a:solidFill>
                  </a:tcPr>
                </a:tc>
                <a:tc gridSpan="3">
                  <a:txBody>
                    <a:bodyPr lIns="68400" rIns="68400" tIns="0" bIns="0" anchor="ctr">
                      <a:noAutofit/>
                    </a:bodyPr>
                    <a:p>
                      <a:pPr algn="ctr">
                        <a:lnSpc>
                          <a:spcPct val="100000"/>
                        </a:lnSpc>
                        <a:tabLst>
                          <a:tab algn="l" pos="0"/>
                        </a:tabLst>
                      </a:pPr>
                      <a:r>
                        <a:rPr b="0" lang="en-GB" sz="1600" spc="-1" strike="noStrike">
                          <a:solidFill>
                            <a:srgbClr val="000000"/>
                          </a:solidFill>
                          <a:latin typeface="Book Antiqua"/>
                          <a:ea typeface="Times New Roman"/>
                        </a:rPr>
                        <a:t>estimate of the standard error of the difference between two sample means</a:t>
                      </a:r>
                      <a:endParaRPr b="0" lang="en-US" sz="1600" spc="-1" strike="noStrike">
                        <a:latin typeface="Arial"/>
                      </a:endParaRPr>
                    </a:p>
                  </a:txBody>
                  <a:tcPr marL="68400" marR="68400">
                    <a:lnT w="12240">
                      <a:solidFill>
                        <a:srgbClr val="000000"/>
                      </a:solidFill>
                    </a:lnT>
                    <a:noFill/>
                  </a:tcPr>
                </a:tc>
                <a:tc hMerge="1">
                  <a:tcPr marL="90000" marR="90000">
                    <a:solidFill>
                      <a:srgbClr val="729fcf"/>
                    </a:solidFill>
                  </a:tcPr>
                </a:tc>
                <a:tc hMerge="1">
                  <a:tcPr marL="90000" marR="90000">
                    <a:solidFill>
                      <a:srgbClr val="729fcf"/>
                    </a:solidFill>
                  </a:tcPr>
                </a:tc>
                <a:tc vMerge="1">
                  <a:tcPr marL="90000" marR="90000">
                    <a:solidFill>
                      <a:srgbClr val="729fcf"/>
                    </a:solidFill>
                  </a:tcPr>
                </a:tc>
              </a:tr>
            </a:tbl>
          </a:graphicData>
        </a:graphic>
      </p:graphicFrame>
      <p:pic>
        <p:nvPicPr>
          <p:cNvPr id="157" name="Picture 5" descr=""/>
          <p:cNvPicPr/>
          <p:nvPr/>
        </p:nvPicPr>
        <p:blipFill>
          <a:blip r:embed="rId1"/>
          <a:srcRect l="16894" t="0" r="0" b="0"/>
          <a:stretch/>
        </p:blipFill>
        <p:spPr>
          <a:xfrm>
            <a:off x="9248040" y="5526000"/>
            <a:ext cx="2779200" cy="926640"/>
          </a:xfrm>
          <a:prstGeom prst="rect">
            <a:avLst/>
          </a:prstGeom>
          <a:ln>
            <a:noFill/>
          </a:ln>
        </p:spPr>
      </p:pic>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2" presetSubtype="4">
                                  <p:stCondLst>
                                    <p:cond delay="0"/>
                                  </p:stCondLst>
                                  <p:childTnLst>
                                    <p:set>
                                      <p:cBhvr>
                                        <p:cTn id="78" dur="1" fill="hold">
                                          <p:stCondLst>
                                            <p:cond delay="0"/>
                                          </p:stCondLst>
                                        </p:cTn>
                                        <p:tgtEl>
                                          <p:spTgt spid="155">
                                            <p:txEl>
                                              <p:pRg st="1" end="1"/>
                                            </p:txEl>
                                          </p:spTgt>
                                        </p:tgtEl>
                                        <p:attrNameLst>
                                          <p:attrName>style.visibility</p:attrName>
                                        </p:attrNameLst>
                                      </p:cBhvr>
                                      <p:to>
                                        <p:strVal val="visible"/>
                                      </p:to>
                                    </p:set>
                                    <p:anim calcmode="lin" valueType="num">
                                      <p:cBhvr additive="repl">
                                        <p:cTn id="79" dur="500" fill="hold"/>
                                        <p:tgtEl>
                                          <p:spTgt spid="155">
                                            <p:txEl>
                                              <p:pRg st="1" end="1"/>
                                            </p:txEl>
                                          </p:spTgt>
                                        </p:tgtEl>
                                        <p:attrNameLst>
                                          <p:attrName>ppt_x</p:attrName>
                                        </p:attrNameLst>
                                      </p:cBhvr>
                                      <p:tavLst>
                                        <p:tav tm="0">
                                          <p:val>
                                            <p:strVal val="#ppt_x"/>
                                          </p:val>
                                        </p:tav>
                                        <p:tav tm="100000">
                                          <p:val>
                                            <p:strVal val="#ppt_x"/>
                                          </p:val>
                                        </p:tav>
                                      </p:tavLst>
                                    </p:anim>
                                    <p:anim calcmode="lin" valueType="num">
                                      <p:cBhvr additive="repl">
                                        <p:cTn id="80" dur="500" fill="hold"/>
                                        <p:tgtEl>
                                          <p:spTgt spid="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155">
                                            <p:txEl>
                                              <p:pRg st="2" end="2"/>
                                            </p:txEl>
                                          </p:spTgt>
                                        </p:tgtEl>
                                        <p:attrNameLst>
                                          <p:attrName>style.visibility</p:attrName>
                                        </p:attrNameLst>
                                      </p:cBhvr>
                                      <p:to>
                                        <p:strVal val="visible"/>
                                      </p:to>
                                    </p:set>
                                    <p:anim calcmode="lin" valueType="num">
                                      <p:cBhvr additive="repl">
                                        <p:cTn id="85" dur="500" fill="hold"/>
                                        <p:tgtEl>
                                          <p:spTgt spid="155">
                                            <p:txEl>
                                              <p:pRg st="2" end="2"/>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155">
                                            <p:txEl>
                                              <p:pRg st="3" end="3"/>
                                            </p:txEl>
                                          </p:spTgt>
                                        </p:tgtEl>
                                        <p:attrNameLst>
                                          <p:attrName>style.visibility</p:attrName>
                                        </p:attrNameLst>
                                      </p:cBhvr>
                                      <p:to>
                                        <p:strVal val="visible"/>
                                      </p:to>
                                    </p:set>
                                    <p:anim calcmode="lin" valueType="num">
                                      <p:cBhvr additive="repl">
                                        <p:cTn id="91" dur="500" fill="hold"/>
                                        <p:tgtEl>
                                          <p:spTgt spid="155">
                                            <p:txEl>
                                              <p:pRg st="3" end="3"/>
                                            </p:txEl>
                                          </p:spTgt>
                                        </p:tgtEl>
                                        <p:attrNameLst>
                                          <p:attrName>ppt_x</p:attrName>
                                        </p:attrNameLst>
                                      </p:cBhvr>
                                      <p:tavLst>
                                        <p:tav tm="0">
                                          <p:val>
                                            <p:strVal val="#ppt_x"/>
                                          </p:val>
                                        </p:tav>
                                        <p:tav tm="100000">
                                          <p:val>
                                            <p:strVal val="#ppt_x"/>
                                          </p:val>
                                        </p:tav>
                                      </p:tavLst>
                                    </p:anim>
                                    <p:anim calcmode="lin" valueType="num">
                                      <p:cBhvr additive="repl">
                                        <p:cTn id="92" dur="500" fill="hold"/>
                                        <p:tgtEl>
                                          <p:spTgt spid="155">
                                            <p:txEl>
                                              <p:pRg st="3" end="3"/>
                                            </p:txEl>
                                          </p:spTgt>
                                        </p:tgtEl>
                                        <p:attrNameLst>
                                          <p:attrName>ppt_y</p:attrName>
                                        </p:attrNameLst>
                                      </p:cBhvr>
                                      <p:tavLst>
                                        <p:tav tm="0">
                                          <p:val>
                                            <p:strVal val="1+#ppt_h/2"/>
                                          </p:val>
                                        </p:tav>
                                        <p:tav tm="100000">
                                          <p:val>
                                            <p:strVal val="#ppt_y"/>
                                          </p:val>
                                        </p:tav>
                                      </p:tavLst>
                                    </p:anim>
                                  </p:childTnLst>
                                </p:cTn>
                              </p:par>
                              <p:par>
                                <p:cTn id="93" nodeType="withEffect" fill="hold" presetClass="entr" presetID="2" presetSubtype="4">
                                  <p:stCondLst>
                                    <p:cond delay="0"/>
                                  </p:stCondLst>
                                  <p:childTnLst>
                                    <p:set>
                                      <p:cBhvr>
                                        <p:cTn id="94" dur="1" fill="hold">
                                          <p:stCondLst>
                                            <p:cond delay="0"/>
                                          </p:stCondLst>
                                        </p:cTn>
                                        <p:tgtEl>
                                          <p:spTgt spid="155">
                                            <p:txEl>
                                              <p:pRg st="4" end="4"/>
                                            </p:txEl>
                                          </p:spTgt>
                                        </p:tgtEl>
                                        <p:attrNameLst>
                                          <p:attrName>style.visibility</p:attrName>
                                        </p:attrNameLst>
                                      </p:cBhvr>
                                      <p:to>
                                        <p:strVal val="visible"/>
                                      </p:to>
                                    </p:set>
                                    <p:anim calcmode="lin" valueType="num">
                                      <p:cBhvr additive="repl">
                                        <p:cTn id="95" dur="500" fill="hold"/>
                                        <p:tgtEl>
                                          <p:spTgt spid="155">
                                            <p:txEl>
                                              <p:pRg st="4" end="4"/>
                                            </p:txEl>
                                          </p:spTgt>
                                        </p:tgtEl>
                                        <p:attrNameLst>
                                          <p:attrName>ppt_x</p:attrName>
                                        </p:attrNameLst>
                                      </p:cBhvr>
                                      <p:tavLst>
                                        <p:tav tm="0">
                                          <p:val>
                                            <p:strVal val="#ppt_x"/>
                                          </p:val>
                                        </p:tav>
                                        <p:tav tm="100000">
                                          <p:val>
                                            <p:strVal val="#ppt_x"/>
                                          </p:val>
                                        </p:tav>
                                      </p:tavLst>
                                    </p:anim>
                                    <p:anim calcmode="lin" valueType="num">
                                      <p:cBhvr additive="repl">
                                        <p:cTn id="96" dur="500" fill="hold"/>
                                        <p:tgtEl>
                                          <p:spTgt spid="155">
                                            <p:txEl>
                                              <p:pRg st="4" end="4"/>
                                            </p:txEl>
                                          </p:spTgt>
                                        </p:tgtEl>
                                        <p:attrNameLst>
                                          <p:attrName>ppt_y</p:attrName>
                                        </p:attrNameLst>
                                      </p:cBhvr>
                                      <p:tavLst>
                                        <p:tav tm="0">
                                          <p:val>
                                            <p:strVal val="1+#ppt_h/2"/>
                                          </p:val>
                                        </p:tav>
                                        <p:tav tm="100000">
                                          <p:val>
                                            <p:strVal val="#ppt_y"/>
                                          </p:val>
                                        </p:tav>
                                      </p:tavLst>
                                    </p:anim>
                                  </p:childTnLst>
                                </p:cTn>
                              </p:par>
                              <p:par>
                                <p:cTn id="97" nodeType="withEffect" fill="hold" presetClass="entr" presetID="2" presetSubtype="4">
                                  <p:stCondLst>
                                    <p:cond delay="0"/>
                                  </p:stCondLst>
                                  <p:childTnLst>
                                    <p:set>
                                      <p:cBhvr>
                                        <p:cTn id="98" dur="1" fill="hold">
                                          <p:stCondLst>
                                            <p:cond delay="0"/>
                                          </p:stCondLst>
                                        </p:cTn>
                                        <p:tgtEl>
                                          <p:spTgt spid="155">
                                            <p:txEl>
                                              <p:pRg st="5" end="5"/>
                                            </p:txEl>
                                          </p:spTgt>
                                        </p:tgtEl>
                                        <p:attrNameLst>
                                          <p:attrName>style.visibility</p:attrName>
                                        </p:attrNameLst>
                                      </p:cBhvr>
                                      <p:to>
                                        <p:strVal val="visible"/>
                                      </p:to>
                                    </p:set>
                                    <p:anim calcmode="lin" valueType="num">
                                      <p:cBhvr additive="repl">
                                        <p:cTn id="99" dur="500" fill="hold"/>
                                        <p:tgtEl>
                                          <p:spTgt spid="155">
                                            <p:txEl>
                                              <p:pRg st="5" end="5"/>
                                            </p:txEl>
                                          </p:spTgt>
                                        </p:tgtEl>
                                        <p:attrNameLst>
                                          <p:attrName>ppt_x</p:attrName>
                                        </p:attrNameLst>
                                      </p:cBhvr>
                                      <p:tavLst>
                                        <p:tav tm="0">
                                          <p:val>
                                            <p:strVal val="#ppt_x"/>
                                          </p:val>
                                        </p:tav>
                                        <p:tav tm="100000">
                                          <p:val>
                                            <p:strVal val="#ppt_x"/>
                                          </p:val>
                                        </p:tav>
                                      </p:tavLst>
                                    </p:anim>
                                    <p:anim calcmode="lin" valueType="num">
                                      <p:cBhvr additive="repl">
                                        <p:cTn id="100" dur="500" fill="hold"/>
                                        <p:tgtEl>
                                          <p:spTgt spid="155">
                                            <p:txEl>
                                              <p:pRg st="5" end="5"/>
                                            </p:txEl>
                                          </p:spTgt>
                                        </p:tgtEl>
                                        <p:attrNameLst>
                                          <p:attrName>ppt_y</p:attrName>
                                        </p:attrNameLst>
                                      </p:cBhvr>
                                      <p:tavLst>
                                        <p:tav tm="0">
                                          <p:val>
                                            <p:strVal val="1+#ppt_h/2"/>
                                          </p:val>
                                        </p:tav>
                                        <p:tav tm="100000">
                                          <p:val>
                                            <p:strVal val="#ppt_y"/>
                                          </p:val>
                                        </p:tav>
                                      </p:tavLst>
                                    </p:anim>
                                  </p:childTnLst>
                                </p:cTn>
                              </p:par>
                              <p:par>
                                <p:cTn id="101" nodeType="withEffect" fill="hold" presetClass="entr" presetID="2" presetSubtype="4">
                                  <p:stCondLst>
                                    <p:cond delay="0"/>
                                  </p:stCondLst>
                                  <p:childTnLst>
                                    <p:set>
                                      <p:cBhvr>
                                        <p:cTn id="102" dur="1" fill="hold">
                                          <p:stCondLst>
                                            <p:cond delay="0"/>
                                          </p:stCondLst>
                                        </p:cTn>
                                        <p:tgtEl>
                                          <p:spTgt spid="155">
                                            <p:txEl>
                                              <p:pRg st="6" end="6"/>
                                            </p:txEl>
                                          </p:spTgt>
                                        </p:tgtEl>
                                        <p:attrNameLst>
                                          <p:attrName>style.visibility</p:attrName>
                                        </p:attrNameLst>
                                      </p:cBhvr>
                                      <p:to>
                                        <p:strVal val="visible"/>
                                      </p:to>
                                    </p:set>
                                    <p:anim calcmode="lin" valueType="num">
                                      <p:cBhvr additive="repl">
                                        <p:cTn id="103" dur="500" fill="hold"/>
                                        <p:tgtEl>
                                          <p:spTgt spid="155">
                                            <p:txEl>
                                              <p:pRg st="6" end="6"/>
                                            </p:txEl>
                                          </p:spTgt>
                                        </p:tgtEl>
                                        <p:attrNameLst>
                                          <p:attrName>ppt_x</p:attrName>
                                        </p:attrNameLst>
                                      </p:cBhvr>
                                      <p:tavLst>
                                        <p:tav tm="0">
                                          <p:val>
                                            <p:strVal val="#ppt_x"/>
                                          </p:val>
                                        </p:tav>
                                        <p:tav tm="100000">
                                          <p:val>
                                            <p:strVal val="#ppt_x"/>
                                          </p:val>
                                        </p:tav>
                                      </p:tavLst>
                                    </p:anim>
                                    <p:anim calcmode="lin" valueType="num">
                                      <p:cBhvr additive="repl">
                                        <p:cTn id="104" dur="500" fill="hold"/>
                                        <p:tgtEl>
                                          <p:spTgt spid="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2" presetSubtype="4">
                                  <p:stCondLst>
                                    <p:cond delay="0"/>
                                  </p:stCondLst>
                                  <p:childTnLst>
                                    <p:set>
                                      <p:cBhvr>
                                        <p:cTn id="108" dur="1" fill="hold">
                                          <p:stCondLst>
                                            <p:cond delay="0"/>
                                          </p:stCondLst>
                                        </p:cTn>
                                        <p:tgtEl>
                                          <p:spTgt spid="156"/>
                                        </p:tgtEl>
                                        <p:attrNameLst>
                                          <p:attrName>style.visibility</p:attrName>
                                        </p:attrNameLst>
                                      </p:cBhvr>
                                      <p:to>
                                        <p:strVal val="visible"/>
                                      </p:to>
                                    </p:set>
                                    <p:anim calcmode="lin" valueType="num">
                                      <p:cBhvr additive="repl">
                                        <p:cTn id="109" dur="500" fill="hold"/>
                                        <p:tgtEl>
                                          <p:spTgt spid="156"/>
                                        </p:tgtEl>
                                        <p:attrNameLst>
                                          <p:attrName>ppt_x</p:attrName>
                                        </p:attrNameLst>
                                      </p:cBhvr>
                                      <p:tavLst>
                                        <p:tav tm="0">
                                          <p:val>
                                            <p:strVal val="#ppt_x"/>
                                          </p:val>
                                        </p:tav>
                                        <p:tav tm="100000">
                                          <p:val>
                                            <p:strVal val="#ppt_x"/>
                                          </p:val>
                                        </p:tav>
                                      </p:tavLst>
                                    </p:anim>
                                    <p:anim calcmode="lin" valueType="num">
                                      <p:cBhvr additive="repl">
                                        <p:cTn id="110"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42">
                                  <p:stCondLst>
                                    <p:cond delay="0"/>
                                  </p:stCondLst>
                                  <p:childTnLst>
                                    <p:set>
                                      <p:cBhvr>
                                        <p:cTn id="114" dur="1" fill="hold">
                                          <p:stCondLst>
                                            <p:cond delay="0"/>
                                          </p:stCondLst>
                                        </p:cTn>
                                        <p:tgtEl>
                                          <p:spTgt spid="157"/>
                                        </p:tgtEl>
                                        <p:attrNameLst>
                                          <p:attrName>style.visibility</p:attrName>
                                        </p:attrNameLst>
                                      </p:cBhvr>
                                      <p:to>
                                        <p:strVal val="visible"/>
                                      </p:to>
                                    </p:set>
                                    <p:animEffect filter="fade" transition="in">
                                      <p:cBhvr additive="repl">
                                        <p:cTn id="115" dur="1000"/>
                                        <p:tgtEl>
                                          <p:spTgt spid="157"/>
                                        </p:tgtEl>
                                      </p:cBhvr>
                                    </p:animEffect>
                                    <p:anim calcmode="lin" valueType="num">
                                      <p:cBhvr additive="repl">
                                        <p:cTn id="116" dur="1000" fill="hold"/>
                                        <p:tgtEl>
                                          <p:spTgt spid="157"/>
                                        </p:tgtEl>
                                        <p:attrNameLst>
                                          <p:attrName>ppt_x</p:attrName>
                                        </p:attrNameLst>
                                      </p:cBhvr>
                                      <p:tavLst>
                                        <p:tav tm="0">
                                          <p:val>
                                            <p:strVal val="#ppt_x"/>
                                          </p:val>
                                        </p:tav>
                                        <p:tav tm="100000">
                                          <p:val>
                                            <p:strVal val="#ppt_x"/>
                                          </p:val>
                                        </p:tav>
                                      </p:tavLst>
                                    </p:anim>
                                    <p:anim calcmode="lin" valueType="num">
                                      <p:cBhvr additive="repl">
                                        <p:cTn id="117"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Calculating the pooled standard error for student t-test</a:t>
            </a:r>
            <a:endParaRPr b="0" lang="en-US" sz="3600" spc="-1" strike="noStrike">
              <a:solidFill>
                <a:srgbClr val="000000"/>
              </a:solidFill>
              <a:latin typeface="Corbel"/>
            </a:endParaRPr>
          </a:p>
        </p:txBody>
      </p:sp>
      <p:sp>
        <p:nvSpPr>
          <p:cNvPr id="159" name="TextShape 2"/>
          <p:cNvSpPr txBox="1"/>
          <p:nvPr/>
        </p:nvSpPr>
        <p:spPr>
          <a:xfrm>
            <a:off x="3869280" y="864000"/>
            <a:ext cx="7314840" cy="5120280"/>
          </a:xfrm>
          <a:prstGeom prst="rect">
            <a:avLst/>
          </a:prstGeom>
          <a:noFill/>
          <a:ln>
            <a:noFill/>
          </a:ln>
        </p:spPr>
        <p:txBody>
          <a:bodyPr anchor="ctr">
            <a:no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For student t-test, we assume that the two groups have the same population standard deviation (this is an assumption of the test)</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To calculate the “pooled” standard error, we take a weighted average of the variance estimates of each sample standard deviation.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Or another way to think about it is: we calculate the deviations for each value separately for each group, square it, sum it up, and then divide by N-2.  Then take the square root. </a:t>
            </a:r>
            <a:endParaRPr b="0" lang="en-US" sz="2000" spc="-1" strike="noStrike">
              <a:solidFill>
                <a:srgbClr val="595959"/>
              </a:solidFill>
              <a:latin typeface="Corbel"/>
            </a:endParaRPr>
          </a:p>
        </p:txBody>
      </p:sp>
      <p:pic>
        <p:nvPicPr>
          <p:cNvPr id="160" name="Picture 4" descr=""/>
          <p:cNvPicPr/>
          <p:nvPr/>
        </p:nvPicPr>
        <p:blipFill>
          <a:blip r:embed="rId1"/>
          <a:srcRect l="0" t="0" r="0" b="7348"/>
          <a:stretch/>
        </p:blipFill>
        <p:spPr>
          <a:xfrm>
            <a:off x="5022360" y="5249880"/>
            <a:ext cx="3660480" cy="880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253080" y="1123920"/>
            <a:ext cx="2946960" cy="4600800"/>
          </a:xfrm>
          <a:prstGeom prst="rect">
            <a:avLst/>
          </a:prstGeom>
          <a:noFill/>
          <a:ln>
            <a:noFill/>
          </a:ln>
        </p:spPr>
        <p:txBody>
          <a:bodyPr anchor="ctr">
            <a:noAutofit/>
          </a:bodyPr>
          <a:p>
            <a:pPr>
              <a:lnSpc>
                <a:spcPct val="90000"/>
              </a:lnSpc>
            </a:pPr>
            <a:r>
              <a:rPr b="0" lang="en-US" sz="3600" spc="-60" strike="noStrike">
                <a:solidFill>
                  <a:srgbClr val="ffffff"/>
                </a:solidFill>
                <a:latin typeface="Corbel"/>
              </a:rPr>
              <a:t>Calculating the </a:t>
            </a:r>
            <a:r>
              <a:rPr b="0" lang="en-GB" sz="3600" spc="-60" strike="noStrike">
                <a:solidFill>
                  <a:srgbClr val="ffffff"/>
                </a:solidFill>
                <a:latin typeface="Corbel"/>
              </a:rPr>
              <a:t>standard error of the difference between two sample means</a:t>
            </a:r>
            <a:br/>
            <a:endParaRPr b="0" lang="en-US" sz="3600" spc="-1" strike="noStrike">
              <a:solidFill>
                <a:srgbClr val="000000"/>
              </a:solidFill>
              <a:latin typeface="Corbel"/>
            </a:endParaRPr>
          </a:p>
        </p:txBody>
      </p:sp>
      <p:sp>
        <p:nvSpPr>
          <p:cNvPr id="162" name="TextShape 2"/>
          <p:cNvSpPr txBox="1"/>
          <p:nvPr/>
        </p:nvSpPr>
        <p:spPr>
          <a:xfrm>
            <a:off x="3943800" y="1892160"/>
            <a:ext cx="7314840" cy="4097160"/>
          </a:xfrm>
          <a:prstGeom prst="rect">
            <a:avLst/>
          </a:prstGeom>
          <a:noFill/>
          <a:ln>
            <a:noFill/>
          </a:ln>
        </p:spPr>
        <p:txBody>
          <a:bodyPr anchor="ctr">
            <a:normAutofit fontScale="91000"/>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Similar to previous formulas of SE where SE = st dev / sqrt(n) – this looks similar</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a:lnSpc>
                <a:spcPct val="90000"/>
              </a:lnSpc>
              <a:spcBef>
                <a:spcPts val="1199"/>
              </a:spcBef>
              <a:tabLst>
                <a:tab algn="l" pos="0"/>
              </a:tabLst>
            </a:pP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tabLst>
                <a:tab algn="l" pos="0"/>
              </a:tabLst>
            </a:pPr>
            <a:r>
              <a:rPr b="0" lang="en-US" sz="2000" spc="-1" strike="noStrike">
                <a:solidFill>
                  <a:srgbClr val="595959"/>
                </a:solidFill>
                <a:latin typeface="Corbel"/>
              </a:rPr>
              <a:t>Once the t-statistic is calculated, one can get the corresponding p-value off of a chart OR by using dt() (density of t-distribution for a particular t-score with df (where df=n-2)</a:t>
            </a:r>
            <a:endParaRPr b="0" lang="en-US" sz="2000" spc="-1" strike="noStrike">
              <a:solidFill>
                <a:srgbClr val="595959"/>
              </a:solidFill>
              <a:latin typeface="Corbel"/>
            </a:endParaRPr>
          </a:p>
        </p:txBody>
      </p:sp>
      <p:pic>
        <p:nvPicPr>
          <p:cNvPr id="163" name="Picture 3" descr=""/>
          <p:cNvPicPr/>
          <p:nvPr/>
        </p:nvPicPr>
        <p:blipFill>
          <a:blip r:embed="rId1"/>
          <a:srcRect l="0" t="10558" r="0" b="0"/>
          <a:stretch/>
        </p:blipFill>
        <p:spPr>
          <a:xfrm>
            <a:off x="5154480" y="3626280"/>
            <a:ext cx="4451040" cy="1058040"/>
          </a:xfrm>
          <a:prstGeom prst="rect">
            <a:avLst/>
          </a:prstGeom>
          <a:ln>
            <a:noFill/>
          </a:ln>
        </p:spPr>
      </p:pic>
      <p:pic>
        <p:nvPicPr>
          <p:cNvPr id="164" name="Picture 2" descr="Image result for standard error formula"/>
          <p:cNvPicPr/>
          <p:nvPr/>
        </p:nvPicPr>
        <p:blipFill>
          <a:blip r:embed="rId2"/>
          <a:stretch/>
        </p:blipFill>
        <p:spPr>
          <a:xfrm>
            <a:off x="8780400" y="172440"/>
            <a:ext cx="2705760" cy="1598400"/>
          </a:xfrm>
          <a:prstGeom prst="rect">
            <a:avLst/>
          </a:prstGeom>
          <a:ln>
            <a:noFill/>
          </a:ln>
        </p:spPr>
      </p:pic>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2" presetSubtype="4">
                                  <p:stCondLst>
                                    <p:cond delay="0"/>
                                  </p:stCondLst>
                                  <p:childTnLst>
                                    <p:set>
                                      <p:cBhvr>
                                        <p:cTn id="123" dur="1" fill="hold">
                                          <p:stCondLst>
                                            <p:cond delay="0"/>
                                          </p:stCondLst>
                                        </p:cTn>
                                        <p:tgtEl>
                                          <p:spTgt spid="164"/>
                                        </p:tgtEl>
                                        <p:attrNameLst>
                                          <p:attrName>style.visibility</p:attrName>
                                        </p:attrNameLst>
                                      </p:cBhvr>
                                      <p:to>
                                        <p:strVal val="visible"/>
                                      </p:to>
                                    </p:set>
                                    <p:anim calcmode="lin" valueType="num">
                                      <p:cBhvr additive="repl">
                                        <p:cTn id="124" dur="500" fill="hold"/>
                                        <p:tgtEl>
                                          <p:spTgt spid="164"/>
                                        </p:tgtEl>
                                        <p:attrNameLst>
                                          <p:attrName>ppt_x</p:attrName>
                                        </p:attrNameLst>
                                      </p:cBhvr>
                                      <p:tavLst>
                                        <p:tav tm="0">
                                          <p:val>
                                            <p:strVal val="#ppt_x"/>
                                          </p:val>
                                        </p:tav>
                                        <p:tav tm="100000">
                                          <p:val>
                                            <p:strVal val="#ppt_x"/>
                                          </p:val>
                                        </p:tav>
                                      </p:tavLst>
                                    </p:anim>
                                    <p:anim calcmode="lin" valueType="num">
                                      <p:cBhvr additive="repl">
                                        <p:cTn id="125"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 presetSubtype="4">
                                  <p:stCondLst>
                                    <p:cond delay="0"/>
                                  </p:stCondLst>
                                  <p:childTnLst>
                                    <p:set>
                                      <p:cBhvr>
                                        <p:cTn id="129" dur="1" fill="hold">
                                          <p:stCondLst>
                                            <p:cond delay="0"/>
                                          </p:stCondLst>
                                        </p:cTn>
                                        <p:tgtEl>
                                          <p:spTgt spid="163"/>
                                        </p:tgtEl>
                                        <p:attrNameLst>
                                          <p:attrName>style.visibility</p:attrName>
                                        </p:attrNameLst>
                                      </p:cBhvr>
                                      <p:to>
                                        <p:strVal val="visible"/>
                                      </p:to>
                                    </p:set>
                                    <p:anim calcmode="lin" valueType="num">
                                      <p:cBhvr additive="repl">
                                        <p:cTn id="130" dur="500" fill="hold"/>
                                        <p:tgtEl>
                                          <p:spTgt spid="163"/>
                                        </p:tgtEl>
                                        <p:attrNameLst>
                                          <p:attrName>ppt_x</p:attrName>
                                        </p:attrNameLst>
                                      </p:cBhvr>
                                      <p:tavLst>
                                        <p:tav tm="0">
                                          <p:val>
                                            <p:strVal val="#ppt_x"/>
                                          </p:val>
                                        </p:tav>
                                        <p:tav tm="100000">
                                          <p:val>
                                            <p:strVal val="#ppt_x"/>
                                          </p:val>
                                        </p:tav>
                                      </p:tavLst>
                                    </p:anim>
                                    <p:anim calcmode="lin" valueType="num">
                                      <p:cBhvr additive="repl">
                                        <p:cTn id="131"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2" presetSubtype="4">
                                  <p:stCondLst>
                                    <p:cond delay="0"/>
                                  </p:stCondLst>
                                  <p:childTnLst>
                                    <p:set>
                                      <p:cBhvr>
                                        <p:cTn id="135" dur="1" fill="hold">
                                          <p:stCondLst>
                                            <p:cond delay="0"/>
                                          </p:stCondLst>
                                        </p:cTn>
                                        <p:tgtEl>
                                          <p:spTgt spid="162">
                                            <p:txEl>
                                              <p:pRg st="7" end="7"/>
                                            </p:txEl>
                                          </p:spTgt>
                                        </p:tgtEl>
                                        <p:attrNameLst>
                                          <p:attrName>style.visibility</p:attrName>
                                        </p:attrNameLst>
                                      </p:cBhvr>
                                      <p:to>
                                        <p:strVal val="visible"/>
                                      </p:to>
                                    </p:set>
                                    <p:anim calcmode="lin" valueType="num">
                                      <p:cBhvr additive="repl">
                                        <p:cTn id="136" dur="500" fill="hold"/>
                                        <p:tgtEl>
                                          <p:spTgt spid="162">
                                            <p:txEl>
                                              <p:pRg st="7" end="7"/>
                                            </p:txEl>
                                          </p:spTgt>
                                        </p:tgtEl>
                                        <p:attrNameLst>
                                          <p:attrName>ppt_x</p:attrName>
                                        </p:attrNameLst>
                                      </p:cBhvr>
                                      <p:tavLst>
                                        <p:tav tm="0">
                                          <p:val>
                                            <p:strVal val="#ppt_x"/>
                                          </p:val>
                                        </p:tav>
                                        <p:tav tm="100000">
                                          <p:val>
                                            <p:strVal val="#ppt_x"/>
                                          </p:val>
                                        </p:tav>
                                      </p:tavLst>
                                    </p:anim>
                                    <p:anim calcmode="lin" valueType="num">
                                      <p:cBhvr additive="repl">
                                        <p:cTn id="137" dur="500" fill="hold"/>
                                        <p:tgtEl>
                                          <p:spTgt spid="16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Frame</Template>
  <TotalTime>469</TotalTime>
  <Application>LibreOffice/6.4.6.2$Linux_X86_64 LibreOffice_project/40$Build-2</Application>
  <Words>1981</Words>
  <Paragraphs>303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2020-01-17T21:25:20Z</dcterms:created>
  <dc:creator>Kristin Snopkowski</dc:creator>
  <dc:description/>
  <dc:language>en-US</dc:language>
  <cp:lastModifiedBy/>
  <cp:lastPrinted>2020-01-21T18:26:01Z</cp:lastPrinted>
  <dcterms:modified xsi:type="dcterms:W3CDTF">2021-01-19T13:21:32Z</dcterms:modified>
  <cp:revision>37</cp:revision>
  <dc:subject/>
  <dc:title>Overview of Basic Statistics in 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