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31" name="PlaceHolder 2"/>
          <p:cNvSpPr>
            <a:spLocks noGrp="1"/>
          </p:cNvSpPr>
          <p:nvPr>
            <p:ph type="body"/>
          </p:nvPr>
        </p:nvSpPr>
        <p:spPr>
          <a:xfrm>
            <a:off x="609480" y="31348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32" name="PlaceHolder 3"/>
          <p:cNvSpPr>
            <a:spLocks noGrp="1"/>
          </p:cNvSpPr>
          <p:nvPr>
            <p:ph type="body"/>
          </p:nvPr>
        </p:nvSpPr>
        <p:spPr>
          <a:xfrm>
            <a:off x="609480" y="46486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34"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35"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36" name="PlaceHolder 4"/>
          <p:cNvSpPr>
            <a:spLocks noGrp="1"/>
          </p:cNvSpPr>
          <p:nvPr>
            <p:ph type="body"/>
          </p:nvPr>
        </p:nvSpPr>
        <p:spPr>
          <a:xfrm>
            <a:off x="60948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37" name="PlaceHolder 5"/>
          <p:cNvSpPr>
            <a:spLocks noGrp="1"/>
          </p:cNvSpPr>
          <p:nvPr>
            <p:ph type="body"/>
          </p:nvPr>
        </p:nvSpPr>
        <p:spPr>
          <a:xfrm>
            <a:off x="623196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39" name="PlaceHolder 2"/>
          <p:cNvSpPr>
            <a:spLocks noGrp="1"/>
          </p:cNvSpPr>
          <p:nvPr>
            <p:ph type="body"/>
          </p:nvPr>
        </p:nvSpPr>
        <p:spPr>
          <a:xfrm>
            <a:off x="60948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40" name="PlaceHolder 3"/>
          <p:cNvSpPr>
            <a:spLocks noGrp="1"/>
          </p:cNvSpPr>
          <p:nvPr>
            <p:ph type="body"/>
          </p:nvPr>
        </p:nvSpPr>
        <p:spPr>
          <a:xfrm>
            <a:off x="431964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41" name="PlaceHolder 4"/>
          <p:cNvSpPr>
            <a:spLocks noGrp="1"/>
          </p:cNvSpPr>
          <p:nvPr>
            <p:ph type="body"/>
          </p:nvPr>
        </p:nvSpPr>
        <p:spPr>
          <a:xfrm>
            <a:off x="802980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42" name="PlaceHolder 5"/>
          <p:cNvSpPr>
            <a:spLocks noGrp="1"/>
          </p:cNvSpPr>
          <p:nvPr>
            <p:ph type="body"/>
          </p:nvPr>
        </p:nvSpPr>
        <p:spPr>
          <a:xfrm>
            <a:off x="60948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43" name="PlaceHolder 6"/>
          <p:cNvSpPr>
            <a:spLocks noGrp="1"/>
          </p:cNvSpPr>
          <p:nvPr>
            <p:ph type="body"/>
          </p:nvPr>
        </p:nvSpPr>
        <p:spPr>
          <a:xfrm>
            <a:off x="431964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44" name="PlaceHolder 7"/>
          <p:cNvSpPr>
            <a:spLocks noGrp="1"/>
          </p:cNvSpPr>
          <p:nvPr>
            <p:ph type="body"/>
          </p:nvPr>
        </p:nvSpPr>
        <p:spPr>
          <a:xfrm>
            <a:off x="802980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55" name="PlaceHolder 2"/>
          <p:cNvSpPr>
            <a:spLocks noGrp="1"/>
          </p:cNvSpPr>
          <p:nvPr>
            <p:ph type="subTitle"/>
          </p:nvPr>
        </p:nvSpPr>
        <p:spPr>
          <a:xfrm>
            <a:off x="609480" y="3134880"/>
            <a:ext cx="10972440" cy="2897640"/>
          </a:xfrm>
          <a:prstGeom prst="rect">
            <a:avLst/>
          </a:prstGeom>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57" name="PlaceHolder 2"/>
          <p:cNvSpPr>
            <a:spLocks noGrp="1"/>
          </p:cNvSpPr>
          <p:nvPr>
            <p:ph type="body"/>
          </p:nvPr>
        </p:nvSpPr>
        <p:spPr>
          <a:xfrm>
            <a:off x="609480" y="3134880"/>
            <a:ext cx="10972440" cy="28976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59" name="PlaceHolder 2"/>
          <p:cNvSpPr>
            <a:spLocks noGrp="1"/>
          </p:cNvSpPr>
          <p:nvPr>
            <p:ph type="body"/>
          </p:nvPr>
        </p:nvSpPr>
        <p:spPr>
          <a:xfrm>
            <a:off x="60948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60" name="PlaceHolder 3"/>
          <p:cNvSpPr>
            <a:spLocks noGrp="1"/>
          </p:cNvSpPr>
          <p:nvPr>
            <p:ph type="body"/>
          </p:nvPr>
        </p:nvSpPr>
        <p:spPr>
          <a:xfrm>
            <a:off x="623196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1728360"/>
            <a:ext cx="10972440" cy="5309640"/>
          </a:xfrm>
          <a:prstGeom prst="rect">
            <a:avLst/>
          </a:prstGeom>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64"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65" name="PlaceHolder 3"/>
          <p:cNvSpPr>
            <a:spLocks noGrp="1"/>
          </p:cNvSpPr>
          <p:nvPr>
            <p:ph type="body"/>
          </p:nvPr>
        </p:nvSpPr>
        <p:spPr>
          <a:xfrm>
            <a:off x="623196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66" name="PlaceHolder 4"/>
          <p:cNvSpPr>
            <a:spLocks noGrp="1"/>
          </p:cNvSpPr>
          <p:nvPr>
            <p:ph type="body"/>
          </p:nvPr>
        </p:nvSpPr>
        <p:spPr>
          <a:xfrm>
            <a:off x="60948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0" name="PlaceHolder 2"/>
          <p:cNvSpPr>
            <a:spLocks noGrp="1"/>
          </p:cNvSpPr>
          <p:nvPr>
            <p:ph type="subTitle"/>
          </p:nvPr>
        </p:nvSpPr>
        <p:spPr>
          <a:xfrm>
            <a:off x="609480" y="3134880"/>
            <a:ext cx="10972440" cy="2897640"/>
          </a:xfrm>
          <a:prstGeom prst="rect">
            <a:avLst/>
          </a:prstGeom>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68" name="PlaceHolder 2"/>
          <p:cNvSpPr>
            <a:spLocks noGrp="1"/>
          </p:cNvSpPr>
          <p:nvPr>
            <p:ph type="body"/>
          </p:nvPr>
        </p:nvSpPr>
        <p:spPr>
          <a:xfrm>
            <a:off x="60948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69"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70" name="PlaceHolder 4"/>
          <p:cNvSpPr>
            <a:spLocks noGrp="1"/>
          </p:cNvSpPr>
          <p:nvPr>
            <p:ph type="body"/>
          </p:nvPr>
        </p:nvSpPr>
        <p:spPr>
          <a:xfrm>
            <a:off x="623196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72"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73"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74" name="PlaceHolder 4"/>
          <p:cNvSpPr>
            <a:spLocks noGrp="1"/>
          </p:cNvSpPr>
          <p:nvPr>
            <p:ph type="body"/>
          </p:nvPr>
        </p:nvSpPr>
        <p:spPr>
          <a:xfrm>
            <a:off x="609480" y="46486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76" name="PlaceHolder 2"/>
          <p:cNvSpPr>
            <a:spLocks noGrp="1"/>
          </p:cNvSpPr>
          <p:nvPr>
            <p:ph type="body"/>
          </p:nvPr>
        </p:nvSpPr>
        <p:spPr>
          <a:xfrm>
            <a:off x="609480" y="31348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77" name="PlaceHolder 3"/>
          <p:cNvSpPr>
            <a:spLocks noGrp="1"/>
          </p:cNvSpPr>
          <p:nvPr>
            <p:ph type="body"/>
          </p:nvPr>
        </p:nvSpPr>
        <p:spPr>
          <a:xfrm>
            <a:off x="609480" y="46486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79"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80"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81" name="PlaceHolder 4"/>
          <p:cNvSpPr>
            <a:spLocks noGrp="1"/>
          </p:cNvSpPr>
          <p:nvPr>
            <p:ph type="body"/>
          </p:nvPr>
        </p:nvSpPr>
        <p:spPr>
          <a:xfrm>
            <a:off x="60948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82" name="PlaceHolder 5"/>
          <p:cNvSpPr>
            <a:spLocks noGrp="1"/>
          </p:cNvSpPr>
          <p:nvPr>
            <p:ph type="body"/>
          </p:nvPr>
        </p:nvSpPr>
        <p:spPr>
          <a:xfrm>
            <a:off x="623196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84" name="PlaceHolder 2"/>
          <p:cNvSpPr>
            <a:spLocks noGrp="1"/>
          </p:cNvSpPr>
          <p:nvPr>
            <p:ph type="body"/>
          </p:nvPr>
        </p:nvSpPr>
        <p:spPr>
          <a:xfrm>
            <a:off x="60948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85" name="PlaceHolder 3"/>
          <p:cNvSpPr>
            <a:spLocks noGrp="1"/>
          </p:cNvSpPr>
          <p:nvPr>
            <p:ph type="body"/>
          </p:nvPr>
        </p:nvSpPr>
        <p:spPr>
          <a:xfrm>
            <a:off x="431964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86" name="PlaceHolder 4"/>
          <p:cNvSpPr>
            <a:spLocks noGrp="1"/>
          </p:cNvSpPr>
          <p:nvPr>
            <p:ph type="body"/>
          </p:nvPr>
        </p:nvSpPr>
        <p:spPr>
          <a:xfrm>
            <a:off x="802980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87" name="PlaceHolder 5"/>
          <p:cNvSpPr>
            <a:spLocks noGrp="1"/>
          </p:cNvSpPr>
          <p:nvPr>
            <p:ph type="body"/>
          </p:nvPr>
        </p:nvSpPr>
        <p:spPr>
          <a:xfrm>
            <a:off x="60948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88" name="PlaceHolder 6"/>
          <p:cNvSpPr>
            <a:spLocks noGrp="1"/>
          </p:cNvSpPr>
          <p:nvPr>
            <p:ph type="body"/>
          </p:nvPr>
        </p:nvSpPr>
        <p:spPr>
          <a:xfrm>
            <a:off x="431964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89" name="PlaceHolder 7"/>
          <p:cNvSpPr>
            <a:spLocks noGrp="1"/>
          </p:cNvSpPr>
          <p:nvPr>
            <p:ph type="body"/>
          </p:nvPr>
        </p:nvSpPr>
        <p:spPr>
          <a:xfrm>
            <a:off x="802980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00" name="PlaceHolder 2"/>
          <p:cNvSpPr>
            <a:spLocks noGrp="1"/>
          </p:cNvSpPr>
          <p:nvPr>
            <p:ph type="subTitle"/>
          </p:nvPr>
        </p:nvSpPr>
        <p:spPr>
          <a:xfrm>
            <a:off x="609480" y="3134880"/>
            <a:ext cx="10972440" cy="2897640"/>
          </a:xfrm>
          <a:prstGeom prst="rect">
            <a:avLst/>
          </a:prstGeom>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02" name="PlaceHolder 2"/>
          <p:cNvSpPr>
            <a:spLocks noGrp="1"/>
          </p:cNvSpPr>
          <p:nvPr>
            <p:ph type="body"/>
          </p:nvPr>
        </p:nvSpPr>
        <p:spPr>
          <a:xfrm>
            <a:off x="609480" y="3134880"/>
            <a:ext cx="10972440" cy="28976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04" name="PlaceHolder 2"/>
          <p:cNvSpPr>
            <a:spLocks noGrp="1"/>
          </p:cNvSpPr>
          <p:nvPr>
            <p:ph type="body"/>
          </p:nvPr>
        </p:nvSpPr>
        <p:spPr>
          <a:xfrm>
            <a:off x="60948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05" name="PlaceHolder 3"/>
          <p:cNvSpPr>
            <a:spLocks noGrp="1"/>
          </p:cNvSpPr>
          <p:nvPr>
            <p:ph type="body"/>
          </p:nvPr>
        </p:nvSpPr>
        <p:spPr>
          <a:xfrm>
            <a:off x="623196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2" name="PlaceHolder 2"/>
          <p:cNvSpPr>
            <a:spLocks noGrp="1"/>
          </p:cNvSpPr>
          <p:nvPr>
            <p:ph type="body"/>
          </p:nvPr>
        </p:nvSpPr>
        <p:spPr>
          <a:xfrm>
            <a:off x="609480" y="3134880"/>
            <a:ext cx="10972440" cy="28976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1728360"/>
            <a:ext cx="10972440" cy="5309640"/>
          </a:xfrm>
          <a:prstGeom prst="rect">
            <a:avLst/>
          </a:prstGeom>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09"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10" name="PlaceHolder 3"/>
          <p:cNvSpPr>
            <a:spLocks noGrp="1"/>
          </p:cNvSpPr>
          <p:nvPr>
            <p:ph type="body"/>
          </p:nvPr>
        </p:nvSpPr>
        <p:spPr>
          <a:xfrm>
            <a:off x="623196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11" name="PlaceHolder 4"/>
          <p:cNvSpPr>
            <a:spLocks noGrp="1"/>
          </p:cNvSpPr>
          <p:nvPr>
            <p:ph type="body"/>
          </p:nvPr>
        </p:nvSpPr>
        <p:spPr>
          <a:xfrm>
            <a:off x="60948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13" name="PlaceHolder 2"/>
          <p:cNvSpPr>
            <a:spLocks noGrp="1"/>
          </p:cNvSpPr>
          <p:nvPr>
            <p:ph type="body"/>
          </p:nvPr>
        </p:nvSpPr>
        <p:spPr>
          <a:xfrm>
            <a:off x="60948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14"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15" name="PlaceHolder 4"/>
          <p:cNvSpPr>
            <a:spLocks noGrp="1"/>
          </p:cNvSpPr>
          <p:nvPr>
            <p:ph type="body"/>
          </p:nvPr>
        </p:nvSpPr>
        <p:spPr>
          <a:xfrm>
            <a:off x="623196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17"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18"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19" name="PlaceHolder 4"/>
          <p:cNvSpPr>
            <a:spLocks noGrp="1"/>
          </p:cNvSpPr>
          <p:nvPr>
            <p:ph type="body"/>
          </p:nvPr>
        </p:nvSpPr>
        <p:spPr>
          <a:xfrm>
            <a:off x="609480" y="46486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21" name="PlaceHolder 2"/>
          <p:cNvSpPr>
            <a:spLocks noGrp="1"/>
          </p:cNvSpPr>
          <p:nvPr>
            <p:ph type="body"/>
          </p:nvPr>
        </p:nvSpPr>
        <p:spPr>
          <a:xfrm>
            <a:off x="609480" y="31348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22" name="PlaceHolder 3"/>
          <p:cNvSpPr>
            <a:spLocks noGrp="1"/>
          </p:cNvSpPr>
          <p:nvPr>
            <p:ph type="body"/>
          </p:nvPr>
        </p:nvSpPr>
        <p:spPr>
          <a:xfrm>
            <a:off x="609480" y="46486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24"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25"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26" name="PlaceHolder 4"/>
          <p:cNvSpPr>
            <a:spLocks noGrp="1"/>
          </p:cNvSpPr>
          <p:nvPr>
            <p:ph type="body"/>
          </p:nvPr>
        </p:nvSpPr>
        <p:spPr>
          <a:xfrm>
            <a:off x="60948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27" name="PlaceHolder 5"/>
          <p:cNvSpPr>
            <a:spLocks noGrp="1"/>
          </p:cNvSpPr>
          <p:nvPr>
            <p:ph type="body"/>
          </p:nvPr>
        </p:nvSpPr>
        <p:spPr>
          <a:xfrm>
            <a:off x="623196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29" name="PlaceHolder 2"/>
          <p:cNvSpPr>
            <a:spLocks noGrp="1"/>
          </p:cNvSpPr>
          <p:nvPr>
            <p:ph type="body"/>
          </p:nvPr>
        </p:nvSpPr>
        <p:spPr>
          <a:xfrm>
            <a:off x="60948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30" name="PlaceHolder 3"/>
          <p:cNvSpPr>
            <a:spLocks noGrp="1"/>
          </p:cNvSpPr>
          <p:nvPr>
            <p:ph type="body"/>
          </p:nvPr>
        </p:nvSpPr>
        <p:spPr>
          <a:xfrm>
            <a:off x="431964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31" name="PlaceHolder 4"/>
          <p:cNvSpPr>
            <a:spLocks noGrp="1"/>
          </p:cNvSpPr>
          <p:nvPr>
            <p:ph type="body"/>
          </p:nvPr>
        </p:nvSpPr>
        <p:spPr>
          <a:xfrm>
            <a:off x="802980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32" name="PlaceHolder 5"/>
          <p:cNvSpPr>
            <a:spLocks noGrp="1"/>
          </p:cNvSpPr>
          <p:nvPr>
            <p:ph type="body"/>
          </p:nvPr>
        </p:nvSpPr>
        <p:spPr>
          <a:xfrm>
            <a:off x="60948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33" name="PlaceHolder 6"/>
          <p:cNvSpPr>
            <a:spLocks noGrp="1"/>
          </p:cNvSpPr>
          <p:nvPr>
            <p:ph type="body"/>
          </p:nvPr>
        </p:nvSpPr>
        <p:spPr>
          <a:xfrm>
            <a:off x="431964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34" name="PlaceHolder 7"/>
          <p:cNvSpPr>
            <a:spLocks noGrp="1"/>
          </p:cNvSpPr>
          <p:nvPr>
            <p:ph type="body"/>
          </p:nvPr>
        </p:nvSpPr>
        <p:spPr>
          <a:xfrm>
            <a:off x="802980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41" name="PlaceHolder 2"/>
          <p:cNvSpPr>
            <a:spLocks noGrp="1"/>
          </p:cNvSpPr>
          <p:nvPr>
            <p:ph type="subTitle"/>
          </p:nvPr>
        </p:nvSpPr>
        <p:spPr>
          <a:xfrm>
            <a:off x="609480" y="3134880"/>
            <a:ext cx="10972440" cy="2897640"/>
          </a:xfrm>
          <a:prstGeom prst="rect">
            <a:avLst/>
          </a:prstGeom>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43" name="PlaceHolder 2"/>
          <p:cNvSpPr>
            <a:spLocks noGrp="1"/>
          </p:cNvSpPr>
          <p:nvPr>
            <p:ph type="body"/>
          </p:nvPr>
        </p:nvSpPr>
        <p:spPr>
          <a:xfrm>
            <a:off x="609480" y="3134880"/>
            <a:ext cx="10972440" cy="28976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4" name="PlaceHolder 2"/>
          <p:cNvSpPr>
            <a:spLocks noGrp="1"/>
          </p:cNvSpPr>
          <p:nvPr>
            <p:ph type="body"/>
          </p:nvPr>
        </p:nvSpPr>
        <p:spPr>
          <a:xfrm>
            <a:off x="60948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5" name="PlaceHolder 3"/>
          <p:cNvSpPr>
            <a:spLocks noGrp="1"/>
          </p:cNvSpPr>
          <p:nvPr>
            <p:ph type="body"/>
          </p:nvPr>
        </p:nvSpPr>
        <p:spPr>
          <a:xfrm>
            <a:off x="623196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45" name="PlaceHolder 2"/>
          <p:cNvSpPr>
            <a:spLocks noGrp="1"/>
          </p:cNvSpPr>
          <p:nvPr>
            <p:ph type="body"/>
          </p:nvPr>
        </p:nvSpPr>
        <p:spPr>
          <a:xfrm>
            <a:off x="60948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46" name="PlaceHolder 3"/>
          <p:cNvSpPr>
            <a:spLocks noGrp="1"/>
          </p:cNvSpPr>
          <p:nvPr>
            <p:ph type="body"/>
          </p:nvPr>
        </p:nvSpPr>
        <p:spPr>
          <a:xfrm>
            <a:off x="623196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1728360"/>
            <a:ext cx="10972440" cy="5309640"/>
          </a:xfrm>
          <a:prstGeom prst="rect">
            <a:avLst/>
          </a:prstGeom>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50"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51" name="PlaceHolder 3"/>
          <p:cNvSpPr>
            <a:spLocks noGrp="1"/>
          </p:cNvSpPr>
          <p:nvPr>
            <p:ph type="body"/>
          </p:nvPr>
        </p:nvSpPr>
        <p:spPr>
          <a:xfrm>
            <a:off x="623196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52" name="PlaceHolder 4"/>
          <p:cNvSpPr>
            <a:spLocks noGrp="1"/>
          </p:cNvSpPr>
          <p:nvPr>
            <p:ph type="body"/>
          </p:nvPr>
        </p:nvSpPr>
        <p:spPr>
          <a:xfrm>
            <a:off x="60948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54" name="PlaceHolder 2"/>
          <p:cNvSpPr>
            <a:spLocks noGrp="1"/>
          </p:cNvSpPr>
          <p:nvPr>
            <p:ph type="body"/>
          </p:nvPr>
        </p:nvSpPr>
        <p:spPr>
          <a:xfrm>
            <a:off x="60948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55"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56" name="PlaceHolder 4"/>
          <p:cNvSpPr>
            <a:spLocks noGrp="1"/>
          </p:cNvSpPr>
          <p:nvPr>
            <p:ph type="body"/>
          </p:nvPr>
        </p:nvSpPr>
        <p:spPr>
          <a:xfrm>
            <a:off x="623196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58"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59"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60" name="PlaceHolder 4"/>
          <p:cNvSpPr>
            <a:spLocks noGrp="1"/>
          </p:cNvSpPr>
          <p:nvPr>
            <p:ph type="body"/>
          </p:nvPr>
        </p:nvSpPr>
        <p:spPr>
          <a:xfrm>
            <a:off x="609480" y="46486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62" name="PlaceHolder 2"/>
          <p:cNvSpPr>
            <a:spLocks noGrp="1"/>
          </p:cNvSpPr>
          <p:nvPr>
            <p:ph type="body"/>
          </p:nvPr>
        </p:nvSpPr>
        <p:spPr>
          <a:xfrm>
            <a:off x="609480" y="31348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63" name="PlaceHolder 3"/>
          <p:cNvSpPr>
            <a:spLocks noGrp="1"/>
          </p:cNvSpPr>
          <p:nvPr>
            <p:ph type="body"/>
          </p:nvPr>
        </p:nvSpPr>
        <p:spPr>
          <a:xfrm>
            <a:off x="609480" y="46486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65"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66"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67" name="PlaceHolder 4"/>
          <p:cNvSpPr>
            <a:spLocks noGrp="1"/>
          </p:cNvSpPr>
          <p:nvPr>
            <p:ph type="body"/>
          </p:nvPr>
        </p:nvSpPr>
        <p:spPr>
          <a:xfrm>
            <a:off x="60948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68" name="PlaceHolder 5"/>
          <p:cNvSpPr>
            <a:spLocks noGrp="1"/>
          </p:cNvSpPr>
          <p:nvPr>
            <p:ph type="body"/>
          </p:nvPr>
        </p:nvSpPr>
        <p:spPr>
          <a:xfrm>
            <a:off x="623196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70" name="PlaceHolder 2"/>
          <p:cNvSpPr>
            <a:spLocks noGrp="1"/>
          </p:cNvSpPr>
          <p:nvPr>
            <p:ph type="body"/>
          </p:nvPr>
        </p:nvSpPr>
        <p:spPr>
          <a:xfrm>
            <a:off x="60948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71" name="PlaceHolder 3"/>
          <p:cNvSpPr>
            <a:spLocks noGrp="1"/>
          </p:cNvSpPr>
          <p:nvPr>
            <p:ph type="body"/>
          </p:nvPr>
        </p:nvSpPr>
        <p:spPr>
          <a:xfrm>
            <a:off x="431964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72" name="PlaceHolder 4"/>
          <p:cNvSpPr>
            <a:spLocks noGrp="1"/>
          </p:cNvSpPr>
          <p:nvPr>
            <p:ph type="body"/>
          </p:nvPr>
        </p:nvSpPr>
        <p:spPr>
          <a:xfrm>
            <a:off x="8029800" y="31348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73" name="PlaceHolder 5"/>
          <p:cNvSpPr>
            <a:spLocks noGrp="1"/>
          </p:cNvSpPr>
          <p:nvPr>
            <p:ph type="body"/>
          </p:nvPr>
        </p:nvSpPr>
        <p:spPr>
          <a:xfrm>
            <a:off x="60948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74" name="PlaceHolder 6"/>
          <p:cNvSpPr>
            <a:spLocks noGrp="1"/>
          </p:cNvSpPr>
          <p:nvPr>
            <p:ph type="body"/>
          </p:nvPr>
        </p:nvSpPr>
        <p:spPr>
          <a:xfrm>
            <a:off x="431964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175" name="PlaceHolder 7"/>
          <p:cNvSpPr>
            <a:spLocks noGrp="1"/>
          </p:cNvSpPr>
          <p:nvPr>
            <p:ph type="body"/>
          </p:nvPr>
        </p:nvSpPr>
        <p:spPr>
          <a:xfrm>
            <a:off x="8029800" y="4648680"/>
            <a:ext cx="35330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1728360"/>
            <a:ext cx="10972440" cy="5309640"/>
          </a:xfrm>
          <a:prstGeom prst="rect">
            <a:avLst/>
          </a:prstGeom>
        </p:spPr>
        <p:txBody>
          <a:bodyPr lIns="0" tIns="0" rIns="0" bIns="0" anchor="ctr">
            <a:noAutofit/>
          </a:bodyPr>
          <a:lstStyle/>
          <a:p>
            <a:pPr algn="ctr"/>
            <a:endParaRPr lang="en-US" sz="3200" b="0" strike="noStrike" spc="-1">
              <a:solidFill>
                <a:srgbClr val="FFFFFF"/>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19"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20" name="PlaceHolder 3"/>
          <p:cNvSpPr>
            <a:spLocks noGrp="1"/>
          </p:cNvSpPr>
          <p:nvPr>
            <p:ph type="body"/>
          </p:nvPr>
        </p:nvSpPr>
        <p:spPr>
          <a:xfrm>
            <a:off x="623196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21" name="PlaceHolder 4"/>
          <p:cNvSpPr>
            <a:spLocks noGrp="1"/>
          </p:cNvSpPr>
          <p:nvPr>
            <p:ph type="body"/>
          </p:nvPr>
        </p:nvSpPr>
        <p:spPr>
          <a:xfrm>
            <a:off x="60948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23" name="PlaceHolder 2"/>
          <p:cNvSpPr>
            <a:spLocks noGrp="1"/>
          </p:cNvSpPr>
          <p:nvPr>
            <p:ph type="body"/>
          </p:nvPr>
        </p:nvSpPr>
        <p:spPr>
          <a:xfrm>
            <a:off x="609480" y="3134880"/>
            <a:ext cx="5354280" cy="28976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24"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25" name="PlaceHolder 4"/>
          <p:cNvSpPr>
            <a:spLocks noGrp="1"/>
          </p:cNvSpPr>
          <p:nvPr>
            <p:ph type="body"/>
          </p:nvPr>
        </p:nvSpPr>
        <p:spPr>
          <a:xfrm>
            <a:off x="6231960" y="46486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1728360"/>
            <a:ext cx="10972440" cy="1145160"/>
          </a:xfrm>
          <a:prstGeom prst="rect">
            <a:avLst/>
          </a:prstGeom>
        </p:spPr>
        <p:txBody>
          <a:bodyPr lIns="0" tIns="0" rIns="0" bIns="0" anchor="ctr">
            <a:noAutofit/>
          </a:bodyPr>
          <a:lstStyle/>
          <a:p>
            <a:endParaRPr lang="en-US" sz="3750" b="0" strike="noStrike" spc="-1">
              <a:solidFill>
                <a:srgbClr val="FFFFFF"/>
              </a:solidFill>
              <a:latin typeface="Arial"/>
            </a:endParaRPr>
          </a:p>
        </p:txBody>
      </p:sp>
      <p:sp>
        <p:nvSpPr>
          <p:cNvPr id="27" name="PlaceHolder 2"/>
          <p:cNvSpPr>
            <a:spLocks noGrp="1"/>
          </p:cNvSpPr>
          <p:nvPr>
            <p:ph type="body"/>
          </p:nvPr>
        </p:nvSpPr>
        <p:spPr>
          <a:xfrm>
            <a:off x="60948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28" name="PlaceHolder 3"/>
          <p:cNvSpPr>
            <a:spLocks noGrp="1"/>
          </p:cNvSpPr>
          <p:nvPr>
            <p:ph type="body"/>
          </p:nvPr>
        </p:nvSpPr>
        <p:spPr>
          <a:xfrm>
            <a:off x="6231960" y="3134880"/>
            <a:ext cx="5354280" cy="1382040"/>
          </a:xfrm>
          <a:prstGeom prst="rect">
            <a:avLst/>
          </a:prstGeom>
        </p:spPr>
        <p:txBody>
          <a:bodyPr lIns="0" tIns="0" rIns="0" bIns="0">
            <a:normAutofit/>
          </a:bodyPr>
          <a:lstStyle/>
          <a:p>
            <a:endParaRPr lang="en-US" sz="2910" b="0" strike="noStrike" spc="-1">
              <a:solidFill>
                <a:srgbClr val="FFFFFF"/>
              </a:solidFill>
              <a:latin typeface="Arial"/>
            </a:endParaRPr>
          </a:p>
        </p:txBody>
      </p:sp>
      <p:sp>
        <p:nvSpPr>
          <p:cNvPr id="29" name="PlaceHolder 4"/>
          <p:cNvSpPr>
            <a:spLocks noGrp="1"/>
          </p:cNvSpPr>
          <p:nvPr>
            <p:ph type="body"/>
          </p:nvPr>
        </p:nvSpPr>
        <p:spPr>
          <a:xfrm>
            <a:off x="609480" y="4648680"/>
            <a:ext cx="10972440" cy="1382040"/>
          </a:xfrm>
          <a:prstGeom prst="rect">
            <a:avLst/>
          </a:prstGeom>
        </p:spPr>
        <p:txBody>
          <a:bodyPr lIns="0" tIns="0" rIns="0" bIns="0">
            <a:normAutofit/>
          </a:bodyPr>
          <a:lstStyle/>
          <a:p>
            <a:endParaRPr lang="en-US" sz="291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9" name="Picture 17"/>
          <p:cNvPicPr/>
          <p:nvPr/>
        </p:nvPicPr>
        <p:blipFill>
          <a:blip r:embed="rId15"/>
          <a:stretch/>
        </p:blipFill>
        <p:spPr>
          <a:xfrm>
            <a:off x="2831760" y="2105280"/>
            <a:ext cx="9359640" cy="4752000"/>
          </a:xfrm>
          <a:prstGeom prst="rect">
            <a:avLst/>
          </a:prstGeom>
          <a:ln>
            <a:noFill/>
          </a:ln>
        </p:spPr>
      </p:pic>
      <p:pic>
        <p:nvPicPr>
          <p:cNvPr id="10" name="Picture 14"/>
          <p:cNvPicPr/>
          <p:nvPr/>
        </p:nvPicPr>
        <p:blipFill>
          <a:blip r:embed="rId16"/>
          <a:stretch/>
        </p:blipFill>
        <p:spPr>
          <a:xfrm>
            <a:off x="0" y="0"/>
            <a:ext cx="12189240" cy="6857280"/>
          </a:xfrm>
          <a:prstGeom prst="rect">
            <a:avLst/>
          </a:prstGeom>
          <a:ln>
            <a:noFill/>
          </a:ln>
        </p:spPr>
      </p:pic>
      <p:sp>
        <p:nvSpPr>
          <p:cNvPr id="2" name="CustomShape 1"/>
          <p:cNvSpPr/>
          <p:nvPr/>
        </p:nvSpPr>
        <p:spPr>
          <a:xfrm>
            <a:off x="0" y="0"/>
            <a:ext cx="96336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3" name="CustomShape 2"/>
          <p:cNvSpPr/>
          <p:nvPr/>
        </p:nvSpPr>
        <p:spPr>
          <a:xfrm>
            <a:off x="961920" y="0"/>
            <a:ext cx="4500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 name="CustomShape 3"/>
          <p:cNvSpPr/>
          <p:nvPr/>
        </p:nvSpPr>
        <p:spPr>
          <a:xfrm>
            <a:off x="1007640" y="0"/>
            <a:ext cx="7933680" cy="685728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4"/>
          <p:cNvSpPr/>
          <p:nvPr/>
        </p:nvSpPr>
        <p:spPr>
          <a:xfrm>
            <a:off x="8942040" y="0"/>
            <a:ext cx="2664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 name="CustomShape 5"/>
          <p:cNvSpPr/>
          <p:nvPr/>
        </p:nvSpPr>
        <p:spPr>
          <a:xfrm>
            <a:off x="2191320" y="3262680"/>
            <a:ext cx="41508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2400" b="0" strike="noStrike" spc="-1">
                <a:solidFill>
                  <a:srgbClr val="8EC0C1"/>
                </a:solidFill>
                <a:latin typeface="Wingdings 3"/>
                <a:ea typeface="DejaVu Sans"/>
              </a:rPr>
              <a:t>z</a:t>
            </a:r>
            <a:endParaRPr lang="en-US" sz="2400" b="0" strike="noStrike" spc="-1">
              <a:latin typeface="Arial"/>
            </a:endParaRPr>
          </a:p>
        </p:txBody>
      </p:sp>
      <p:sp>
        <p:nvSpPr>
          <p:cNvPr id="7" name="PlaceHolder 6"/>
          <p:cNvSpPr>
            <a:spLocks noGrp="1"/>
          </p:cNvSpPr>
          <p:nvPr>
            <p:ph type="title"/>
          </p:nvPr>
        </p:nvSpPr>
        <p:spPr>
          <a:xfrm>
            <a:off x="2611800" y="808200"/>
            <a:ext cx="7957440" cy="107640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5" name="Picture 17"/>
          <p:cNvPicPr/>
          <p:nvPr/>
        </p:nvPicPr>
        <p:blipFill>
          <a:blip r:embed="rId15"/>
          <a:stretch/>
        </p:blipFill>
        <p:spPr>
          <a:xfrm>
            <a:off x="2831760" y="2105280"/>
            <a:ext cx="9359640" cy="4752000"/>
          </a:xfrm>
          <a:prstGeom prst="rect">
            <a:avLst/>
          </a:prstGeom>
          <a:ln>
            <a:noFill/>
          </a:ln>
        </p:spPr>
      </p:pic>
      <p:pic>
        <p:nvPicPr>
          <p:cNvPr id="46" name="Picture 14"/>
          <p:cNvPicPr/>
          <p:nvPr/>
        </p:nvPicPr>
        <p:blipFill>
          <a:blip r:embed="rId16"/>
          <a:stretch/>
        </p:blipFill>
        <p:spPr>
          <a:xfrm>
            <a:off x="0" y="0"/>
            <a:ext cx="12189240" cy="6857280"/>
          </a:xfrm>
          <a:prstGeom prst="rect">
            <a:avLst/>
          </a:prstGeom>
          <a:ln>
            <a:noFill/>
          </a:ln>
        </p:spPr>
      </p:pic>
      <p:sp>
        <p:nvSpPr>
          <p:cNvPr id="47" name="CustomShape 1"/>
          <p:cNvSpPr/>
          <p:nvPr/>
        </p:nvSpPr>
        <p:spPr>
          <a:xfrm>
            <a:off x="0" y="0"/>
            <a:ext cx="96336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961920" y="0"/>
            <a:ext cx="4500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49" name="CustomShape 3"/>
          <p:cNvSpPr/>
          <p:nvPr/>
        </p:nvSpPr>
        <p:spPr>
          <a:xfrm>
            <a:off x="1007640" y="0"/>
            <a:ext cx="7933680" cy="685728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p:style>
      </p:sp>
      <p:sp>
        <p:nvSpPr>
          <p:cNvPr id="50" name="CustomShape 4"/>
          <p:cNvSpPr/>
          <p:nvPr/>
        </p:nvSpPr>
        <p:spPr>
          <a:xfrm>
            <a:off x="8942040" y="0"/>
            <a:ext cx="2664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51" name="CustomShape 5"/>
          <p:cNvSpPr/>
          <p:nvPr/>
        </p:nvSpPr>
        <p:spPr>
          <a:xfrm>
            <a:off x="2191320" y="3262680"/>
            <a:ext cx="41508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2400" b="0" strike="noStrike" spc="-1">
                <a:solidFill>
                  <a:srgbClr val="8EC0C1"/>
                </a:solidFill>
                <a:latin typeface="Wingdings 3"/>
                <a:ea typeface="DejaVu Sans"/>
              </a:rPr>
              <a:t>z</a:t>
            </a:r>
            <a:endParaRPr lang="en-US" sz="2400" b="0" strike="noStrike" spc="-1">
              <a:latin typeface="Arial"/>
            </a:endParaRPr>
          </a:p>
        </p:txBody>
      </p:sp>
      <p:sp>
        <p:nvSpPr>
          <p:cNvPr id="52" name="PlaceHolder 6"/>
          <p:cNvSpPr>
            <a:spLocks noGrp="1"/>
          </p:cNvSpPr>
          <p:nvPr>
            <p:ph type="title"/>
          </p:nvPr>
        </p:nvSpPr>
        <p:spPr>
          <a:xfrm>
            <a:off x="2611800" y="808200"/>
            <a:ext cx="7957440" cy="107640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53" name="PlaceHolder 7"/>
          <p:cNvSpPr>
            <a:spLocks noGrp="1"/>
          </p:cNvSpPr>
          <p:nvPr>
            <p:ph type="body"/>
          </p:nvPr>
        </p:nvSpPr>
        <p:spPr>
          <a:xfrm>
            <a:off x="2773440" y="2052000"/>
            <a:ext cx="7795800" cy="399708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90" name="Picture 17"/>
          <p:cNvPicPr/>
          <p:nvPr/>
        </p:nvPicPr>
        <p:blipFill>
          <a:blip r:embed="rId15"/>
          <a:stretch/>
        </p:blipFill>
        <p:spPr>
          <a:xfrm>
            <a:off x="2831760" y="2105280"/>
            <a:ext cx="9359640" cy="4752000"/>
          </a:xfrm>
          <a:prstGeom prst="rect">
            <a:avLst/>
          </a:prstGeom>
          <a:ln>
            <a:noFill/>
          </a:ln>
        </p:spPr>
      </p:pic>
      <p:pic>
        <p:nvPicPr>
          <p:cNvPr id="91" name="Picture 14"/>
          <p:cNvPicPr/>
          <p:nvPr/>
        </p:nvPicPr>
        <p:blipFill>
          <a:blip r:embed="rId16"/>
          <a:stretch/>
        </p:blipFill>
        <p:spPr>
          <a:xfrm>
            <a:off x="0" y="0"/>
            <a:ext cx="12189240" cy="6857280"/>
          </a:xfrm>
          <a:prstGeom prst="rect">
            <a:avLst/>
          </a:prstGeom>
          <a:ln>
            <a:noFill/>
          </a:ln>
        </p:spPr>
      </p:pic>
      <p:sp>
        <p:nvSpPr>
          <p:cNvPr id="92" name="CustomShape 1"/>
          <p:cNvSpPr/>
          <p:nvPr/>
        </p:nvSpPr>
        <p:spPr>
          <a:xfrm>
            <a:off x="0" y="0"/>
            <a:ext cx="96336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93" name="CustomShape 2"/>
          <p:cNvSpPr/>
          <p:nvPr/>
        </p:nvSpPr>
        <p:spPr>
          <a:xfrm>
            <a:off x="961920" y="0"/>
            <a:ext cx="4500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94" name="CustomShape 3"/>
          <p:cNvSpPr/>
          <p:nvPr/>
        </p:nvSpPr>
        <p:spPr>
          <a:xfrm>
            <a:off x="1004400" y="0"/>
            <a:ext cx="10371600" cy="685728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p:style>
      </p:sp>
      <p:sp>
        <p:nvSpPr>
          <p:cNvPr id="95" name="CustomShape 4"/>
          <p:cNvSpPr/>
          <p:nvPr/>
        </p:nvSpPr>
        <p:spPr>
          <a:xfrm>
            <a:off x="11377440" y="0"/>
            <a:ext cx="26640" cy="68572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96" name="CustomShape 5"/>
          <p:cNvSpPr/>
          <p:nvPr/>
        </p:nvSpPr>
        <p:spPr>
          <a:xfrm>
            <a:off x="2194920" y="641160"/>
            <a:ext cx="415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800" b="0" strike="noStrike" spc="-1">
                <a:solidFill>
                  <a:srgbClr val="8EC0C1"/>
                </a:solidFill>
                <a:latin typeface="Wingdings 3"/>
                <a:ea typeface="DejaVu Sans"/>
              </a:rPr>
              <a:t>z</a:t>
            </a:r>
            <a:endParaRPr lang="en-US" sz="1800" b="0" strike="noStrike" spc="-1">
              <a:latin typeface="Arial"/>
            </a:endParaRPr>
          </a:p>
        </p:txBody>
      </p:sp>
      <p:sp>
        <p:nvSpPr>
          <p:cNvPr id="97"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9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1728360"/>
            <a:ext cx="10972440" cy="1145160"/>
          </a:xfrm>
          <a:prstGeom prst="rect">
            <a:avLst/>
          </a:prstGeom>
        </p:spPr>
        <p:txBody>
          <a:bodyPr lIns="0" tIns="0" rIns="0" bIns="0" anchor="ctr">
            <a:noAutofit/>
          </a:bodyPr>
          <a:lstStyle/>
          <a:p>
            <a:r>
              <a:rPr lang="en-US" sz="3750" b="0" strike="noStrike" spc="-1">
                <a:solidFill>
                  <a:srgbClr val="FFFFFF"/>
                </a:solidFill>
                <a:latin typeface="Arial"/>
              </a:rPr>
              <a:t>Click to edit the title text format</a:t>
            </a:r>
          </a:p>
        </p:txBody>
      </p:sp>
      <p:sp>
        <p:nvSpPr>
          <p:cNvPr id="136" name="PlaceHolder 2"/>
          <p:cNvSpPr>
            <a:spLocks noGrp="1"/>
          </p:cNvSpPr>
          <p:nvPr>
            <p:ph type="body"/>
          </p:nvPr>
        </p:nvSpPr>
        <p:spPr>
          <a:xfrm>
            <a:off x="609480" y="3134880"/>
            <a:ext cx="10972440" cy="2897640"/>
          </a:xfrm>
          <a:prstGeom prst="rect">
            <a:avLst/>
          </a:prstGeom>
        </p:spPr>
        <p:txBody>
          <a:bodyPr lIns="0" tIns="0" rIns="0" bIns="0">
            <a:noAutofit/>
          </a:bodyPr>
          <a:lstStyle/>
          <a:p>
            <a:pPr marL="432000" indent="-324000">
              <a:spcAft>
                <a:spcPts val="1281"/>
              </a:spcAft>
              <a:buClr>
                <a:srgbClr val="FFFFFF"/>
              </a:buClr>
              <a:buSzPct val="45000"/>
              <a:buFont typeface="Wingdings" charset="2"/>
              <a:buChar char=""/>
            </a:pPr>
            <a:r>
              <a:rPr lang="en-US" sz="2910" b="0" strike="noStrike" spc="-1">
                <a:solidFill>
                  <a:srgbClr val="FFFFFF"/>
                </a:solidFill>
                <a:latin typeface="Arial"/>
              </a:rPr>
              <a:t>Click to edit the outline text format</a:t>
            </a:r>
          </a:p>
          <a:p>
            <a:pPr marL="864000" lvl="1" indent="-324000">
              <a:spcAft>
                <a:spcPts val="1020"/>
              </a:spcAft>
              <a:buClr>
                <a:srgbClr val="FFFFFF"/>
              </a:buClr>
              <a:buSzPct val="75000"/>
              <a:buFont typeface="Symbol" charset="2"/>
              <a:buChar char=""/>
            </a:pPr>
            <a:r>
              <a:rPr lang="en-US" sz="2540" b="0" strike="noStrike" spc="-1">
                <a:solidFill>
                  <a:srgbClr val="FFFFFF"/>
                </a:solidFill>
                <a:latin typeface="Arial"/>
              </a:rPr>
              <a:t>Second Outline Level</a:t>
            </a:r>
          </a:p>
          <a:p>
            <a:pPr marL="1296000" lvl="2" indent="-288000">
              <a:spcAft>
                <a:spcPts val="765"/>
              </a:spcAft>
              <a:buClr>
                <a:srgbClr val="FFFFFF"/>
              </a:buClr>
              <a:buSzPct val="45000"/>
              <a:buFont typeface="Wingdings" charset="2"/>
              <a:buChar char=""/>
            </a:pPr>
            <a:r>
              <a:rPr lang="en-US" sz="2180" b="0" strike="noStrike" spc="-1">
                <a:solidFill>
                  <a:srgbClr val="FFFFFF"/>
                </a:solidFill>
                <a:latin typeface="Arial"/>
              </a:rPr>
              <a:t>Third Outline Level</a:t>
            </a:r>
          </a:p>
          <a:p>
            <a:pPr marL="1728000" lvl="3" indent="-216000">
              <a:spcAft>
                <a:spcPts val="507"/>
              </a:spcAft>
              <a:buClr>
                <a:srgbClr val="FFFFFF"/>
              </a:buClr>
              <a:buSzPct val="75000"/>
              <a:buFont typeface="Symbol" charset="2"/>
              <a:buChar char=""/>
            </a:pPr>
            <a:r>
              <a:rPr lang="en-US" sz="1820" b="0" strike="noStrike" spc="-1">
                <a:solidFill>
                  <a:srgbClr val="FFFFFF"/>
                </a:solidFill>
                <a:latin typeface="Arial"/>
              </a:rPr>
              <a:t>Fourth Outline Level</a:t>
            </a:r>
          </a:p>
          <a:p>
            <a:pPr marL="2160000" lvl="4" indent="-216000">
              <a:spcAft>
                <a:spcPts val="249"/>
              </a:spcAft>
              <a:buClr>
                <a:srgbClr val="FFFFFF"/>
              </a:buClr>
              <a:buSzPct val="45000"/>
              <a:buFont typeface="Wingdings" charset="2"/>
              <a:buChar char=""/>
            </a:pPr>
            <a:r>
              <a:rPr lang="en-US" sz="1820" b="0" strike="noStrike" spc="-1">
                <a:solidFill>
                  <a:srgbClr val="FFFFFF"/>
                </a:solidFill>
                <a:latin typeface="Arial"/>
              </a:rPr>
              <a:t>Fifth Outline Level</a:t>
            </a:r>
          </a:p>
          <a:p>
            <a:pPr marL="2592000" lvl="5" indent="-216000">
              <a:spcAft>
                <a:spcPts val="249"/>
              </a:spcAft>
              <a:buClr>
                <a:srgbClr val="FFFFFF"/>
              </a:buClr>
              <a:buSzPct val="45000"/>
              <a:buFont typeface="Wingdings" charset="2"/>
              <a:buChar char=""/>
            </a:pPr>
            <a:r>
              <a:rPr lang="en-US" sz="1820" b="0" strike="noStrike" spc="-1">
                <a:solidFill>
                  <a:srgbClr val="FFFFFF"/>
                </a:solidFill>
                <a:latin typeface="Arial"/>
              </a:rPr>
              <a:t>Sixth Outline Level</a:t>
            </a:r>
          </a:p>
          <a:p>
            <a:pPr marL="3024000" lvl="6" indent="-216000">
              <a:spcAft>
                <a:spcPts val="249"/>
              </a:spcAft>
              <a:buClr>
                <a:srgbClr val="FFFFFF"/>
              </a:buClr>
              <a:buSzPct val="45000"/>
              <a:buFont typeface="Wingdings" charset="2"/>
              <a:buChar char=""/>
            </a:pPr>
            <a:r>
              <a:rPr lang="en-US" sz="1820" b="0" strike="noStrike" spc="-1">
                <a:solidFill>
                  <a:srgbClr val="FFFFFF"/>
                </a:solidFill>
                <a:latin typeface="Arial"/>
              </a:rPr>
              <a:t>Seventh Outline Level</a:t>
            </a:r>
          </a:p>
        </p:txBody>
      </p:sp>
      <p:sp>
        <p:nvSpPr>
          <p:cNvPr id="137" name="PlaceHolder 3"/>
          <p:cNvSpPr>
            <a:spLocks noGrp="1"/>
          </p:cNvSpPr>
          <p:nvPr>
            <p:ph type="dt"/>
          </p:nvPr>
        </p:nvSpPr>
        <p:spPr>
          <a:xfrm>
            <a:off x="217440" y="6247080"/>
            <a:ext cx="2840400" cy="473040"/>
          </a:xfrm>
          <a:prstGeom prst="rect">
            <a:avLst/>
          </a:prstGeom>
        </p:spPr>
        <p:txBody>
          <a:bodyPr lIns="0" tIns="0" rIns="0" bIns="0" anchor="b">
            <a:noAutofit/>
          </a:bodyPr>
          <a:lstStyle/>
          <a:p>
            <a:r>
              <a:rPr lang="en-US" sz="1400" b="0" strike="noStrike" spc="-1">
                <a:latin typeface="Times New Roman"/>
              </a:rPr>
              <a:t>&lt;date/time&gt;</a:t>
            </a:r>
          </a:p>
        </p:txBody>
      </p:sp>
      <p:sp>
        <p:nvSpPr>
          <p:cNvPr id="138" name="PlaceHolder 4"/>
          <p:cNvSpPr>
            <a:spLocks noGrp="1"/>
          </p:cNvSpPr>
          <p:nvPr>
            <p:ph type="ftr"/>
          </p:nvPr>
        </p:nvSpPr>
        <p:spPr>
          <a:xfrm>
            <a:off x="4169520" y="6247080"/>
            <a:ext cx="3864600" cy="473040"/>
          </a:xfrm>
          <a:prstGeom prst="rect">
            <a:avLst/>
          </a:prstGeom>
        </p:spPr>
        <p:txBody>
          <a:bodyPr lIns="0" tIns="0" rIns="0" bIns="0" anchor="b">
            <a:noAutofit/>
          </a:bodyPr>
          <a:lstStyle/>
          <a:p>
            <a:pPr algn="ctr"/>
            <a:r>
              <a:rPr lang="en-US" sz="1400" b="0" strike="noStrike" spc="-1">
                <a:latin typeface="Times New Roman"/>
              </a:rPr>
              <a:t>&lt;footer&gt;</a:t>
            </a:r>
          </a:p>
        </p:txBody>
      </p:sp>
      <p:sp>
        <p:nvSpPr>
          <p:cNvPr id="139" name="PlaceHolder 5"/>
          <p:cNvSpPr>
            <a:spLocks noGrp="1"/>
          </p:cNvSpPr>
          <p:nvPr>
            <p:ph type="sldNum"/>
          </p:nvPr>
        </p:nvSpPr>
        <p:spPr>
          <a:xfrm>
            <a:off x="9177120" y="6247080"/>
            <a:ext cx="2840400" cy="473040"/>
          </a:xfrm>
          <a:prstGeom prst="rect">
            <a:avLst/>
          </a:prstGeom>
        </p:spPr>
        <p:txBody>
          <a:bodyPr lIns="0" tIns="0" rIns="0" bIns="0" anchor="b">
            <a:noAutofit/>
          </a:bodyPr>
          <a:lstStyle/>
          <a:p>
            <a:pPr algn="r"/>
            <a:fld id="{A89655B7-80FE-4CF3-9650-6474464F004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hyperlink" Target="https://www.andrew.cmu.edu/user/kdagrawa/documents/waterpump.pdf" TargetMode="Externa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611800" y="3429000"/>
            <a:ext cx="5517360" cy="226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6000" b="0" strike="noStrike" spc="-1">
                <a:solidFill>
                  <a:srgbClr val="FFFFFF"/>
                </a:solidFill>
                <a:latin typeface="Arial"/>
              </a:rPr>
              <a:t>Intro to Project #1</a:t>
            </a:r>
            <a:endParaRPr lang="en-US" sz="6000" b="0" strike="noStrike" spc="-1">
              <a:latin typeface="Arial"/>
            </a:endParaRPr>
          </a:p>
        </p:txBody>
      </p:sp>
      <p:sp>
        <p:nvSpPr>
          <p:cNvPr id="177" name="CustomShape 2"/>
          <p:cNvSpPr/>
          <p:nvPr/>
        </p:nvSpPr>
        <p:spPr>
          <a:xfrm>
            <a:off x="2772360" y="2268720"/>
            <a:ext cx="5356800" cy="1159560"/>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nchor="b">
            <a:noAutofit/>
          </a:bodyPr>
          <a:lstStyle/>
          <a:p>
            <a:pPr algn="r">
              <a:lnSpc>
                <a:spcPct val="120000"/>
              </a:lnSpc>
              <a:spcBef>
                <a:spcPts val="1001"/>
              </a:spcBef>
              <a:spcAft>
                <a:spcPts val="601"/>
              </a:spcAft>
              <a:tabLst>
                <a:tab pos="0" algn="l"/>
              </a:tabLst>
            </a:pPr>
            <a:r>
              <a:rPr lang="en-US" sz="1800" b="0" strike="noStrike" spc="-1">
                <a:solidFill>
                  <a:srgbClr val="FFFFFF"/>
                </a:solidFill>
                <a:latin typeface="Arial"/>
              </a:rPr>
              <a:t>DATA-LA 485</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Preprocessing</a:t>
            </a:r>
            <a:endParaRPr lang="en-US" sz="3400" b="0" strike="noStrike" spc="-1">
              <a:latin typeface="Arial"/>
            </a:endParaRPr>
          </a:p>
        </p:txBody>
      </p:sp>
      <p:sp>
        <p:nvSpPr>
          <p:cNvPr id="197" name="CustomShape 2"/>
          <p:cNvSpPr/>
          <p:nvPr/>
        </p:nvSpPr>
        <p:spPr>
          <a:xfrm>
            <a:off x="999720" y="997560"/>
            <a:ext cx="10819800" cy="40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20000"/>
              </a:lnSpc>
              <a:spcBef>
                <a:spcPts val="1001"/>
              </a:spcBef>
              <a:spcAft>
                <a:spcPts val="601"/>
              </a:spcAft>
              <a:tabLst>
                <a:tab pos="0" algn="l"/>
              </a:tabLst>
            </a:pPr>
            <a:r>
              <a:rPr lang="en-US" sz="2000" b="0" strike="noStrike" spc="-1">
                <a:solidFill>
                  <a:srgbClr val="FFFFFF"/>
                </a:solidFill>
                <a:latin typeface="Arial"/>
              </a:rPr>
              <a:t>Before running any analyses, we want to </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a) Remove those with very little variation</a:t>
            </a:r>
            <a:endParaRPr lang="en-US" sz="2000" b="0" strike="noStrike" spc="-1">
              <a:latin typeface="Arial"/>
            </a:endParaRPr>
          </a:p>
          <a:p>
            <a:pPr marL="1709640" lvl="3" indent="-337320">
              <a:lnSpc>
                <a:spcPct val="120000"/>
              </a:lnSpc>
              <a:spcBef>
                <a:spcPts val="499"/>
              </a:spcBef>
              <a:spcAft>
                <a:spcPts val="601"/>
              </a:spcAft>
              <a:buClr>
                <a:srgbClr val="8EC0C1"/>
              </a:buClr>
              <a:buSzPct val="90000"/>
              <a:buFont typeface="Wingdings" charset="2"/>
              <a:buChar char=""/>
              <a:tabLst>
                <a:tab pos="0" algn="l"/>
              </a:tabLst>
            </a:pPr>
            <a:r>
              <a:rPr lang="en-US" sz="1400" b="0" strike="noStrike" spc="-1">
                <a:solidFill>
                  <a:srgbClr val="FFFFFF"/>
                </a:solidFill>
                <a:latin typeface="Arial"/>
              </a:rPr>
              <a:t>We can use the function nearZeroVar() </a:t>
            </a:r>
            <a:endParaRPr lang="en-US" sz="14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b) Exclude predictors that are not useful. </a:t>
            </a:r>
            <a:endParaRPr lang="en-US" sz="2000" b="0" strike="noStrike" spc="-1">
              <a:latin typeface="Arial"/>
            </a:endParaRPr>
          </a:p>
        </p:txBody>
      </p:sp>
      <p:pic>
        <p:nvPicPr>
          <p:cNvPr id="198" name="Picture 3"/>
          <p:cNvPicPr/>
          <p:nvPr/>
        </p:nvPicPr>
        <p:blipFill>
          <a:blip r:embed="rId2"/>
          <a:stretch/>
        </p:blipFill>
        <p:spPr>
          <a:xfrm>
            <a:off x="6262560" y="2341080"/>
            <a:ext cx="6067800" cy="1086120"/>
          </a:xfrm>
          <a:prstGeom prst="rect">
            <a:avLst/>
          </a:prstGeom>
          <a:ln>
            <a:noFill/>
          </a:ln>
        </p:spPr>
      </p:pic>
      <p:sp>
        <p:nvSpPr>
          <p:cNvPr id="199" name="CustomShape 3"/>
          <p:cNvSpPr/>
          <p:nvPr/>
        </p:nvSpPr>
        <p:spPr>
          <a:xfrm>
            <a:off x="6136560" y="4280760"/>
            <a:ext cx="5552280" cy="201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0000"/>
                </a:solidFill>
                <a:latin typeface="Arial"/>
                <a:ea typeface="DejaVu Sans"/>
              </a:rPr>
              <a:t>nzv &lt;- nearZeroVar(dataframe)</a:t>
            </a:r>
            <a:endParaRPr lang="en-US" sz="1800" b="0" strike="noStrike" spc="-1">
              <a:latin typeface="Arial"/>
            </a:endParaRPr>
          </a:p>
          <a:p>
            <a:pPr>
              <a:lnSpc>
                <a:spcPct val="100000"/>
              </a:lnSpc>
            </a:pPr>
            <a:r>
              <a:rPr lang="en-US" sz="1800" b="0" strike="noStrike" spc="-1">
                <a:solidFill>
                  <a:srgbClr val="FF0000"/>
                </a:solidFill>
                <a:latin typeface="Arial"/>
                <a:ea typeface="DejaVu Sans"/>
              </a:rPr>
              <a:t>nzv</a:t>
            </a:r>
            <a:endParaRPr lang="en-US" sz="1800" b="0" strike="noStrike" spc="-1">
              <a:latin typeface="Arial"/>
            </a:endParaRPr>
          </a:p>
          <a:p>
            <a:pPr>
              <a:lnSpc>
                <a:spcPct val="100000"/>
              </a:lnSpc>
            </a:pPr>
            <a:r>
              <a:rPr lang="en-US" sz="1800" b="0" strike="noStrike" spc="-1">
                <a:solidFill>
                  <a:srgbClr val="FF0000"/>
                </a:solidFill>
                <a:latin typeface="Arial"/>
                <a:ea typeface="DejaVu Sans"/>
              </a:rPr>
              <a:t>col_index &lt;- setdiff(1:ncol(dataframe), nzv)</a:t>
            </a:r>
            <a:endParaRPr lang="en-US" sz="1800" b="0" strike="noStrike" spc="-1">
              <a:latin typeface="Arial"/>
            </a:endParaRPr>
          </a:p>
          <a:p>
            <a:pPr>
              <a:lnSpc>
                <a:spcPct val="100000"/>
              </a:lnSpc>
            </a:pPr>
            <a:r>
              <a:rPr lang="en-US" sz="1800" b="0" strike="noStrike" spc="-1">
                <a:solidFill>
                  <a:srgbClr val="FF0000"/>
                </a:solidFill>
                <a:latin typeface="Arial"/>
                <a:ea typeface="DejaVu Sans"/>
              </a:rPr>
              <a:t>col_index</a:t>
            </a:r>
            <a:endParaRPr lang="en-US" sz="1800" b="0" strike="noStrike" spc="-1">
              <a:latin typeface="Arial"/>
            </a:endParaRPr>
          </a:p>
          <a:p>
            <a:pPr>
              <a:lnSpc>
                <a:spcPct val="100000"/>
              </a:lnSpc>
            </a:pPr>
            <a:r>
              <a:rPr lang="en-US" sz="1800" b="0" strike="noStrike" spc="-1">
                <a:solidFill>
                  <a:srgbClr val="FF0000"/>
                </a:solidFill>
                <a:latin typeface="Arial"/>
                <a:ea typeface="DejaVu Sans"/>
              </a:rPr>
              <a:t>length(col_index)</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00" name="Picture 5"/>
          <p:cNvPicPr/>
          <p:nvPr/>
        </p:nvPicPr>
        <p:blipFill>
          <a:blip r:embed="rId3"/>
          <a:stretch/>
        </p:blipFill>
        <p:spPr>
          <a:xfrm>
            <a:off x="3579840" y="5021640"/>
            <a:ext cx="2216160" cy="15811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
                                            <p:txEl>
                                              <p:pRg st="2" end="2"/>
                                            </p:txEl>
                                          </p:spTgt>
                                        </p:tgtEl>
                                        <p:attrNameLst>
                                          <p:attrName>style.visibility</p:attrName>
                                        </p:attrNameLst>
                                      </p:cBhvr>
                                      <p:to>
                                        <p:strVal val="visible"/>
                                      </p:to>
                                    </p:set>
                                    <p:anim calcmode="lin" valueType="num">
                                      <p:cBhvr additive="repl">
                                        <p:cTn id="7" dur="500" fill="hold"/>
                                        <p:tgtEl>
                                          <p:spTgt spid="197">
                                            <p:txEl>
                                              <p:pRg st="2" end="2"/>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7">
                                            <p:txEl>
                                              <p:pRg st="3" end="3"/>
                                            </p:txEl>
                                          </p:spTgt>
                                        </p:tgtEl>
                                        <p:attrNameLst>
                                          <p:attrName>style.visibility</p:attrName>
                                        </p:attrNameLst>
                                      </p:cBhvr>
                                      <p:to>
                                        <p:strVal val="visible"/>
                                      </p:to>
                                    </p:set>
                                    <p:anim calcmode="lin" valueType="num">
                                      <p:cBhvr additive="repl">
                                        <p:cTn id="13" dur="500" fill="hold"/>
                                        <p:tgtEl>
                                          <p:spTgt spid="197">
                                            <p:txEl>
                                              <p:pRg st="3" end="3"/>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9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8"/>
                                        </p:tgtEl>
                                        <p:attrNameLst>
                                          <p:attrName>style.visibility</p:attrName>
                                        </p:attrNameLst>
                                      </p:cBhvr>
                                      <p:to>
                                        <p:strVal val="visible"/>
                                      </p:to>
                                    </p:set>
                                    <p:anim calcmode="lin" valueType="num">
                                      <p:cBhvr additive="repl">
                                        <p:cTn id="17" dur="500" fill="hold"/>
                                        <p:tgtEl>
                                          <p:spTgt spid="198"/>
                                        </p:tgtEl>
                                        <p:attrNameLst>
                                          <p:attrName>ppt_x</p:attrName>
                                        </p:attrNameLst>
                                      </p:cBhvr>
                                      <p:tavLst>
                                        <p:tav tm="0">
                                          <p:val>
                                            <p:strVal val="#ppt_x"/>
                                          </p:val>
                                        </p:tav>
                                        <p:tav tm="100000">
                                          <p:val>
                                            <p:strVal val="#ppt_x"/>
                                          </p:val>
                                        </p:tav>
                                      </p:tavLst>
                                    </p:anim>
                                    <p:anim calcmode="lin" valueType="num">
                                      <p:cBhvr additive="repl">
                                        <p:cTn id="1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9"/>
                                        </p:tgtEl>
                                        <p:attrNameLst>
                                          <p:attrName>style.visibility</p:attrName>
                                        </p:attrNameLst>
                                      </p:cBhvr>
                                      <p:to>
                                        <p:strVal val="visible"/>
                                      </p:to>
                                    </p:set>
                                    <p:anim calcmode="lin" valueType="num">
                                      <p:cBhvr additive="repl">
                                        <p:cTn id="23" dur="500" fill="hold"/>
                                        <p:tgtEl>
                                          <p:spTgt spid="199"/>
                                        </p:tgtEl>
                                        <p:attrNameLst>
                                          <p:attrName>ppt_x</p:attrName>
                                        </p:attrNameLst>
                                      </p:cBhvr>
                                      <p:tavLst>
                                        <p:tav tm="0">
                                          <p:val>
                                            <p:strVal val="#ppt_x"/>
                                          </p:val>
                                        </p:tav>
                                        <p:tav tm="100000">
                                          <p:val>
                                            <p:strVal val="#ppt_x"/>
                                          </p:val>
                                        </p:tav>
                                      </p:tavLst>
                                    </p:anim>
                                    <p:anim calcmode="lin" valueType="num">
                                      <p:cBhvr additive="repl">
                                        <p:cTn id="24"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0"/>
                                        </p:tgtEl>
                                        <p:attrNameLst>
                                          <p:attrName>style.visibility</p:attrName>
                                        </p:attrNameLst>
                                      </p:cBhvr>
                                      <p:to>
                                        <p:strVal val="visible"/>
                                      </p:to>
                                    </p:set>
                                    <p:anim calcmode="lin" valueType="num">
                                      <p:cBhvr additive="repl">
                                        <p:cTn id="29" dur="500" fill="hold"/>
                                        <p:tgtEl>
                                          <p:spTgt spid="200"/>
                                        </p:tgtEl>
                                        <p:attrNameLst>
                                          <p:attrName>ppt_x</p:attrName>
                                        </p:attrNameLst>
                                      </p:cBhvr>
                                      <p:tavLst>
                                        <p:tav tm="0">
                                          <p:val>
                                            <p:strVal val="#ppt_x"/>
                                          </p:val>
                                        </p:tav>
                                        <p:tav tm="100000">
                                          <p:val>
                                            <p:strVal val="#ppt_x"/>
                                          </p:val>
                                        </p:tav>
                                      </p:tavLst>
                                    </p:anim>
                                    <p:anim calcmode="lin" valueType="num">
                                      <p:cBhvr additive="repl">
                                        <p:cTn id="30"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Test/Train datasets</a:t>
            </a:r>
            <a:endParaRPr lang="en-US" sz="3400" b="0" strike="noStrike" spc="-1">
              <a:latin typeface="Arial"/>
            </a:endParaRPr>
          </a:p>
        </p:txBody>
      </p:sp>
      <p:sp>
        <p:nvSpPr>
          <p:cNvPr id="202" name="CustomShape 2"/>
          <p:cNvSpPr/>
          <p:nvPr/>
        </p:nvSpPr>
        <p:spPr>
          <a:xfrm>
            <a:off x="1080720" y="1463040"/>
            <a:ext cx="10332000" cy="458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20000"/>
              </a:lnSpc>
              <a:spcBef>
                <a:spcPts val="1001"/>
              </a:spcBef>
              <a:spcAft>
                <a:spcPts val="601"/>
              </a:spcAft>
              <a:tabLst>
                <a:tab pos="0" algn="l"/>
              </a:tabLst>
            </a:pPr>
            <a:r>
              <a:rPr lang="en-US" sz="2400" b="0" strike="noStrike" spc="-1">
                <a:solidFill>
                  <a:srgbClr val="FFFFFF"/>
                </a:solidFill>
                <a:latin typeface="Arial"/>
              </a:rPr>
              <a:t>You may want to split your training data again into test/train datasets (or bootstrap resamples) so you can ‘test’ your model without using your valuable test data.</a:t>
            </a:r>
            <a:endParaRPr lang="en-US" sz="2400" b="0" strike="noStrike" spc="-1">
              <a:latin typeface="Arial"/>
            </a:endParaRPr>
          </a:p>
          <a:p>
            <a:pPr>
              <a:lnSpc>
                <a:spcPct val="120000"/>
              </a:lnSpc>
              <a:spcBef>
                <a:spcPts val="1001"/>
              </a:spcBef>
              <a:spcAft>
                <a:spcPts val="601"/>
              </a:spcAft>
              <a:tabLst>
                <a:tab pos="0" algn="l"/>
              </a:tabLst>
            </a:pPr>
            <a:r>
              <a:rPr lang="en-US" sz="2400" b="0" strike="noStrike" spc="-1">
                <a:solidFill>
                  <a:srgbClr val="FF0000"/>
                </a:solidFill>
                <a:latin typeface="Arial"/>
              </a:rPr>
              <a:t>library(tidymodels)</a:t>
            </a:r>
            <a:endParaRPr lang="en-US" sz="2400" b="0" strike="noStrike" spc="-1">
              <a:latin typeface="Arial"/>
            </a:endParaRPr>
          </a:p>
          <a:p>
            <a:pPr marL="914400">
              <a:lnSpc>
                <a:spcPct val="120000"/>
              </a:lnSpc>
              <a:spcBef>
                <a:spcPts val="499"/>
              </a:spcBef>
              <a:spcAft>
                <a:spcPts val="601"/>
              </a:spcAft>
              <a:tabLst>
                <a:tab pos="0" algn="l"/>
              </a:tabLst>
            </a:pPr>
            <a:r>
              <a:rPr lang="en-US" sz="2400" b="0" strike="noStrike" spc="-1">
                <a:solidFill>
                  <a:srgbClr val="FF0000"/>
                </a:solidFill>
                <a:latin typeface="Arial"/>
              </a:rPr>
              <a:t>X ← initial_split(data)</a:t>
            </a:r>
            <a:endParaRPr lang="en-US" sz="2400" b="0" strike="noStrike" spc="-1">
              <a:latin typeface="Arial"/>
            </a:endParaRPr>
          </a:p>
          <a:p>
            <a:pPr marL="914400">
              <a:lnSpc>
                <a:spcPct val="120000"/>
              </a:lnSpc>
              <a:spcBef>
                <a:spcPts val="499"/>
              </a:spcBef>
              <a:spcAft>
                <a:spcPts val="601"/>
              </a:spcAft>
              <a:tabLst>
                <a:tab pos="0" algn="l"/>
              </a:tabLst>
            </a:pPr>
            <a:r>
              <a:rPr lang="en-US" sz="2400" b="0" strike="noStrike" spc="-1">
                <a:solidFill>
                  <a:srgbClr val="FF0000"/>
                </a:solidFill>
                <a:latin typeface="Arial"/>
              </a:rPr>
              <a:t>test_set &lt;- testing(X)</a:t>
            </a:r>
            <a:endParaRPr lang="en-US" sz="2400" b="0" strike="noStrike" spc="-1">
              <a:latin typeface="Arial"/>
            </a:endParaRPr>
          </a:p>
          <a:p>
            <a:pPr marL="914400">
              <a:lnSpc>
                <a:spcPct val="120000"/>
              </a:lnSpc>
              <a:spcBef>
                <a:spcPts val="499"/>
              </a:spcBef>
              <a:spcAft>
                <a:spcPts val="601"/>
              </a:spcAft>
              <a:tabLst>
                <a:tab pos="0" algn="l"/>
              </a:tabLst>
            </a:pPr>
            <a:r>
              <a:rPr lang="en-US" sz="2400" b="0" strike="noStrike" spc="-1">
                <a:solidFill>
                  <a:srgbClr val="FF0000"/>
                </a:solidFill>
                <a:latin typeface="Arial"/>
              </a:rPr>
              <a:t>train_set &lt;- training(X)</a:t>
            </a:r>
            <a:endParaRPr lang="en-US" sz="2400" b="0" strike="noStrike" spc="-1">
              <a:latin typeface="Arial"/>
            </a:endParaRPr>
          </a:p>
          <a:p>
            <a:pPr marL="914400">
              <a:lnSpc>
                <a:spcPct val="120000"/>
              </a:lnSpc>
              <a:spcBef>
                <a:spcPts val="499"/>
              </a:spcBef>
              <a:spcAft>
                <a:spcPts val="601"/>
              </a:spcAft>
              <a:tabLst>
                <a:tab pos="0" algn="l"/>
              </a:tabLst>
            </a:pPr>
            <a:endParaRPr lang="en-US"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Dealing with Missing Values</a:t>
            </a:r>
            <a:endParaRPr lang="en-US" sz="3400" b="0" strike="noStrike" spc="-1">
              <a:latin typeface="Arial"/>
            </a:endParaRPr>
          </a:p>
        </p:txBody>
      </p:sp>
      <p:sp>
        <p:nvSpPr>
          <p:cNvPr id="204" name="CustomShape 2"/>
          <p:cNvSpPr/>
          <p:nvPr/>
        </p:nvSpPr>
        <p:spPr>
          <a:xfrm>
            <a:off x="1501920" y="1720800"/>
            <a:ext cx="9067680" cy="458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5000"/>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Many of our models will struggle to deal with missing values. There will be missing values in your dat.</a:t>
            </a:r>
            <a:endParaRPr lang="en-US" sz="2000" b="0" strike="noStrike" spc="-1">
              <a:latin typeface="Arial"/>
            </a:endParaRPr>
          </a:p>
          <a:p>
            <a:pPr marL="795240" lvl="1" indent="-337320">
              <a:lnSpc>
                <a:spcPct val="120000"/>
              </a:lnSpc>
              <a:spcBef>
                <a:spcPts val="499"/>
              </a:spcBef>
              <a:spcAft>
                <a:spcPts val="601"/>
              </a:spcAft>
              <a:buClr>
                <a:srgbClr val="8EC0C1"/>
              </a:buClr>
              <a:buSzPct val="90000"/>
              <a:buFont typeface="Wingdings" charset="2"/>
              <a:buChar char=""/>
            </a:pPr>
            <a:r>
              <a:rPr lang="en-US" sz="1800" b="0" strike="noStrike" spc="-1">
                <a:solidFill>
                  <a:srgbClr val="FFFFFF"/>
                </a:solidFill>
                <a:latin typeface="Arial"/>
              </a:rPr>
              <a:t>For instance, you cannot make a prediction using a logistic regression model if one of the predictor variables is missing. </a:t>
            </a:r>
            <a:endParaRPr lang="en-US" sz="1800" b="0" strike="noStrike" spc="-1">
              <a:latin typeface="Arial"/>
            </a:endParaRPr>
          </a:p>
          <a:p>
            <a:pPr marL="795240" lvl="1" indent="-337320">
              <a:lnSpc>
                <a:spcPct val="120000"/>
              </a:lnSpc>
              <a:spcBef>
                <a:spcPts val="499"/>
              </a:spcBef>
              <a:spcAft>
                <a:spcPts val="601"/>
              </a:spcAft>
              <a:buClr>
                <a:srgbClr val="8EC0C1"/>
              </a:buClr>
              <a:buSzPct val="90000"/>
              <a:buFont typeface="Wingdings" charset="2"/>
              <a:buChar char=""/>
            </a:pPr>
            <a:r>
              <a:rPr lang="en-US" sz="1800" b="0" strike="noStrike" spc="-1">
                <a:solidFill>
                  <a:srgbClr val="FFFFFF"/>
                </a:solidFill>
                <a:latin typeface="Arial"/>
              </a:rPr>
              <a:t>But not all – tree-based models can deal with missing values. </a:t>
            </a:r>
            <a:endParaRPr lang="en-US" sz="18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It is important to understand </a:t>
            </a:r>
            <a:r>
              <a:rPr lang="en-US" sz="2000" b="0" i="1" strike="noStrike" spc="-1">
                <a:solidFill>
                  <a:srgbClr val="FFFFFF"/>
                </a:solidFill>
                <a:latin typeface="Arial"/>
              </a:rPr>
              <a:t>why</a:t>
            </a:r>
            <a:r>
              <a:rPr lang="en-US" sz="2000" b="0" strike="noStrike" spc="-1">
                <a:solidFill>
                  <a:srgbClr val="FFFFFF"/>
                </a:solidFill>
                <a:latin typeface="Arial"/>
              </a:rPr>
              <a:t> you have missing data</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You should try to figure out the pattern of missingness. It is possible that there are patterns to missingness – for instance, who is willing to fill out a survey for a particular thing? </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How to deal with missingness? </a:t>
            </a:r>
            <a:endParaRPr lang="en-US" sz="2000" b="0" strike="noStrike" spc="-1">
              <a:latin typeface="Arial"/>
            </a:endParaRPr>
          </a:p>
          <a:p>
            <a:pPr marL="907920" lvl="1" indent="-456480">
              <a:lnSpc>
                <a:spcPct val="120000"/>
              </a:lnSpc>
              <a:spcBef>
                <a:spcPts val="499"/>
              </a:spcBef>
              <a:spcAft>
                <a:spcPts val="601"/>
              </a:spcAft>
              <a:buClr>
                <a:srgbClr val="8EC0C1"/>
              </a:buClr>
              <a:buSzPct val="90000"/>
              <a:buFont typeface="Wingdings" charset="2"/>
              <a:buAutoNum type="arabicPeriod"/>
            </a:pPr>
            <a:r>
              <a:rPr lang="en-US" sz="1800" b="0" strike="noStrike" spc="-1">
                <a:solidFill>
                  <a:srgbClr val="FFFFFF"/>
                </a:solidFill>
                <a:latin typeface="Arial"/>
              </a:rPr>
              <a:t>Eliminate the predictor</a:t>
            </a:r>
            <a:endParaRPr lang="en-US" sz="1800" b="0" strike="noStrike" spc="-1">
              <a:latin typeface="Arial"/>
            </a:endParaRPr>
          </a:p>
          <a:p>
            <a:pPr marL="907920" lvl="1" indent="-456480">
              <a:lnSpc>
                <a:spcPct val="120000"/>
              </a:lnSpc>
              <a:spcBef>
                <a:spcPts val="499"/>
              </a:spcBef>
              <a:spcAft>
                <a:spcPts val="601"/>
              </a:spcAft>
              <a:buClr>
                <a:srgbClr val="8EC0C1"/>
              </a:buClr>
              <a:buSzPct val="90000"/>
              <a:buFont typeface="Wingdings" charset="2"/>
              <a:buAutoNum type="arabicPeriod"/>
            </a:pPr>
            <a:r>
              <a:rPr lang="en-US" sz="1800" b="0" strike="noStrike" spc="-1">
                <a:solidFill>
                  <a:srgbClr val="FFFFFF"/>
                </a:solidFill>
                <a:latin typeface="Arial"/>
              </a:rPr>
              <a:t>Removal of the sample</a:t>
            </a:r>
            <a:endParaRPr lang="en-US" sz="1800" b="0" strike="noStrike" spc="-1">
              <a:latin typeface="Arial"/>
            </a:endParaRPr>
          </a:p>
          <a:p>
            <a:pPr marL="907920" lvl="1" indent="-456480">
              <a:lnSpc>
                <a:spcPct val="120000"/>
              </a:lnSpc>
              <a:spcBef>
                <a:spcPts val="499"/>
              </a:spcBef>
              <a:spcAft>
                <a:spcPts val="601"/>
              </a:spcAft>
              <a:buClr>
                <a:srgbClr val="8EC0C1"/>
              </a:buClr>
              <a:buSzPct val="90000"/>
              <a:buFont typeface="Wingdings" charset="2"/>
              <a:buAutoNum type="arabicPeriod"/>
            </a:pPr>
            <a:r>
              <a:rPr lang="en-US" sz="1800" b="0" strike="noStrike" spc="-1">
                <a:solidFill>
                  <a:srgbClr val="FFFFFF"/>
                </a:solidFill>
                <a:latin typeface="Arial"/>
              </a:rPr>
              <a:t>Imputation – use information from other predictors to estimate the values of other predictors. </a:t>
            </a:r>
            <a:endParaRPr lang="en-US" sz="1800" b="0" strike="noStrike" spc="-1">
              <a:latin typeface="Arial"/>
            </a:endParaRPr>
          </a:p>
          <a:p>
            <a:pPr marL="450720">
              <a:lnSpc>
                <a:spcPct val="120000"/>
              </a:lnSpc>
              <a:spcBef>
                <a:spcPts val="499"/>
              </a:spcBef>
              <a:spcAft>
                <a:spcPts val="601"/>
              </a:spcAft>
              <a:tabLst>
                <a:tab pos="0" algn="l"/>
              </a:tabLst>
            </a:pPr>
            <a:endParaRPr lang="en-US" sz="1800" b="0" strike="noStrike" spc="-1">
              <a:latin typeface="Arial"/>
            </a:endParaRPr>
          </a:p>
          <a:p>
            <a:pPr marL="450720">
              <a:lnSpc>
                <a:spcPct val="120000"/>
              </a:lnSpc>
              <a:spcBef>
                <a:spcPts val="1001"/>
              </a:spcBef>
              <a:spcAft>
                <a:spcPts val="601"/>
              </a:spcAft>
              <a:tabLst>
                <a:tab pos="0" algn="l"/>
              </a:tabLst>
            </a:pP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Imputation</a:t>
            </a:r>
            <a:endParaRPr lang="en-US" sz="3400" b="0" strike="noStrike" spc="-1">
              <a:latin typeface="Arial"/>
            </a:endParaRPr>
          </a:p>
        </p:txBody>
      </p:sp>
      <p:sp>
        <p:nvSpPr>
          <p:cNvPr id="206" name="CustomShape 2"/>
          <p:cNvSpPr/>
          <p:nvPr/>
        </p:nvSpPr>
        <p:spPr>
          <a:xfrm>
            <a:off x="2773440" y="2052000"/>
            <a:ext cx="7795800" cy="24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4000"/>
          </a:bodyPr>
          <a:lstStyle/>
          <a:p>
            <a:pPr marL="457200" indent="-456480">
              <a:lnSpc>
                <a:spcPct val="120000"/>
              </a:lnSpc>
              <a:spcBef>
                <a:spcPts val="1001"/>
              </a:spcBef>
              <a:spcAft>
                <a:spcPts val="601"/>
              </a:spcAft>
              <a:buClr>
                <a:srgbClr val="8EC0C1"/>
              </a:buClr>
              <a:buSzPct val="90000"/>
              <a:buFont typeface="Wingdings" charset="2"/>
              <a:buAutoNum type="arabicPeriod"/>
            </a:pPr>
            <a:r>
              <a:rPr lang="en-US" sz="2000" b="0" strike="noStrike" spc="-1">
                <a:solidFill>
                  <a:srgbClr val="FFFFFF"/>
                </a:solidFill>
                <a:latin typeface="Arial"/>
              </a:rPr>
              <a:t>Use the training set to build an imputation model for each predictor in the data set.</a:t>
            </a:r>
            <a:endParaRPr lang="en-US" sz="2000" b="0" strike="noStrike" spc="-1">
              <a:latin typeface="Arial"/>
            </a:endParaRPr>
          </a:p>
          <a:p>
            <a:pPr marL="457200" indent="-456480">
              <a:lnSpc>
                <a:spcPct val="120000"/>
              </a:lnSpc>
              <a:spcBef>
                <a:spcPts val="1001"/>
              </a:spcBef>
              <a:spcAft>
                <a:spcPts val="601"/>
              </a:spcAft>
              <a:buClr>
                <a:srgbClr val="8EC0C1"/>
              </a:buClr>
              <a:buSzPct val="90000"/>
              <a:buFont typeface="Wingdings" charset="2"/>
              <a:buAutoNum type="arabicPeriod"/>
            </a:pPr>
            <a:r>
              <a:rPr lang="en-US" sz="2000" b="0" strike="noStrike" spc="-1">
                <a:solidFill>
                  <a:srgbClr val="FFFFFF"/>
                </a:solidFill>
                <a:latin typeface="Arial"/>
              </a:rPr>
              <a:t>Missing values are filled in using imputation</a:t>
            </a:r>
            <a:endParaRPr lang="en-US" sz="2000" b="0" strike="noStrike" spc="-1">
              <a:latin typeface="Arial"/>
            </a:endParaRPr>
          </a:p>
          <a:p>
            <a:pPr marL="457200" indent="-456480">
              <a:lnSpc>
                <a:spcPct val="120000"/>
              </a:lnSpc>
              <a:spcBef>
                <a:spcPts val="1001"/>
              </a:spcBef>
              <a:spcAft>
                <a:spcPts val="601"/>
              </a:spcAft>
              <a:buClr>
                <a:srgbClr val="8EC0C1"/>
              </a:buClr>
              <a:buSzPct val="90000"/>
              <a:buFont typeface="Wingdings" charset="2"/>
              <a:buAutoNum type="arabicPeriod"/>
            </a:pPr>
            <a:r>
              <a:rPr lang="en-US" sz="2000" b="0" strike="noStrike" spc="-1">
                <a:solidFill>
                  <a:srgbClr val="FFFFFF"/>
                </a:solidFill>
                <a:latin typeface="Arial"/>
              </a:rPr>
              <a:t>Model training can begin</a:t>
            </a:r>
            <a:endParaRPr lang="en-US" sz="2000" b="0" strike="noStrike" spc="-1">
              <a:latin typeface="Arial"/>
            </a:endParaRPr>
          </a:p>
          <a:p>
            <a:pPr marL="457200" indent="-456480">
              <a:lnSpc>
                <a:spcPct val="120000"/>
              </a:lnSpc>
              <a:spcBef>
                <a:spcPts val="1001"/>
              </a:spcBef>
              <a:spcAft>
                <a:spcPts val="601"/>
              </a:spcAft>
              <a:buClr>
                <a:srgbClr val="8EC0C1"/>
              </a:buClr>
              <a:buSzPct val="90000"/>
              <a:buFont typeface="Wingdings" charset="2"/>
              <a:buAutoNum type="arabicPeriod"/>
            </a:pPr>
            <a:r>
              <a:rPr lang="en-US" sz="2000" b="0" strike="noStrike" spc="-1">
                <a:solidFill>
                  <a:srgbClr val="FFFFFF"/>
                </a:solidFill>
                <a:latin typeface="Arial"/>
              </a:rPr>
              <a:t>If you are using resampling to tune parameters, then imputation should be incorporated into the resampling. </a:t>
            </a:r>
            <a:endParaRPr lang="en-US" sz="20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Types of Imputation</a:t>
            </a:r>
            <a:endParaRPr lang="en-US" sz="3400" b="0" strike="noStrike" spc="-1">
              <a:latin typeface="Arial"/>
            </a:endParaRPr>
          </a:p>
        </p:txBody>
      </p:sp>
      <p:sp>
        <p:nvSpPr>
          <p:cNvPr id="208" name="CustomShape 2"/>
          <p:cNvSpPr/>
          <p:nvPr/>
        </p:nvSpPr>
        <p:spPr>
          <a:xfrm>
            <a:off x="1401840" y="141876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5000"/>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Mean imputation – filling in the missing value with the mean of that column. </a:t>
            </a:r>
            <a:endParaRPr lang="en-US" sz="2000" b="0" strike="noStrike" spc="-1">
              <a:latin typeface="Arial"/>
            </a:endParaRPr>
          </a:p>
          <a:p>
            <a:pPr marL="795240" lvl="1" indent="-337320">
              <a:lnSpc>
                <a:spcPct val="120000"/>
              </a:lnSpc>
              <a:spcBef>
                <a:spcPts val="499"/>
              </a:spcBef>
              <a:spcAft>
                <a:spcPts val="601"/>
              </a:spcAft>
              <a:buClr>
                <a:srgbClr val="8EC0C1"/>
              </a:buClr>
              <a:buSzPct val="90000"/>
              <a:buFont typeface="Wingdings" charset="2"/>
              <a:buChar char=""/>
            </a:pPr>
            <a:r>
              <a:rPr lang="en-US" sz="1800" b="0" strike="noStrike" spc="-1">
                <a:solidFill>
                  <a:srgbClr val="FFFFFF"/>
                </a:solidFill>
                <a:latin typeface="Arial"/>
              </a:rPr>
              <a:t>The imputed value won’t be exactly right – but it usually leads to more accurate models than you would get from dropping the column entirely</a:t>
            </a:r>
            <a:endParaRPr lang="en-US" sz="18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Determine if there is another variable that is highly correlated.  Use that variable to create a simple linear regression predict the missing values. </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K-nearest neighbors – a new sample is imputed by finding the samples in the training set “closest” to it and averages these nearby points to fill in the value. </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We can also impute and then create another predictor variable that indicates whether or not the variable was missing</a:t>
            </a:r>
            <a:endParaRPr lang="en-US" sz="2000" b="0" strike="noStrike" spc="-1">
              <a:latin typeface="Arial"/>
            </a:endParaRPr>
          </a:p>
          <a:p>
            <a:pPr>
              <a:lnSpc>
                <a:spcPct val="120000"/>
              </a:lnSpc>
              <a:spcBef>
                <a:spcPts val="1001"/>
              </a:spcBef>
              <a:spcAft>
                <a:spcPts val="601"/>
              </a:spcAft>
            </a:pPr>
            <a:endParaRPr lang="en-US" sz="2000" b="0" strike="noStrike" spc="-1">
              <a:latin typeface="Arial"/>
            </a:endParaRPr>
          </a:p>
        </p:txBody>
      </p:sp>
      <p:pic>
        <p:nvPicPr>
          <p:cNvPr id="209" name="Picture 3"/>
          <p:cNvPicPr/>
          <p:nvPr/>
        </p:nvPicPr>
        <p:blipFill>
          <a:blip r:embed="rId2"/>
          <a:stretch/>
        </p:blipFill>
        <p:spPr>
          <a:xfrm>
            <a:off x="3541320" y="5299560"/>
            <a:ext cx="4870800" cy="1411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8">
                                            <p:txEl>
                                              <p:pRg st="2" end="2"/>
                                            </p:txEl>
                                          </p:spTgt>
                                        </p:tgtEl>
                                        <p:attrNameLst>
                                          <p:attrName>style.visibility</p:attrName>
                                        </p:attrNameLst>
                                      </p:cBhvr>
                                      <p:to>
                                        <p:strVal val="visible"/>
                                      </p:to>
                                    </p:set>
                                    <p:anim calcmode="lin" valueType="num">
                                      <p:cBhvr additive="repl">
                                        <p:cTn id="7" dur="500" fill="hold"/>
                                        <p:tgtEl>
                                          <p:spTgt spid="208">
                                            <p:txEl>
                                              <p:pRg st="2" end="2"/>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8">
                                            <p:txEl>
                                              <p:pRg st="3" end="3"/>
                                            </p:txEl>
                                          </p:spTgt>
                                        </p:tgtEl>
                                        <p:attrNameLst>
                                          <p:attrName>style.visibility</p:attrName>
                                        </p:attrNameLst>
                                      </p:cBhvr>
                                      <p:to>
                                        <p:strVal val="visible"/>
                                      </p:to>
                                    </p:set>
                                    <p:anim calcmode="lin" valueType="num">
                                      <p:cBhvr additive="repl">
                                        <p:cTn id="13" dur="500" fill="hold"/>
                                        <p:tgtEl>
                                          <p:spTgt spid="208">
                                            <p:txEl>
                                              <p:pRg st="3" end="3"/>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8">
                                            <p:txEl>
                                              <p:pRg st="4" end="4"/>
                                            </p:txEl>
                                          </p:spTgt>
                                        </p:tgtEl>
                                        <p:attrNameLst>
                                          <p:attrName>style.visibility</p:attrName>
                                        </p:attrNameLst>
                                      </p:cBhvr>
                                      <p:to>
                                        <p:strVal val="visible"/>
                                      </p:to>
                                    </p:set>
                                    <p:anim calcmode="lin" valueType="num">
                                      <p:cBhvr additive="repl">
                                        <p:cTn id="19" dur="500" fill="hold"/>
                                        <p:tgtEl>
                                          <p:spTgt spid="208">
                                            <p:txEl>
                                              <p:pRg st="4" end="4"/>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9"/>
                                        </p:tgtEl>
                                        <p:attrNameLst>
                                          <p:attrName>style.visibility</p:attrName>
                                        </p:attrNameLst>
                                      </p:cBhvr>
                                      <p:to>
                                        <p:strVal val="visible"/>
                                      </p:to>
                                    </p:set>
                                    <p:anim calcmode="lin" valueType="num">
                                      <p:cBhvr additive="repl">
                                        <p:cTn id="25" dur="500" fill="hold"/>
                                        <p:tgtEl>
                                          <p:spTgt spid="209"/>
                                        </p:tgtEl>
                                        <p:attrNameLst>
                                          <p:attrName>ppt_x</p:attrName>
                                        </p:attrNameLst>
                                      </p:cBhvr>
                                      <p:tavLst>
                                        <p:tav tm="0">
                                          <p:val>
                                            <p:strVal val="#ppt_x"/>
                                          </p:val>
                                        </p:tav>
                                        <p:tav tm="100000">
                                          <p:val>
                                            <p:strVal val="#ppt_x"/>
                                          </p:val>
                                        </p:tav>
                                      </p:tavLst>
                                    </p:anim>
                                    <p:anim calcmode="lin" valueType="num">
                                      <p:cBhvr additive="repl">
                                        <p:cTn id="26"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Let’s look at an example variable</a:t>
            </a:r>
            <a:endParaRPr lang="en-US" sz="3400" b="0" strike="noStrike" spc="-1">
              <a:latin typeface="Arial"/>
            </a:endParaRPr>
          </a:p>
        </p:txBody>
      </p:sp>
      <p:sp>
        <p:nvSpPr>
          <p:cNvPr id="211" name="CustomShape 2"/>
          <p:cNvSpPr/>
          <p:nvPr/>
        </p:nvSpPr>
        <p:spPr>
          <a:xfrm>
            <a:off x="1213560" y="1346760"/>
            <a:ext cx="9799920" cy="5161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5000"/>
          </a:bodyPr>
          <a:lstStyle/>
          <a:p>
            <a:pPr>
              <a:lnSpc>
                <a:spcPct val="120000"/>
              </a:lnSpc>
              <a:spcBef>
                <a:spcPts val="1001"/>
              </a:spcBef>
              <a:spcAft>
                <a:spcPts val="601"/>
              </a:spcAft>
              <a:tabLst>
                <a:tab pos="0" algn="l"/>
              </a:tabLst>
            </a:pPr>
            <a:r>
              <a:rPr lang="en-US" sz="2000" b="0" strike="noStrike" spc="-1">
                <a:solidFill>
                  <a:srgbClr val="FFFFFF"/>
                </a:solidFill>
                <a:latin typeface="Arial"/>
              </a:rPr>
              <a:t>How many ages are missing? </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	</a:t>
            </a:r>
            <a:r>
              <a:rPr lang="en-US" sz="2000" b="0" strike="noStrike" spc="-1">
                <a:solidFill>
                  <a:srgbClr val="FF0000"/>
                </a:solidFill>
                <a:latin typeface="Arial"/>
              </a:rPr>
              <a:t>sum(is.na(train_set$Variable))  #~90</a:t>
            </a:r>
            <a:endParaRPr lang="en-US" sz="2000" b="0" strike="noStrike" spc="-1">
              <a:latin typeface="Arial"/>
            </a:endParaRPr>
          </a:p>
          <a:p>
            <a:pPr>
              <a:lnSpc>
                <a:spcPct val="120000"/>
              </a:lnSpc>
              <a:spcBef>
                <a:spcPts val="1001"/>
              </a:spcBef>
              <a:spcAft>
                <a:spcPts val="601"/>
              </a:spcAft>
              <a:tabLst>
                <a:tab pos="0" algn="l"/>
              </a:tabLst>
            </a:pPr>
            <a:r>
              <a:rPr lang="en-US" sz="2000" b="0" u="sng" strike="noStrike" spc="-1">
                <a:solidFill>
                  <a:srgbClr val="FFFFFF"/>
                </a:solidFill>
                <a:uFillTx/>
                <a:latin typeface="Arial"/>
              </a:rPr>
              <a:t>Imputing: </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Mean</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	</a:t>
            </a:r>
            <a:r>
              <a:rPr lang="en-US" sz="2000" b="0" strike="noStrike" spc="-1">
                <a:solidFill>
                  <a:srgbClr val="FF0000"/>
                </a:solidFill>
                <a:latin typeface="Arial"/>
              </a:rPr>
              <a:t>train_set$Variable[is.na(train_set$Variable)] &lt;- mean(train_set$Variable, na.rm = TRUE)</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0000"/>
                </a:solidFill>
                <a:latin typeface="Arial"/>
              </a:rPr>
              <a:t>OR</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0000"/>
                </a:solidFill>
                <a:latin typeface="Arial"/>
              </a:rPr>
              <a:t>train_set %&gt;% mutate(Variable = ifelse(is.na(Variable), mean(Variable, na.rm=TRUE), Variable)</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	Of course, one of the problems is that you have missing values in your test data as well – 	so you’ll need to impute both the test &amp; train dataset (we may want to combine our datasets to do this). </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	</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	</a:t>
            </a:r>
            <a:endParaRPr lang="en-US" sz="2000" b="0" strike="noStrike" spc="-1">
              <a:latin typeface="Arial"/>
            </a:endParaRPr>
          </a:p>
          <a:p>
            <a:pPr>
              <a:lnSpc>
                <a:spcPct val="120000"/>
              </a:lnSpc>
              <a:spcBef>
                <a:spcPts val="1001"/>
              </a:spcBef>
              <a:spcAft>
                <a:spcPts val="601"/>
              </a:spcAft>
              <a:tabLst>
                <a:tab pos="0" algn="l"/>
              </a:tabLst>
            </a:pPr>
            <a:endParaRPr lang="en-US" sz="20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kNN imputation</a:t>
            </a:r>
            <a:endParaRPr lang="en-US" sz="3400" b="0" strike="noStrike" spc="-1">
              <a:latin typeface="Arial"/>
            </a:endParaRPr>
          </a:p>
        </p:txBody>
      </p:sp>
      <p:sp>
        <p:nvSpPr>
          <p:cNvPr id="213" name="CustomShape 2"/>
          <p:cNvSpPr/>
          <p:nvPr/>
        </p:nvSpPr>
        <p:spPr>
          <a:xfrm>
            <a:off x="1197000" y="1147320"/>
            <a:ext cx="9372240" cy="44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Bef>
                <a:spcPts val="1001"/>
              </a:spcBef>
              <a:spcAft>
                <a:spcPts val="601"/>
              </a:spcAft>
              <a:tabLst>
                <a:tab pos="0" algn="l"/>
              </a:tabLst>
            </a:pPr>
            <a:r>
              <a:rPr lang="en-US" sz="1400" b="0" strike="noStrike" spc="-1">
                <a:solidFill>
                  <a:srgbClr val="FF0000"/>
                </a:solidFill>
                <a:latin typeface="Arial"/>
              </a:rPr>
              <a:t>library(tidymodels)</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 define the recipe</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diabetes_recipe &lt;- </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  # which consists of the formula (outcome ~ predictors)</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  recipe(diabetes ~ pregnant + glucose + pressure + triceps + </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           insulin + mass + pedigree + age, </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         data = diabetes_clean) %&gt;%</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  # and some pre-processing steps</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  step_normalize(all_numeric()) %&gt;%</a:t>
            </a:r>
            <a:endParaRPr lang="en-US" sz="1400" b="0" strike="noStrike" spc="-1">
              <a:latin typeface="Arial"/>
            </a:endParaRPr>
          </a:p>
          <a:p>
            <a:pPr>
              <a:lnSpc>
                <a:spcPct val="100000"/>
              </a:lnSpc>
              <a:spcBef>
                <a:spcPts val="1001"/>
              </a:spcBef>
              <a:spcAft>
                <a:spcPts val="601"/>
              </a:spcAft>
              <a:tabLst>
                <a:tab pos="0" algn="l"/>
              </a:tabLst>
            </a:pPr>
            <a:r>
              <a:rPr lang="en-US" sz="1400" b="0" strike="noStrike" spc="-1">
                <a:solidFill>
                  <a:srgbClr val="FF0000"/>
                </a:solidFill>
                <a:latin typeface="Arial"/>
              </a:rPr>
              <a:t>  step_knnimpute(all_predictors())</a:t>
            </a:r>
            <a:endParaRPr lang="en-US"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1828800" y="640080"/>
            <a:ext cx="8686800" cy="640080"/>
          </a:xfrm>
          <a:prstGeom prst="rect">
            <a:avLst/>
          </a:prstGeom>
          <a:noFill/>
          <a:ln>
            <a:noFill/>
          </a:ln>
        </p:spPr>
        <p:txBody>
          <a:bodyPr lIns="90000" tIns="45000" rIns="90000" bIns="45000">
            <a:noAutofit/>
          </a:bodyPr>
          <a:lstStyle/>
          <a:p>
            <a:r>
              <a:rPr lang="en-US" sz="2400" b="1" strike="noStrike" spc="-1" dirty="0">
                <a:solidFill>
                  <a:schemeClr val="bg1"/>
                </a:solidFill>
                <a:latin typeface="Arial"/>
              </a:rPr>
              <a:t>Correlation</a:t>
            </a:r>
          </a:p>
        </p:txBody>
      </p:sp>
      <p:sp>
        <p:nvSpPr>
          <p:cNvPr id="215" name="TextShape 2"/>
          <p:cNvSpPr txBox="1"/>
          <p:nvPr/>
        </p:nvSpPr>
        <p:spPr>
          <a:xfrm>
            <a:off x="905760" y="1427760"/>
            <a:ext cx="11115360" cy="597744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 Correlation is not a hypothesis test – it doesn’t say whether your relationship is significant or not, but </a:t>
            </a:r>
          </a:p>
          <a:p>
            <a:r>
              <a:rPr lang="en-US" sz="1800" b="0" strike="noStrike" spc="-1" dirty="0">
                <a:solidFill>
                  <a:schemeClr val="bg1"/>
                </a:solidFill>
                <a:latin typeface="Arial"/>
              </a:rPr>
              <a:t>It does point to the strength of the relationship.</a:t>
            </a:r>
          </a:p>
          <a:p>
            <a:endParaRPr lang="en-US" sz="1800" b="0" strike="noStrike" spc="-1" dirty="0">
              <a:solidFill>
                <a:schemeClr val="bg1"/>
              </a:solidFill>
              <a:latin typeface="Arial"/>
            </a:endParaRPr>
          </a:p>
          <a:p>
            <a:r>
              <a:rPr lang="en-US" sz="1800" b="0" strike="noStrike" spc="-1" dirty="0">
                <a:solidFill>
                  <a:schemeClr val="bg1"/>
                </a:solidFill>
                <a:latin typeface="Arial"/>
              </a:rPr>
              <a:t>* You can only check correlation between continuous variables. You also have to address missing variables,</a:t>
            </a:r>
          </a:p>
          <a:p>
            <a:r>
              <a:rPr lang="en-US" sz="1800" b="0" strike="noStrike" spc="-1" dirty="0">
                <a:solidFill>
                  <a:schemeClr val="bg1"/>
                </a:solidFill>
                <a:latin typeface="Arial"/>
              </a:rPr>
              <a:t>Either by removing them, or specifying that you only want to use complete pairs to calculate your correlation.</a:t>
            </a:r>
          </a:p>
          <a:p>
            <a:endParaRPr lang="en-US" sz="1800" b="0" strike="noStrike" spc="-1" dirty="0">
              <a:solidFill>
                <a:schemeClr val="bg1"/>
              </a:solidFill>
              <a:latin typeface="Arial"/>
            </a:endParaRPr>
          </a:p>
          <a:p>
            <a:r>
              <a:rPr lang="en-US" sz="1800" b="0" strike="noStrike" spc="-1" dirty="0">
                <a:solidFill>
                  <a:schemeClr val="bg1"/>
                </a:solidFill>
                <a:latin typeface="Arial"/>
              </a:rPr>
              <a:t>Code to build a correlation matrix:</a:t>
            </a:r>
          </a:p>
          <a:p>
            <a:r>
              <a:rPr lang="en-US" sz="1800" b="0" strike="noStrike" spc="-1" dirty="0" err="1">
                <a:solidFill>
                  <a:schemeClr val="bg1"/>
                </a:solidFill>
                <a:latin typeface="Arial"/>
              </a:rPr>
              <a:t>cor</a:t>
            </a:r>
            <a:r>
              <a:rPr lang="en-US" sz="1800" b="0" strike="noStrike" spc="-1" dirty="0">
                <a:solidFill>
                  <a:schemeClr val="bg1"/>
                </a:solidFill>
                <a:latin typeface="Arial"/>
              </a:rPr>
              <a:t>(df, method = "</a:t>
            </a:r>
            <a:r>
              <a:rPr lang="en-US" sz="1800" b="0" strike="noStrike" spc="-1" dirty="0" err="1">
                <a:solidFill>
                  <a:schemeClr val="bg1"/>
                </a:solidFill>
                <a:latin typeface="Arial"/>
              </a:rPr>
              <a:t>pearson</a:t>
            </a:r>
            <a:r>
              <a:rPr lang="en-US" sz="1800" b="0" strike="noStrike" spc="-1" dirty="0">
                <a:solidFill>
                  <a:schemeClr val="bg1"/>
                </a:solidFill>
                <a:latin typeface="Arial"/>
              </a:rPr>
              <a:t>", use = "</a:t>
            </a:r>
            <a:r>
              <a:rPr lang="en-US" sz="1800" b="0" strike="noStrike" spc="-1" dirty="0" err="1">
                <a:solidFill>
                  <a:schemeClr val="bg1"/>
                </a:solidFill>
                <a:latin typeface="Arial"/>
              </a:rPr>
              <a:t>complete.obs</a:t>
            </a:r>
            <a:r>
              <a:rPr lang="en-US" sz="1800" b="0" strike="noStrike" spc="-1" dirty="0">
                <a:solidFill>
                  <a:schemeClr val="bg1"/>
                </a:solidFill>
                <a:latin typeface="Arial"/>
              </a:rPr>
              <a:t>")</a:t>
            </a:r>
          </a:p>
          <a:p>
            <a:endParaRPr lang="en-US" sz="1800" b="0" strike="noStrike" spc="-1" dirty="0">
              <a:solidFill>
                <a:schemeClr val="bg1"/>
              </a:solidFill>
              <a:latin typeface="Arial"/>
            </a:endParaRPr>
          </a:p>
          <a:p>
            <a:r>
              <a:rPr lang="en-US" sz="1800" b="0" strike="noStrike" spc="-1" dirty="0">
                <a:solidFill>
                  <a:schemeClr val="bg1"/>
                </a:solidFill>
                <a:latin typeface="Arial"/>
              </a:rPr>
              <a:t>Code to build a correlation matrix with p-values:</a:t>
            </a:r>
          </a:p>
          <a:p>
            <a:r>
              <a:rPr lang="en-US" sz="1800" b="0" strike="noStrike" spc="-1" dirty="0">
                <a:solidFill>
                  <a:schemeClr val="bg1"/>
                </a:solidFill>
                <a:latin typeface="Arial"/>
              </a:rPr>
              <a:t>library(“</a:t>
            </a:r>
            <a:r>
              <a:rPr lang="en-US" sz="1800" b="0" strike="noStrike" spc="-1" dirty="0" err="1">
                <a:solidFill>
                  <a:schemeClr val="bg1"/>
                </a:solidFill>
                <a:latin typeface="Arial"/>
              </a:rPr>
              <a:t>Hmisc</a:t>
            </a:r>
            <a:r>
              <a:rPr lang="en-US" sz="1800" b="0" strike="noStrike" spc="-1" dirty="0">
                <a:solidFill>
                  <a:schemeClr val="bg1"/>
                </a:solidFill>
                <a:latin typeface="Arial"/>
              </a:rPr>
              <a:t>”)</a:t>
            </a:r>
          </a:p>
          <a:p>
            <a:r>
              <a:rPr lang="en-US" sz="1800" b="0" strike="noStrike" spc="-1" dirty="0" err="1">
                <a:solidFill>
                  <a:schemeClr val="bg1"/>
                </a:solidFill>
                <a:latin typeface="Arial"/>
              </a:rPr>
              <a:t>rcorr</a:t>
            </a:r>
            <a:r>
              <a:rPr lang="en-US" sz="1800" b="0" strike="noStrike" spc="-1" dirty="0">
                <a:solidFill>
                  <a:schemeClr val="bg1"/>
                </a:solidFill>
                <a:latin typeface="Arial"/>
              </a:rPr>
              <a:t>(</a:t>
            </a:r>
            <a:r>
              <a:rPr lang="en-US" sz="1800" b="0" strike="noStrike" spc="-1" dirty="0" err="1">
                <a:solidFill>
                  <a:schemeClr val="bg1"/>
                </a:solidFill>
                <a:latin typeface="Arial"/>
              </a:rPr>
              <a:t>as.matrix</a:t>
            </a:r>
            <a:r>
              <a:rPr lang="en-US" sz="1800" b="0" strike="noStrike" spc="-1" dirty="0">
                <a:solidFill>
                  <a:schemeClr val="bg1"/>
                </a:solidFill>
                <a:latin typeface="Arial"/>
              </a:rPr>
              <a:t>(df))</a:t>
            </a:r>
          </a:p>
          <a:p>
            <a:endParaRPr lang="en-US" sz="1800" b="0" strike="noStrike" spc="-1" dirty="0">
              <a:solidFill>
                <a:schemeClr val="bg1"/>
              </a:solidFill>
              <a:latin typeface="Arial"/>
            </a:endParaRPr>
          </a:p>
          <a:p>
            <a:r>
              <a:rPr lang="en-US" sz="1800" b="0" strike="noStrike" spc="-1" dirty="0">
                <a:solidFill>
                  <a:schemeClr val="bg1"/>
                </a:solidFill>
                <a:latin typeface="Arial"/>
              </a:rPr>
              <a:t>Code to build a correlation plot:</a:t>
            </a:r>
          </a:p>
          <a:p>
            <a:r>
              <a:rPr lang="en-US" sz="1800" b="0" strike="noStrike" spc="-1" dirty="0">
                <a:solidFill>
                  <a:schemeClr val="bg1"/>
                </a:solidFill>
                <a:latin typeface="Arial"/>
              </a:rPr>
              <a:t>library(“</a:t>
            </a:r>
            <a:r>
              <a:rPr lang="en-US" sz="1800" b="0" strike="noStrike" spc="-1" dirty="0" err="1">
                <a:solidFill>
                  <a:schemeClr val="bg1"/>
                </a:solidFill>
                <a:latin typeface="Arial"/>
              </a:rPr>
              <a:t>corrplot</a:t>
            </a:r>
            <a:r>
              <a:rPr lang="en-US" sz="1800" b="0" strike="noStrike" spc="-1" dirty="0">
                <a:solidFill>
                  <a:schemeClr val="bg1"/>
                </a:solidFill>
                <a:latin typeface="Arial"/>
              </a:rPr>
              <a:t>”)</a:t>
            </a:r>
          </a:p>
          <a:p>
            <a:r>
              <a:rPr lang="en-US" sz="1800" b="0" strike="noStrike" spc="-1" dirty="0" err="1">
                <a:solidFill>
                  <a:schemeClr val="bg1"/>
                </a:solidFill>
                <a:latin typeface="Arial"/>
              </a:rPr>
              <a:t>corrplot</a:t>
            </a:r>
            <a:r>
              <a:rPr lang="en-US" sz="1800" b="0" strike="noStrike" spc="-1" dirty="0">
                <a:solidFill>
                  <a:schemeClr val="bg1"/>
                </a:solidFill>
                <a:latin typeface="Arial"/>
              </a:rPr>
              <a:t>(df, type = “upper”, order = “</a:t>
            </a:r>
            <a:r>
              <a:rPr lang="en-US" sz="1800" b="0" strike="noStrike" spc="-1" dirty="0" err="1">
                <a:solidFill>
                  <a:schemeClr val="bg1"/>
                </a:solidFill>
                <a:latin typeface="Arial"/>
              </a:rPr>
              <a:t>hclust</a:t>
            </a:r>
            <a:r>
              <a:rPr lang="en-US" sz="1800" b="0" strike="noStrike" spc="-1" dirty="0">
                <a:solidFill>
                  <a:schemeClr val="bg1"/>
                </a:solidFill>
                <a:latin typeface="Arial"/>
              </a:rPr>
              <a:t>”, </a:t>
            </a:r>
            <a:r>
              <a:rPr lang="en-US" sz="1800" b="0" strike="noStrike" spc="-1" dirty="0" err="1">
                <a:solidFill>
                  <a:schemeClr val="bg1"/>
                </a:solidFill>
                <a:latin typeface="Arial"/>
              </a:rPr>
              <a:t>tl.col</a:t>
            </a:r>
            <a:r>
              <a:rPr lang="en-US" sz="1800" b="0" strike="noStrike" spc="-1" dirty="0">
                <a:solidFill>
                  <a:schemeClr val="bg1"/>
                </a:solidFill>
                <a:latin typeface="Arial"/>
              </a:rPr>
              <a:t> = “black”, </a:t>
            </a:r>
            <a:r>
              <a:rPr lang="en-US" sz="1800" b="0" strike="noStrike" spc="-1" dirty="0" err="1">
                <a:solidFill>
                  <a:schemeClr val="bg1"/>
                </a:solidFill>
                <a:latin typeface="Arial"/>
              </a:rPr>
              <a:t>tl.srt</a:t>
            </a:r>
            <a:r>
              <a:rPr lang="en-US" sz="1800" b="0" strike="noStrike" spc="-1" dirty="0">
                <a:solidFill>
                  <a:schemeClr val="bg1"/>
                </a:solidFill>
                <a:latin typeface="Arial"/>
              </a:rPr>
              <a:t> = 45)</a:t>
            </a:r>
          </a:p>
          <a:p>
            <a:endParaRPr lang="en-US" sz="1800" b="0" strike="noStrike" spc="-1" dirty="0">
              <a:latin typeface="Arial"/>
            </a:endParaRPr>
          </a:p>
          <a:p>
            <a:endParaRPr lang="en-US" sz="1800" b="0" strike="noStrike" spc="-1" dirty="0">
              <a:latin typeface="Arial"/>
            </a:endParaRPr>
          </a:p>
          <a:p>
            <a:endParaRPr lang="en-US" sz="1800" b="0" strike="noStrike" spc="-1" dirty="0">
              <a:latin typeface="Arial"/>
            </a:endParaRPr>
          </a:p>
          <a:p>
            <a:endParaRPr lang="en-US" sz="1800" b="0" strike="noStrike" spc="-1" dirty="0">
              <a:latin typeface="Arial"/>
            </a:endParaRPr>
          </a:p>
          <a:p>
            <a:endParaRPr lang="en-US" sz="1800" b="0" strike="noStrike" spc="-1" dirty="0">
              <a:latin typeface="Arial"/>
            </a:endParaRPr>
          </a:p>
          <a:p>
            <a:endParaRPr lang="en-US" sz="1800" b="0" strike="noStrike" spc="-1" dirty="0">
              <a:latin typeface="Arial"/>
            </a:endParaRPr>
          </a:p>
          <a:p>
            <a:endParaRPr lang="en-US" sz="1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Feature Engineering</a:t>
            </a:r>
            <a:endParaRPr lang="en-US" sz="3400" b="0" strike="noStrike" spc="-1">
              <a:latin typeface="Arial"/>
            </a:endParaRPr>
          </a:p>
        </p:txBody>
      </p:sp>
      <p:sp>
        <p:nvSpPr>
          <p:cNvPr id="217" name="CustomShape 2"/>
          <p:cNvSpPr/>
          <p:nvPr/>
        </p:nvSpPr>
        <p:spPr>
          <a:xfrm>
            <a:off x="1295280" y="2052000"/>
            <a:ext cx="927396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We may want to create new features from our data. </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We’ll create two features: </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	1) A variable: Mother which indicates a person is likely a mother</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	2) A variable: Father which indicates a person is likely a father</a:t>
            </a:r>
            <a:endParaRPr lang="en-US" sz="20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How to create these variables? </a:t>
            </a:r>
            <a:endParaRPr lang="en-US" sz="3400" b="0" strike="noStrike" spc="-1">
              <a:latin typeface="Arial"/>
            </a:endParaRPr>
          </a:p>
        </p:txBody>
      </p:sp>
      <p:sp>
        <p:nvSpPr>
          <p:cNvPr id="219" name="CustomShape 2"/>
          <p:cNvSpPr/>
          <p:nvPr/>
        </p:nvSpPr>
        <p:spPr>
          <a:xfrm>
            <a:off x="2773440" y="205200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What characteristics / features do you think would indicate mother / father? </a:t>
            </a:r>
            <a:endParaRPr lang="en-US"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255400" y="1604520"/>
            <a:ext cx="185904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2000" b="0" strike="noStrike" spc="-1">
                <a:solidFill>
                  <a:srgbClr val="FFFFFF"/>
                </a:solidFill>
                <a:latin typeface="Arial"/>
              </a:rPr>
              <a:t>Group 1:</a:t>
            </a:r>
            <a:endParaRPr lang="en-US" sz="20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2000" b="0" strike="noStrike" spc="-1">
                <a:solidFill>
                  <a:srgbClr val="FFFFFF"/>
                </a:solidFill>
                <a:latin typeface="Arial"/>
              </a:rPr>
              <a:t>Terry</a:t>
            </a:r>
            <a:endParaRPr lang="en-US" sz="20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2000" b="0" strike="noStrike" spc="-1">
                <a:solidFill>
                  <a:srgbClr val="FFFFFF"/>
                </a:solidFill>
                <a:latin typeface="Arial"/>
              </a:rPr>
              <a:t>Tuan</a:t>
            </a:r>
            <a:endParaRPr lang="en-US" sz="20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2000" b="0" strike="noStrike" spc="-1">
                <a:solidFill>
                  <a:srgbClr val="FFFFFF"/>
                </a:solidFill>
                <a:latin typeface="Arial"/>
              </a:rPr>
              <a:t>Kyle</a:t>
            </a:r>
            <a:endParaRPr lang="en-US" sz="2000" b="0" strike="noStrike" spc="-1">
              <a:latin typeface="Arial"/>
            </a:endParaRPr>
          </a:p>
        </p:txBody>
      </p:sp>
      <p:sp>
        <p:nvSpPr>
          <p:cNvPr id="179" name="CustomShape 2"/>
          <p:cNvSpPr/>
          <p:nvPr/>
        </p:nvSpPr>
        <p:spPr>
          <a:xfrm>
            <a:off x="5730120" y="1600560"/>
            <a:ext cx="185904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US" sz="2000" b="0" strike="noStrike" spc="-1">
                <a:solidFill>
                  <a:srgbClr val="FFFFFF"/>
                </a:solidFill>
                <a:latin typeface="Arial"/>
              </a:rPr>
              <a:t>Group 2:</a:t>
            </a:r>
            <a:endParaRPr lang="en-US" sz="20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2000" b="0" strike="noStrike" spc="-1">
                <a:solidFill>
                  <a:srgbClr val="FFFFFF"/>
                </a:solidFill>
                <a:latin typeface="Arial"/>
              </a:rPr>
              <a:t>Cameron</a:t>
            </a:r>
            <a:endParaRPr lang="en-US" sz="20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2000" b="0" strike="noStrike" spc="-1">
                <a:solidFill>
                  <a:srgbClr val="FFFFFF"/>
                </a:solidFill>
                <a:latin typeface="Arial"/>
              </a:rPr>
              <a:t>Ryan</a:t>
            </a:r>
            <a:endParaRPr lang="en-US" sz="2000" b="0" strike="noStrike" spc="-1">
              <a:latin typeface="Arial"/>
            </a:endParaRPr>
          </a:p>
          <a:p>
            <a:pPr marL="432000" indent="-323640">
              <a:lnSpc>
                <a:spcPct val="100000"/>
              </a:lnSpc>
              <a:spcBef>
                <a:spcPts val="1417"/>
              </a:spcBef>
              <a:buClr>
                <a:srgbClr val="000000"/>
              </a:buClr>
              <a:buSzPct val="45000"/>
              <a:buFont typeface="Wingdings" charset="2"/>
              <a:buChar char=""/>
            </a:pPr>
            <a:r>
              <a:rPr lang="en-US" sz="2000" b="0" strike="noStrike" spc="-1">
                <a:solidFill>
                  <a:srgbClr val="FFFFFF"/>
                </a:solidFill>
                <a:latin typeface="Arial"/>
              </a:rPr>
              <a:t>Kamryn</a:t>
            </a:r>
            <a:endParaRPr lang="en-US"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How would you go about creating this? </a:t>
            </a:r>
            <a:endParaRPr lang="en-US" sz="3400" b="0" strike="noStrike" spc="-1">
              <a:latin typeface="Arial"/>
            </a:endParaRPr>
          </a:p>
        </p:txBody>
      </p:sp>
      <p:sp>
        <p:nvSpPr>
          <p:cNvPr id="221" name="CustomShape 2"/>
          <p:cNvSpPr/>
          <p:nvPr/>
        </p:nvSpPr>
        <p:spPr>
          <a:xfrm>
            <a:off x="2773440" y="205200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Think about the order in which you want to run your code – where does this feature engineering fit in? </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Would this have to occur before or after imputing age? </a:t>
            </a:r>
            <a:endParaRPr lang="en-US" sz="20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WARNING: Binning Predictors is not recommended</a:t>
            </a:r>
            <a:endParaRPr lang="en-US" sz="3400" b="0" strike="noStrike" spc="-1">
              <a:latin typeface="Arial"/>
            </a:endParaRPr>
          </a:p>
        </p:txBody>
      </p:sp>
      <p:sp>
        <p:nvSpPr>
          <p:cNvPr id="223" name="CustomShape 2"/>
          <p:cNvSpPr/>
          <p:nvPr/>
        </p:nvSpPr>
        <p:spPr>
          <a:xfrm>
            <a:off x="2311920" y="244800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20000"/>
              </a:lnSpc>
              <a:spcBef>
                <a:spcPts val="1001"/>
              </a:spcBef>
              <a:spcAft>
                <a:spcPts val="601"/>
              </a:spcAft>
              <a:tabLst>
                <a:tab pos="0" algn="l"/>
              </a:tabLst>
            </a:pPr>
            <a:r>
              <a:rPr lang="en-US" sz="2000" b="0" strike="noStrike" spc="-1">
                <a:solidFill>
                  <a:srgbClr val="FFFFFF"/>
                </a:solidFill>
                <a:latin typeface="Arial"/>
              </a:rPr>
              <a:t>Since many of our models can extract complex relationships (not logistic regression, but others), binning predictors is not recommended because you are losing information.</a:t>
            </a:r>
            <a:endParaRPr lang="en-US" sz="2000" b="0" strike="noStrike" spc="-1">
              <a:latin typeface="Arial"/>
            </a:endParaRPr>
          </a:p>
          <a:p>
            <a:pPr>
              <a:lnSpc>
                <a:spcPct val="120000"/>
              </a:lnSpc>
              <a:spcBef>
                <a:spcPts val="1001"/>
              </a:spcBef>
              <a:spcAft>
                <a:spcPts val="601"/>
              </a:spcAft>
              <a:tabLst>
                <a:tab pos="0" algn="l"/>
              </a:tabLst>
            </a:pPr>
            <a:endParaRPr lang="en-US" sz="2000" b="0" strike="noStrike" spc="-1">
              <a:latin typeface="Arial"/>
            </a:endParaRPr>
          </a:p>
          <a:p>
            <a:pPr>
              <a:lnSpc>
                <a:spcPct val="120000"/>
              </a:lnSpc>
              <a:spcBef>
                <a:spcPts val="1001"/>
              </a:spcBef>
              <a:spcAft>
                <a:spcPts val="601"/>
              </a:spcAft>
              <a:tabLst>
                <a:tab pos="0" algn="l"/>
              </a:tabLst>
            </a:pPr>
            <a:endParaRPr lang="en-US" sz="2000" b="0" strike="noStrike" spc="-1">
              <a:latin typeface="Arial"/>
            </a:endParaRPr>
          </a:p>
          <a:p>
            <a:pPr>
              <a:lnSpc>
                <a:spcPct val="120000"/>
              </a:lnSpc>
              <a:spcBef>
                <a:spcPts val="1001"/>
              </a:spcBef>
              <a:spcAft>
                <a:spcPts val="601"/>
              </a:spcAft>
              <a:tabLst>
                <a:tab pos="0" algn="l"/>
              </a:tabLst>
            </a:pPr>
            <a:endParaRPr lang="en-US" sz="2000" b="0" strike="noStrike" spc="-1">
              <a:latin typeface="Arial"/>
            </a:endParaRPr>
          </a:p>
          <a:p>
            <a:pPr>
              <a:lnSpc>
                <a:spcPct val="120000"/>
              </a:lnSpc>
              <a:spcBef>
                <a:spcPts val="1001"/>
              </a:spcBef>
              <a:spcAft>
                <a:spcPts val="601"/>
              </a:spcAft>
              <a:tabLst>
                <a:tab pos="0" algn="l"/>
              </a:tabLst>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3">
                                            <p:txEl>
                                              <p:pRg st="1" end="1"/>
                                            </p:txEl>
                                          </p:spTgt>
                                        </p:tgtEl>
                                        <p:attrNameLst>
                                          <p:attrName>style.visibility</p:attrName>
                                        </p:attrNameLst>
                                      </p:cBhvr>
                                      <p:to>
                                        <p:strVal val="visible"/>
                                      </p:to>
                                    </p:set>
                                    <p:anim calcmode="lin" valueType="num">
                                      <p:cBhvr additive="repl">
                                        <p:cTn id="7" dur="500" fill="hold"/>
                                        <p:tgtEl>
                                          <p:spTgt spid="223">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Creating Dummy Variables or One-Hot Encoding</a:t>
            </a:r>
            <a:endParaRPr lang="en-US" sz="3400" b="0" strike="noStrike" spc="-1">
              <a:latin typeface="Arial"/>
            </a:endParaRPr>
          </a:p>
        </p:txBody>
      </p:sp>
      <p:sp>
        <p:nvSpPr>
          <p:cNvPr id="225" name="CustomShape 2"/>
          <p:cNvSpPr/>
          <p:nvPr/>
        </p:nvSpPr>
        <p:spPr>
          <a:xfrm>
            <a:off x="2773440" y="2052000"/>
            <a:ext cx="7795800" cy="44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20000"/>
              </a:lnSpc>
              <a:spcBef>
                <a:spcPts val="1001"/>
              </a:spcBef>
              <a:spcAft>
                <a:spcPts val="601"/>
              </a:spcAft>
              <a:tabLst>
                <a:tab pos="0" algn="l"/>
              </a:tabLst>
            </a:pPr>
            <a:endParaRPr lang="en-US" sz="18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Instead of just using a factor (also known as label encoding), we may want to use dummy variables (or one-hot encoding)</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FFFF"/>
                </a:solidFill>
                <a:latin typeface="Arial"/>
              </a:rPr>
              <a:t>What is the benefit?  It may allow our model to keep certain dummy categories and drop others. </a:t>
            </a:r>
            <a:endParaRPr lang="en-US" sz="2000" b="0" strike="noStrike" spc="-1">
              <a:latin typeface="Arial"/>
            </a:endParaRPr>
          </a:p>
          <a:p>
            <a:pPr>
              <a:lnSpc>
                <a:spcPct val="120000"/>
              </a:lnSpc>
              <a:tabLst>
                <a:tab pos="0" algn="l"/>
              </a:tabLst>
            </a:pPr>
            <a:r>
              <a:rPr lang="en-US" sz="2000" b="0" strike="noStrike" spc="-1">
                <a:solidFill>
                  <a:srgbClr val="FF0000"/>
                </a:solidFill>
                <a:latin typeface="Arial"/>
              </a:rPr>
              <a:t>#install.packages("varhandle")</a:t>
            </a:r>
            <a:endParaRPr lang="en-US" sz="2000" b="0" strike="noStrike" spc="-1">
              <a:latin typeface="Arial"/>
            </a:endParaRPr>
          </a:p>
          <a:p>
            <a:pPr>
              <a:lnSpc>
                <a:spcPct val="120000"/>
              </a:lnSpc>
              <a:tabLst>
                <a:tab pos="0" algn="l"/>
              </a:tabLst>
            </a:pPr>
            <a:r>
              <a:rPr lang="en-US" sz="2000" b="0" strike="noStrike" spc="-1">
                <a:solidFill>
                  <a:srgbClr val="FF0000"/>
                </a:solidFill>
                <a:latin typeface="Arial"/>
              </a:rPr>
              <a:t>#library(varhandle)</a:t>
            </a:r>
            <a:endParaRPr lang="en-US" sz="2000" b="0" strike="noStrike" spc="-1">
              <a:latin typeface="Arial"/>
            </a:endParaRPr>
          </a:p>
          <a:p>
            <a:pPr>
              <a:lnSpc>
                <a:spcPct val="120000"/>
              </a:lnSpc>
              <a:tabLst>
                <a:tab pos="0" algn="l"/>
              </a:tabLst>
            </a:pPr>
            <a:r>
              <a:rPr lang="en-US" sz="2000" b="0" strike="noStrike" spc="-1">
                <a:solidFill>
                  <a:srgbClr val="FF0000"/>
                </a:solidFill>
                <a:latin typeface="Arial"/>
              </a:rPr>
              <a:t>ds &lt;- to.dummy(train_data$SibSp_cat, "sibsp")</a:t>
            </a:r>
            <a:endParaRPr lang="en-US" sz="2000" b="0" strike="noStrike" spc="-1">
              <a:latin typeface="Arial"/>
            </a:endParaRPr>
          </a:p>
          <a:p>
            <a:pPr>
              <a:lnSpc>
                <a:spcPct val="120000"/>
              </a:lnSpc>
              <a:tabLst>
                <a:tab pos="0" algn="l"/>
              </a:tabLst>
            </a:pPr>
            <a:r>
              <a:rPr lang="en-US" sz="2000" b="0" strike="noStrike" spc="-1">
                <a:solidFill>
                  <a:srgbClr val="FF0000"/>
                </a:solidFill>
                <a:latin typeface="Arial"/>
              </a:rPr>
              <a:t>train_set &lt;- cbind(train_set, ds)</a:t>
            </a:r>
            <a:endParaRPr lang="en-US" sz="2000" b="0" strike="noStrike" spc="-1">
              <a:latin typeface="Arial"/>
            </a:endParaRPr>
          </a:p>
          <a:p>
            <a:pPr>
              <a:lnSpc>
                <a:spcPct val="120000"/>
              </a:lnSpc>
              <a:tabLst>
                <a:tab pos="0" algn="l"/>
              </a:tabLst>
            </a:pPr>
            <a:r>
              <a:rPr lang="en-US" sz="2000" b="0" strike="noStrike" spc="-1">
                <a:solidFill>
                  <a:srgbClr val="FF0000"/>
                </a:solidFill>
                <a:latin typeface="Arial"/>
              </a:rPr>
              <a:t>ds2 &lt;- to.dummy(test_set$SibSp_cat, "sibsp")</a:t>
            </a:r>
            <a:endParaRPr lang="en-US" sz="2000" b="0" strike="noStrike" spc="-1">
              <a:latin typeface="Arial"/>
            </a:endParaRPr>
          </a:p>
          <a:p>
            <a:pPr>
              <a:lnSpc>
                <a:spcPct val="120000"/>
              </a:lnSpc>
              <a:tabLst>
                <a:tab pos="0" algn="l"/>
              </a:tabLst>
            </a:pPr>
            <a:r>
              <a:rPr lang="en-US" sz="2000" b="0" strike="noStrike" spc="-1">
                <a:solidFill>
                  <a:srgbClr val="FF0000"/>
                </a:solidFill>
                <a:latin typeface="Arial"/>
              </a:rPr>
              <a:t>test_set &lt;- cbind(test_set, ds2)</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
                                            <p:txEl>
                                              <p:pRg st="3" end="3"/>
                                            </p:txEl>
                                          </p:spTgt>
                                        </p:tgtEl>
                                        <p:attrNameLst>
                                          <p:attrName>style.visibility</p:attrName>
                                        </p:attrNameLst>
                                      </p:cBhvr>
                                      <p:to>
                                        <p:strVal val="visible"/>
                                      </p:to>
                                    </p:set>
                                    <p:anim calcmode="lin" valueType="num">
                                      <p:cBhvr additive="repl">
                                        <p:cTn id="7" dur="500" fill="hold"/>
                                        <p:tgtEl>
                                          <p:spTgt spid="225">
                                            <p:txEl>
                                              <p:pRg st="3" end="3"/>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2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
                                            <p:txEl>
                                              <p:pRg st="4" end="4"/>
                                            </p:txEl>
                                          </p:spTgt>
                                        </p:tgtEl>
                                        <p:attrNameLst>
                                          <p:attrName>style.visibility</p:attrName>
                                        </p:attrNameLst>
                                      </p:cBhvr>
                                      <p:to>
                                        <p:strVal val="visible"/>
                                      </p:to>
                                    </p:set>
                                    <p:anim calcmode="lin" valueType="num">
                                      <p:cBhvr additive="repl">
                                        <p:cTn id="11" dur="500" fill="hold"/>
                                        <p:tgtEl>
                                          <p:spTgt spid="225">
                                            <p:txEl>
                                              <p:pRg st="4" end="4"/>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22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
                                            <p:txEl>
                                              <p:pRg st="5" end="5"/>
                                            </p:txEl>
                                          </p:spTgt>
                                        </p:tgtEl>
                                        <p:attrNameLst>
                                          <p:attrName>style.visibility</p:attrName>
                                        </p:attrNameLst>
                                      </p:cBhvr>
                                      <p:to>
                                        <p:strVal val="visible"/>
                                      </p:to>
                                    </p:set>
                                    <p:anim calcmode="lin" valueType="num">
                                      <p:cBhvr additive="repl">
                                        <p:cTn id="15" dur="500" fill="hold"/>
                                        <p:tgtEl>
                                          <p:spTgt spid="225">
                                            <p:txEl>
                                              <p:pRg st="5" end="5"/>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22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
                                            <p:txEl>
                                              <p:pRg st="6" end="6"/>
                                            </p:txEl>
                                          </p:spTgt>
                                        </p:tgtEl>
                                        <p:attrNameLst>
                                          <p:attrName>style.visibility</p:attrName>
                                        </p:attrNameLst>
                                      </p:cBhvr>
                                      <p:to>
                                        <p:strVal val="visible"/>
                                      </p:to>
                                    </p:set>
                                    <p:anim calcmode="lin" valueType="num">
                                      <p:cBhvr additive="repl">
                                        <p:cTn id="19" dur="500" fill="hold"/>
                                        <p:tgtEl>
                                          <p:spTgt spid="225">
                                            <p:txEl>
                                              <p:pRg st="6" end="6"/>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22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5">
                                            <p:txEl>
                                              <p:pRg st="7" end="7"/>
                                            </p:txEl>
                                          </p:spTgt>
                                        </p:tgtEl>
                                        <p:attrNameLst>
                                          <p:attrName>style.visibility</p:attrName>
                                        </p:attrNameLst>
                                      </p:cBhvr>
                                      <p:to>
                                        <p:strVal val="visible"/>
                                      </p:to>
                                    </p:set>
                                    <p:anim calcmode="lin" valueType="num">
                                      <p:cBhvr additive="repl">
                                        <p:cTn id="23" dur="500" fill="hold"/>
                                        <p:tgtEl>
                                          <p:spTgt spid="225">
                                            <p:txEl>
                                              <p:pRg st="7" end="7"/>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22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5">
                                            <p:txEl>
                                              <p:pRg st="8" end="8"/>
                                            </p:txEl>
                                          </p:spTgt>
                                        </p:tgtEl>
                                        <p:attrNameLst>
                                          <p:attrName>style.visibility</p:attrName>
                                        </p:attrNameLst>
                                      </p:cBhvr>
                                      <p:to>
                                        <p:strVal val="visible"/>
                                      </p:to>
                                    </p:set>
                                    <p:anim calcmode="lin" valueType="num">
                                      <p:cBhvr additive="repl">
                                        <p:cTn id="27" dur="500" fill="hold"/>
                                        <p:tgtEl>
                                          <p:spTgt spid="225">
                                            <p:txEl>
                                              <p:pRg st="8" end="8"/>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22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2194560" y="731520"/>
            <a:ext cx="7003800" cy="459360"/>
          </a:xfrm>
          <a:prstGeom prst="rect">
            <a:avLst/>
          </a:prstGeom>
          <a:noFill/>
          <a:ln>
            <a:noFill/>
          </a:ln>
        </p:spPr>
        <p:txBody>
          <a:bodyPr lIns="90000" tIns="45000" rIns="90000" bIns="45000">
            <a:noAutofit/>
          </a:bodyPr>
          <a:lstStyle/>
          <a:p>
            <a:r>
              <a:rPr lang="en-US" sz="2600" b="0" strike="noStrike" spc="-1">
                <a:latin typeface="Arial"/>
              </a:rPr>
              <a:t>Measuring a Relationship (Hypothesis Testing)</a:t>
            </a:r>
          </a:p>
        </p:txBody>
      </p:sp>
      <p:pic>
        <p:nvPicPr>
          <p:cNvPr id="227" name="Picture 226"/>
          <p:cNvPicPr/>
          <p:nvPr/>
        </p:nvPicPr>
        <p:blipFill>
          <a:blip r:embed="rId2"/>
          <a:stretch/>
        </p:blipFill>
        <p:spPr>
          <a:xfrm>
            <a:off x="2351160" y="1461600"/>
            <a:ext cx="7067160" cy="484776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2194560" y="731520"/>
            <a:ext cx="6217200" cy="459360"/>
          </a:xfrm>
          <a:prstGeom prst="rect">
            <a:avLst/>
          </a:prstGeom>
          <a:noFill/>
          <a:ln>
            <a:noFill/>
          </a:ln>
        </p:spPr>
        <p:txBody>
          <a:bodyPr lIns="90000" tIns="45000" rIns="90000" bIns="45000">
            <a:noAutofit/>
          </a:bodyPr>
          <a:lstStyle/>
          <a:p>
            <a:r>
              <a:rPr lang="en-US" sz="2600" b="0" strike="noStrike" spc="-1">
                <a:latin typeface="Arial"/>
              </a:rPr>
              <a:t>Measuring the Strength of an Association</a:t>
            </a:r>
          </a:p>
        </p:txBody>
      </p:sp>
      <p:pic>
        <p:nvPicPr>
          <p:cNvPr id="229" name="Picture 228"/>
          <p:cNvPicPr/>
          <p:nvPr/>
        </p:nvPicPr>
        <p:blipFill>
          <a:blip r:embed="rId2"/>
          <a:stretch/>
        </p:blipFill>
        <p:spPr>
          <a:xfrm>
            <a:off x="2358720" y="1914840"/>
            <a:ext cx="6876720" cy="402876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1274760" y="182880"/>
            <a:ext cx="7229160" cy="459360"/>
          </a:xfrm>
          <a:prstGeom prst="rect">
            <a:avLst/>
          </a:prstGeom>
          <a:noFill/>
          <a:ln>
            <a:noFill/>
          </a:ln>
        </p:spPr>
        <p:txBody>
          <a:bodyPr lIns="90000" tIns="45000" rIns="90000" bIns="45000">
            <a:noAutofit/>
          </a:bodyPr>
          <a:lstStyle/>
          <a:p>
            <a:r>
              <a:rPr lang="en-US" sz="2600" b="0" strike="noStrike" spc="-1">
                <a:latin typeface="Arial"/>
              </a:rPr>
              <a:t>Choosing a Machine Learning Model (if desired)</a:t>
            </a:r>
          </a:p>
        </p:txBody>
      </p:sp>
      <p:pic>
        <p:nvPicPr>
          <p:cNvPr id="231" name="Picture 230"/>
          <p:cNvPicPr/>
          <p:nvPr/>
        </p:nvPicPr>
        <p:blipFill>
          <a:blip r:embed="rId2"/>
          <a:stretch/>
        </p:blipFill>
        <p:spPr>
          <a:xfrm rot="12600">
            <a:off x="1473480" y="931320"/>
            <a:ext cx="9313200" cy="580644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Use the imputed data to run model</a:t>
            </a:r>
            <a:endParaRPr lang="en-US" sz="3400" b="0" strike="noStrike" spc="-1">
              <a:latin typeface="Arial"/>
            </a:endParaRPr>
          </a:p>
        </p:txBody>
      </p:sp>
      <p:pic>
        <p:nvPicPr>
          <p:cNvPr id="233" name="Picture 3"/>
          <p:cNvPicPr/>
          <p:nvPr/>
        </p:nvPicPr>
        <p:blipFill>
          <a:blip r:embed="rId2"/>
          <a:stretch/>
        </p:blipFill>
        <p:spPr>
          <a:xfrm>
            <a:off x="2785320" y="2061720"/>
            <a:ext cx="5169600" cy="42188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Check accuracy on “test” data</a:t>
            </a:r>
            <a:endParaRPr lang="en-US" sz="3400" b="0" strike="noStrike" spc="-1">
              <a:latin typeface="Arial"/>
            </a:endParaRPr>
          </a:p>
        </p:txBody>
      </p:sp>
      <p:sp>
        <p:nvSpPr>
          <p:cNvPr id="235" name="CustomShape 2"/>
          <p:cNvSpPr/>
          <p:nvPr/>
        </p:nvSpPr>
        <p:spPr>
          <a:xfrm>
            <a:off x="2773440" y="205200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000"/>
          </a:bodyPr>
          <a:lstStyle/>
          <a:p>
            <a:pPr>
              <a:lnSpc>
                <a:spcPct val="120000"/>
              </a:lnSpc>
              <a:spcBef>
                <a:spcPts val="1001"/>
              </a:spcBef>
              <a:spcAft>
                <a:spcPts val="601"/>
              </a:spcAft>
              <a:tabLst>
                <a:tab pos="0" algn="l"/>
              </a:tabLst>
            </a:pPr>
            <a:r>
              <a:rPr lang="en-US" sz="2000" b="0" strike="noStrike" spc="-1">
                <a:solidFill>
                  <a:srgbClr val="FF0000"/>
                </a:solidFill>
                <a:latin typeface="Arial"/>
              </a:rPr>
              <a:t>#check accuracy score on test data</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0000"/>
                </a:solidFill>
                <a:latin typeface="Arial"/>
              </a:rPr>
              <a:t>survived_hat &lt;- predict(bestModel1, test_set, type="response")</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0000"/>
                </a:solidFill>
                <a:latin typeface="Arial"/>
              </a:rPr>
              <a:t>survived_pred &lt;- factor(ifelse(survived_hat &gt;0.5, 1, 0))</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0000"/>
                </a:solidFill>
                <a:latin typeface="Arial"/>
              </a:rPr>
              <a:t>confusionMatrix(survived_pred, factor(test_set$Survived))</a:t>
            </a:r>
            <a:endParaRPr lang="en-US" sz="2000" b="0" strike="noStrike" spc="-1">
              <a:latin typeface="Arial"/>
            </a:endParaRPr>
          </a:p>
          <a:p>
            <a:pPr>
              <a:lnSpc>
                <a:spcPct val="120000"/>
              </a:lnSpc>
              <a:spcBef>
                <a:spcPts val="1001"/>
              </a:spcBef>
              <a:spcAft>
                <a:spcPts val="601"/>
              </a:spcAft>
              <a:tabLst>
                <a:tab pos="0" algn="l"/>
              </a:tabLst>
            </a:pP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0000"/>
                </a:solidFill>
                <a:latin typeface="Arial"/>
              </a:rPr>
              <a:t>survived_hat &lt;- predict(bestModel2, test_set, type="response")</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0000"/>
                </a:solidFill>
                <a:latin typeface="Arial"/>
              </a:rPr>
              <a:t>survived_pred &lt;- factor(ifelse(survived_hat &gt;0.5, 1, 0))</a:t>
            </a:r>
            <a:endParaRPr lang="en-US" sz="2000" b="0" strike="noStrike" spc="-1">
              <a:latin typeface="Arial"/>
            </a:endParaRPr>
          </a:p>
          <a:p>
            <a:pPr>
              <a:lnSpc>
                <a:spcPct val="120000"/>
              </a:lnSpc>
              <a:spcBef>
                <a:spcPts val="1001"/>
              </a:spcBef>
              <a:spcAft>
                <a:spcPts val="601"/>
              </a:spcAft>
              <a:tabLst>
                <a:tab pos="0" algn="l"/>
              </a:tabLst>
            </a:pPr>
            <a:r>
              <a:rPr lang="en-US" sz="2000" b="0" strike="noStrike" spc="-1">
                <a:solidFill>
                  <a:srgbClr val="FF0000"/>
                </a:solidFill>
                <a:latin typeface="Arial"/>
              </a:rPr>
              <a:t>confusionMatrix(survived_pred, factor(test_set$Survived))</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
                                            <p:txEl>
                                              <p:pRg st="5" end="5"/>
                                            </p:txEl>
                                          </p:spTgt>
                                        </p:tgtEl>
                                        <p:attrNameLst>
                                          <p:attrName>style.visibility</p:attrName>
                                        </p:attrNameLst>
                                      </p:cBhvr>
                                      <p:to>
                                        <p:strVal val="visible"/>
                                      </p:to>
                                    </p:set>
                                    <p:anim calcmode="lin" valueType="num">
                                      <p:cBhvr additive="repl">
                                        <p:cTn id="7" dur="500" fill="hold"/>
                                        <p:tgtEl>
                                          <p:spTgt spid="235">
                                            <p:txEl>
                                              <p:pRg st="5" end="5"/>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3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
                                            <p:txEl>
                                              <p:pRg st="6" end="6"/>
                                            </p:txEl>
                                          </p:spTgt>
                                        </p:tgtEl>
                                        <p:attrNameLst>
                                          <p:attrName>style.visibility</p:attrName>
                                        </p:attrNameLst>
                                      </p:cBhvr>
                                      <p:to>
                                        <p:strVal val="visible"/>
                                      </p:to>
                                    </p:set>
                                    <p:anim calcmode="lin" valueType="num">
                                      <p:cBhvr additive="repl">
                                        <p:cTn id="11" dur="500" fill="hold"/>
                                        <p:tgtEl>
                                          <p:spTgt spid="235">
                                            <p:txEl>
                                              <p:pRg st="6" end="6"/>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23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
                                            <p:txEl>
                                              <p:pRg st="7" end="7"/>
                                            </p:txEl>
                                          </p:spTgt>
                                        </p:tgtEl>
                                        <p:attrNameLst>
                                          <p:attrName>style.visibility</p:attrName>
                                        </p:attrNameLst>
                                      </p:cBhvr>
                                      <p:to>
                                        <p:strVal val="visible"/>
                                      </p:to>
                                    </p:set>
                                    <p:anim calcmode="lin" valueType="num">
                                      <p:cBhvr additive="repl">
                                        <p:cTn id="15" dur="500" fill="hold"/>
                                        <p:tgtEl>
                                          <p:spTgt spid="235">
                                            <p:txEl>
                                              <p:pRg st="7" end="7"/>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2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Making predictions and writing to a file</a:t>
            </a:r>
            <a:endParaRPr lang="en-US" sz="3400" b="0" strike="noStrike" spc="-1">
              <a:latin typeface="Arial"/>
            </a:endParaRPr>
          </a:p>
        </p:txBody>
      </p:sp>
      <p:sp>
        <p:nvSpPr>
          <p:cNvPr id="237" name="CustomShape 2"/>
          <p:cNvSpPr/>
          <p:nvPr/>
        </p:nvSpPr>
        <p:spPr>
          <a:xfrm>
            <a:off x="2773440" y="170316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000"/>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You are allowed to make 3 submissions a day for this competition (other competitions may limit you to more or fewer submissions per day)</a:t>
            </a:r>
            <a:endParaRPr lang="en-US" sz="20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test_labels &lt;- predict(fit, test_data, type="response")</a:t>
            </a:r>
            <a:endParaRPr lang="en-US" sz="18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Specifying type as response will cause R to predict labels, rather than percentages.</a:t>
            </a:r>
            <a:endParaRPr lang="en-US" sz="18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submission &lt;- test_data %&gt;% select(UniqueID, predicted_label) </a:t>
            </a:r>
            <a:endParaRPr lang="en-US" sz="18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submission</a:t>
            </a:r>
            <a:endParaRPr lang="en-US" sz="18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write.csv(submission, 'submission.csv‘, row.names=FALSE)</a:t>
            </a:r>
            <a:endParaRPr lang="en-US" sz="1800" b="0" strike="noStrike" spc="-1">
              <a:latin typeface="Arial"/>
            </a:endParaRPr>
          </a:p>
          <a:p>
            <a:pPr marL="285840" indent="-285120">
              <a:lnSpc>
                <a:spcPct val="120000"/>
              </a:lnSpc>
              <a:spcBef>
                <a:spcPts val="1001"/>
              </a:spcBef>
              <a:spcAft>
                <a:spcPts val="601"/>
              </a:spcAft>
              <a:buClr>
                <a:srgbClr val="8EC0C1"/>
              </a:buClr>
              <a:buSzPct val="90000"/>
              <a:buFont typeface="Wingdings" charset="2"/>
              <a:buChar char=""/>
              <a:tabLst>
                <a:tab pos="0" algn="l"/>
              </a:tabLst>
            </a:pPr>
            <a:r>
              <a:rPr lang="en-US" sz="2000" b="0" strike="noStrike" spc="-1">
                <a:solidFill>
                  <a:srgbClr val="FFFFFF"/>
                </a:solidFill>
                <a:latin typeface="Arial"/>
              </a:rPr>
              <a:t>You can find your file under your working directory.</a:t>
            </a:r>
            <a:endParaRPr lang="en-US" sz="2000" b="0" strike="noStrike" spc="-1">
              <a:latin typeface="Arial"/>
            </a:endParaRPr>
          </a:p>
        </p:txBody>
      </p:sp>
      <p:pic>
        <p:nvPicPr>
          <p:cNvPr id="238" name="Picture 3"/>
          <p:cNvPicPr/>
          <p:nvPr/>
        </p:nvPicPr>
        <p:blipFill>
          <a:blip r:embed="rId2"/>
          <a:stretch/>
        </p:blipFill>
        <p:spPr>
          <a:xfrm>
            <a:off x="186120" y="2191320"/>
            <a:ext cx="2505960" cy="350856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1277640" y="274320"/>
            <a:ext cx="7957440" cy="107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800" b="0" strike="noStrike" spc="-1">
                <a:solidFill>
                  <a:srgbClr val="FFFFFF"/>
                </a:solidFill>
                <a:latin typeface="Arial"/>
              </a:rPr>
              <a:t>Submission Format</a:t>
            </a:r>
            <a:endParaRPr lang="en-US" sz="1800" b="0" strike="noStrike" spc="-1">
              <a:latin typeface="Arial"/>
            </a:endParaRPr>
          </a:p>
        </p:txBody>
      </p:sp>
      <p:pic>
        <p:nvPicPr>
          <p:cNvPr id="240" name="Picture 239"/>
          <p:cNvPicPr/>
          <p:nvPr/>
        </p:nvPicPr>
        <p:blipFill>
          <a:blip r:embed="rId2"/>
          <a:stretch/>
        </p:blipFill>
        <p:spPr>
          <a:xfrm>
            <a:off x="3474720" y="717480"/>
            <a:ext cx="7566480" cy="58496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003320" y="660600"/>
            <a:ext cx="7957440" cy="107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400" b="0" strike="noStrike" spc="-1">
                <a:solidFill>
                  <a:srgbClr val="FFFFFF"/>
                </a:solidFill>
                <a:latin typeface="Arial"/>
              </a:rPr>
              <a:t>One more look at the data</a:t>
            </a:r>
            <a:endParaRPr lang="en-US" sz="2400" b="0" strike="noStrike" spc="-1">
              <a:latin typeface="Arial"/>
            </a:endParaRPr>
          </a:p>
        </p:txBody>
      </p:sp>
      <p:sp>
        <p:nvSpPr>
          <p:cNvPr id="181" name="CustomShape 2"/>
          <p:cNvSpPr/>
          <p:nvPr/>
        </p:nvSpPr>
        <p:spPr>
          <a:xfrm>
            <a:off x="1416600" y="1756440"/>
            <a:ext cx="937296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dirty="0">
                <a:solidFill>
                  <a:srgbClr val="FF4000"/>
                </a:solidFill>
                <a:latin typeface="Arial"/>
              </a:rPr>
              <a:t>Variables:</a:t>
            </a:r>
            <a:endParaRPr lang="en-US" sz="1800" b="0" strike="noStrike" spc="-1" dirty="0">
              <a:latin typeface="Arial"/>
            </a:endParaRPr>
          </a:p>
          <a:p>
            <a:pPr>
              <a:lnSpc>
                <a:spcPct val="100000"/>
              </a:lnSpc>
            </a:pPr>
            <a:r>
              <a:rPr lang="en-US" sz="1800" b="0" strike="noStrike" spc="-1" dirty="0">
                <a:solidFill>
                  <a:srgbClr val="FF4000"/>
                </a:solidFill>
                <a:latin typeface="Arial"/>
              </a:rPr>
              <a:t>https://</a:t>
            </a:r>
            <a:r>
              <a:rPr lang="en-US" sz="1800" b="0" strike="noStrike" spc="-1" dirty="0" err="1">
                <a:solidFill>
                  <a:srgbClr val="FF4000"/>
                </a:solidFill>
                <a:latin typeface="Arial"/>
              </a:rPr>
              <a:t>www.drivendata.org</a:t>
            </a:r>
            <a:r>
              <a:rPr lang="en-US" sz="1800" b="0" strike="noStrike" spc="-1" dirty="0">
                <a:solidFill>
                  <a:srgbClr val="FF4000"/>
                </a:solidFill>
                <a:latin typeface="Arial"/>
              </a:rPr>
              <a:t>/competitions/7/pump-it-up-data-mining-the-water-table/page/25/</a:t>
            </a:r>
            <a:endParaRPr lang="en-US" sz="1800" b="0" strike="noStrike" spc="-1" dirty="0">
              <a:latin typeface="Arial"/>
            </a:endParaRPr>
          </a:p>
        </p:txBody>
      </p:sp>
      <p:sp>
        <p:nvSpPr>
          <p:cNvPr id="182" name="CustomShape 3"/>
          <p:cNvSpPr/>
          <p:nvPr/>
        </p:nvSpPr>
        <p:spPr>
          <a:xfrm>
            <a:off x="1371600" y="2781000"/>
            <a:ext cx="9372960" cy="21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strike="noStrike" spc="-1">
                <a:solidFill>
                  <a:srgbClr val="FF4000"/>
                </a:solidFill>
                <a:latin typeface="Arial"/>
              </a:rPr>
              <a:t>Data Format: </a:t>
            </a:r>
            <a:endParaRPr lang="en-US" sz="1800" b="0" strike="noStrike" spc="-1">
              <a:latin typeface="Arial"/>
            </a:endParaRPr>
          </a:p>
          <a:p>
            <a:pPr>
              <a:lnSpc>
                <a:spcPct val="100000"/>
              </a:lnSpc>
            </a:pPr>
            <a:r>
              <a:rPr lang="en-US" sz="1800" b="0" strike="noStrike" spc="-1">
                <a:solidFill>
                  <a:srgbClr val="FF4000"/>
                </a:solidFill>
                <a:latin typeface="Arial"/>
              </a:rPr>
              <a:t>Training set values – the variables that you’ll use  to train your model</a:t>
            </a:r>
            <a:endParaRPr lang="en-US" sz="1800" b="0" strike="noStrike" spc="-1">
              <a:latin typeface="Arial"/>
            </a:endParaRPr>
          </a:p>
          <a:p>
            <a:pPr>
              <a:lnSpc>
                <a:spcPct val="100000"/>
              </a:lnSpc>
            </a:pPr>
            <a:r>
              <a:rPr lang="en-US" sz="1800" b="0" strike="noStrike" spc="-1">
                <a:solidFill>
                  <a:srgbClr val="FF4000"/>
                </a:solidFill>
                <a:latin typeface="Arial"/>
              </a:rPr>
              <a:t>Training set labels – the labels that you’re training your model to detect</a:t>
            </a:r>
            <a:endParaRPr lang="en-US" sz="1800" b="0" strike="noStrike" spc="-1">
              <a:latin typeface="Arial"/>
            </a:endParaRPr>
          </a:p>
          <a:p>
            <a:pPr>
              <a:lnSpc>
                <a:spcPct val="100000"/>
              </a:lnSpc>
            </a:pPr>
            <a:r>
              <a:rPr lang="en-US" sz="1800" b="0" strike="noStrike" spc="-1">
                <a:solidFill>
                  <a:srgbClr val="FF4000"/>
                </a:solidFill>
                <a:latin typeface="Arial"/>
              </a:rPr>
              <a:t>Test set values – the variables that you’ll use to make final predictions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FF4000"/>
                </a:solidFill>
                <a:latin typeface="Arial"/>
              </a:rPr>
              <a:t>Note: There are no test set labels – you’re going to be blind about your model’s final performance, so I suggest evaluating your model’s performance on your training set labels quite thoroughly.</a:t>
            </a:r>
            <a:endParaRPr lang="en-US" sz="1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Submit your predictions</a:t>
            </a:r>
            <a:endParaRPr lang="en-US" sz="3400" b="0" strike="noStrike" spc="-1">
              <a:latin typeface="Arial"/>
            </a:endParaRPr>
          </a:p>
        </p:txBody>
      </p:sp>
      <p:sp>
        <p:nvSpPr>
          <p:cNvPr id="242" name="CustomShape 2"/>
          <p:cNvSpPr/>
          <p:nvPr/>
        </p:nvSpPr>
        <p:spPr>
          <a:xfrm>
            <a:off x="1185840" y="253836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Go back to the competition</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Select “Submit Predictions”</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Upload your ‘submission.csv’ file</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It’ll tell you your score </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See your place on the leaderboard (out of 10,000 or so)</a:t>
            </a:r>
            <a:endParaRPr lang="en-US"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400" b="0" strike="noStrike" spc="-1">
                <a:solidFill>
                  <a:srgbClr val="FFFFFF"/>
                </a:solidFill>
                <a:latin typeface="Arial"/>
              </a:rPr>
              <a:t>Understanding the Context of the Data</a:t>
            </a:r>
            <a:endParaRPr lang="en-US" sz="2400" b="0" strike="noStrike" spc="-1">
              <a:latin typeface="Arial"/>
            </a:endParaRPr>
          </a:p>
        </p:txBody>
      </p:sp>
      <p:sp>
        <p:nvSpPr>
          <p:cNvPr id="184" name="CustomShape 2"/>
          <p:cNvSpPr/>
          <p:nvPr/>
        </p:nvSpPr>
        <p:spPr>
          <a:xfrm>
            <a:off x="2560320" y="2011680"/>
            <a:ext cx="7406280" cy="27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0" u="sng" strike="noStrike" spc="-1">
                <a:solidFill>
                  <a:srgbClr val="6D9D9B"/>
                </a:solidFill>
                <a:uFillTx/>
                <a:latin typeface="Arial"/>
                <a:hlinkClick r:id="rId2"/>
              </a:rPr>
              <a:t>https://www.andrew.cmu.edu/user/kdagrawa/documents/waterpump.pdf</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C9211E"/>
                </a:solidFill>
                <a:latin typeface="Arial"/>
              </a:rPr>
              <a:t>Googling the TAARIFA data can give you a number of sources and ‘solutions’ to the issue (with varying degrees of accuracy). Most published solutions will be more advanced than I’m asking you to create, but you could take some inspiration from them.</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Steps to Data Analysis…</a:t>
            </a:r>
            <a:endParaRPr lang="en-US" sz="3400" b="0" strike="noStrike" spc="-1">
              <a:latin typeface="Arial"/>
            </a:endParaRPr>
          </a:p>
        </p:txBody>
      </p:sp>
      <p:sp>
        <p:nvSpPr>
          <p:cNvPr id="186" name="CustomShape 2"/>
          <p:cNvSpPr/>
          <p:nvPr/>
        </p:nvSpPr>
        <p:spPr>
          <a:xfrm>
            <a:off x="2250000" y="1677960"/>
            <a:ext cx="7795800" cy="59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1000"/>
          </a:bodyPr>
          <a:lstStyle/>
          <a:p>
            <a:pPr>
              <a:lnSpc>
                <a:spcPct val="120000"/>
              </a:lnSpc>
              <a:spcBef>
                <a:spcPts val="1001"/>
              </a:spcBef>
              <a:spcAft>
                <a:spcPts val="601"/>
              </a:spcAft>
              <a:tabLst>
                <a:tab pos="0" algn="l"/>
              </a:tabLst>
            </a:pPr>
            <a:r>
              <a:rPr lang="en-US" sz="2000" b="0" strike="noStrike" spc="-1">
                <a:solidFill>
                  <a:srgbClr val="FFFFFF"/>
                </a:solidFill>
                <a:latin typeface="Arial"/>
              </a:rPr>
              <a:t>Take a few minutes to write down the steps you would perform to execute this problem (perhaps even just a first pass)</a:t>
            </a:r>
            <a:endParaRPr lang="en-US" sz="2000" b="0" strike="noStrike" spc="-1">
              <a:latin typeface="Arial"/>
            </a:endParaRPr>
          </a:p>
        </p:txBody>
      </p:sp>
      <p:sp>
        <p:nvSpPr>
          <p:cNvPr id="187" name="CustomShape 3"/>
          <p:cNvSpPr/>
          <p:nvPr/>
        </p:nvSpPr>
        <p:spPr>
          <a:xfrm>
            <a:off x="2211120" y="2660040"/>
            <a:ext cx="7655400" cy="31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360">
              <a:lnSpc>
                <a:spcPct val="100000"/>
              </a:lnSpc>
              <a:buClr>
                <a:srgbClr val="FFFFFF"/>
              </a:buClr>
              <a:buFont typeface="StarSymbol"/>
              <a:buAutoNum type="arabicPeriod"/>
            </a:pPr>
            <a:r>
              <a:rPr lang="en-US" sz="1800" b="0" strike="noStrike" spc="-1">
                <a:solidFill>
                  <a:srgbClr val="FFFFFF"/>
                </a:solidFill>
                <a:latin typeface="Arial"/>
                <a:ea typeface="DejaVu Sans"/>
              </a:rPr>
              <a:t>Understand the context</a:t>
            </a:r>
            <a:endParaRPr lang="en-US" sz="1800" b="0" strike="noStrike" spc="-1">
              <a:latin typeface="Arial"/>
            </a:endParaRPr>
          </a:p>
          <a:p>
            <a:pPr marL="343080" indent="-342360">
              <a:lnSpc>
                <a:spcPct val="100000"/>
              </a:lnSpc>
              <a:buClr>
                <a:srgbClr val="FFFFFF"/>
              </a:buClr>
              <a:buFont typeface="StarSymbol"/>
              <a:buAutoNum type="arabicPeriod"/>
            </a:pPr>
            <a:r>
              <a:rPr lang="en-US" sz="1800" b="0" strike="noStrike" spc="-1">
                <a:solidFill>
                  <a:srgbClr val="FFFFFF"/>
                </a:solidFill>
                <a:latin typeface="Arial"/>
                <a:ea typeface="DejaVu Sans"/>
              </a:rPr>
              <a:t>Create test / train datasets</a:t>
            </a:r>
            <a:endParaRPr lang="en-US" sz="1800" b="0" strike="noStrike" spc="-1">
              <a:latin typeface="Arial"/>
            </a:endParaRPr>
          </a:p>
          <a:p>
            <a:pPr marL="343080" indent="-342360">
              <a:lnSpc>
                <a:spcPct val="100000"/>
              </a:lnSpc>
              <a:buClr>
                <a:srgbClr val="FFFFFF"/>
              </a:buClr>
              <a:buFont typeface="StarSymbol"/>
              <a:buAutoNum type="arabicPeriod"/>
            </a:pPr>
            <a:r>
              <a:rPr lang="en-US" sz="1800" b="0" strike="noStrike" spc="-1">
                <a:solidFill>
                  <a:srgbClr val="FFFFFF"/>
                </a:solidFill>
                <a:latin typeface="Arial"/>
                <a:ea typeface="DejaVu Sans"/>
              </a:rPr>
              <a:t>Look at the variables</a:t>
            </a:r>
            <a:endParaRPr lang="en-US" sz="1800" b="0" strike="noStrike" spc="-1">
              <a:latin typeface="Arial"/>
            </a:endParaRPr>
          </a:p>
          <a:p>
            <a:pPr marL="800280" lvl="1" indent="-342360">
              <a:lnSpc>
                <a:spcPct val="100000"/>
              </a:lnSpc>
              <a:buClr>
                <a:srgbClr val="FFFFFF"/>
              </a:buClr>
              <a:buFont typeface="Arial"/>
              <a:buChar char="•"/>
            </a:pPr>
            <a:r>
              <a:rPr lang="en-US" sz="1800" b="0" strike="noStrike" spc="-1">
                <a:solidFill>
                  <a:srgbClr val="FFFFFF"/>
                </a:solidFill>
                <a:latin typeface="Arial"/>
                <a:ea typeface="DejaVu Sans"/>
              </a:rPr>
              <a:t>Missing values</a:t>
            </a:r>
            <a:endParaRPr lang="en-US" sz="1800" b="0" strike="noStrike" spc="-1">
              <a:latin typeface="Arial"/>
            </a:endParaRPr>
          </a:p>
          <a:p>
            <a:pPr marL="800280" lvl="1" indent="-342360">
              <a:lnSpc>
                <a:spcPct val="100000"/>
              </a:lnSpc>
              <a:buClr>
                <a:srgbClr val="FFFFFF"/>
              </a:buClr>
              <a:buFont typeface="Arial"/>
              <a:buChar char="•"/>
            </a:pPr>
            <a:r>
              <a:rPr lang="en-US" sz="1800" b="0" strike="noStrike" spc="-1">
                <a:solidFill>
                  <a:srgbClr val="FFFFFF"/>
                </a:solidFill>
                <a:latin typeface="Arial"/>
                <a:ea typeface="DejaVu Sans"/>
              </a:rPr>
              <a:t>Distributions</a:t>
            </a:r>
            <a:endParaRPr lang="en-US" sz="1800" b="0" strike="noStrike" spc="-1">
              <a:latin typeface="Arial"/>
            </a:endParaRPr>
          </a:p>
          <a:p>
            <a:pPr marL="800280" lvl="1" indent="-342360">
              <a:lnSpc>
                <a:spcPct val="100000"/>
              </a:lnSpc>
              <a:buClr>
                <a:srgbClr val="FFFFFF"/>
              </a:buClr>
              <a:buFont typeface="Arial"/>
              <a:buChar char="•"/>
            </a:pPr>
            <a:r>
              <a:rPr lang="en-US" sz="1800" b="0" strike="noStrike" spc="-1">
                <a:solidFill>
                  <a:srgbClr val="FFFFFF"/>
                </a:solidFill>
                <a:latin typeface="Arial"/>
                <a:ea typeface="DejaVu Sans"/>
              </a:rPr>
              <a:t>Outliers</a:t>
            </a:r>
            <a:endParaRPr lang="en-US" sz="1800" b="0" strike="noStrike" spc="-1">
              <a:latin typeface="Arial"/>
            </a:endParaRPr>
          </a:p>
          <a:p>
            <a:pPr marL="343080" indent="-342360">
              <a:lnSpc>
                <a:spcPct val="100000"/>
              </a:lnSpc>
              <a:buClr>
                <a:srgbClr val="FFFFFF"/>
              </a:buClr>
              <a:buFont typeface="StarSymbol"/>
              <a:buAutoNum type="arabicPeriod" startAt="3"/>
            </a:pPr>
            <a:r>
              <a:rPr lang="en-US" sz="1800" b="0" strike="noStrike" spc="-1">
                <a:solidFill>
                  <a:srgbClr val="FFFFFF"/>
                </a:solidFill>
                <a:latin typeface="Arial"/>
                <a:ea typeface="DejaVu Sans"/>
              </a:rPr>
              <a:t>Which variables do you want to use (feature selection)?  Do you want to create new variables (feature engineering)? </a:t>
            </a:r>
            <a:endParaRPr lang="en-US" sz="1800" b="0" strike="noStrike" spc="-1">
              <a:latin typeface="Arial"/>
            </a:endParaRPr>
          </a:p>
          <a:p>
            <a:pPr marL="343080" indent="-342360">
              <a:lnSpc>
                <a:spcPct val="100000"/>
              </a:lnSpc>
              <a:buClr>
                <a:srgbClr val="FFFFFF"/>
              </a:buClr>
              <a:buFont typeface="StarSymbol"/>
              <a:buAutoNum type="arabicPeriod" startAt="3"/>
            </a:pPr>
            <a:r>
              <a:rPr lang="en-US" sz="1800" b="0" strike="noStrike" spc="-1">
                <a:solidFill>
                  <a:srgbClr val="FFFFFF"/>
                </a:solidFill>
                <a:latin typeface="Arial"/>
                <a:ea typeface="DejaVu Sans"/>
              </a:rPr>
              <a:t>Create model(s); optimizing tuning parameters</a:t>
            </a:r>
            <a:endParaRPr lang="en-US" sz="1800" b="0" strike="noStrike" spc="-1">
              <a:latin typeface="Arial"/>
            </a:endParaRPr>
          </a:p>
          <a:p>
            <a:pPr marL="343080" indent="-342360">
              <a:lnSpc>
                <a:spcPct val="100000"/>
              </a:lnSpc>
              <a:buClr>
                <a:srgbClr val="FFFFFF"/>
              </a:buClr>
              <a:buFont typeface="StarSymbol"/>
              <a:buAutoNum type="arabicPeriod" startAt="3"/>
            </a:pPr>
            <a:r>
              <a:rPr lang="en-US" sz="1800" b="0" strike="noStrike" spc="-1">
                <a:solidFill>
                  <a:srgbClr val="FFFFFF"/>
                </a:solidFill>
                <a:latin typeface="Arial"/>
                <a:ea typeface="DejaVu Sans"/>
              </a:rPr>
              <a:t>Make predictions on test dataset</a:t>
            </a:r>
            <a:endParaRPr lang="en-US" sz="1800" b="0" strike="noStrike" spc="-1">
              <a:latin typeface="Arial"/>
            </a:endParaRPr>
          </a:p>
          <a:p>
            <a:pPr marL="343080" indent="-342360">
              <a:lnSpc>
                <a:spcPct val="100000"/>
              </a:lnSpc>
              <a:buClr>
                <a:srgbClr val="FFFFFF"/>
              </a:buClr>
              <a:buFont typeface="StarSymbol"/>
              <a:buAutoNum type="arabicPeriod" startAt="3"/>
            </a:pPr>
            <a:r>
              <a:rPr lang="en-US" sz="1800" b="0" strike="noStrike" spc="-1">
                <a:solidFill>
                  <a:srgbClr val="FFFFFF"/>
                </a:solidFill>
                <a:latin typeface="Arial"/>
                <a:ea typeface="DejaVu Sans"/>
              </a:rPr>
              <a:t>Iterate – how can you make things better?</a:t>
            </a:r>
            <a:endParaRPr lang="en-US" sz="1800" b="0" strike="noStrike" spc="-1">
              <a:latin typeface="Arial"/>
            </a:endParaRPr>
          </a:p>
        </p:txBody>
      </p:sp>
      <p:sp>
        <p:nvSpPr>
          <p:cNvPr id="188" name="CustomShape 4"/>
          <p:cNvSpPr/>
          <p:nvPr/>
        </p:nvSpPr>
        <p:spPr>
          <a:xfrm>
            <a:off x="2103120" y="2652480"/>
            <a:ext cx="7946280" cy="3199680"/>
          </a:xfrm>
          <a:prstGeom prst="rect">
            <a:avLst/>
          </a:prstGeom>
          <a:ln>
            <a:round/>
          </a:ln>
        </p:spPr>
        <p:style>
          <a:lnRef idx="2">
            <a:schemeClr val="dk1">
              <a:shade val="50000"/>
            </a:schemeClr>
          </a:lnRef>
          <a:fillRef idx="1">
            <a:schemeClr val="dk1"/>
          </a:fillRef>
          <a:effectRef idx="0">
            <a:schemeClr val="dk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repl">
                                        <p:cTn id="6" dur="500"/>
                                        <p:tgtEl>
                                          <p:spTgt spid="188"/>
                                        </p:tgtEl>
                                        <p:attrNameLst>
                                          <p:attrName>ppt_x</p:attrName>
                                        </p:attrNameLst>
                                      </p:cBhvr>
                                      <p:tavLst>
                                        <p:tav tm="0">
                                          <p:val>
                                            <p:strVal val="#ppt_x"/>
                                          </p:val>
                                        </p:tav>
                                        <p:tav tm="100000">
                                          <p:val>
                                            <p:strVal val="#ppt_x"/>
                                          </p:val>
                                        </p:tav>
                                      </p:tavLst>
                                    </p:anim>
                                    <p:anim calcmode="lin" valueType="num">
                                      <p:cBhvr additive="repl">
                                        <p:cTn id="7" dur="500"/>
                                        <p:tgtEl>
                                          <p:spTgt spid="188"/>
                                        </p:tgtEl>
                                        <p:attrNameLst>
                                          <p:attrName>ppt_y</p:attrName>
                                        </p:attrNameLst>
                                      </p:cBhvr>
                                      <p:tavLst>
                                        <p:tav tm="0">
                                          <p:val>
                                            <p:strVal val="#ppt_y"/>
                                          </p:val>
                                        </p:tav>
                                        <p:tav tm="100000">
                                          <p:val>
                                            <p:strVal val="1+#ppt_h/2"/>
                                          </p:val>
                                        </p:tav>
                                      </p:tavLst>
                                    </p:anim>
                                    <p:set>
                                      <p:cBhvr>
                                        <p:cTn id="8" dur="1" fill="hold">
                                          <p:stCondLst>
                                            <p:cond delay="499"/>
                                          </p:stCondLst>
                                        </p:cTn>
                                        <p:tgtEl>
                                          <p:spTgt spid="1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Data exploration</a:t>
            </a:r>
            <a:endParaRPr lang="en-US" sz="3400" b="0" strike="noStrike" spc="-1">
              <a:latin typeface="Arial"/>
            </a:endParaRPr>
          </a:p>
        </p:txBody>
      </p:sp>
      <p:sp>
        <p:nvSpPr>
          <p:cNvPr id="190" name="CustomShape 2"/>
          <p:cNvSpPr/>
          <p:nvPr/>
        </p:nvSpPr>
        <p:spPr>
          <a:xfrm>
            <a:off x="1144440" y="162828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20000"/>
              </a:lnSpc>
              <a:spcBef>
                <a:spcPts val="1001"/>
              </a:spcBef>
              <a:spcAft>
                <a:spcPts val="601"/>
              </a:spcAft>
              <a:tabLst>
                <a:tab pos="0" algn="l"/>
              </a:tabLst>
            </a:pPr>
            <a:r>
              <a:rPr lang="en-US" sz="2000" b="0" strike="noStrike" spc="-1">
                <a:solidFill>
                  <a:srgbClr val="FFFFFF"/>
                </a:solidFill>
                <a:latin typeface="Arial"/>
              </a:rPr>
              <a:t>What do the variables measure?</a:t>
            </a:r>
            <a:endParaRPr lang="en-US" sz="20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table(train_set$Variable)</a:t>
            </a:r>
            <a:endParaRPr lang="en-US" sz="18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hist(train_set$Variable)</a:t>
            </a:r>
            <a:endParaRPr lang="en-US" sz="18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summary(train_set$Variable)</a:t>
            </a:r>
            <a:endParaRPr lang="en-US" sz="1800" b="0" strike="noStrike" spc="-1">
              <a:latin typeface="Arial"/>
            </a:endParaRPr>
          </a:p>
          <a:p>
            <a:pPr marL="450720">
              <a:lnSpc>
                <a:spcPct val="120000"/>
              </a:lnSpc>
              <a:spcBef>
                <a:spcPts val="499"/>
              </a:spcBef>
              <a:spcAft>
                <a:spcPts val="601"/>
              </a:spcAft>
              <a:tabLst>
                <a:tab pos="0" algn="l"/>
              </a:tabLst>
            </a:pPr>
            <a:r>
              <a:rPr lang="en-US" sz="1800" b="0" strike="noStrike" spc="-1">
                <a:solidFill>
                  <a:srgbClr val="FF0000"/>
                </a:solidFill>
                <a:latin typeface="Arial"/>
              </a:rPr>
              <a:t>group_by(Variable) %&gt;% summarize(Mean_Col = mean(Variable)</a:t>
            </a:r>
            <a:endParaRPr lang="en-US"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1828800" y="640080"/>
            <a:ext cx="9144000" cy="4877280"/>
          </a:xfrm>
          <a:prstGeom prst="rect">
            <a:avLst/>
          </a:prstGeom>
          <a:noFill/>
          <a:ln>
            <a:noFill/>
          </a:ln>
        </p:spPr>
        <p:txBody>
          <a:bodyPr lIns="90000" tIns="45000" rIns="90000" bIns="45000">
            <a:noAutofit/>
          </a:bodyPr>
          <a:lstStyle/>
          <a:p>
            <a:r>
              <a:rPr lang="en-US" sz="2600" b="1" strike="noStrike" spc="-1" dirty="0">
                <a:solidFill>
                  <a:schemeClr val="bg1"/>
                </a:solidFill>
                <a:latin typeface="Arial"/>
              </a:rPr>
              <a:t>Some things to consider during early data exploration</a:t>
            </a:r>
            <a:r>
              <a:rPr lang="en-US" sz="2600" b="0" strike="noStrike" spc="-1" dirty="0">
                <a:solidFill>
                  <a:schemeClr val="bg1"/>
                </a:solidFill>
                <a:latin typeface="Arial"/>
              </a:rPr>
              <a:t>:</a:t>
            </a:r>
          </a:p>
          <a:p>
            <a:endParaRPr lang="en-US" sz="2600" b="0" strike="noStrike" spc="-1" dirty="0">
              <a:solidFill>
                <a:schemeClr val="bg1"/>
              </a:solidFill>
              <a:latin typeface="Arial"/>
            </a:endParaRPr>
          </a:p>
          <a:p>
            <a:r>
              <a:rPr lang="en-US" sz="2400" b="0" strike="noStrike" spc="-1" dirty="0">
                <a:solidFill>
                  <a:schemeClr val="bg1"/>
                </a:solidFill>
                <a:latin typeface="Arial"/>
              </a:rPr>
              <a:t>* Is this variable independent from other variables, or correlated with some? (a correlation matrix or plot can help with this,  as long as you aren’t trying to compare too many variables)</a:t>
            </a:r>
          </a:p>
          <a:p>
            <a:endParaRPr lang="en-US" sz="2400" b="0" strike="noStrike" spc="-1" dirty="0">
              <a:solidFill>
                <a:schemeClr val="bg1"/>
              </a:solidFill>
              <a:latin typeface="Arial"/>
            </a:endParaRPr>
          </a:p>
          <a:p>
            <a:r>
              <a:rPr lang="en-US" sz="2400" b="0" strike="noStrike" spc="-1" dirty="0">
                <a:solidFill>
                  <a:schemeClr val="bg1"/>
                </a:solidFill>
                <a:latin typeface="Arial"/>
              </a:rPr>
              <a:t>* Is the variable I am trying to understand categorical or continuous? Or somewhere in between? (Likert data, for example)</a:t>
            </a:r>
          </a:p>
          <a:p>
            <a:endParaRPr lang="en-US" sz="2400" b="0" strike="noStrike" spc="-1" dirty="0">
              <a:solidFill>
                <a:schemeClr val="bg1"/>
              </a:solidFill>
              <a:latin typeface="Arial"/>
            </a:endParaRPr>
          </a:p>
          <a:p>
            <a:r>
              <a:rPr lang="en-US" sz="2400" b="0" strike="noStrike" spc="-1" dirty="0">
                <a:solidFill>
                  <a:schemeClr val="bg1"/>
                </a:solidFill>
                <a:latin typeface="Arial"/>
              </a:rPr>
              <a:t>* Are my independent (predictor) variables categorical or continuous?</a:t>
            </a:r>
          </a:p>
          <a:p>
            <a:endParaRPr lang="en-US" sz="2400" b="0" strike="noStrike" spc="-1" dirty="0">
              <a:solidFill>
                <a:schemeClr val="bg1"/>
              </a:solidFill>
              <a:latin typeface="Arial"/>
            </a:endParaRPr>
          </a:p>
          <a:p>
            <a:r>
              <a:rPr lang="en-US" sz="2400" b="0" strike="noStrike" spc="-1" dirty="0">
                <a:solidFill>
                  <a:schemeClr val="bg1"/>
                </a:solidFill>
                <a:latin typeface="Arial"/>
              </a:rPr>
              <a:t>* Are my continuous variables normally distributed? (A LOT of traditional statistical methods expect this – important to check)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Feature Selection</a:t>
            </a:r>
            <a:endParaRPr lang="en-US" sz="3400" b="0" strike="noStrike" spc="-1">
              <a:latin typeface="Arial"/>
            </a:endParaRPr>
          </a:p>
        </p:txBody>
      </p:sp>
      <p:sp>
        <p:nvSpPr>
          <p:cNvPr id="193" name="CustomShape 2"/>
          <p:cNvSpPr/>
          <p:nvPr/>
        </p:nvSpPr>
        <p:spPr>
          <a:xfrm>
            <a:off x="2773440" y="205200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Determining which predictors should be included in a model is becoming one of the most critical questions as data are increasingly high-dimensional. </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It would be useful to: </a:t>
            </a:r>
            <a:endParaRPr lang="en-US" sz="2000" b="0" strike="noStrike" spc="-1">
              <a:latin typeface="Arial"/>
            </a:endParaRPr>
          </a:p>
          <a:p>
            <a:pPr marL="795240" lvl="1" indent="-337320">
              <a:lnSpc>
                <a:spcPct val="120000"/>
              </a:lnSpc>
              <a:spcBef>
                <a:spcPts val="499"/>
              </a:spcBef>
              <a:spcAft>
                <a:spcPts val="601"/>
              </a:spcAft>
              <a:buClr>
                <a:srgbClr val="8EC0C1"/>
              </a:buClr>
              <a:buSzPct val="90000"/>
              <a:buFont typeface="Wingdings" charset="2"/>
              <a:buChar char=""/>
            </a:pPr>
            <a:r>
              <a:rPr lang="en-US" sz="1800" b="0" strike="noStrike" spc="-1">
                <a:solidFill>
                  <a:srgbClr val="FFFFFF"/>
                </a:solidFill>
                <a:latin typeface="Arial"/>
              </a:rPr>
              <a:t>Remove predictors that are not informative</a:t>
            </a:r>
            <a:endParaRPr lang="en-US" sz="1800" b="0" strike="noStrike" spc="-1">
              <a:latin typeface="Arial"/>
            </a:endParaRPr>
          </a:p>
          <a:p>
            <a:pPr marL="795240" lvl="1" indent="-337320">
              <a:lnSpc>
                <a:spcPct val="120000"/>
              </a:lnSpc>
              <a:spcBef>
                <a:spcPts val="499"/>
              </a:spcBef>
              <a:spcAft>
                <a:spcPts val="601"/>
              </a:spcAft>
              <a:buClr>
                <a:srgbClr val="8EC0C1"/>
              </a:buClr>
              <a:buSzPct val="90000"/>
              <a:buFont typeface="Wingdings" charset="2"/>
              <a:buChar char=""/>
            </a:pPr>
            <a:r>
              <a:rPr lang="en-US" sz="1800" b="0" strike="noStrike" spc="-1">
                <a:solidFill>
                  <a:srgbClr val="FFFFFF"/>
                </a:solidFill>
                <a:latin typeface="Arial"/>
              </a:rPr>
              <a:t>Remove predictors that are highly correlated with other predictors. </a:t>
            </a:r>
            <a:endParaRPr lang="en-US" sz="18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Some models are naturally resistant to non-informative predictors, such as: trees, rule-based models, MARS (multivariate adaptive regression splines)</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anim calcmode="lin" valueType="num">
                                      <p:cBhvr additive="repl">
                                        <p:cTn id="7" dur="500" fill="hold"/>
                                        <p:tgtEl>
                                          <p:spTgt spid="193">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9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3">
                                            <p:txEl>
                                              <p:pRg st="2" end="2"/>
                                            </p:txEl>
                                          </p:spTgt>
                                        </p:tgtEl>
                                        <p:attrNameLst>
                                          <p:attrName>style.visibility</p:attrName>
                                        </p:attrNameLst>
                                      </p:cBhvr>
                                      <p:to>
                                        <p:strVal val="visible"/>
                                      </p:to>
                                    </p:set>
                                    <p:anim calcmode="lin" valueType="num">
                                      <p:cBhvr additive="repl">
                                        <p:cTn id="11" dur="500" fill="hold"/>
                                        <p:tgtEl>
                                          <p:spTgt spid="193">
                                            <p:txEl>
                                              <p:pRg st="2" end="2"/>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9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3">
                                            <p:txEl>
                                              <p:pRg st="3" end="3"/>
                                            </p:txEl>
                                          </p:spTgt>
                                        </p:tgtEl>
                                        <p:attrNameLst>
                                          <p:attrName>style.visibility</p:attrName>
                                        </p:attrNameLst>
                                      </p:cBhvr>
                                      <p:to>
                                        <p:strVal val="visible"/>
                                      </p:to>
                                    </p:set>
                                    <p:anim calcmode="lin" valueType="num">
                                      <p:cBhvr additive="repl">
                                        <p:cTn id="15" dur="500" fill="hold"/>
                                        <p:tgtEl>
                                          <p:spTgt spid="193">
                                            <p:txEl>
                                              <p:pRg st="3" end="3"/>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1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93">
                                            <p:txEl>
                                              <p:pRg st="4" end="4"/>
                                            </p:txEl>
                                          </p:spTgt>
                                        </p:tgtEl>
                                        <p:attrNameLst>
                                          <p:attrName>style.visibility</p:attrName>
                                        </p:attrNameLst>
                                      </p:cBhvr>
                                      <p:to>
                                        <p:strVal val="visible"/>
                                      </p:to>
                                    </p:set>
                                    <p:animEffect transition="in" filter="fade">
                                      <p:cBhvr additive="repl">
                                        <p:cTn id="21" dur="1000"/>
                                        <p:tgtEl>
                                          <p:spTgt spid="193">
                                            <p:txEl>
                                              <p:pRg st="4" end="4"/>
                                            </p:txEl>
                                          </p:spTgt>
                                        </p:tgtEl>
                                      </p:cBhvr>
                                    </p:animEffect>
                                    <p:anim calcmode="lin" valueType="num">
                                      <p:cBhvr additive="repl">
                                        <p:cTn id="22" dur="1000" fill="hold"/>
                                        <p:tgtEl>
                                          <p:spTgt spid="193">
                                            <p:txEl>
                                              <p:pRg st="4" end="4"/>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9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611800" y="808200"/>
            <a:ext cx="7957440" cy="107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90000"/>
              </a:lnSpc>
            </a:pPr>
            <a:r>
              <a:rPr lang="en-US" sz="3400" b="0" strike="noStrike" spc="-1">
                <a:solidFill>
                  <a:srgbClr val="FFFFFF"/>
                </a:solidFill>
                <a:latin typeface="Arial"/>
              </a:rPr>
              <a:t>Filter Methods</a:t>
            </a:r>
            <a:endParaRPr lang="en-US" sz="3400" b="0" strike="noStrike" spc="-1">
              <a:latin typeface="Arial"/>
            </a:endParaRPr>
          </a:p>
        </p:txBody>
      </p:sp>
      <p:sp>
        <p:nvSpPr>
          <p:cNvPr id="195" name="CustomShape 2"/>
          <p:cNvSpPr/>
          <p:nvPr/>
        </p:nvSpPr>
        <p:spPr>
          <a:xfrm>
            <a:off x="2213280" y="1521000"/>
            <a:ext cx="7795800" cy="39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Filter methods evaluate the predictors prior to training the model, and based on this evaluation, a subset of predictors are entered into the model.  </a:t>
            </a:r>
            <a:endParaRPr lang="en-US" sz="2000" b="0" strike="noStrike" spc="-1">
              <a:latin typeface="Arial"/>
            </a:endParaRPr>
          </a:p>
          <a:p>
            <a:pPr marL="344520" indent="-343800">
              <a:lnSpc>
                <a:spcPct val="120000"/>
              </a:lnSpc>
              <a:spcBef>
                <a:spcPts val="1001"/>
              </a:spcBef>
              <a:spcAft>
                <a:spcPts val="601"/>
              </a:spcAft>
              <a:buClr>
                <a:srgbClr val="8EC0C1"/>
              </a:buClr>
              <a:buSzPct val="90000"/>
              <a:buFont typeface="Wingdings" charset="2"/>
              <a:buChar char=""/>
            </a:pPr>
            <a:r>
              <a:rPr lang="en-US" sz="2000" b="0" strike="noStrike" spc="-1">
                <a:solidFill>
                  <a:srgbClr val="FFFFFF"/>
                </a:solidFill>
                <a:latin typeface="Arial"/>
              </a:rPr>
              <a:t>If you do a bunch of t-tests, then recognize that the problem of </a:t>
            </a:r>
            <a:r>
              <a:rPr lang="en-US" sz="2000" b="0" i="1" strike="noStrike" spc="-1">
                <a:solidFill>
                  <a:srgbClr val="FFFFFF"/>
                </a:solidFill>
                <a:latin typeface="Arial"/>
              </a:rPr>
              <a:t>multiplicity </a:t>
            </a:r>
            <a:r>
              <a:rPr lang="en-US" sz="2000" b="0" strike="noStrike" spc="-1">
                <a:solidFill>
                  <a:srgbClr val="FFFFFF"/>
                </a:solidFill>
                <a:latin typeface="Arial"/>
              </a:rPr>
              <a:t>occurs (you increase your false-positive or family-wise error rate).  You may want to have a </a:t>
            </a:r>
            <a:r>
              <a:rPr lang="en-US" sz="2000" b="0" i="1" strike="noStrike" spc="-1">
                <a:solidFill>
                  <a:srgbClr val="FFFFFF"/>
                </a:solidFill>
                <a:latin typeface="Arial"/>
              </a:rPr>
              <a:t>Bonferroni correction</a:t>
            </a:r>
            <a:endParaRPr lang="en-US" sz="2000" b="0" strike="noStrike" spc="-1">
              <a:latin typeface="Arial"/>
            </a:endParaRPr>
          </a:p>
          <a:p>
            <a:pPr>
              <a:lnSpc>
                <a:spcPct val="120000"/>
              </a:lnSpc>
              <a:spcBef>
                <a:spcPts val="1001"/>
              </a:spcBef>
              <a:spcAft>
                <a:spcPts val="601"/>
              </a:spcAft>
              <a:tabLst>
                <a:tab pos="0" algn="l"/>
              </a:tabLst>
            </a:pPr>
            <a:r>
              <a:rPr lang="en-US" sz="2000" b="0" i="1" strike="noStrike" spc="-1">
                <a:solidFill>
                  <a:srgbClr val="FFFFFF"/>
                </a:solidFill>
                <a:latin typeface="Arial"/>
              </a:rPr>
              <a:t>	</a:t>
            </a:r>
            <a:r>
              <a:rPr lang="en-US" sz="2000" b="0" i="1" strike="noStrike" spc="-1">
                <a:solidFill>
                  <a:srgbClr val="FF0000"/>
                </a:solidFill>
                <a:latin typeface="Arial"/>
              </a:rPr>
              <a:t> out &lt;- t.test(x ~ y)$p.value</a:t>
            </a:r>
            <a:endParaRPr lang="en-US" sz="2000" b="0" strike="noStrike" spc="-1">
              <a:latin typeface="Arial"/>
            </a:endParaRPr>
          </a:p>
          <a:p>
            <a:pPr>
              <a:lnSpc>
                <a:spcPct val="120000"/>
              </a:lnSpc>
              <a:spcBef>
                <a:spcPts val="1001"/>
              </a:spcBef>
              <a:spcAft>
                <a:spcPts val="601"/>
              </a:spcAft>
              <a:tabLst>
                <a:tab pos="0" algn="l"/>
              </a:tabLst>
            </a:pPr>
            <a:r>
              <a:rPr lang="en-US" sz="2000" b="0" i="1" strike="noStrike" spc="-1">
                <a:solidFill>
                  <a:srgbClr val="FF0000"/>
                </a:solidFill>
                <a:latin typeface="Arial"/>
              </a:rPr>
              <a:t>	out &lt;- fisher.test(factor(x), y)$p.value</a:t>
            </a:r>
            <a:endParaRPr lang="en-US"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16772</TotalTime>
  <Words>1949</Words>
  <Application>Microsoft Macintosh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30</vt:i4>
      </vt:variant>
    </vt:vector>
  </HeadingPairs>
  <TitlesOfParts>
    <vt:vector size="40" baseType="lpstr">
      <vt:lpstr>Arial</vt:lpstr>
      <vt:lpstr>StarSymbol</vt:lpstr>
      <vt:lpstr>Symbol</vt:lpstr>
      <vt:lpstr>Times New Roman</vt:lpstr>
      <vt:lpstr>Wingdings</vt:lpstr>
      <vt:lpstr>Wingdings 3</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Kaggle</dc:title>
  <dc:subject/>
  <dc:creator>Kristin Snopkowski</dc:creator>
  <dc:description/>
  <cp:lastModifiedBy>Kamryn Parker</cp:lastModifiedBy>
  <cp:revision>41</cp:revision>
  <dcterms:created xsi:type="dcterms:W3CDTF">2020-02-27T15:41:05Z</dcterms:created>
  <dcterms:modified xsi:type="dcterms:W3CDTF">2021-02-07T03:35:14Z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37</vt:i4>
  </property>
</Properties>
</file>