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wmf" ContentType="image/x-wmf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wmf" ContentType="image/x-wmf"/>
  <Override PartName="/ppt/media/image7.png" ContentType="image/png"/>
  <Override PartName="/ppt/media/image11.wmf" ContentType="image/x-wmf"/>
  <Override PartName="/ppt/media/image8.png" ContentType="image/png"/>
  <Override PartName="/ppt/media/image9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950075" cy="92360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7ED4D29-F550-4B7F-BF04-6D58373FCB6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703440" y="1154160"/>
            <a:ext cx="5543280" cy="311760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A9B62B40-4CD3-4784-B28B-39A3AFCB960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703440" y="1154160"/>
            <a:ext cx="5543280" cy="31176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95160" y="4444920"/>
            <a:ext cx="5559840" cy="363636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is Yates’ continuity correction?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you only have 1 degree of freedom, you need to do a correction because the overestimates the chi-square test statistic, so we subtract ½ from the numerator of our test statistic before squaring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936600" y="8772840"/>
            <a:ext cx="3011400" cy="462960"/>
          </a:xfrm>
          <a:prstGeom prst="rect">
            <a:avLst/>
          </a:prstGeom>
          <a:noFill/>
          <a:ln>
            <a:noFill/>
          </a:ln>
        </p:spPr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E722D237-5653-454D-BDB7-65E41E2755D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3424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8156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63424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8156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3424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8156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63424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8156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3424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8156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63424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8156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900" spc="-100" strike="noStrike">
                <a:solidFill>
                  <a:srgbClr val="ffffff"/>
                </a:solidFill>
                <a:latin typeface="Corbel"/>
              </a:rPr>
              <a:t>Click to edit Master </a:t>
            </a:r>
            <a:r>
              <a:rPr b="0" lang="en-US" sz="5900" spc="-100" strike="noStrike">
                <a:solidFill>
                  <a:srgbClr val="ffffff"/>
                </a:solidFill>
                <a:latin typeface="Corbel"/>
              </a:rPr>
              <a:t>title style</a:t>
            </a:r>
            <a:endParaRPr b="0" lang="en-US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0F49322-C482-460D-8E06-43267AB22C18}" type="datetime">
              <a:rPr b="0" lang="en-US" sz="1100" spc="-1" strike="noStrike">
                <a:solidFill>
                  <a:srgbClr val="808080"/>
                </a:solidFill>
                <a:latin typeface="Corbel"/>
              </a:rPr>
              <a:t>1/21/21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E8BBF9-5F6B-42BD-9BAF-EDFFD55785DA}" type="slidenum">
              <a:rPr b="1" lang="en-US" sz="1200" spc="-1" strike="noStrike">
                <a:solidFill>
                  <a:srgbClr val="40bad2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anchor="ctr">
            <a:no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Edit Master text styles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Second level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Third level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3" marL="16002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Fourth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0574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C4E8C18-CEE6-423D-9872-4F462D444B8D}" type="datetime">
              <a:rPr b="0" lang="en-US" sz="1100" spc="-1" strike="noStrike">
                <a:solidFill>
                  <a:srgbClr val="808080"/>
                </a:solidFill>
                <a:latin typeface="Corbel"/>
              </a:rPr>
              <a:t>1/21/21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FDAD9C6-0839-4D57-9ED6-BA66FB8E870B}" type="slidenum">
              <a:rPr b="1" lang="en-US" sz="1200" spc="-1" strike="noStrike">
                <a:solidFill>
                  <a:srgbClr val="40bad2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2351520" y="274680"/>
            <a:ext cx="923040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2351520" y="1600200"/>
            <a:ext cx="9230400" cy="4525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Click to edit the outline text format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Third Outline Level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Fourth Outline Level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Fifth Outline Level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Sixth Outline Level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Seventh Outline Level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dt"/>
          </p:nvPr>
        </p:nvSpPr>
        <p:spPr>
          <a:xfrm>
            <a:off x="609480" y="6381720"/>
            <a:ext cx="2844360" cy="3394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808080"/>
                </a:solidFill>
                <a:latin typeface="Corbel"/>
              </a:rPr>
              <a:t>Slide </a:t>
            </a:r>
            <a:fld id="{FC4AFF7F-98D3-4AB0-90FF-17875747BA0C}" type="slidenum">
              <a:rPr b="0" lang="en-US" sz="1100" spc="-1" strike="noStrike">
                <a:solidFill>
                  <a:srgbClr val="808080"/>
                </a:solidFill>
                <a:latin typeface="Corbe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5900" spc="-100" strike="noStrike">
                <a:solidFill>
                  <a:srgbClr val="ffffff"/>
                </a:solidFill>
                <a:latin typeface="Corbel"/>
              </a:rPr>
              <a:t>Overview of Basic Statistics in R cont.</a:t>
            </a:r>
            <a:endParaRPr b="0" lang="en-US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100160" y="4670280"/>
            <a:ext cx="7314840" cy="914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DATA-LA 485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Effect Sizes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869280" y="864000"/>
            <a:ext cx="7314840" cy="226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Cramer’s V statistic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where k is the min(r,c)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CramerV()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pic>
        <p:nvPicPr>
          <p:cNvPr id="163" name="Picture 3" descr=""/>
          <p:cNvPicPr/>
          <p:nvPr/>
        </p:nvPicPr>
        <p:blipFill>
          <a:blip r:embed="rId1"/>
          <a:srcRect l="0" t="14795" r="0" b="0"/>
          <a:stretch/>
        </p:blipFill>
        <p:spPr>
          <a:xfrm>
            <a:off x="7624800" y="1123920"/>
            <a:ext cx="2701800" cy="838080"/>
          </a:xfrm>
          <a:prstGeom prst="rect">
            <a:avLst/>
          </a:prstGeom>
          <a:ln>
            <a:noFill/>
          </a:ln>
        </p:spPr>
      </p:pic>
      <p:pic>
        <p:nvPicPr>
          <p:cNvPr id="164" name="Picture 4" descr=""/>
          <p:cNvPicPr/>
          <p:nvPr/>
        </p:nvPicPr>
        <p:blipFill>
          <a:blip r:embed="rId2"/>
          <a:stretch/>
        </p:blipFill>
        <p:spPr>
          <a:xfrm>
            <a:off x="5577840" y="3406680"/>
            <a:ext cx="5585040" cy="1256760"/>
          </a:xfrm>
          <a:prstGeom prst="rect">
            <a:avLst/>
          </a:prstGeom>
          <a:ln w="9360">
            <a:noFill/>
          </a:ln>
        </p:spPr>
      </p:pic>
      <p:pic>
        <p:nvPicPr>
          <p:cNvPr id="165" name="Picture 5" descr=""/>
          <p:cNvPicPr/>
          <p:nvPr/>
        </p:nvPicPr>
        <p:blipFill>
          <a:blip r:embed="rId3"/>
          <a:stretch/>
        </p:blipFill>
        <p:spPr>
          <a:xfrm>
            <a:off x="5676840" y="5086440"/>
            <a:ext cx="5936040" cy="1040040"/>
          </a:xfrm>
          <a:prstGeom prst="rect">
            <a:avLst/>
          </a:prstGeom>
          <a:ln w="9360">
            <a:noFill/>
          </a:ln>
        </p:spPr>
      </p:pic>
      <p:pic>
        <p:nvPicPr>
          <p:cNvPr id="166" name="Picture 6" descr=""/>
          <p:cNvPicPr/>
          <p:nvPr/>
        </p:nvPicPr>
        <p:blipFill>
          <a:blip r:embed="rId4"/>
          <a:stretch/>
        </p:blipFill>
        <p:spPr>
          <a:xfrm>
            <a:off x="490320" y="4485240"/>
            <a:ext cx="2709720" cy="13669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6600" y="1123920"/>
            <a:ext cx="3333240" cy="4600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Communicating Results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869280" y="864000"/>
            <a:ext cx="7314840" cy="2297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AutoNum type="arabicPeriod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The statistical test is preceded by the descriptive statistics.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AutoNum type="arabicPeriod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The description tells you what the null hypothesis being tested is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AutoNum type="arabicPeriod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A “stat” block is included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AutoNum type="arabicPeriod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The results are interpreted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69280" y="3686040"/>
            <a:ext cx="690300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Of the 200 cats trained in this experiment, 38 were trained with food as a reward, while 162 were trained with affection as the reward. A chi-square test for association with Yates continuity correction was conducted to test whether there was an association between training type and dancing. Results show a significant association between the type of training and whether or not cats would dance </a:t>
            </a:r>
            <a:r>
              <a:rPr b="0" i="1" lang="en-US" sz="1800" spc="-1" strike="noStrike">
                <a:solidFill>
                  <a:srgbClr val="000000"/>
                </a:solidFill>
                <a:latin typeface="Corbel"/>
              </a:rPr>
              <a:t>χ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orbe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(1) = 25.36, </a:t>
            </a:r>
            <a:r>
              <a:rPr b="0" i="1" lang="en-US" sz="1800" spc="-1" strike="noStrike">
                <a:solidFill>
                  <a:srgbClr val="000000"/>
                </a:solidFill>
                <a:latin typeface="Corbel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 &lt; .001.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</a:rPr>
              <a:t> Based on the odds ratio, the odds of cats dancing were 6.65 times higher if they were trained with food than if trained with affection.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Goal for today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Check out DrivenData competition page: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https://www.drivendata.org/competitions/7/pump-it-up-data-mining-the-water-table/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Chi-square test (of independence or association)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What type of data is analyzed in chi-square tests? 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Some examples include: 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Corbel"/>
              </a:rPr>
              <a:t>Number of people voting for different politicians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Corbel"/>
              </a:rPr>
              <a:t>Numbers of students who pass or fail their degree in different subject areas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Corbel"/>
              </a:rPr>
              <a:t>Whether children from different countries choose candy or sticker as prize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An Example: Dancing Cats and Dogs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An example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Can animals be trained to line-dance with different rewards?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Participants: 200 cats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Training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The animal was trained using either food or affection, not both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Dance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The animal either learned to line-dance or it did not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Outcome: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The number of animals (frequency) that could dance or not in each reward condition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We can tabulate these frequencies in a </a:t>
            </a:r>
            <a:r>
              <a:rPr b="1" lang="en-US" sz="1800" spc="-1" strike="noStrike">
                <a:solidFill>
                  <a:srgbClr val="595959"/>
                </a:solidFill>
                <a:latin typeface="Corbel"/>
              </a:rPr>
              <a:t>contingency table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A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 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C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o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n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t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i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n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g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e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n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c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y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 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T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a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b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l</a:t>
            </a: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42" name="Picture 1" descr="Screen shot 2011-08-04 at 16.20.17.png"/>
          <p:cNvPicPr/>
          <p:nvPr/>
        </p:nvPicPr>
        <p:blipFill>
          <a:blip r:embed="rId1"/>
          <a:stretch/>
        </p:blipFill>
        <p:spPr>
          <a:xfrm>
            <a:off x="3384720" y="1361880"/>
            <a:ext cx="8273520" cy="226692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3774240" y="4052160"/>
            <a:ext cx="78840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NOTE: Each person, item or entity contributes to only one cell of the contingency table.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Pearson’s chi-square test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What is the null and alternative hypothesis? 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H</a:t>
            </a:r>
            <a:r>
              <a:rPr b="0" lang="en-US" sz="2000" spc="-1" strike="noStrike" baseline="-25000">
                <a:solidFill>
                  <a:srgbClr val="595959"/>
                </a:solidFill>
                <a:latin typeface="Corbel"/>
              </a:rPr>
              <a:t>o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: p</a:t>
            </a:r>
            <a:r>
              <a:rPr b="0" lang="en-US" sz="2000" spc="-1" strike="noStrike" baseline="-25000">
                <a:solidFill>
                  <a:srgbClr val="595959"/>
                </a:solidFill>
                <a:latin typeface="Corbel"/>
              </a:rPr>
              <a:t>1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 = p</a:t>
            </a:r>
            <a:r>
              <a:rPr b="0" lang="en-US" sz="2000" spc="-1" strike="noStrike" baseline="-25000">
                <a:solidFill>
                  <a:srgbClr val="595959"/>
                </a:solidFill>
                <a:latin typeface="Corbel"/>
              </a:rPr>
              <a:t>2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 </a:t>
            </a:r>
            <a:r>
              <a:rPr b="0" lang="en-US" sz="2000" spc="-1" strike="noStrike" baseline="-25000">
                <a:solidFill>
                  <a:srgbClr val="595959"/>
                </a:solidFill>
                <a:latin typeface="Corbe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(proportions are equal)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H</a:t>
            </a:r>
            <a:r>
              <a:rPr b="0" lang="en-US" sz="2000" spc="-1" strike="noStrike" baseline="-25000">
                <a:solidFill>
                  <a:srgbClr val="595959"/>
                </a:solidFill>
                <a:latin typeface="Corbel"/>
              </a:rPr>
              <a:t>a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: p</a:t>
            </a:r>
            <a:r>
              <a:rPr b="0" lang="en-US" sz="2000" spc="-1" strike="noStrike" baseline="-25000">
                <a:solidFill>
                  <a:srgbClr val="595959"/>
                </a:solidFill>
                <a:latin typeface="Corbel"/>
              </a:rPr>
              <a:t>1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 ≠ p</a:t>
            </a:r>
            <a:r>
              <a:rPr b="0" lang="en-US" sz="2000" spc="-1" strike="noStrike" baseline="-25000">
                <a:solidFill>
                  <a:srgbClr val="595959"/>
                </a:solidFill>
                <a:latin typeface="Corbel"/>
              </a:rPr>
              <a:t>2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Pearson’s Chi-Square Test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152240" y="1123920"/>
            <a:ext cx="7757640" cy="4869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The equation: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The observed data are the frequencies the contingency table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The ‘model’ is based on ‘expected frequencies’.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Calculated for each of the cells in the contingency table.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i="1" lang="en-US" sz="1800" spc="-1" strike="noStrike">
                <a:solidFill>
                  <a:srgbClr val="595959"/>
                </a:solidFill>
                <a:latin typeface="Corbel"/>
              </a:rPr>
              <a:t>n</a:t>
            </a: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 is the total number of observations (in this case 200).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5857920" y="5949360"/>
            <a:ext cx="4809600" cy="908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9" name="Picture 7" descr=""/>
          <p:cNvPicPr/>
          <p:nvPr/>
        </p:nvPicPr>
        <p:blipFill>
          <a:blip r:embed="rId1"/>
          <a:srcRect l="23019" t="0" r="0" b="0"/>
          <a:stretch/>
        </p:blipFill>
        <p:spPr>
          <a:xfrm>
            <a:off x="5857920" y="4322880"/>
            <a:ext cx="4164480" cy="760680"/>
          </a:xfrm>
          <a:prstGeom prst="rect">
            <a:avLst/>
          </a:prstGeom>
          <a:ln w="9360">
            <a:noFill/>
          </a:ln>
        </p:spPr>
      </p:pic>
      <p:pic>
        <p:nvPicPr>
          <p:cNvPr id="150" name="Picture 10" descr=""/>
          <p:cNvPicPr/>
          <p:nvPr/>
        </p:nvPicPr>
        <p:blipFill>
          <a:blip r:embed="rId2"/>
          <a:srcRect l="0" t="0" r="0" b="8758"/>
          <a:stretch/>
        </p:blipFill>
        <p:spPr>
          <a:xfrm>
            <a:off x="5857920" y="2243160"/>
            <a:ext cx="3076200" cy="71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How do we know if it’s significant?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749400" y="782280"/>
            <a:ext cx="3931560" cy="525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Test statistic – X</a:t>
            </a:r>
            <a:r>
              <a:rPr b="0" lang="en-US" sz="2000" spc="-1" strike="noStrike" baseline="30000">
                <a:solidFill>
                  <a:srgbClr val="595959"/>
                </a:solidFill>
                <a:latin typeface="Corbel"/>
              </a:rPr>
              <a:t>2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Checked against a chi-square distribution with (</a:t>
            </a:r>
            <a:r>
              <a:rPr b="0" i="1" lang="en-US" sz="1800" spc="-1" strike="noStrike">
                <a:solidFill>
                  <a:srgbClr val="595959"/>
                </a:solidFill>
                <a:latin typeface="Corbel"/>
              </a:rPr>
              <a:t>r</a:t>
            </a: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 − 1)(</a:t>
            </a:r>
            <a:r>
              <a:rPr b="0" i="1" lang="en-US" sz="1800" spc="-1" strike="noStrike">
                <a:solidFill>
                  <a:srgbClr val="595959"/>
                </a:solidFill>
                <a:latin typeface="Corbel"/>
              </a:rPr>
              <a:t>c</a:t>
            </a: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 − 1) degrees of freedom.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If significant then there is a significant association between the categorical variables in the population.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7772400" y="586800"/>
            <a:ext cx="3710520" cy="572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Important Points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What are the assumptions of the chi-square test? 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Independence: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Each person, item or entity contributes to only one cell of the contingency table.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If violated, check out McNemar test or Cochran test 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The expected frequencies should be greater than 5.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In larger contingency tables up to 20% of expected frequencies can be below 5, but there a loss of statistical power.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Even in larger contingency tables no expected frequencies should be below 1.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If violated, use Fisher’s exact test.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10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1000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How to conduct in R? 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802680" y="864000"/>
            <a:ext cx="7903440" cy="3498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Enter data into R: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0070c0"/>
                </a:solidFill>
                <a:latin typeface="Corbel"/>
              </a:rPr>
              <a:t>cont_table &lt;- data.frame(danced=c("yes", "no"), food=c(28,10), </a:t>
            </a:r>
            <a:r>
              <a:rPr b="0" lang="en-US" sz="2000" spc="-1" strike="noStrike">
                <a:solidFill>
                  <a:srgbClr val="0070c0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0070c0"/>
                </a:solidFill>
                <a:latin typeface="Corbel"/>
              </a:rPr>
              <a:t>affection=c(48,114))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Corbel"/>
              </a:rPr>
              <a:t>      </a:t>
            </a:r>
            <a:r>
              <a:rPr b="0" lang="en-US" sz="2000" spc="-1" strike="noStrike">
                <a:solidFill>
                  <a:srgbClr val="0070c0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0070c0"/>
                </a:solidFill>
                <a:latin typeface="Corbel"/>
              </a:rPr>
              <a:t>cont_table 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Run chi-square test:    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0070c0"/>
                </a:solidFill>
                <a:latin typeface="Corbel"/>
              </a:rPr>
              <a:t>cont_table %&gt;% select(-danced) %&gt;% chisq.test() 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OR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0070c0"/>
                </a:solidFill>
                <a:latin typeface="Corbel"/>
              </a:rPr>
              <a:t>chisq.test(data.frame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pic>
        <p:nvPicPr>
          <p:cNvPr id="158" name="Picture 3" descr=""/>
          <p:cNvPicPr/>
          <p:nvPr/>
        </p:nvPicPr>
        <p:blipFill>
          <a:blip r:embed="rId1"/>
          <a:stretch/>
        </p:blipFill>
        <p:spPr>
          <a:xfrm>
            <a:off x="3802680" y="4686840"/>
            <a:ext cx="6295680" cy="1037880"/>
          </a:xfrm>
          <a:prstGeom prst="rect">
            <a:avLst/>
          </a:prstGeom>
          <a:ln>
            <a:noFill/>
          </a:ln>
        </p:spPr>
      </p:pic>
      <p:pic>
        <p:nvPicPr>
          <p:cNvPr id="159" name="Picture 4" descr=""/>
          <p:cNvPicPr/>
          <p:nvPr/>
        </p:nvPicPr>
        <p:blipFill>
          <a:blip r:embed="rId2"/>
          <a:stretch/>
        </p:blipFill>
        <p:spPr>
          <a:xfrm>
            <a:off x="9406080" y="5487480"/>
            <a:ext cx="2199960" cy="56160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6937560" y="2002680"/>
            <a:ext cx="2480760" cy="74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10593</TotalTime>
  <Application>LibreOffice/6.4.6.2$Linux_X86_64 LibreOffice_project/40$Build-2</Application>
  <Words>2908</Words>
  <Paragraphs>387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2020-01-17T21:25:20Z</dcterms:created>
  <dc:creator>Kristin Snopkowski</dc:creator>
  <dc:description/>
  <dc:language>en-US</dc:language>
  <cp:lastModifiedBy/>
  <cp:lastPrinted>2020-01-21T18:26:01Z</cp:lastPrinted>
  <dcterms:modified xsi:type="dcterms:W3CDTF">2021-01-21T11:06:44Z</dcterms:modified>
  <cp:revision>51</cp:revision>
  <dc:subject/>
  <dc:title>Overview of Basic Statistics in 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</Properties>
</file>