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2191760" cy="6857640"/>
          </a:xfrm>
          <a:prstGeom prst="rect">
            <a:avLst/>
          </a:prstGeom>
          <a:ln>
            <a:noFill/>
          </a:ln>
        </p:spPr>
      </p:pic>
      <p:sp>
        <p:nvSpPr>
          <p:cNvPr id="1" name="PlaceHolder 1"/>
          <p:cNvSpPr>
            <a:spLocks noGrp="1"/>
          </p:cNvSpPr>
          <p:nvPr>
            <p:ph type="title"/>
          </p:nvPr>
        </p:nvSpPr>
        <p:spPr>
          <a:xfrm>
            <a:off x="2873520" y="261000"/>
            <a:ext cx="6444000" cy="870480"/>
          </a:xfrm>
          <a:prstGeom prst="rect">
            <a:avLst/>
          </a:prstGeom>
        </p:spPr>
        <p:txBody>
          <a:bodyPr lIns="0" rIns="0" tIns="0" bIns="0" anchor="ctr">
            <a:normAutofit/>
          </a:bodyPr>
          <a:p>
            <a:pPr algn="ctr"/>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609480" y="1654200"/>
            <a:ext cx="10972800" cy="45925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2191760" cy="6857640"/>
          </a:xfrm>
          <a:prstGeom prst="rect">
            <a:avLst/>
          </a:prstGeom>
          <a:ln>
            <a:noFill/>
          </a:ln>
        </p:spPr>
      </p:pic>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2611800" y="3429000"/>
            <a:ext cx="5517000" cy="2267640"/>
          </a:xfrm>
          <a:prstGeom prst="rect">
            <a:avLst/>
          </a:prstGeom>
          <a:noFill/>
          <a:ln>
            <a:noFill/>
          </a:ln>
        </p:spPr>
        <p:style>
          <a:lnRef idx="0"/>
          <a:fillRef idx="0"/>
          <a:effectRef idx="0"/>
          <a:fontRef idx="minor"/>
        </p:style>
        <p:txBody>
          <a:bodyPr lIns="90000" rIns="90000" tIns="45000" bIns="45000">
            <a:noAutofit/>
          </a:bodyPr>
          <a:p>
            <a:pPr algn="r">
              <a:lnSpc>
                <a:spcPct val="90000"/>
              </a:lnSpc>
            </a:pPr>
            <a:r>
              <a:rPr b="0" lang="en-US" sz="6000" spc="-1" strike="noStrike">
                <a:solidFill>
                  <a:srgbClr val="ffffff"/>
                </a:solidFill>
                <a:latin typeface="Arial"/>
                <a:ea typeface="DejaVu Sans"/>
              </a:rPr>
              <a:t>Presenting Results</a:t>
            </a:r>
            <a:endParaRPr b="0" lang="en-US" sz="6000" spc="-1" strike="noStrike">
              <a:latin typeface="Arial"/>
            </a:endParaRPr>
          </a:p>
        </p:txBody>
      </p:sp>
      <p:sp>
        <p:nvSpPr>
          <p:cNvPr id="79" name="CustomShape 2"/>
          <p:cNvSpPr/>
          <p:nvPr/>
        </p:nvSpPr>
        <p:spPr>
          <a:xfrm>
            <a:off x="2772360" y="2268720"/>
            <a:ext cx="5356440" cy="1159200"/>
          </a:xfrm>
          <a:prstGeom prst="rect">
            <a:avLst/>
          </a:prstGeom>
          <a:noFill/>
          <a:ln>
            <a:noFill/>
          </a:ln>
        </p:spPr>
        <p:style>
          <a:lnRef idx="0"/>
          <a:fillRef idx="0"/>
          <a:effectRef idx="0"/>
          <a:fontRef idx="minor"/>
        </p:style>
        <p:txBody>
          <a:bodyPr lIns="90000" rIns="90000" tIns="0" bIns="45000" anchor="b">
            <a:noAutofit/>
          </a:bodyPr>
          <a:p>
            <a:pPr algn="r">
              <a:lnSpc>
                <a:spcPct val="120000"/>
              </a:lnSpc>
              <a:spcBef>
                <a:spcPts val="1001"/>
              </a:spcBef>
              <a:spcAft>
                <a:spcPts val="601"/>
              </a:spcAft>
              <a:tabLst>
                <a:tab algn="l" pos="0"/>
              </a:tabLst>
            </a:pPr>
            <a:r>
              <a:rPr b="0" lang="en-US" sz="1800" spc="-1" strike="noStrike">
                <a:solidFill>
                  <a:srgbClr val="ffffff"/>
                </a:solidFill>
                <a:latin typeface="Arial"/>
                <a:ea typeface="DejaVu Sans"/>
              </a:rPr>
              <a:t>DATA-LA 485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611800" y="808200"/>
            <a:ext cx="7957080" cy="1076040"/>
          </a:xfrm>
          <a:prstGeom prst="rect">
            <a:avLst/>
          </a:prstGeom>
          <a:noFill/>
          <a:ln>
            <a:noFill/>
          </a:ln>
        </p:spPr>
        <p:style>
          <a:lnRef idx="0"/>
          <a:fillRef idx="0"/>
          <a:effectRef idx="0"/>
          <a:fontRef idx="minor"/>
        </p:style>
        <p:txBody>
          <a:bodyPr lIns="90000" rIns="90000" tIns="45000" bIns="45000">
            <a:normAutofit fontScale="40000"/>
          </a:bodyPr>
          <a:p>
            <a:pPr algn="r">
              <a:lnSpc>
                <a:spcPct val="90000"/>
              </a:lnSpc>
            </a:pPr>
            <a:r>
              <a:rPr b="0" lang="en-US" sz="3400" spc="-1" strike="noStrike">
                <a:solidFill>
                  <a:srgbClr val="ffffff"/>
                </a:solidFill>
                <a:latin typeface="Arial"/>
                <a:ea typeface="DejaVu Sans"/>
              </a:rPr>
              <a:t>Test the assumptions of the model and comment on whether our data violate the assumptions of your model.</a:t>
            </a:r>
            <a:br/>
            <a:endParaRPr b="0" lang="en-US" sz="3400" spc="-1" strike="noStrike">
              <a:latin typeface="Arial"/>
            </a:endParaRPr>
          </a:p>
        </p:txBody>
      </p:sp>
      <p:sp>
        <p:nvSpPr>
          <p:cNvPr id="101" name="CustomShape 2"/>
          <p:cNvSpPr/>
          <p:nvPr/>
        </p:nvSpPr>
        <p:spPr>
          <a:xfrm>
            <a:off x="2075400" y="2326320"/>
            <a:ext cx="7795440" cy="3996720"/>
          </a:xfrm>
          <a:prstGeom prst="rect">
            <a:avLst/>
          </a:prstGeom>
          <a:noFill/>
          <a:ln>
            <a:noFill/>
          </a:ln>
        </p:spPr>
        <p:style>
          <a:lnRef idx="0"/>
          <a:fillRef idx="0"/>
          <a:effectRef idx="0"/>
          <a:fontRef idx="minor"/>
        </p:style>
        <p:txBody>
          <a:bodyPr lIns="90000" rIns="90000" tIns="45000" bIns="45000" anchor="ctr">
            <a:normAutofit/>
          </a:bodyPr>
          <a:p>
            <a:pPr>
              <a:lnSpc>
                <a:spcPct val="120000"/>
              </a:lnSpc>
              <a:spcBef>
                <a:spcPts val="1001"/>
              </a:spcBef>
              <a:spcAft>
                <a:spcPts val="601"/>
              </a:spcAft>
              <a:tabLst>
                <a:tab algn="l" pos="0"/>
              </a:tabLst>
            </a:pPr>
            <a:r>
              <a:rPr b="0" lang="en-US" sz="2400" spc="-1" strike="noStrike">
                <a:solidFill>
                  <a:srgbClr val="ffffff"/>
                </a:solidFill>
                <a:latin typeface="Arial"/>
                <a:ea typeface="DejaVu Sans"/>
              </a:rPr>
              <a:t>3. Independence </a:t>
            </a:r>
            <a:endParaRPr b="0" lang="en-US" sz="24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#We have to assume that the data was collected from unique individuals and is independent</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79" dur="indefinite" restart="never" nodeType="tmRoot">
          <p:childTnLst>
            <p:seq>
              <p:cTn id="180" dur="indefinite" nodeType="mainSeq">
                <p:childTnLst>
                  <p:par>
                    <p:cTn id="181" fill="hold">
                      <p:stCondLst>
                        <p:cond delay="indefinite"/>
                      </p:stCondLst>
                      <p:childTnLst>
                        <p:par>
                          <p:cTn id="182" fill="hold">
                            <p:stCondLst>
                              <p:cond delay="0"/>
                            </p:stCondLst>
                            <p:childTnLst>
                              <p:par>
                                <p:cTn id="183" nodeType="clickEffect" fill="hold" presetClass="entr" presetID="2" presetSubtype="4">
                                  <p:stCondLst>
                                    <p:cond delay="0"/>
                                  </p:stCondLst>
                                  <p:childTnLst>
                                    <p:set>
                                      <p:cBhvr>
                                        <p:cTn id="184" dur="1" fill="hold">
                                          <p:stCondLst>
                                            <p:cond delay="0"/>
                                          </p:stCondLst>
                                        </p:cTn>
                                        <p:tgtEl>
                                          <p:spTgt spid="101">
                                            <p:txEl>
                                              <p:pRg st="0" end="0"/>
                                            </p:txEl>
                                          </p:spTgt>
                                        </p:tgtEl>
                                        <p:attrNameLst>
                                          <p:attrName>style.visibility</p:attrName>
                                        </p:attrNameLst>
                                      </p:cBhvr>
                                      <p:to>
                                        <p:strVal val="visible"/>
                                      </p:to>
                                    </p:set>
                                    <p:anim calcmode="lin" valueType="num">
                                      <p:cBhvr additive="repl">
                                        <p:cTn id="185" dur="500" fill="hold"/>
                                        <p:tgtEl>
                                          <p:spTgt spid="101">
                                            <p:txEl>
                                              <p:pRg st="0" end="0"/>
                                            </p:txEl>
                                          </p:spTgt>
                                        </p:tgtEl>
                                        <p:attrNameLst>
                                          <p:attrName>ppt_x</p:attrName>
                                        </p:attrNameLst>
                                      </p:cBhvr>
                                      <p:tavLst>
                                        <p:tav tm="0">
                                          <p:val>
                                            <p:strVal val="#ppt_x"/>
                                          </p:val>
                                        </p:tav>
                                        <p:tav tm="100000">
                                          <p:val>
                                            <p:strVal val="#ppt_x"/>
                                          </p:val>
                                        </p:tav>
                                      </p:tavLst>
                                    </p:anim>
                                    <p:anim calcmode="lin" valueType="num">
                                      <p:cBhvr additive="repl">
                                        <p:cTn id="186" dur="500" fill="hold"/>
                                        <p:tgtEl>
                                          <p:spTgt spid="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nodeType="clickEffect" fill="hold" presetClass="entr" presetID="2" presetSubtype="4">
                                  <p:stCondLst>
                                    <p:cond delay="0"/>
                                  </p:stCondLst>
                                  <p:childTnLst>
                                    <p:set>
                                      <p:cBhvr>
                                        <p:cTn id="190" dur="1" fill="hold">
                                          <p:stCondLst>
                                            <p:cond delay="0"/>
                                          </p:stCondLst>
                                        </p:cTn>
                                        <p:tgtEl>
                                          <p:spTgt spid="101">
                                            <p:txEl>
                                              <p:pRg st="1" end="1"/>
                                            </p:txEl>
                                          </p:spTgt>
                                        </p:tgtEl>
                                        <p:attrNameLst>
                                          <p:attrName>style.visibility</p:attrName>
                                        </p:attrNameLst>
                                      </p:cBhvr>
                                      <p:to>
                                        <p:strVal val="visible"/>
                                      </p:to>
                                    </p:set>
                                    <p:anim calcmode="lin" valueType="num">
                                      <p:cBhvr additive="repl">
                                        <p:cTn id="191" dur="500" fill="hold"/>
                                        <p:tgtEl>
                                          <p:spTgt spid="101">
                                            <p:txEl>
                                              <p:pRg st="1" end="1"/>
                                            </p:txEl>
                                          </p:spTgt>
                                        </p:tgtEl>
                                        <p:attrNameLst>
                                          <p:attrName>ppt_x</p:attrName>
                                        </p:attrNameLst>
                                      </p:cBhvr>
                                      <p:tavLst>
                                        <p:tav tm="0">
                                          <p:val>
                                            <p:strVal val="#ppt_x"/>
                                          </p:val>
                                        </p:tav>
                                        <p:tav tm="100000">
                                          <p:val>
                                            <p:strVal val="#ppt_x"/>
                                          </p:val>
                                        </p:tav>
                                      </p:tavLst>
                                    </p:anim>
                                    <p:anim calcmode="lin" valueType="num">
                                      <p:cBhvr additive="repl">
                                        <p:cTn id="192" dur="500" fill="hold"/>
                                        <p:tgtEl>
                                          <p:spTgt spid="10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2611800" y="808200"/>
            <a:ext cx="7957080" cy="1076040"/>
          </a:xfrm>
          <a:prstGeom prst="rect">
            <a:avLst/>
          </a:prstGeom>
          <a:noFill/>
          <a:ln>
            <a:noFill/>
          </a:ln>
        </p:spPr>
        <p:style>
          <a:lnRef idx="0"/>
          <a:fillRef idx="0"/>
          <a:effectRef idx="0"/>
          <a:fontRef idx="minor"/>
        </p:style>
        <p:txBody>
          <a:bodyPr lIns="90000" rIns="90000" tIns="45000" bIns="45000">
            <a:normAutofit fontScale="40000"/>
          </a:bodyPr>
          <a:p>
            <a:pPr algn="r">
              <a:lnSpc>
                <a:spcPct val="90000"/>
              </a:lnSpc>
            </a:pPr>
            <a:r>
              <a:rPr b="0" lang="en-US" sz="3400" spc="-1" strike="noStrike">
                <a:solidFill>
                  <a:srgbClr val="ffffff"/>
                </a:solidFill>
                <a:latin typeface="Arial"/>
                <a:ea typeface="DejaVu Sans"/>
              </a:rPr>
              <a:t>Please run the appropriate analysis to determine if different teaching methods affect student’s learning.</a:t>
            </a:r>
            <a:br/>
            <a:endParaRPr b="0" lang="en-US" sz="3400" spc="-1" strike="noStrike">
              <a:latin typeface="Arial"/>
            </a:endParaRPr>
          </a:p>
        </p:txBody>
      </p:sp>
      <p:sp>
        <p:nvSpPr>
          <p:cNvPr id="103" name="CustomShape 2"/>
          <p:cNvSpPr/>
          <p:nvPr/>
        </p:nvSpPr>
        <p:spPr>
          <a:xfrm>
            <a:off x="1127520" y="2318040"/>
            <a:ext cx="7795440" cy="3996720"/>
          </a:xfrm>
          <a:prstGeom prst="rect">
            <a:avLst/>
          </a:prstGeom>
          <a:noFill/>
          <a:ln>
            <a:noFill/>
          </a:ln>
        </p:spPr>
        <p:style>
          <a:lnRef idx="0"/>
          <a:fillRef idx="0"/>
          <a:effectRef idx="0"/>
          <a:fontRef idx="minor"/>
        </p:style>
        <p:txBody>
          <a:bodyPr lIns="90000" rIns="90000" tIns="45000" bIns="45000" anchor="ctr">
            <a:normAutofit/>
          </a:bodyPr>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#Run the appropriate analysis to determine if time with puppies influences happiness</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anovaPups &lt;- aov(puppies$happiness ~ puppies$dose)</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summary(anovaPups)</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#The ANOVA results suggests there is a significant difference (p &lt; 0.05)</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#To interpret these results, we need to run a post-hoc test</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pairwise.t.test(puppies$happiness, puppies$dose, </a:t>
            </a:r>
            <a:r>
              <a:rPr b="0" lang="en-US" sz="2000" spc="-1" strike="noStrike">
                <a:solidFill>
                  <a:srgbClr val="ffffff"/>
                </a:solidFill>
                <a:latin typeface="Arial"/>
                <a:ea typeface="DejaVu Sans"/>
              </a:rPr>
              <a:t>	</a:t>
            </a:r>
            <a:r>
              <a:rPr b="0" lang="en-US" sz="2000" spc="-1" strike="noStrike">
                <a:solidFill>
                  <a:srgbClr val="ffffff"/>
                </a:solidFill>
                <a:latin typeface="Arial"/>
                <a:ea typeface="DejaVu Sans"/>
              </a:rPr>
              <a:t>p.adj="holm")</a:t>
            </a:r>
            <a:endParaRPr b="0" lang="en-US" sz="2000" spc="-1" strike="noStrike">
              <a:latin typeface="Arial"/>
            </a:endParaRPr>
          </a:p>
        </p:txBody>
      </p:sp>
      <p:pic>
        <p:nvPicPr>
          <p:cNvPr id="104" name="Picture 3" descr=""/>
          <p:cNvPicPr/>
          <p:nvPr/>
        </p:nvPicPr>
        <p:blipFill>
          <a:blip r:embed="rId1"/>
          <a:stretch/>
        </p:blipFill>
        <p:spPr>
          <a:xfrm>
            <a:off x="7637040" y="2915280"/>
            <a:ext cx="4887000" cy="1547640"/>
          </a:xfrm>
          <a:prstGeom prst="rect">
            <a:avLst/>
          </a:prstGeom>
          <a:ln>
            <a:noFill/>
          </a:ln>
        </p:spPr>
      </p:pic>
    </p:spTree>
  </p:cSld>
  <mc:AlternateContent>
    <mc:Choice Requires="p14">
      <p:transition spd="slow" p14:dur="2000"/>
    </mc:Choice>
    <mc:Fallback>
      <p:transition spd="slow"/>
    </mc:Fallback>
  </mc:AlternateContent>
  <p:timing>
    <p:tnLst>
      <p:par>
        <p:cTn id="193" dur="indefinite" restart="never" nodeType="tmRoot">
          <p:childTnLst>
            <p:seq>
              <p:cTn id="194" dur="indefinite" nodeType="mainSeq">
                <p:childTnLst>
                  <p:par>
                    <p:cTn id="195" fill="hold">
                      <p:stCondLst>
                        <p:cond delay="indefinite"/>
                      </p:stCondLst>
                      <p:childTnLst>
                        <p:par>
                          <p:cTn id="196" fill="hold">
                            <p:stCondLst>
                              <p:cond delay="0"/>
                            </p:stCondLst>
                            <p:childTnLst>
                              <p:par>
                                <p:cTn id="197" nodeType="clickEffect" fill="hold" presetClass="entr" presetID="2" presetSubtype="4">
                                  <p:stCondLst>
                                    <p:cond delay="0"/>
                                  </p:stCondLst>
                                  <p:childTnLst>
                                    <p:set>
                                      <p:cBhvr>
                                        <p:cTn id="198" dur="1" fill="hold">
                                          <p:stCondLst>
                                            <p:cond delay="0"/>
                                          </p:stCondLst>
                                        </p:cTn>
                                        <p:tgtEl>
                                          <p:spTgt spid="103">
                                            <p:txEl>
                                              <p:pRg st="0" end="0"/>
                                            </p:txEl>
                                          </p:spTgt>
                                        </p:tgtEl>
                                        <p:attrNameLst>
                                          <p:attrName>style.visibility</p:attrName>
                                        </p:attrNameLst>
                                      </p:cBhvr>
                                      <p:to>
                                        <p:strVal val="visible"/>
                                      </p:to>
                                    </p:set>
                                    <p:anim calcmode="lin" valueType="num">
                                      <p:cBhvr additive="repl">
                                        <p:cTn id="199" dur="500" fill="hold"/>
                                        <p:tgtEl>
                                          <p:spTgt spid="103">
                                            <p:txEl>
                                              <p:pRg st="0" end="0"/>
                                            </p:txEl>
                                          </p:spTgt>
                                        </p:tgtEl>
                                        <p:attrNameLst>
                                          <p:attrName>ppt_x</p:attrName>
                                        </p:attrNameLst>
                                      </p:cBhvr>
                                      <p:tavLst>
                                        <p:tav tm="0">
                                          <p:val>
                                            <p:strVal val="#ppt_x"/>
                                          </p:val>
                                        </p:tav>
                                        <p:tav tm="100000">
                                          <p:val>
                                            <p:strVal val="#ppt_x"/>
                                          </p:val>
                                        </p:tav>
                                      </p:tavLst>
                                    </p:anim>
                                    <p:anim calcmode="lin" valueType="num">
                                      <p:cBhvr additive="repl">
                                        <p:cTn id="200" dur="500" fill="hold"/>
                                        <p:tgtEl>
                                          <p:spTgt spid="103">
                                            <p:txEl>
                                              <p:pRg st="0" end="0"/>
                                            </p:txEl>
                                          </p:spTgt>
                                        </p:tgtEl>
                                        <p:attrNameLst>
                                          <p:attrName>ppt_y</p:attrName>
                                        </p:attrNameLst>
                                      </p:cBhvr>
                                      <p:tavLst>
                                        <p:tav tm="0">
                                          <p:val>
                                            <p:strVal val="1+#ppt_h/2"/>
                                          </p:val>
                                        </p:tav>
                                        <p:tav tm="100000">
                                          <p:val>
                                            <p:strVal val="#ppt_y"/>
                                          </p:val>
                                        </p:tav>
                                      </p:tavLst>
                                    </p:anim>
                                  </p:childTnLst>
                                </p:cTn>
                              </p:par>
                              <p:par>
                                <p:cTn id="201" nodeType="withEffect" fill="hold" presetClass="entr" presetID="2" presetSubtype="4">
                                  <p:stCondLst>
                                    <p:cond delay="0"/>
                                  </p:stCondLst>
                                  <p:childTnLst>
                                    <p:set>
                                      <p:cBhvr>
                                        <p:cTn id="202" dur="1" fill="hold">
                                          <p:stCondLst>
                                            <p:cond delay="0"/>
                                          </p:stCondLst>
                                        </p:cTn>
                                        <p:tgtEl>
                                          <p:spTgt spid="103">
                                            <p:txEl>
                                              <p:pRg st="1" end="1"/>
                                            </p:txEl>
                                          </p:spTgt>
                                        </p:tgtEl>
                                        <p:attrNameLst>
                                          <p:attrName>style.visibility</p:attrName>
                                        </p:attrNameLst>
                                      </p:cBhvr>
                                      <p:to>
                                        <p:strVal val="visible"/>
                                      </p:to>
                                    </p:set>
                                    <p:anim calcmode="lin" valueType="num">
                                      <p:cBhvr additive="repl">
                                        <p:cTn id="203" dur="500" fill="hold"/>
                                        <p:tgtEl>
                                          <p:spTgt spid="103">
                                            <p:txEl>
                                              <p:pRg st="1" end="1"/>
                                            </p:txEl>
                                          </p:spTgt>
                                        </p:tgtEl>
                                        <p:attrNameLst>
                                          <p:attrName>ppt_x</p:attrName>
                                        </p:attrNameLst>
                                      </p:cBhvr>
                                      <p:tavLst>
                                        <p:tav tm="0">
                                          <p:val>
                                            <p:strVal val="#ppt_x"/>
                                          </p:val>
                                        </p:tav>
                                        <p:tav tm="100000">
                                          <p:val>
                                            <p:strVal val="#ppt_x"/>
                                          </p:val>
                                        </p:tav>
                                      </p:tavLst>
                                    </p:anim>
                                    <p:anim calcmode="lin" valueType="num">
                                      <p:cBhvr additive="repl">
                                        <p:cTn id="204" dur="500" fill="hold"/>
                                        <p:tgtEl>
                                          <p:spTgt spid="103">
                                            <p:txEl>
                                              <p:pRg st="1" end="1"/>
                                            </p:txEl>
                                          </p:spTgt>
                                        </p:tgtEl>
                                        <p:attrNameLst>
                                          <p:attrName>ppt_y</p:attrName>
                                        </p:attrNameLst>
                                      </p:cBhvr>
                                      <p:tavLst>
                                        <p:tav tm="0">
                                          <p:val>
                                            <p:strVal val="1+#ppt_h/2"/>
                                          </p:val>
                                        </p:tav>
                                        <p:tav tm="100000">
                                          <p:val>
                                            <p:strVal val="#ppt_y"/>
                                          </p:val>
                                        </p:tav>
                                      </p:tavLst>
                                    </p:anim>
                                  </p:childTnLst>
                                </p:cTn>
                              </p:par>
                              <p:par>
                                <p:cTn id="205" nodeType="withEffect" fill="hold" presetClass="entr" presetID="2" presetSubtype="4">
                                  <p:stCondLst>
                                    <p:cond delay="0"/>
                                  </p:stCondLst>
                                  <p:childTnLst>
                                    <p:set>
                                      <p:cBhvr>
                                        <p:cTn id="206" dur="1" fill="hold">
                                          <p:stCondLst>
                                            <p:cond delay="0"/>
                                          </p:stCondLst>
                                        </p:cTn>
                                        <p:tgtEl>
                                          <p:spTgt spid="103">
                                            <p:txEl>
                                              <p:pRg st="2" end="2"/>
                                            </p:txEl>
                                          </p:spTgt>
                                        </p:tgtEl>
                                        <p:attrNameLst>
                                          <p:attrName>style.visibility</p:attrName>
                                        </p:attrNameLst>
                                      </p:cBhvr>
                                      <p:to>
                                        <p:strVal val="visible"/>
                                      </p:to>
                                    </p:set>
                                    <p:anim calcmode="lin" valueType="num">
                                      <p:cBhvr additive="repl">
                                        <p:cTn id="207" dur="500" fill="hold"/>
                                        <p:tgtEl>
                                          <p:spTgt spid="103">
                                            <p:txEl>
                                              <p:pRg st="2" end="2"/>
                                            </p:txEl>
                                          </p:spTgt>
                                        </p:tgtEl>
                                        <p:attrNameLst>
                                          <p:attrName>ppt_x</p:attrName>
                                        </p:attrNameLst>
                                      </p:cBhvr>
                                      <p:tavLst>
                                        <p:tav tm="0">
                                          <p:val>
                                            <p:strVal val="#ppt_x"/>
                                          </p:val>
                                        </p:tav>
                                        <p:tav tm="100000">
                                          <p:val>
                                            <p:strVal val="#ppt_x"/>
                                          </p:val>
                                        </p:tav>
                                      </p:tavLst>
                                    </p:anim>
                                    <p:anim calcmode="lin" valueType="num">
                                      <p:cBhvr additive="repl">
                                        <p:cTn id="208" dur="500" fill="hold"/>
                                        <p:tgtEl>
                                          <p:spTgt spid="1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2" presetSubtype="4">
                                  <p:stCondLst>
                                    <p:cond delay="0"/>
                                  </p:stCondLst>
                                  <p:childTnLst>
                                    <p:set>
                                      <p:cBhvr>
                                        <p:cTn id="212" dur="1" fill="hold">
                                          <p:stCondLst>
                                            <p:cond delay="0"/>
                                          </p:stCondLst>
                                        </p:cTn>
                                        <p:tgtEl>
                                          <p:spTgt spid="103">
                                            <p:txEl>
                                              <p:pRg st="3" end="3"/>
                                            </p:txEl>
                                          </p:spTgt>
                                        </p:tgtEl>
                                        <p:attrNameLst>
                                          <p:attrName>style.visibility</p:attrName>
                                        </p:attrNameLst>
                                      </p:cBhvr>
                                      <p:to>
                                        <p:strVal val="visible"/>
                                      </p:to>
                                    </p:set>
                                    <p:anim calcmode="lin" valueType="num">
                                      <p:cBhvr additive="repl">
                                        <p:cTn id="213" dur="500" fill="hold"/>
                                        <p:tgtEl>
                                          <p:spTgt spid="103">
                                            <p:txEl>
                                              <p:pRg st="3" end="3"/>
                                            </p:txEl>
                                          </p:spTgt>
                                        </p:tgtEl>
                                        <p:attrNameLst>
                                          <p:attrName>ppt_x</p:attrName>
                                        </p:attrNameLst>
                                      </p:cBhvr>
                                      <p:tavLst>
                                        <p:tav tm="0">
                                          <p:val>
                                            <p:strVal val="#ppt_x"/>
                                          </p:val>
                                        </p:tav>
                                        <p:tav tm="100000">
                                          <p:val>
                                            <p:strVal val="#ppt_x"/>
                                          </p:val>
                                        </p:tav>
                                      </p:tavLst>
                                    </p:anim>
                                    <p:anim calcmode="lin" valueType="num">
                                      <p:cBhvr additive="repl">
                                        <p:cTn id="214" dur="500" fill="hold"/>
                                        <p:tgtEl>
                                          <p:spTgt spid="1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2" presetSubtype="4">
                                  <p:stCondLst>
                                    <p:cond delay="0"/>
                                  </p:stCondLst>
                                  <p:childTnLst>
                                    <p:set>
                                      <p:cBhvr>
                                        <p:cTn id="218" dur="1" fill="hold">
                                          <p:stCondLst>
                                            <p:cond delay="0"/>
                                          </p:stCondLst>
                                        </p:cTn>
                                        <p:tgtEl>
                                          <p:spTgt spid="103">
                                            <p:txEl>
                                              <p:pRg st="4" end="4"/>
                                            </p:txEl>
                                          </p:spTgt>
                                        </p:tgtEl>
                                        <p:attrNameLst>
                                          <p:attrName>style.visibility</p:attrName>
                                        </p:attrNameLst>
                                      </p:cBhvr>
                                      <p:to>
                                        <p:strVal val="visible"/>
                                      </p:to>
                                    </p:set>
                                    <p:anim calcmode="lin" valueType="num">
                                      <p:cBhvr additive="repl">
                                        <p:cTn id="219" dur="500" fill="hold"/>
                                        <p:tgtEl>
                                          <p:spTgt spid="103">
                                            <p:txEl>
                                              <p:pRg st="4" end="4"/>
                                            </p:txEl>
                                          </p:spTgt>
                                        </p:tgtEl>
                                        <p:attrNameLst>
                                          <p:attrName>ppt_x</p:attrName>
                                        </p:attrNameLst>
                                      </p:cBhvr>
                                      <p:tavLst>
                                        <p:tav tm="0">
                                          <p:val>
                                            <p:strVal val="#ppt_x"/>
                                          </p:val>
                                        </p:tav>
                                        <p:tav tm="100000">
                                          <p:val>
                                            <p:strVal val="#ppt_x"/>
                                          </p:val>
                                        </p:tav>
                                      </p:tavLst>
                                    </p:anim>
                                    <p:anim calcmode="lin" valueType="num">
                                      <p:cBhvr additive="repl">
                                        <p:cTn id="220" dur="500" fill="hold"/>
                                        <p:tgtEl>
                                          <p:spTgt spid="103">
                                            <p:txEl>
                                              <p:pRg st="4" end="4"/>
                                            </p:txEl>
                                          </p:spTgt>
                                        </p:tgtEl>
                                        <p:attrNameLst>
                                          <p:attrName>ppt_y</p:attrName>
                                        </p:attrNameLst>
                                      </p:cBhvr>
                                      <p:tavLst>
                                        <p:tav tm="0">
                                          <p:val>
                                            <p:strVal val="1+#ppt_h/2"/>
                                          </p:val>
                                        </p:tav>
                                        <p:tav tm="100000">
                                          <p:val>
                                            <p:strVal val="#ppt_y"/>
                                          </p:val>
                                        </p:tav>
                                      </p:tavLst>
                                    </p:anim>
                                  </p:childTnLst>
                                </p:cTn>
                              </p:par>
                              <p:par>
                                <p:cTn id="221" nodeType="withEffect" fill="hold" presetClass="entr" presetID="2" presetSubtype="4">
                                  <p:stCondLst>
                                    <p:cond delay="0"/>
                                  </p:stCondLst>
                                  <p:childTnLst>
                                    <p:set>
                                      <p:cBhvr>
                                        <p:cTn id="222" dur="1" fill="hold">
                                          <p:stCondLst>
                                            <p:cond delay="0"/>
                                          </p:stCondLst>
                                        </p:cTn>
                                        <p:tgtEl>
                                          <p:spTgt spid="103">
                                            <p:txEl>
                                              <p:pRg st="5" end="5"/>
                                            </p:txEl>
                                          </p:spTgt>
                                        </p:tgtEl>
                                        <p:attrNameLst>
                                          <p:attrName>style.visibility</p:attrName>
                                        </p:attrNameLst>
                                      </p:cBhvr>
                                      <p:to>
                                        <p:strVal val="visible"/>
                                      </p:to>
                                    </p:set>
                                    <p:anim calcmode="lin" valueType="num">
                                      <p:cBhvr additive="repl">
                                        <p:cTn id="223" dur="500" fill="hold"/>
                                        <p:tgtEl>
                                          <p:spTgt spid="103">
                                            <p:txEl>
                                              <p:pRg st="5" end="5"/>
                                            </p:txEl>
                                          </p:spTgt>
                                        </p:tgtEl>
                                        <p:attrNameLst>
                                          <p:attrName>ppt_x</p:attrName>
                                        </p:attrNameLst>
                                      </p:cBhvr>
                                      <p:tavLst>
                                        <p:tav tm="0">
                                          <p:val>
                                            <p:strVal val="#ppt_x"/>
                                          </p:val>
                                        </p:tav>
                                        <p:tav tm="100000">
                                          <p:val>
                                            <p:strVal val="#ppt_x"/>
                                          </p:val>
                                        </p:tav>
                                      </p:tavLst>
                                    </p:anim>
                                    <p:anim calcmode="lin" valueType="num">
                                      <p:cBhvr additive="repl">
                                        <p:cTn id="224" dur="500" fill="hold"/>
                                        <p:tgtEl>
                                          <p:spTgt spid="1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2" presetSubtype="4">
                                  <p:stCondLst>
                                    <p:cond delay="0"/>
                                  </p:stCondLst>
                                  <p:childTnLst>
                                    <p:set>
                                      <p:cBhvr>
                                        <p:cTn id="228" dur="1" fill="hold">
                                          <p:stCondLst>
                                            <p:cond delay="0"/>
                                          </p:stCondLst>
                                        </p:cTn>
                                        <p:tgtEl>
                                          <p:spTgt spid="104"/>
                                        </p:tgtEl>
                                        <p:attrNameLst>
                                          <p:attrName>style.visibility</p:attrName>
                                        </p:attrNameLst>
                                      </p:cBhvr>
                                      <p:to>
                                        <p:strVal val="visible"/>
                                      </p:to>
                                    </p:set>
                                    <p:anim calcmode="lin" valueType="num">
                                      <p:cBhvr additive="repl">
                                        <p:cTn id="229" dur="500" fill="hold"/>
                                        <p:tgtEl>
                                          <p:spTgt spid="104"/>
                                        </p:tgtEl>
                                        <p:attrNameLst>
                                          <p:attrName>ppt_x</p:attrName>
                                        </p:attrNameLst>
                                      </p:cBhvr>
                                      <p:tavLst>
                                        <p:tav tm="0">
                                          <p:val>
                                            <p:strVal val="#ppt_x"/>
                                          </p:val>
                                        </p:tav>
                                        <p:tav tm="100000">
                                          <p:val>
                                            <p:strVal val="#ppt_x"/>
                                          </p:val>
                                        </p:tav>
                                      </p:tavLst>
                                    </p:anim>
                                    <p:anim calcmode="lin" valueType="num">
                                      <p:cBhvr additive="repl">
                                        <p:cTn id="230"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2611800" y="808200"/>
            <a:ext cx="7957080" cy="1076040"/>
          </a:xfrm>
          <a:prstGeom prst="rect">
            <a:avLst/>
          </a:prstGeom>
          <a:noFill/>
          <a:ln>
            <a:noFill/>
          </a:ln>
        </p:spPr>
        <p:style>
          <a:lnRef idx="0"/>
          <a:fillRef idx="0"/>
          <a:effectRef idx="0"/>
          <a:fontRef idx="minor"/>
        </p:style>
        <p:txBody>
          <a:bodyPr lIns="90000" rIns="90000" tIns="45000" bIns="45000">
            <a:normAutofit fontScale="61000"/>
          </a:bodyPr>
          <a:p>
            <a:pPr algn="r">
              <a:lnSpc>
                <a:spcPct val="90000"/>
              </a:lnSpc>
            </a:pPr>
            <a:r>
              <a:rPr b="0" lang="en-US" sz="3400" spc="-1" strike="noStrike">
                <a:solidFill>
                  <a:srgbClr val="ffffff"/>
                </a:solidFill>
                <a:latin typeface="Arial"/>
                <a:ea typeface="DejaVu Sans"/>
              </a:rPr>
              <a:t>Interpret the results of your analysis.  What would you conclude?</a:t>
            </a:r>
            <a:br/>
            <a:endParaRPr b="0" lang="en-US" sz="3400" spc="-1" strike="noStrike">
              <a:latin typeface="Arial"/>
            </a:endParaRPr>
          </a:p>
        </p:txBody>
      </p:sp>
      <p:sp>
        <p:nvSpPr>
          <p:cNvPr id="106" name="CustomShape 2"/>
          <p:cNvSpPr/>
          <p:nvPr/>
        </p:nvSpPr>
        <p:spPr>
          <a:xfrm>
            <a:off x="2773440" y="2052000"/>
            <a:ext cx="7795440" cy="4513680"/>
          </a:xfrm>
          <a:prstGeom prst="rect">
            <a:avLst/>
          </a:prstGeom>
          <a:noFill/>
          <a:ln>
            <a:noFill/>
          </a:ln>
        </p:spPr>
        <p:style>
          <a:lnRef idx="0"/>
          <a:fillRef idx="0"/>
          <a:effectRef idx="0"/>
          <a:fontRef idx="minor"/>
        </p:style>
        <p:txBody>
          <a:bodyPr lIns="90000" rIns="90000" tIns="45000" bIns="45000" anchor="ctr">
            <a:normAutofit fontScale="55000"/>
          </a:bodyPr>
          <a:p>
            <a:pPr marL="344520" indent="-343440">
              <a:lnSpc>
                <a:spcPct val="120000"/>
              </a:lnSpc>
              <a:spcBef>
                <a:spcPts val="1001"/>
              </a:spcBef>
              <a:spcAft>
                <a:spcPts val="601"/>
              </a:spcAft>
              <a:buClr>
                <a:srgbClr val="8ec0c1"/>
              </a:buClr>
              <a:buSzPct val="90000"/>
              <a:buFont typeface="Wingdings" charset="2"/>
              <a:buChar char=""/>
            </a:pPr>
            <a:r>
              <a:rPr b="0" lang="en-US" sz="2000" spc="-1" strike="noStrike">
                <a:solidFill>
                  <a:srgbClr val="ffffff"/>
                </a:solidFill>
                <a:latin typeface="Arial"/>
                <a:ea typeface="DejaVu Sans"/>
              </a:rPr>
              <a:t>This is the most important part! </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4dadcf"/>
                </a:solidFill>
                <a:latin typeface="Arial"/>
                <a:ea typeface="DejaVu Sans"/>
              </a:rPr>
              <a:t>The results of our ANOVA test show a significant difference in happiness across the three groups that were exposed to puppies (none, 15 minutes, 30 minutes). The pairwise post-hoc test (using a Holm correction to keep our family-wise error rate &lt;= 0.05) shows that happiness is significantly different between our control and 30 minute groups, but the 15 minute group is not significantly different than either. </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If you are going to submit your results for publication, be sure to check the requirements of that journal: </a:t>
            </a:r>
            <a:endParaRPr b="0" lang="en-US" sz="2000" spc="-1" strike="noStrike">
              <a:latin typeface="Arial"/>
            </a:endParaRPr>
          </a:p>
          <a:p>
            <a:pPr>
              <a:lnSpc>
                <a:spcPct val="120000"/>
              </a:lnSpc>
              <a:spcBef>
                <a:spcPts val="1001"/>
              </a:spcBef>
              <a:spcAft>
                <a:spcPts val="601"/>
              </a:spcAft>
              <a:tabLst>
                <a:tab algn="l" pos="0"/>
              </a:tabLst>
            </a:pPr>
            <a:r>
              <a:rPr b="0" lang="en-GB" sz="2000" spc="-1" strike="noStrike">
                <a:solidFill>
                  <a:srgbClr val="4dadcf"/>
                </a:solidFill>
                <a:latin typeface="Arial"/>
                <a:ea typeface="DejaVu Sans"/>
              </a:rPr>
              <a:t>There was a significant effect of puppy therapy on levels of happiness, </a:t>
            </a:r>
            <a:r>
              <a:rPr b="0" i="1" lang="en-GB" sz="2000" spc="-1" strike="noStrike">
                <a:solidFill>
                  <a:srgbClr val="4dadcf"/>
                </a:solidFill>
                <a:latin typeface="Arial"/>
                <a:ea typeface="DejaVu Sans"/>
              </a:rPr>
              <a:t>F</a:t>
            </a:r>
            <a:r>
              <a:rPr b="0" lang="en-GB" sz="2000" spc="-1" strike="noStrike">
                <a:solidFill>
                  <a:srgbClr val="4dadcf"/>
                </a:solidFill>
                <a:latin typeface="Arial"/>
                <a:ea typeface="DejaVu Sans"/>
              </a:rPr>
              <a:t>(2, 11.57) = 5.12, </a:t>
            </a:r>
            <a:r>
              <a:rPr b="0" i="1" lang="en-GB" sz="2000" spc="-1" strike="noStrike">
                <a:solidFill>
                  <a:srgbClr val="4dadcf"/>
                </a:solidFill>
                <a:latin typeface="Arial"/>
                <a:ea typeface="DejaVu Sans"/>
              </a:rPr>
              <a:t>p </a:t>
            </a:r>
            <a:r>
              <a:rPr b="0" lang="en-GB" sz="2000" spc="-1" strike="noStrike">
                <a:solidFill>
                  <a:srgbClr val="4dadcf"/>
                </a:solidFill>
                <a:latin typeface="Arial"/>
                <a:ea typeface="DejaVu Sans"/>
              </a:rPr>
              <a:t>= 0.026.</a:t>
            </a:r>
            <a:r>
              <a:rPr b="0" lang="en-US" sz="2000" spc="-1" strike="noStrike">
                <a:solidFill>
                  <a:srgbClr val="4dadcf"/>
                </a:solidFill>
                <a:latin typeface="Arial"/>
                <a:ea typeface="DejaVu Sans"/>
              </a:rPr>
              <a:t> Post hoc comparisons using the Holm test indicated that the mean score for the control condition (M = 2.20, SD = 1.30) was significantly different from the 30 minute condition (M = 5.0, SD = 1.58). However, the 15 minute condition (M= 3.20, SD = 1.30) did not significantly differ from the control condition and the 30 minute condition. </a:t>
            </a:r>
            <a:endParaRPr b="0" lang="en-US" sz="2000" spc="-1" strike="noStrike">
              <a:latin typeface="Arial"/>
            </a:endParaRPr>
          </a:p>
          <a:p>
            <a:pPr>
              <a:lnSpc>
                <a:spcPct val="120000"/>
              </a:lnSpc>
              <a:spcBef>
                <a:spcPts val="1001"/>
              </a:spcBef>
              <a:spcAft>
                <a:spcPts val="601"/>
              </a:spcAft>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231" dur="indefinite" restart="never" nodeType="tmRoot">
          <p:childTnLst>
            <p:seq>
              <p:cTn id="232" dur="indefinite" nodeType="mainSeq">
                <p:childTnLst>
                  <p:par>
                    <p:cTn id="233" fill="hold">
                      <p:stCondLst>
                        <p:cond delay="indefinite"/>
                      </p:stCondLst>
                      <p:childTnLst>
                        <p:par>
                          <p:cTn id="234" fill="hold">
                            <p:stCondLst>
                              <p:cond delay="0"/>
                            </p:stCondLst>
                            <p:childTnLst>
                              <p:par>
                                <p:cTn id="235" nodeType="clickEffect" fill="hold" presetClass="entr" presetID="2" presetSubtype="4">
                                  <p:stCondLst>
                                    <p:cond delay="0"/>
                                  </p:stCondLst>
                                  <p:childTnLst>
                                    <p:set>
                                      <p:cBhvr>
                                        <p:cTn id="236" dur="1" fill="hold">
                                          <p:stCondLst>
                                            <p:cond delay="0"/>
                                          </p:stCondLst>
                                        </p:cTn>
                                        <p:tgtEl>
                                          <p:spTgt spid="106">
                                            <p:txEl>
                                              <p:pRg st="2" end="2"/>
                                            </p:txEl>
                                          </p:spTgt>
                                        </p:tgtEl>
                                        <p:attrNameLst>
                                          <p:attrName>style.visibility</p:attrName>
                                        </p:attrNameLst>
                                      </p:cBhvr>
                                      <p:to>
                                        <p:strVal val="visible"/>
                                      </p:to>
                                    </p:set>
                                    <p:anim calcmode="lin" valueType="num">
                                      <p:cBhvr additive="repl">
                                        <p:cTn id="237" dur="500" fill="hold"/>
                                        <p:tgtEl>
                                          <p:spTgt spid="106">
                                            <p:txEl>
                                              <p:pRg st="2" end="2"/>
                                            </p:txEl>
                                          </p:spTgt>
                                        </p:tgtEl>
                                        <p:attrNameLst>
                                          <p:attrName>ppt_x</p:attrName>
                                        </p:attrNameLst>
                                      </p:cBhvr>
                                      <p:tavLst>
                                        <p:tav tm="0">
                                          <p:val>
                                            <p:strVal val="#ppt_x"/>
                                          </p:val>
                                        </p:tav>
                                        <p:tav tm="100000">
                                          <p:val>
                                            <p:strVal val="#ppt_x"/>
                                          </p:val>
                                        </p:tav>
                                      </p:tavLst>
                                    </p:anim>
                                    <p:anim calcmode="lin" valueType="num">
                                      <p:cBhvr additive="repl">
                                        <p:cTn id="238" dur="500" fill="hold"/>
                                        <p:tgtEl>
                                          <p:spTgt spid="106">
                                            <p:txEl>
                                              <p:pRg st="2" end="2"/>
                                            </p:txEl>
                                          </p:spTgt>
                                        </p:tgtEl>
                                        <p:attrNameLst>
                                          <p:attrName>ppt_y</p:attrName>
                                        </p:attrNameLst>
                                      </p:cBhvr>
                                      <p:tavLst>
                                        <p:tav tm="0">
                                          <p:val>
                                            <p:strVal val="1+#ppt_h/2"/>
                                          </p:val>
                                        </p:tav>
                                        <p:tav tm="100000">
                                          <p:val>
                                            <p:strVal val="#ppt_y"/>
                                          </p:val>
                                        </p:tav>
                                      </p:tavLst>
                                    </p:anim>
                                  </p:childTnLst>
                                </p:cTn>
                              </p:par>
                              <p:par>
                                <p:cTn id="239" nodeType="withEffect" fill="hold" presetClass="entr" presetID="2" presetSubtype="4">
                                  <p:stCondLst>
                                    <p:cond delay="0"/>
                                  </p:stCondLst>
                                  <p:childTnLst>
                                    <p:set>
                                      <p:cBhvr>
                                        <p:cTn id="240" dur="1" fill="hold">
                                          <p:stCondLst>
                                            <p:cond delay="0"/>
                                          </p:stCondLst>
                                        </p:cTn>
                                        <p:tgtEl>
                                          <p:spTgt spid="106">
                                            <p:txEl>
                                              <p:pRg st="3" end="3"/>
                                            </p:txEl>
                                          </p:spTgt>
                                        </p:tgtEl>
                                        <p:attrNameLst>
                                          <p:attrName>style.visibility</p:attrName>
                                        </p:attrNameLst>
                                      </p:cBhvr>
                                      <p:to>
                                        <p:strVal val="visible"/>
                                      </p:to>
                                    </p:set>
                                    <p:anim calcmode="lin" valueType="num">
                                      <p:cBhvr additive="repl">
                                        <p:cTn id="241" dur="500" fill="hold"/>
                                        <p:tgtEl>
                                          <p:spTgt spid="106">
                                            <p:txEl>
                                              <p:pRg st="3" end="3"/>
                                            </p:txEl>
                                          </p:spTgt>
                                        </p:tgtEl>
                                        <p:attrNameLst>
                                          <p:attrName>ppt_x</p:attrName>
                                        </p:attrNameLst>
                                      </p:cBhvr>
                                      <p:tavLst>
                                        <p:tav tm="0">
                                          <p:val>
                                            <p:strVal val="#ppt_x"/>
                                          </p:val>
                                        </p:tav>
                                        <p:tav tm="100000">
                                          <p:val>
                                            <p:strVal val="#ppt_x"/>
                                          </p:val>
                                        </p:tav>
                                      </p:tavLst>
                                    </p:anim>
                                    <p:anim calcmode="lin" valueType="num">
                                      <p:cBhvr additive="repl">
                                        <p:cTn id="242" dur="500" fill="hold"/>
                                        <p:tgtEl>
                                          <p:spTgt spid="10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2611800" y="808200"/>
            <a:ext cx="7957080" cy="10760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2800" spc="-1" strike="noStrike">
                <a:solidFill>
                  <a:srgbClr val="ffffff"/>
                </a:solidFill>
                <a:latin typeface="Arial"/>
                <a:ea typeface="DejaVu Sans"/>
              </a:rPr>
              <a:t>More General Tips</a:t>
            </a:r>
            <a:endParaRPr b="0" lang="en-US" sz="2800" spc="-1" strike="noStrike">
              <a:latin typeface="Arial"/>
            </a:endParaRPr>
          </a:p>
        </p:txBody>
      </p:sp>
      <p:sp>
        <p:nvSpPr>
          <p:cNvPr id="108" name="CustomShape 2"/>
          <p:cNvSpPr/>
          <p:nvPr/>
        </p:nvSpPr>
        <p:spPr>
          <a:xfrm>
            <a:off x="2468880" y="1828800"/>
            <a:ext cx="7314480" cy="429480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0" lang="en-US" sz="2200" spc="-1" strike="noStrike">
                <a:solidFill>
                  <a:srgbClr val="ffffff"/>
                </a:solidFill>
                <a:latin typeface="Arial"/>
                <a:ea typeface="DejaVu Sans"/>
              </a:rPr>
              <a:t>Only report p-values in conjunction with additional context.</a:t>
            </a:r>
            <a:endParaRPr b="0" lang="en-US" sz="2200" spc="-1" strike="noStrike">
              <a:latin typeface="Arial"/>
            </a:endParaRPr>
          </a:p>
          <a:p>
            <a:pPr>
              <a:lnSpc>
                <a:spcPct val="100000"/>
              </a:lnSpc>
            </a:pPr>
            <a:endParaRPr b="0" lang="en-US" sz="2200" spc="-1" strike="noStrike">
              <a:latin typeface="Arial"/>
            </a:endParaRPr>
          </a:p>
          <a:p>
            <a:pPr marL="216000" indent="-215280">
              <a:lnSpc>
                <a:spcPct val="100000"/>
              </a:lnSpc>
              <a:buClr>
                <a:srgbClr val="000000"/>
              </a:buClr>
              <a:buSzPct val="45000"/>
              <a:buFont typeface="Wingdings" charset="2"/>
              <a:buChar char=""/>
            </a:pPr>
            <a:r>
              <a:rPr b="0" lang="en-US" sz="2200" spc="-1" strike="noStrike">
                <a:solidFill>
                  <a:srgbClr val="ffffff"/>
                </a:solidFill>
                <a:latin typeface="Arial"/>
                <a:ea typeface="DejaVu Sans"/>
              </a:rPr>
              <a:t>Only report means in conjunction with standard deviations.</a:t>
            </a:r>
            <a:endParaRPr b="0" lang="en-US" sz="2200" spc="-1" strike="noStrike">
              <a:latin typeface="Arial"/>
            </a:endParaRPr>
          </a:p>
          <a:p>
            <a:pPr>
              <a:lnSpc>
                <a:spcPct val="100000"/>
              </a:lnSpc>
            </a:pPr>
            <a:endParaRPr b="0" lang="en-US" sz="2200" spc="-1" strike="noStrike">
              <a:latin typeface="Arial"/>
            </a:endParaRPr>
          </a:p>
          <a:p>
            <a:pPr marL="216000" indent="-215280">
              <a:lnSpc>
                <a:spcPct val="100000"/>
              </a:lnSpc>
              <a:buClr>
                <a:srgbClr val="000000"/>
              </a:buClr>
              <a:buSzPct val="45000"/>
              <a:buFont typeface="Wingdings" charset="2"/>
              <a:buChar char=""/>
            </a:pPr>
            <a:r>
              <a:rPr b="0" lang="en-US" sz="2200" spc="-1" strike="noStrike">
                <a:solidFill>
                  <a:srgbClr val="ffffff"/>
                </a:solidFill>
                <a:latin typeface="Arial"/>
                <a:ea typeface="DejaVu Sans"/>
              </a:rPr>
              <a:t>Be up front about the limitations of your data and methodology – there are always trade-offs to any methodology.</a:t>
            </a:r>
            <a:endParaRPr b="0" lang="en-US" sz="2200" spc="-1" strike="noStrike">
              <a:latin typeface="Arial"/>
            </a:endParaRPr>
          </a:p>
          <a:p>
            <a:pPr lvl="1" marL="432000" indent="-215280">
              <a:lnSpc>
                <a:spcPct val="100000"/>
              </a:lnSpc>
              <a:buClr>
                <a:srgbClr val="000000"/>
              </a:buClr>
              <a:buSzPct val="45000"/>
              <a:buFont typeface="Wingdings" charset="2"/>
              <a:buChar char=""/>
            </a:pPr>
            <a:r>
              <a:rPr b="0" lang="en-US" sz="2200" spc="-1" strike="noStrike">
                <a:solidFill>
                  <a:srgbClr val="ffffff"/>
                </a:solidFill>
                <a:latin typeface="Arial"/>
                <a:ea typeface="DejaVu Sans"/>
              </a:rPr>
              <a:t>Sample size</a:t>
            </a:r>
            <a:endParaRPr b="0" lang="en-US" sz="2200" spc="-1" strike="noStrike">
              <a:latin typeface="Arial"/>
            </a:endParaRPr>
          </a:p>
          <a:p>
            <a:pPr lvl="1" marL="432000" indent="-215280">
              <a:lnSpc>
                <a:spcPct val="100000"/>
              </a:lnSpc>
              <a:buClr>
                <a:srgbClr val="000000"/>
              </a:buClr>
              <a:buSzPct val="45000"/>
              <a:buFont typeface="Wingdings" charset="2"/>
              <a:buChar char=""/>
            </a:pPr>
            <a:r>
              <a:rPr b="0" lang="en-US" sz="2200" spc="-1" strike="noStrike">
                <a:solidFill>
                  <a:srgbClr val="ffffff"/>
                </a:solidFill>
                <a:latin typeface="Arial"/>
                <a:ea typeface="DejaVu Sans"/>
              </a:rPr>
              <a:t>Selection bias</a:t>
            </a:r>
            <a:endParaRPr b="0" lang="en-US" sz="2200" spc="-1" strike="noStrike">
              <a:latin typeface="Arial"/>
            </a:endParaRPr>
          </a:p>
          <a:p>
            <a:pPr lvl="1" marL="432000" indent="-215280">
              <a:lnSpc>
                <a:spcPct val="100000"/>
              </a:lnSpc>
              <a:buClr>
                <a:srgbClr val="000000"/>
              </a:buClr>
              <a:buSzPct val="45000"/>
              <a:buFont typeface="Wingdings" charset="2"/>
              <a:buChar char=""/>
            </a:pPr>
            <a:r>
              <a:rPr b="0" lang="en-US" sz="2200" spc="-1" strike="noStrike">
                <a:solidFill>
                  <a:srgbClr val="ffffff"/>
                </a:solidFill>
                <a:latin typeface="Arial"/>
                <a:ea typeface="DejaVu Sans"/>
              </a:rPr>
              <a:t>Limits of the model</a:t>
            </a:r>
            <a:endParaRPr b="0" lang="en-US" sz="2200" spc="-1" strike="noStrike">
              <a:latin typeface="Arial"/>
            </a:endParaRPr>
          </a:p>
          <a:p>
            <a:pPr lvl="1" marL="432000" indent="-215280">
              <a:lnSpc>
                <a:spcPct val="100000"/>
              </a:lnSpc>
              <a:buClr>
                <a:srgbClr val="000000"/>
              </a:buClr>
              <a:buSzPct val="45000"/>
              <a:buFont typeface="Wingdings" charset="2"/>
              <a:buChar char=""/>
            </a:pPr>
            <a:r>
              <a:rPr b="0" lang="en-US" sz="2200" spc="-1" strike="noStrike">
                <a:solidFill>
                  <a:srgbClr val="ffffff"/>
                </a:solidFill>
                <a:latin typeface="Arial"/>
                <a:ea typeface="DejaVu Sans"/>
              </a:rPr>
              <a:t>Unexplainable variance/noise</a:t>
            </a:r>
            <a:endParaRPr b="0" lang="en-US" sz="2200" spc="-1" strike="noStrike">
              <a:latin typeface="Arial"/>
            </a:endParaRPr>
          </a:p>
          <a:p>
            <a:pPr>
              <a:lnSpc>
                <a:spcPct val="100000"/>
              </a:lnSpc>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 descr=""/>
          <p:cNvPicPr/>
          <p:nvPr/>
        </p:nvPicPr>
        <p:blipFill>
          <a:blip r:embed="rId1"/>
          <a:stretch/>
        </p:blipFill>
        <p:spPr>
          <a:xfrm>
            <a:off x="3154320" y="620640"/>
            <a:ext cx="6446160" cy="6181560"/>
          </a:xfrm>
          <a:prstGeom prst="rect">
            <a:avLst/>
          </a:prstGeom>
          <a:ln>
            <a:noFill/>
          </a:ln>
        </p:spPr>
      </p:pic>
      <p:sp>
        <p:nvSpPr>
          <p:cNvPr id="110" name="CustomShape 1"/>
          <p:cNvSpPr/>
          <p:nvPr/>
        </p:nvSpPr>
        <p:spPr>
          <a:xfrm>
            <a:off x="1463040" y="274320"/>
            <a:ext cx="663408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c9211e"/>
                </a:solidFill>
                <a:latin typeface="Arial"/>
                <a:ea typeface="DejaVu Sans"/>
              </a:rPr>
              <a:t>https://www.geckoboard.com/uploads/data-fallacies-to-avoid.pdf</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2611800" y="808200"/>
            <a:ext cx="7957080" cy="10760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1800" spc="-1" strike="noStrike">
                <a:solidFill>
                  <a:srgbClr val="ffffff"/>
                </a:solidFill>
                <a:latin typeface="Arial"/>
                <a:ea typeface="DejaVu Sans"/>
              </a:rPr>
              <a:t>Model Selection Bias</a:t>
            </a:r>
            <a:endParaRPr b="0" lang="en-US" sz="1800" spc="-1" strike="noStrike">
              <a:latin typeface="Arial"/>
            </a:endParaRPr>
          </a:p>
        </p:txBody>
      </p:sp>
      <p:pic>
        <p:nvPicPr>
          <p:cNvPr id="112" name="" descr=""/>
          <p:cNvPicPr/>
          <p:nvPr/>
        </p:nvPicPr>
        <p:blipFill>
          <a:blip r:embed="rId1"/>
          <a:stretch/>
        </p:blipFill>
        <p:spPr>
          <a:xfrm>
            <a:off x="4125240" y="1607760"/>
            <a:ext cx="4286520" cy="50666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2611800" y="808200"/>
            <a:ext cx="7957080" cy="1076040"/>
          </a:xfrm>
          <a:prstGeom prst="rect">
            <a:avLst/>
          </a:prstGeom>
          <a:noFill/>
          <a:ln>
            <a:noFill/>
          </a:ln>
        </p:spPr>
        <p:style>
          <a:lnRef idx="0"/>
          <a:fillRef idx="0"/>
          <a:effectRef idx="0"/>
          <a:fontRef idx="minor"/>
        </p:style>
        <p:txBody>
          <a:bodyPr lIns="90000" rIns="90000" tIns="45000" bIns="45000">
            <a:noAutofit/>
          </a:bodyPr>
          <a:p>
            <a:pPr algn="r">
              <a:lnSpc>
                <a:spcPct val="90000"/>
              </a:lnSpc>
            </a:pPr>
            <a:r>
              <a:rPr b="0" lang="en-US" sz="3400" spc="-1" strike="noStrike">
                <a:solidFill>
                  <a:srgbClr val="ffffff"/>
                </a:solidFill>
                <a:latin typeface="Arial"/>
                <a:ea typeface="DejaVu Sans"/>
              </a:rPr>
              <a:t>Goals for Tuesday:</a:t>
            </a:r>
            <a:endParaRPr b="0" lang="en-US" sz="3400" spc="-1" strike="noStrike">
              <a:latin typeface="Arial"/>
            </a:endParaRPr>
          </a:p>
        </p:txBody>
      </p:sp>
      <p:sp>
        <p:nvSpPr>
          <p:cNvPr id="81" name="CustomShape 2"/>
          <p:cNvSpPr/>
          <p:nvPr/>
        </p:nvSpPr>
        <p:spPr>
          <a:xfrm>
            <a:off x="2773440" y="2052000"/>
            <a:ext cx="7795440" cy="3996720"/>
          </a:xfrm>
          <a:prstGeom prst="rect">
            <a:avLst/>
          </a:prstGeom>
          <a:noFill/>
          <a:ln>
            <a:noFill/>
          </a:ln>
        </p:spPr>
        <p:style>
          <a:lnRef idx="0"/>
          <a:fillRef idx="0"/>
          <a:effectRef idx="0"/>
          <a:fontRef idx="minor"/>
        </p:style>
        <p:txBody>
          <a:bodyPr lIns="90000" rIns="90000" tIns="45000" bIns="45000" anchor="ctr">
            <a:noAutofit/>
          </a:bodyPr>
          <a:p>
            <a:pPr marL="457200" indent="-456120">
              <a:lnSpc>
                <a:spcPct val="120000"/>
              </a:lnSpc>
              <a:spcBef>
                <a:spcPts val="1001"/>
              </a:spcBef>
              <a:spcAft>
                <a:spcPts val="601"/>
              </a:spcAft>
              <a:buClr>
                <a:srgbClr val="8ec0c1"/>
              </a:buClr>
              <a:buSzPct val="90000"/>
              <a:buFont typeface="Wingdings" charset="2"/>
              <a:buAutoNum type="arabicPeriod"/>
            </a:pPr>
            <a:r>
              <a:rPr b="0" lang="en-US" sz="2000" spc="-1" strike="noStrike">
                <a:solidFill>
                  <a:srgbClr val="ffffff"/>
                </a:solidFill>
                <a:latin typeface="Arial"/>
                <a:ea typeface="DejaVu Sans"/>
              </a:rPr>
              <a:t>Written Report – 2-3 pages (~500-750 words), visuals/code not included.</a:t>
            </a:r>
            <a:endParaRPr b="0" lang="en-US" sz="2000" spc="-1" strike="noStrike">
              <a:latin typeface="Arial"/>
            </a:endParaRPr>
          </a:p>
          <a:p>
            <a:pPr marL="450720">
              <a:lnSpc>
                <a:spcPct val="120000"/>
              </a:lnSpc>
              <a:spcBef>
                <a:spcPts val="499"/>
              </a:spcBef>
              <a:spcAft>
                <a:spcPts val="601"/>
              </a:spcAft>
              <a:tabLst>
                <a:tab algn="l" pos="0"/>
              </a:tabLst>
            </a:pPr>
            <a:r>
              <a:rPr b="0" lang="en-US" sz="1800" spc="-1" strike="noStrike">
                <a:solidFill>
                  <a:srgbClr val="ffffff"/>
                </a:solidFill>
                <a:latin typeface="Arial"/>
                <a:ea typeface="DejaVu Sans"/>
              </a:rPr>
              <a:t>Due next Tuesday </a:t>
            </a:r>
            <a:endParaRPr b="0" lang="en-US" sz="1800" spc="-1" strike="noStrike">
              <a:latin typeface="Arial"/>
            </a:endParaRPr>
          </a:p>
          <a:p>
            <a:pPr marL="457200" indent="-456120">
              <a:lnSpc>
                <a:spcPct val="120000"/>
              </a:lnSpc>
              <a:spcBef>
                <a:spcPts val="1001"/>
              </a:spcBef>
              <a:spcAft>
                <a:spcPts val="601"/>
              </a:spcAft>
              <a:buClr>
                <a:srgbClr val="8ec0c1"/>
              </a:buClr>
              <a:buSzPct val="90000"/>
              <a:buFont typeface="Wingdings" charset="2"/>
              <a:buAutoNum type="arabicPeriod"/>
              <a:tabLst>
                <a:tab algn="l" pos="0"/>
              </a:tabLst>
            </a:pPr>
            <a:r>
              <a:rPr b="0" lang="en-US" sz="2000" spc="-1" strike="noStrike">
                <a:solidFill>
                  <a:srgbClr val="ffffff"/>
                </a:solidFill>
                <a:latin typeface="Arial"/>
                <a:ea typeface="DejaVu Sans"/>
              </a:rPr>
              <a:t>Presentation – one per team, not longer than 15 minutes.</a:t>
            </a:r>
            <a:endParaRPr b="0" lang="en-US" sz="2000" spc="-1" strike="noStrike">
              <a:latin typeface="Arial"/>
            </a:endParaRPr>
          </a:p>
          <a:p>
            <a:pPr marL="864000" indent="-323280">
              <a:lnSpc>
                <a:spcPct val="100000"/>
              </a:lnSpc>
              <a:spcBef>
                <a:spcPts val="1134"/>
              </a:spcBef>
              <a:tabLst>
                <a:tab algn="l" pos="0"/>
              </a:tabLst>
            </a:pPr>
            <a:r>
              <a:rPr b="0" lang="en-US" sz="2000" spc="-1" strike="noStrike">
                <a:solidFill>
                  <a:srgbClr val="ffffff"/>
                </a:solidFill>
                <a:latin typeface="Arial"/>
                <a:ea typeface="DejaVu Sans"/>
              </a:rPr>
              <a:t>* Practice makes perfect (or at least, cohesive) </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81">
                                            <p:txEl>
                                              <p:pRg st="2" end="2"/>
                                            </p:txEl>
                                          </p:spTgt>
                                        </p:tgtEl>
                                        <p:attrNameLst>
                                          <p:attrName>style.visibility</p:attrName>
                                        </p:attrNameLst>
                                      </p:cBhvr>
                                      <p:to>
                                        <p:strVal val="visible"/>
                                      </p:to>
                                    </p:set>
                                    <p:anim calcmode="lin" valueType="num">
                                      <p:cBhvr additive="repl">
                                        <p:cTn id="7" dur="500" fill="hold"/>
                                        <p:tgtEl>
                                          <p:spTgt spid="81">
                                            <p:txEl>
                                              <p:pRg st="2" end="2"/>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42">
                                  <p:stCondLst>
                                    <p:cond delay="0"/>
                                  </p:stCondLst>
                                  <p:childTnLst>
                                    <p:set>
                                      <p:cBhvr>
                                        <p:cTn id="12" dur="1" fill="hold">
                                          <p:stCondLst>
                                            <p:cond delay="0"/>
                                          </p:stCondLst>
                                        </p:cTn>
                                        <p:tgtEl>
                                          <p:spTgt spid="81">
                                            <p:txEl>
                                              <p:pRg st="1" end="1"/>
                                            </p:txEl>
                                          </p:spTgt>
                                        </p:tgtEl>
                                        <p:attrNameLst>
                                          <p:attrName>style.visibility</p:attrName>
                                        </p:attrNameLst>
                                      </p:cBhvr>
                                      <p:to>
                                        <p:strVal val="visible"/>
                                      </p:to>
                                    </p:set>
                                    <p:animEffect filter="fade" transition="in">
                                      <p:cBhvr additive="repl">
                                        <p:cTn id="13" dur="1000"/>
                                        <p:tgtEl>
                                          <p:spTgt spid="81">
                                            <p:txEl>
                                              <p:pRg st="1" end="1"/>
                                            </p:txEl>
                                          </p:spTgt>
                                        </p:tgtEl>
                                      </p:cBhvr>
                                    </p:animEffect>
                                    <p:anim calcmode="lin" valueType="num">
                                      <p:cBhvr additive="repl">
                                        <p:cTn id="14" dur="1000" fill="hold"/>
                                        <p:tgtEl>
                                          <p:spTgt spid="81">
                                            <p:txEl>
                                              <p:pRg st="1" end="1"/>
                                            </p:txEl>
                                          </p:spTgt>
                                        </p:tgtEl>
                                        <p:attrNameLst>
                                          <p:attrName>ppt_x</p:attrName>
                                        </p:attrNameLst>
                                      </p:cBhvr>
                                      <p:tavLst>
                                        <p:tav tm="0">
                                          <p:val>
                                            <p:strVal val="#ppt_x"/>
                                          </p:val>
                                        </p:tav>
                                        <p:tav tm="100000">
                                          <p:val>
                                            <p:strVal val="#ppt_x"/>
                                          </p:val>
                                        </p:tav>
                                      </p:tavLst>
                                    </p:anim>
                                    <p:anim calcmode="lin" valueType="num">
                                      <p:cBhvr additive="repl">
                                        <p:cTn id="15" dur="1000" fill="hold"/>
                                        <p:tgtEl>
                                          <p:spTgt spid="8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2611800" y="808200"/>
            <a:ext cx="7957080" cy="1076040"/>
          </a:xfrm>
          <a:prstGeom prst="rect">
            <a:avLst/>
          </a:prstGeom>
          <a:noFill/>
          <a:ln>
            <a:noFill/>
          </a:ln>
        </p:spPr>
        <p:style>
          <a:lnRef idx="0"/>
          <a:fillRef idx="0"/>
          <a:effectRef idx="0"/>
          <a:fontRef idx="minor"/>
        </p:style>
        <p:txBody>
          <a:bodyPr lIns="90000" rIns="90000" tIns="45000" bIns="45000">
            <a:noAutofit/>
          </a:bodyPr>
          <a:p>
            <a:pPr algn="r">
              <a:lnSpc>
                <a:spcPct val="90000"/>
              </a:lnSpc>
            </a:pPr>
            <a:r>
              <a:rPr b="0" lang="en-US" sz="3400" spc="-1" strike="noStrike">
                <a:solidFill>
                  <a:srgbClr val="ffffff"/>
                </a:solidFill>
                <a:latin typeface="Arial"/>
                <a:ea typeface="DejaVu Sans"/>
              </a:rPr>
              <a:t>Written Report</a:t>
            </a:r>
            <a:endParaRPr b="0" lang="en-US" sz="3400" spc="-1" strike="noStrike">
              <a:latin typeface="Arial"/>
            </a:endParaRPr>
          </a:p>
        </p:txBody>
      </p:sp>
      <p:sp>
        <p:nvSpPr>
          <p:cNvPr id="83" name="CustomShape 2"/>
          <p:cNvSpPr/>
          <p:nvPr/>
        </p:nvSpPr>
        <p:spPr>
          <a:xfrm>
            <a:off x="2773440" y="1421640"/>
            <a:ext cx="7795440" cy="5202720"/>
          </a:xfrm>
          <a:prstGeom prst="rect">
            <a:avLst/>
          </a:prstGeom>
          <a:noFill/>
          <a:ln>
            <a:noFill/>
          </a:ln>
        </p:spPr>
        <p:style>
          <a:lnRef idx="0"/>
          <a:fillRef idx="0"/>
          <a:effectRef idx="0"/>
          <a:fontRef idx="minor"/>
        </p:style>
        <p:txBody>
          <a:bodyPr lIns="90000" rIns="90000" tIns="45000" bIns="45000" anchor="ctr">
            <a:normAutofit fontScale="67000"/>
          </a:bodyPr>
          <a:p>
            <a:pPr>
              <a:lnSpc>
                <a:spcPct val="120000"/>
              </a:lnSpc>
              <a:spcBef>
                <a:spcPts val="1001"/>
              </a:spcBef>
              <a:spcAft>
                <a:spcPts val="601"/>
              </a:spcAft>
            </a:pPr>
            <a:endParaRPr b="0" lang="en-US" sz="1800" spc="-1" strike="noStrike">
              <a:latin typeface="Arial"/>
            </a:endParaRPr>
          </a:p>
          <a:p>
            <a:pPr marL="344520" indent="-343440">
              <a:lnSpc>
                <a:spcPct val="120000"/>
              </a:lnSpc>
              <a:spcBef>
                <a:spcPts val="1001"/>
              </a:spcBef>
              <a:spcAft>
                <a:spcPts val="601"/>
              </a:spcAft>
              <a:buClr>
                <a:srgbClr val="8ec0c1"/>
              </a:buClr>
              <a:buSzPct val="90000"/>
              <a:buFont typeface="Wingdings" charset="2"/>
              <a:buChar char=""/>
            </a:pPr>
            <a:r>
              <a:rPr b="0" lang="en-US" sz="2000" spc="-1" strike="noStrike">
                <a:solidFill>
                  <a:srgbClr val="ffffff"/>
                </a:solidFill>
                <a:latin typeface="Arial"/>
                <a:ea typeface="DejaVu Sans"/>
              </a:rPr>
              <a:t>Introduction: The introduction should define the research question, why it is important, and include a brief review of the key literature.</a:t>
            </a:r>
            <a:endParaRPr b="0" lang="en-US" sz="2000" spc="-1" strike="noStrike">
              <a:latin typeface="Arial"/>
            </a:endParaRPr>
          </a:p>
          <a:p>
            <a:pPr marL="344520" indent="-343440">
              <a:lnSpc>
                <a:spcPct val="120000"/>
              </a:lnSpc>
              <a:spcBef>
                <a:spcPts val="1001"/>
              </a:spcBef>
              <a:spcAft>
                <a:spcPts val="601"/>
              </a:spcAft>
              <a:buClr>
                <a:srgbClr val="8ec0c1"/>
              </a:buClr>
              <a:buSzPct val="90000"/>
              <a:buFont typeface="Wingdings" charset="2"/>
              <a:buChar char=""/>
            </a:pPr>
            <a:r>
              <a:rPr b="0" lang="en-US" sz="2000" spc="-1" strike="noStrike">
                <a:solidFill>
                  <a:srgbClr val="ffffff"/>
                </a:solidFill>
                <a:latin typeface="Arial"/>
                <a:ea typeface="DejaVu Sans"/>
              </a:rPr>
              <a:t>Methods: Describe details about the dataset, the variables that you use for your analysis, and the analysis/analyses you conduct. Generally, you should provide enough detail so that another person could re-run your analysis.  </a:t>
            </a:r>
            <a:endParaRPr b="0" lang="en-US" sz="2000" spc="-1" strike="noStrike">
              <a:latin typeface="Arial"/>
            </a:endParaRPr>
          </a:p>
          <a:p>
            <a:pPr marL="344520" indent="-343440">
              <a:lnSpc>
                <a:spcPct val="120000"/>
              </a:lnSpc>
              <a:spcBef>
                <a:spcPts val="1001"/>
              </a:spcBef>
              <a:spcAft>
                <a:spcPts val="601"/>
              </a:spcAft>
              <a:buClr>
                <a:srgbClr val="8ec0c1"/>
              </a:buClr>
              <a:buSzPct val="90000"/>
              <a:buFont typeface="Wingdings" charset="2"/>
              <a:buChar char=""/>
            </a:pPr>
            <a:r>
              <a:rPr b="0" lang="en-US" sz="2000" spc="-1" strike="noStrike">
                <a:solidFill>
                  <a:srgbClr val="ffffff"/>
                </a:solidFill>
                <a:latin typeface="Arial"/>
                <a:ea typeface="DejaVu Sans"/>
              </a:rPr>
              <a:t>Results: Provide descriptive statistics of the data, report results from analysis and provide graphical displays of your analyses.  You should also test your assumptions and mention them here.  Be sure to include nice charts!</a:t>
            </a:r>
            <a:endParaRPr b="0" lang="en-US" sz="2000" spc="-1" strike="noStrike">
              <a:latin typeface="Arial"/>
            </a:endParaRPr>
          </a:p>
          <a:p>
            <a:pPr marL="344520" indent="-343440">
              <a:lnSpc>
                <a:spcPct val="120000"/>
              </a:lnSpc>
              <a:spcBef>
                <a:spcPts val="1001"/>
              </a:spcBef>
              <a:spcAft>
                <a:spcPts val="601"/>
              </a:spcAft>
              <a:buClr>
                <a:srgbClr val="8ec0c1"/>
              </a:buClr>
              <a:buSzPct val="90000"/>
              <a:buFont typeface="Wingdings" charset="2"/>
              <a:buChar char=""/>
            </a:pPr>
            <a:r>
              <a:rPr b="0" lang="en-US" sz="2000" spc="-1" strike="noStrike">
                <a:solidFill>
                  <a:srgbClr val="ffffff"/>
                </a:solidFill>
                <a:latin typeface="Arial"/>
                <a:ea typeface="DejaVu Sans"/>
              </a:rPr>
              <a:t>Discussion: Interpret your results and discuss any limitations. You might want to discuss whether there were any problems with the dataset or the variables collected. Are there alternative interpretations to your study? From this study, what future work needs to be conducted?</a:t>
            </a:r>
            <a:endParaRPr b="0" lang="en-US" sz="2000" spc="-1" strike="noStrike">
              <a:latin typeface="Arial"/>
            </a:endParaRPr>
          </a:p>
          <a:p>
            <a:pPr>
              <a:lnSpc>
                <a:spcPct val="120000"/>
              </a:lnSpc>
              <a:spcBef>
                <a:spcPts val="1001"/>
              </a:spcBef>
              <a:spcAft>
                <a:spcPts val="601"/>
              </a:spcAf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2545200" y="242640"/>
            <a:ext cx="7957080" cy="1076040"/>
          </a:xfrm>
          <a:prstGeom prst="rect">
            <a:avLst/>
          </a:prstGeom>
          <a:noFill/>
          <a:ln>
            <a:noFill/>
          </a:ln>
        </p:spPr>
        <p:style>
          <a:lnRef idx="0"/>
          <a:fillRef idx="0"/>
          <a:effectRef idx="0"/>
          <a:fontRef idx="minor"/>
        </p:style>
        <p:txBody>
          <a:bodyPr lIns="90000" rIns="90000" tIns="45000" bIns="45000">
            <a:noAutofit/>
          </a:bodyPr>
          <a:p>
            <a:pPr algn="r">
              <a:lnSpc>
                <a:spcPct val="90000"/>
              </a:lnSpc>
            </a:pPr>
            <a:r>
              <a:rPr b="0" lang="en-US" sz="3400" spc="-1" strike="noStrike">
                <a:solidFill>
                  <a:srgbClr val="ffffff"/>
                </a:solidFill>
                <a:latin typeface="Arial"/>
                <a:ea typeface="DejaVu Sans"/>
              </a:rPr>
              <a:t>Presentation</a:t>
            </a:r>
            <a:endParaRPr b="0" lang="en-US" sz="3400" spc="-1" strike="noStrike">
              <a:latin typeface="Arial"/>
            </a:endParaRPr>
          </a:p>
        </p:txBody>
      </p:sp>
      <p:sp>
        <p:nvSpPr>
          <p:cNvPr id="85" name="CustomShape 2"/>
          <p:cNvSpPr/>
          <p:nvPr/>
        </p:nvSpPr>
        <p:spPr>
          <a:xfrm>
            <a:off x="2435760" y="781560"/>
            <a:ext cx="6989760" cy="5576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Arial"/>
                <a:ea typeface="DejaVu Sans"/>
              </a:rPr>
              <a:t>Introduction</a:t>
            </a:r>
            <a:endParaRPr b="0" lang="en-US" sz="1800" spc="-1" strike="noStrike">
              <a:latin typeface="Arial"/>
            </a:endParaRPr>
          </a:p>
          <a:p>
            <a:pPr marL="285840" indent="-284760">
              <a:lnSpc>
                <a:spcPct val="100000"/>
              </a:lnSpc>
              <a:buClr>
                <a:srgbClr val="ffffff"/>
              </a:buClr>
              <a:buFont typeface="Arial"/>
              <a:buChar char="•"/>
            </a:pPr>
            <a:r>
              <a:rPr b="0" lang="en-US" sz="1800" spc="-1" strike="noStrike">
                <a:solidFill>
                  <a:srgbClr val="ffffff"/>
                </a:solidFill>
                <a:latin typeface="Arial"/>
                <a:ea typeface="DejaVu Sans"/>
              </a:rPr>
              <a:t>List the research question</a:t>
            </a:r>
            <a:endParaRPr b="0" lang="en-US" sz="1800" spc="-1" strike="noStrike">
              <a:latin typeface="Arial"/>
            </a:endParaRPr>
          </a:p>
          <a:p>
            <a:pPr marL="285840" indent="-284760">
              <a:lnSpc>
                <a:spcPct val="100000"/>
              </a:lnSpc>
              <a:buClr>
                <a:srgbClr val="ffffff"/>
              </a:buClr>
              <a:buFont typeface="Arial"/>
              <a:buChar char="•"/>
            </a:pPr>
            <a:r>
              <a:rPr b="0" lang="en-US" sz="1800" spc="-1" strike="noStrike">
                <a:solidFill>
                  <a:srgbClr val="ffffff"/>
                </a:solidFill>
                <a:latin typeface="Arial"/>
                <a:ea typeface="DejaVu Sans"/>
              </a:rPr>
              <a:t>Describe the hypothesis</a:t>
            </a:r>
            <a:endParaRPr b="0" lang="en-US" sz="1800" spc="-1" strike="noStrike">
              <a:latin typeface="Arial"/>
            </a:endParaRPr>
          </a:p>
          <a:p>
            <a:pPr marL="285840" indent="-284760">
              <a:lnSpc>
                <a:spcPct val="100000"/>
              </a:lnSpc>
              <a:buClr>
                <a:srgbClr val="ffffff"/>
              </a:buClr>
              <a:buFont typeface="Arial"/>
              <a:buChar char="•"/>
            </a:pPr>
            <a:r>
              <a:rPr b="0" lang="en-US" sz="1800" spc="-1" strike="noStrike">
                <a:solidFill>
                  <a:srgbClr val="ffffff"/>
                </a:solidFill>
                <a:latin typeface="Arial"/>
                <a:ea typeface="DejaVu Sans"/>
              </a:rPr>
              <a:t>Provide a brief review of key literature</a:t>
            </a:r>
            <a:endParaRPr b="0" lang="en-US" sz="1800" spc="-1" strike="noStrike">
              <a:latin typeface="Arial"/>
            </a:endParaRPr>
          </a:p>
          <a:p>
            <a:pPr>
              <a:lnSpc>
                <a:spcPct val="100000"/>
              </a:lnSpc>
            </a:pPr>
            <a:r>
              <a:rPr b="0" lang="en-US" sz="1800" spc="-1" strike="noStrike">
                <a:solidFill>
                  <a:srgbClr val="ffffff"/>
                </a:solidFill>
                <a:latin typeface="Arial"/>
                <a:ea typeface="DejaVu Sans"/>
              </a:rPr>
              <a:t>Methods</a:t>
            </a:r>
            <a:endParaRPr b="0" lang="en-US" sz="1800" spc="-1" strike="noStrike">
              <a:latin typeface="Arial"/>
            </a:endParaRPr>
          </a:p>
          <a:p>
            <a:pPr marL="285840" indent="-284760">
              <a:lnSpc>
                <a:spcPct val="100000"/>
              </a:lnSpc>
              <a:buClr>
                <a:srgbClr val="ffffff"/>
              </a:buClr>
              <a:buFont typeface="Arial"/>
              <a:buChar char="•"/>
            </a:pPr>
            <a:r>
              <a:rPr b="0" lang="en-US" sz="1800" spc="-1" strike="noStrike">
                <a:solidFill>
                  <a:srgbClr val="ffffff"/>
                </a:solidFill>
                <a:latin typeface="Arial"/>
                <a:ea typeface="DejaVu Sans"/>
              </a:rPr>
              <a:t>Provide details on how the data was collected, the sample size, the variables you included in your analysis</a:t>
            </a:r>
            <a:endParaRPr b="0" lang="en-US" sz="1800" spc="-1" strike="noStrike">
              <a:latin typeface="Arial"/>
            </a:endParaRPr>
          </a:p>
          <a:p>
            <a:pPr marL="285840" indent="-284760">
              <a:lnSpc>
                <a:spcPct val="100000"/>
              </a:lnSpc>
              <a:buClr>
                <a:srgbClr val="ffffff"/>
              </a:buClr>
              <a:buFont typeface="Arial"/>
              <a:buChar char="•"/>
            </a:pPr>
            <a:r>
              <a:rPr b="0" lang="en-US" sz="1800" spc="-1" strike="noStrike">
                <a:solidFill>
                  <a:srgbClr val="ffffff"/>
                </a:solidFill>
                <a:latin typeface="Arial"/>
                <a:ea typeface="DejaVu Sans"/>
              </a:rPr>
              <a:t>Describe the statistical analyses you conduct and your independent / dependent variables. </a:t>
            </a:r>
            <a:endParaRPr b="0" lang="en-US" sz="1800" spc="-1" strike="noStrike">
              <a:latin typeface="Arial"/>
            </a:endParaRPr>
          </a:p>
          <a:p>
            <a:pPr>
              <a:lnSpc>
                <a:spcPct val="100000"/>
              </a:lnSpc>
            </a:pPr>
            <a:r>
              <a:rPr b="0" lang="en-US" sz="1800" spc="-1" strike="noStrike">
                <a:solidFill>
                  <a:srgbClr val="ffffff"/>
                </a:solidFill>
                <a:latin typeface="Arial"/>
                <a:ea typeface="DejaVu Sans"/>
              </a:rPr>
              <a:t>Results</a:t>
            </a:r>
            <a:endParaRPr b="0" lang="en-US" sz="1800" spc="-1" strike="noStrike">
              <a:latin typeface="Arial"/>
            </a:endParaRPr>
          </a:p>
          <a:p>
            <a:pPr marL="285840" indent="-284760">
              <a:lnSpc>
                <a:spcPct val="100000"/>
              </a:lnSpc>
              <a:buClr>
                <a:srgbClr val="ffffff"/>
              </a:buClr>
              <a:buFont typeface="Arial"/>
              <a:buChar char="•"/>
            </a:pPr>
            <a:r>
              <a:rPr b="0" lang="en-US" sz="1800" spc="-1" strike="noStrike">
                <a:solidFill>
                  <a:srgbClr val="ffffff"/>
                </a:solidFill>
                <a:latin typeface="Arial"/>
                <a:ea typeface="DejaVu Sans"/>
              </a:rPr>
              <a:t>Include descriptive statistics, graphs and/or summaries of your independent, dependent (and any other) variables</a:t>
            </a:r>
            <a:endParaRPr b="0" lang="en-US" sz="1800" spc="-1" strike="noStrike">
              <a:latin typeface="Arial"/>
            </a:endParaRPr>
          </a:p>
          <a:p>
            <a:pPr marL="285840" indent="-284760">
              <a:lnSpc>
                <a:spcPct val="100000"/>
              </a:lnSpc>
              <a:buClr>
                <a:srgbClr val="ffffff"/>
              </a:buClr>
              <a:buFont typeface="Arial"/>
              <a:buChar char="•"/>
            </a:pPr>
            <a:r>
              <a:rPr b="0" lang="en-US" sz="1800" spc="-1" strike="noStrike">
                <a:solidFill>
                  <a:srgbClr val="ffffff"/>
                </a:solidFill>
                <a:latin typeface="Arial"/>
                <a:ea typeface="DejaVu Sans"/>
              </a:rPr>
              <a:t>Include a figure of the relationship between your independent and dependent variable</a:t>
            </a:r>
            <a:endParaRPr b="0" lang="en-US" sz="1800" spc="-1" strike="noStrike">
              <a:latin typeface="Arial"/>
            </a:endParaRPr>
          </a:p>
          <a:p>
            <a:pPr marL="285840" indent="-284760">
              <a:lnSpc>
                <a:spcPct val="100000"/>
              </a:lnSpc>
              <a:buClr>
                <a:srgbClr val="ffffff"/>
              </a:buClr>
              <a:buFont typeface="Arial"/>
              <a:buChar char="•"/>
            </a:pPr>
            <a:r>
              <a:rPr b="0" lang="en-US" sz="1800" spc="-1" strike="noStrike">
                <a:solidFill>
                  <a:srgbClr val="ffffff"/>
                </a:solidFill>
                <a:latin typeface="Arial"/>
                <a:ea typeface="DejaVu Sans"/>
              </a:rPr>
              <a:t>Report the results of your analyses</a:t>
            </a:r>
            <a:endParaRPr b="0" lang="en-US" sz="1800" spc="-1" strike="noStrike">
              <a:latin typeface="Arial"/>
            </a:endParaRPr>
          </a:p>
          <a:p>
            <a:pPr marL="285840" indent="-284760">
              <a:lnSpc>
                <a:spcPct val="100000"/>
              </a:lnSpc>
              <a:buClr>
                <a:srgbClr val="ffffff"/>
              </a:buClr>
              <a:buFont typeface="Arial"/>
              <a:buChar char="•"/>
            </a:pPr>
            <a:r>
              <a:rPr b="0" lang="en-US" sz="1800" spc="-1" strike="noStrike">
                <a:solidFill>
                  <a:srgbClr val="ffffff"/>
                </a:solidFill>
                <a:latin typeface="Arial"/>
                <a:ea typeface="DejaVu Sans"/>
              </a:rPr>
              <a:t>Mention whether or not the assumptions of your test were met</a:t>
            </a:r>
            <a:endParaRPr b="0" lang="en-US" sz="1800" spc="-1" strike="noStrike">
              <a:latin typeface="Arial"/>
            </a:endParaRPr>
          </a:p>
          <a:p>
            <a:pPr>
              <a:lnSpc>
                <a:spcPct val="100000"/>
              </a:lnSpc>
            </a:pPr>
            <a:r>
              <a:rPr b="0" lang="en-US" sz="1800" spc="-1" strike="noStrike">
                <a:solidFill>
                  <a:srgbClr val="ffffff"/>
                </a:solidFill>
                <a:latin typeface="Arial"/>
                <a:ea typeface="DejaVu Sans"/>
              </a:rPr>
              <a:t>Discussion / Conclusion</a:t>
            </a:r>
            <a:endParaRPr b="0" lang="en-US" sz="1800" spc="-1" strike="noStrike">
              <a:latin typeface="Arial"/>
            </a:endParaRPr>
          </a:p>
          <a:p>
            <a:pPr marL="285840" indent="-284760">
              <a:lnSpc>
                <a:spcPct val="100000"/>
              </a:lnSpc>
              <a:buClr>
                <a:srgbClr val="ffffff"/>
              </a:buClr>
              <a:buFont typeface="Arial"/>
              <a:buChar char="•"/>
            </a:pPr>
            <a:r>
              <a:rPr b="0" lang="en-US" sz="1800" spc="-1" strike="noStrike">
                <a:solidFill>
                  <a:srgbClr val="ffffff"/>
                </a:solidFill>
                <a:latin typeface="Arial"/>
                <a:ea typeface="DejaVu Sans"/>
              </a:rPr>
              <a:t>Interpret your results in the context of your original question</a:t>
            </a:r>
            <a:endParaRPr b="0" lang="en-US" sz="1800" spc="-1" strike="noStrike">
              <a:latin typeface="Arial"/>
            </a:endParaRPr>
          </a:p>
          <a:p>
            <a:pPr marL="285840" indent="-284760">
              <a:lnSpc>
                <a:spcPct val="100000"/>
              </a:lnSpc>
              <a:buClr>
                <a:srgbClr val="ffffff"/>
              </a:buClr>
              <a:buFont typeface="Arial"/>
              <a:buChar char="•"/>
            </a:pPr>
            <a:r>
              <a:rPr b="0" lang="en-US" sz="1800" spc="-1" strike="noStrike">
                <a:solidFill>
                  <a:srgbClr val="ffffff"/>
                </a:solidFill>
                <a:latin typeface="Arial"/>
                <a:ea typeface="DejaVu Sans"/>
              </a:rPr>
              <a:t>Describe the limitations of your analysis</a:t>
            </a:r>
            <a:endParaRPr b="0" lang="en-US" sz="1800" spc="-1" strike="noStrike">
              <a:latin typeface="Arial"/>
            </a:endParaRPr>
          </a:p>
          <a:p>
            <a:pPr marL="285840" indent="-284760">
              <a:lnSpc>
                <a:spcPct val="100000"/>
              </a:lnSpc>
              <a:buClr>
                <a:srgbClr val="ffffff"/>
              </a:buClr>
              <a:buFont typeface="Arial"/>
              <a:buChar char="•"/>
            </a:pPr>
            <a:r>
              <a:rPr b="0" lang="en-US" sz="1800" spc="-1" strike="noStrike">
                <a:solidFill>
                  <a:srgbClr val="ffffff"/>
                </a:solidFill>
                <a:latin typeface="Arial"/>
                <a:ea typeface="DejaVu Sans"/>
              </a:rPr>
              <a:t>What future work should be done in this area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2611800" y="808200"/>
            <a:ext cx="7957080" cy="1076040"/>
          </a:xfrm>
          <a:prstGeom prst="rect">
            <a:avLst/>
          </a:prstGeom>
          <a:noFill/>
          <a:ln>
            <a:noFill/>
          </a:ln>
        </p:spPr>
        <p:style>
          <a:lnRef idx="0"/>
          <a:fillRef idx="0"/>
          <a:effectRef idx="0"/>
          <a:fontRef idx="minor"/>
        </p:style>
        <p:txBody>
          <a:bodyPr lIns="90000" rIns="90000" tIns="45000" bIns="45000">
            <a:noAutofit/>
          </a:bodyPr>
          <a:p>
            <a:pPr algn="r">
              <a:lnSpc>
                <a:spcPct val="90000"/>
              </a:lnSpc>
            </a:pPr>
            <a:r>
              <a:rPr b="0" lang="en-US" sz="3400" spc="-1" strike="noStrike">
                <a:solidFill>
                  <a:srgbClr val="ffffff"/>
                </a:solidFill>
                <a:latin typeface="Arial"/>
                <a:ea typeface="DejaVu Sans"/>
              </a:rPr>
              <a:t>New Question</a:t>
            </a:r>
            <a:endParaRPr b="0" lang="en-US" sz="3400" spc="-1" strike="noStrike">
              <a:latin typeface="Arial"/>
            </a:endParaRPr>
          </a:p>
        </p:txBody>
      </p:sp>
      <p:sp>
        <p:nvSpPr>
          <p:cNvPr id="87" name="CustomShape 2"/>
          <p:cNvSpPr/>
          <p:nvPr/>
        </p:nvSpPr>
        <p:spPr>
          <a:xfrm>
            <a:off x="2773440" y="2052000"/>
            <a:ext cx="7795440" cy="3996720"/>
          </a:xfrm>
          <a:prstGeom prst="rect">
            <a:avLst/>
          </a:prstGeom>
          <a:noFill/>
          <a:ln>
            <a:noFill/>
          </a:ln>
        </p:spPr>
        <p:style>
          <a:lnRef idx="0"/>
          <a:fillRef idx="0"/>
          <a:effectRef idx="0"/>
          <a:fontRef idx="minor"/>
        </p:style>
        <p:txBody>
          <a:bodyPr lIns="90000" rIns="90000" tIns="45000" bIns="45000" anchor="ctr">
            <a:noAutofit/>
          </a:bodyPr>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Does time spent with puppies (no time, 15 minutes, 30 minutes) influence happiness.  </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Data set = puppies.csv</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2611800" y="808200"/>
            <a:ext cx="7957080" cy="1076040"/>
          </a:xfrm>
          <a:prstGeom prst="rect">
            <a:avLst/>
          </a:prstGeom>
          <a:noFill/>
          <a:ln>
            <a:noFill/>
          </a:ln>
        </p:spPr>
        <p:style>
          <a:lnRef idx="0"/>
          <a:fillRef idx="0"/>
          <a:effectRef idx="0"/>
          <a:fontRef idx="minor"/>
        </p:style>
        <p:txBody>
          <a:bodyPr lIns="90000" rIns="90000" tIns="45000" bIns="45000">
            <a:normAutofit fontScale="40000"/>
          </a:bodyPr>
          <a:p>
            <a:pPr algn="r">
              <a:lnSpc>
                <a:spcPct val="90000"/>
              </a:lnSpc>
            </a:pPr>
            <a:r>
              <a:rPr b="0" lang="en-US" sz="3400" spc="-1" strike="noStrike">
                <a:solidFill>
                  <a:srgbClr val="ffffff"/>
                </a:solidFill>
                <a:latin typeface="Arial"/>
                <a:ea typeface="DejaVu Sans"/>
              </a:rPr>
              <a:t>Please create a chart to visually examine differences across the three groups</a:t>
            </a:r>
            <a:br/>
            <a:endParaRPr b="0" lang="en-US" sz="3400" spc="-1" strike="noStrike">
              <a:latin typeface="Arial"/>
            </a:endParaRPr>
          </a:p>
        </p:txBody>
      </p:sp>
      <p:sp>
        <p:nvSpPr>
          <p:cNvPr id="89" name="CustomShape 2"/>
          <p:cNvSpPr/>
          <p:nvPr/>
        </p:nvSpPr>
        <p:spPr>
          <a:xfrm>
            <a:off x="2773440" y="2052000"/>
            <a:ext cx="7795440" cy="2651760"/>
          </a:xfrm>
          <a:prstGeom prst="rect">
            <a:avLst/>
          </a:prstGeom>
          <a:noFill/>
          <a:ln>
            <a:noFill/>
          </a:ln>
        </p:spPr>
        <p:style>
          <a:lnRef idx="0"/>
          <a:fillRef idx="0"/>
          <a:effectRef idx="0"/>
          <a:fontRef idx="minor"/>
        </p:style>
        <p:txBody>
          <a:bodyPr lIns="90000" rIns="90000" tIns="45000" bIns="45000" anchor="ctr">
            <a:normAutofit fontScale="90000"/>
          </a:bodyPr>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library(tidyverse)</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puppies &lt;- read_csv("puppies.csv”)</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gmeans &lt;- puppies %&gt;% group_by(dose) %&gt;% summarize(mean=mean(happiness), sd=sd(happiness))</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gmeans %&gt;% ggplot(aes(dose, mean)) + geom_bar(stat="identity") + geom_errorbar(aes(ymin=mean-sd, ymax=mean+sd), width=0.2)</a:t>
            </a:r>
            <a:endParaRPr b="0" lang="en-US" sz="2000" spc="-1" strike="noStrike">
              <a:latin typeface="Arial"/>
            </a:endParaRPr>
          </a:p>
          <a:p>
            <a:pPr>
              <a:lnSpc>
                <a:spcPct val="120000"/>
              </a:lnSpc>
              <a:spcBef>
                <a:spcPts val="1001"/>
              </a:spcBef>
              <a:spcAft>
                <a:spcPts val="601"/>
              </a:spcAft>
              <a:tabLst>
                <a:tab algn="l" pos="0"/>
              </a:tabLst>
            </a:pPr>
            <a:endParaRPr b="0" lang="en-US" sz="2000" spc="-1" strike="noStrike">
              <a:latin typeface="Arial"/>
            </a:endParaRPr>
          </a:p>
        </p:txBody>
      </p:sp>
      <p:pic>
        <p:nvPicPr>
          <p:cNvPr id="90" name="Picture 3" descr=""/>
          <p:cNvPicPr/>
          <p:nvPr/>
        </p:nvPicPr>
        <p:blipFill>
          <a:blip r:embed="rId1"/>
          <a:stretch/>
        </p:blipFill>
        <p:spPr>
          <a:xfrm>
            <a:off x="3886920" y="4704840"/>
            <a:ext cx="5406840" cy="1906200"/>
          </a:xfrm>
          <a:prstGeom prst="rect">
            <a:avLst/>
          </a:prstGeom>
          <a:ln>
            <a:noFill/>
          </a:ln>
        </p:spPr>
      </p:pic>
    </p:spTree>
  </p:cSld>
  <mc:AlternateContent>
    <mc:Choice Requires="p14">
      <p:transition spd="slow" p14:dur="2000"/>
    </mc:Choice>
    <mc:Fallback>
      <p:transition spd="slow"/>
    </mc:Fallback>
  </mc:AlternateContent>
  <p:timing>
    <p:tnLst>
      <p:par>
        <p:cTn id="16" dur="indefinite" restart="never" nodeType="tmRoot">
          <p:childTnLst>
            <p:seq>
              <p:cTn id="17" dur="indefinite" nodeType="mainSeq">
                <p:childTnLst>
                  <p:par>
                    <p:cTn id="18" fill="hold">
                      <p:stCondLst>
                        <p:cond delay="indefinite"/>
                      </p:stCondLst>
                      <p:childTnLst>
                        <p:par>
                          <p:cTn id="19" fill="hold">
                            <p:stCondLst>
                              <p:cond delay="0"/>
                            </p:stCondLst>
                            <p:childTnLst>
                              <p:par>
                                <p:cTn id="20" nodeType="clickEffect" fill="hold" presetClass="entr" presetID="42">
                                  <p:stCondLst>
                                    <p:cond delay="0"/>
                                  </p:stCondLst>
                                  <p:childTnLst>
                                    <p:set>
                                      <p:cBhvr>
                                        <p:cTn id="21" dur="1" fill="hold">
                                          <p:stCondLst>
                                            <p:cond delay="0"/>
                                          </p:stCondLst>
                                        </p:cTn>
                                        <p:tgtEl>
                                          <p:spTgt spid="89">
                                            <p:txEl>
                                              <p:pRg st="0" end="0"/>
                                            </p:txEl>
                                          </p:spTgt>
                                        </p:tgtEl>
                                        <p:attrNameLst>
                                          <p:attrName>style.visibility</p:attrName>
                                        </p:attrNameLst>
                                      </p:cBhvr>
                                      <p:to>
                                        <p:strVal val="visible"/>
                                      </p:to>
                                    </p:set>
                                    <p:animEffect filter="fade" transition="in">
                                      <p:cBhvr additive="repl">
                                        <p:cTn id="22" dur="1000"/>
                                        <p:tgtEl>
                                          <p:spTgt spid="89">
                                            <p:txEl>
                                              <p:pRg st="0" end="0"/>
                                            </p:txEl>
                                          </p:spTgt>
                                        </p:tgtEl>
                                      </p:cBhvr>
                                    </p:animEffect>
                                    <p:anim calcmode="lin" valueType="num">
                                      <p:cBhvr additive="repl">
                                        <p:cTn id="23" dur="1000" fill="hold"/>
                                        <p:tgtEl>
                                          <p:spTgt spid="89">
                                            <p:txEl>
                                              <p:pRg st="0" end="0"/>
                                            </p:txEl>
                                          </p:spTgt>
                                        </p:tgtEl>
                                        <p:attrNameLst>
                                          <p:attrName>ppt_x</p:attrName>
                                        </p:attrNameLst>
                                      </p:cBhvr>
                                      <p:tavLst>
                                        <p:tav tm="0">
                                          <p:val>
                                            <p:strVal val="#ppt_x"/>
                                          </p:val>
                                        </p:tav>
                                        <p:tav tm="100000">
                                          <p:val>
                                            <p:strVal val="#ppt_x"/>
                                          </p:val>
                                        </p:tav>
                                      </p:tavLst>
                                    </p:anim>
                                    <p:anim calcmode="lin" valueType="num">
                                      <p:cBhvr additive="repl">
                                        <p:cTn id="24" dur="1000" fill="hold"/>
                                        <p:tgtEl>
                                          <p:spTgt spid="8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42">
                                  <p:stCondLst>
                                    <p:cond delay="0"/>
                                  </p:stCondLst>
                                  <p:childTnLst>
                                    <p:set>
                                      <p:cBhvr>
                                        <p:cTn id="28" dur="1" fill="hold">
                                          <p:stCondLst>
                                            <p:cond delay="0"/>
                                          </p:stCondLst>
                                        </p:cTn>
                                        <p:tgtEl>
                                          <p:spTgt spid="89">
                                            <p:txEl>
                                              <p:pRg st="1" end="1"/>
                                            </p:txEl>
                                          </p:spTgt>
                                        </p:tgtEl>
                                        <p:attrNameLst>
                                          <p:attrName>style.visibility</p:attrName>
                                        </p:attrNameLst>
                                      </p:cBhvr>
                                      <p:to>
                                        <p:strVal val="visible"/>
                                      </p:to>
                                    </p:set>
                                    <p:animEffect filter="fade" transition="in">
                                      <p:cBhvr additive="repl">
                                        <p:cTn id="29" dur="1000"/>
                                        <p:tgtEl>
                                          <p:spTgt spid="89">
                                            <p:txEl>
                                              <p:pRg st="1" end="1"/>
                                            </p:txEl>
                                          </p:spTgt>
                                        </p:tgtEl>
                                      </p:cBhvr>
                                    </p:animEffect>
                                    <p:anim calcmode="lin" valueType="num">
                                      <p:cBhvr additive="repl">
                                        <p:cTn id="30" dur="1000" fill="hold"/>
                                        <p:tgtEl>
                                          <p:spTgt spid="89">
                                            <p:txEl>
                                              <p:pRg st="1" end="1"/>
                                            </p:txEl>
                                          </p:spTgt>
                                        </p:tgtEl>
                                        <p:attrNameLst>
                                          <p:attrName>ppt_x</p:attrName>
                                        </p:attrNameLst>
                                      </p:cBhvr>
                                      <p:tavLst>
                                        <p:tav tm="0">
                                          <p:val>
                                            <p:strVal val="#ppt_x"/>
                                          </p:val>
                                        </p:tav>
                                        <p:tav tm="100000">
                                          <p:val>
                                            <p:strVal val="#ppt_x"/>
                                          </p:val>
                                        </p:tav>
                                      </p:tavLst>
                                    </p:anim>
                                    <p:anim calcmode="lin" valueType="num">
                                      <p:cBhvr additive="repl">
                                        <p:cTn id="31" dur="1000" fill="hold"/>
                                        <p:tgtEl>
                                          <p:spTgt spid="8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42">
                                  <p:stCondLst>
                                    <p:cond delay="0"/>
                                  </p:stCondLst>
                                  <p:childTnLst>
                                    <p:set>
                                      <p:cBhvr>
                                        <p:cTn id="35" dur="1" fill="hold">
                                          <p:stCondLst>
                                            <p:cond delay="0"/>
                                          </p:stCondLst>
                                        </p:cTn>
                                        <p:tgtEl>
                                          <p:spTgt spid="89">
                                            <p:txEl>
                                              <p:pRg st="2" end="2"/>
                                            </p:txEl>
                                          </p:spTgt>
                                        </p:tgtEl>
                                        <p:attrNameLst>
                                          <p:attrName>style.visibility</p:attrName>
                                        </p:attrNameLst>
                                      </p:cBhvr>
                                      <p:to>
                                        <p:strVal val="visible"/>
                                      </p:to>
                                    </p:set>
                                    <p:animEffect filter="fade" transition="in">
                                      <p:cBhvr additive="repl">
                                        <p:cTn id="36" dur="1000"/>
                                        <p:tgtEl>
                                          <p:spTgt spid="89">
                                            <p:txEl>
                                              <p:pRg st="2" end="2"/>
                                            </p:txEl>
                                          </p:spTgt>
                                        </p:tgtEl>
                                      </p:cBhvr>
                                    </p:animEffect>
                                    <p:anim calcmode="lin" valueType="num">
                                      <p:cBhvr additive="repl">
                                        <p:cTn id="37" dur="1000" fill="hold"/>
                                        <p:tgtEl>
                                          <p:spTgt spid="89">
                                            <p:txEl>
                                              <p:pRg st="2" end="2"/>
                                            </p:txEl>
                                          </p:spTgt>
                                        </p:tgtEl>
                                        <p:attrNameLst>
                                          <p:attrName>ppt_x</p:attrName>
                                        </p:attrNameLst>
                                      </p:cBhvr>
                                      <p:tavLst>
                                        <p:tav tm="0">
                                          <p:val>
                                            <p:strVal val="#ppt_x"/>
                                          </p:val>
                                        </p:tav>
                                        <p:tav tm="100000">
                                          <p:val>
                                            <p:strVal val="#ppt_x"/>
                                          </p:val>
                                        </p:tav>
                                      </p:tavLst>
                                    </p:anim>
                                    <p:anim calcmode="lin" valueType="num">
                                      <p:cBhvr additive="repl">
                                        <p:cTn id="38" dur="1000" fill="hold"/>
                                        <p:tgtEl>
                                          <p:spTgt spid="8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42">
                                  <p:stCondLst>
                                    <p:cond delay="0"/>
                                  </p:stCondLst>
                                  <p:childTnLst>
                                    <p:set>
                                      <p:cBhvr>
                                        <p:cTn id="42" dur="1" fill="hold">
                                          <p:stCondLst>
                                            <p:cond delay="0"/>
                                          </p:stCondLst>
                                        </p:cTn>
                                        <p:tgtEl>
                                          <p:spTgt spid="89">
                                            <p:txEl>
                                              <p:pRg st="3" end="3"/>
                                            </p:txEl>
                                          </p:spTgt>
                                        </p:tgtEl>
                                        <p:attrNameLst>
                                          <p:attrName>style.visibility</p:attrName>
                                        </p:attrNameLst>
                                      </p:cBhvr>
                                      <p:to>
                                        <p:strVal val="visible"/>
                                      </p:to>
                                    </p:set>
                                    <p:animEffect filter="fade" transition="in">
                                      <p:cBhvr additive="repl">
                                        <p:cTn id="43" dur="1000"/>
                                        <p:tgtEl>
                                          <p:spTgt spid="89">
                                            <p:txEl>
                                              <p:pRg st="3" end="3"/>
                                            </p:txEl>
                                          </p:spTgt>
                                        </p:tgtEl>
                                      </p:cBhvr>
                                    </p:animEffect>
                                    <p:anim calcmode="lin" valueType="num">
                                      <p:cBhvr additive="repl">
                                        <p:cTn id="44" dur="1000" fill="hold"/>
                                        <p:tgtEl>
                                          <p:spTgt spid="89">
                                            <p:txEl>
                                              <p:pRg st="3" end="3"/>
                                            </p:txEl>
                                          </p:spTgt>
                                        </p:tgtEl>
                                        <p:attrNameLst>
                                          <p:attrName>ppt_x</p:attrName>
                                        </p:attrNameLst>
                                      </p:cBhvr>
                                      <p:tavLst>
                                        <p:tav tm="0">
                                          <p:val>
                                            <p:strVal val="#ppt_x"/>
                                          </p:val>
                                        </p:tav>
                                        <p:tav tm="100000">
                                          <p:val>
                                            <p:strVal val="#ppt_x"/>
                                          </p:val>
                                        </p:tav>
                                      </p:tavLst>
                                    </p:anim>
                                    <p:anim calcmode="lin" valueType="num">
                                      <p:cBhvr additive="repl">
                                        <p:cTn id="45" dur="1000" fill="hold"/>
                                        <p:tgtEl>
                                          <p:spTgt spid="8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nodeType="clickEffect" fill="hold" presetClass="entr" presetID="42">
                                  <p:stCondLst>
                                    <p:cond delay="0"/>
                                  </p:stCondLst>
                                  <p:childTnLst>
                                    <p:set>
                                      <p:cBhvr>
                                        <p:cTn id="49" dur="1" fill="hold">
                                          <p:stCondLst>
                                            <p:cond delay="0"/>
                                          </p:stCondLst>
                                        </p:cTn>
                                        <p:tgtEl>
                                          <p:spTgt spid="90"/>
                                        </p:tgtEl>
                                        <p:attrNameLst>
                                          <p:attrName>style.visibility</p:attrName>
                                        </p:attrNameLst>
                                      </p:cBhvr>
                                      <p:to>
                                        <p:strVal val="visible"/>
                                      </p:to>
                                    </p:set>
                                    <p:animEffect filter="fade" transition="in">
                                      <p:cBhvr additive="repl">
                                        <p:cTn id="50" dur="1000"/>
                                        <p:tgtEl>
                                          <p:spTgt spid="90"/>
                                        </p:tgtEl>
                                      </p:cBhvr>
                                    </p:animEffect>
                                    <p:anim calcmode="lin" valueType="num">
                                      <p:cBhvr additive="repl">
                                        <p:cTn id="51" dur="1000" fill="hold"/>
                                        <p:tgtEl>
                                          <p:spTgt spid="90"/>
                                        </p:tgtEl>
                                        <p:attrNameLst>
                                          <p:attrName>ppt_x</p:attrName>
                                        </p:attrNameLst>
                                      </p:cBhvr>
                                      <p:tavLst>
                                        <p:tav tm="0">
                                          <p:val>
                                            <p:strVal val="#ppt_x"/>
                                          </p:val>
                                        </p:tav>
                                        <p:tav tm="100000">
                                          <p:val>
                                            <p:strVal val="#ppt_x"/>
                                          </p:val>
                                        </p:tav>
                                      </p:tavLst>
                                    </p:anim>
                                    <p:anim calcmode="lin" valueType="num">
                                      <p:cBhvr additive="repl">
                                        <p:cTn id="52"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2611800" y="808200"/>
            <a:ext cx="7957080" cy="1076040"/>
          </a:xfrm>
          <a:prstGeom prst="rect">
            <a:avLst/>
          </a:prstGeom>
          <a:noFill/>
          <a:ln>
            <a:noFill/>
          </a:ln>
        </p:spPr>
        <p:style>
          <a:lnRef idx="0"/>
          <a:fillRef idx="0"/>
          <a:effectRef idx="0"/>
          <a:fontRef idx="minor"/>
        </p:style>
        <p:txBody>
          <a:bodyPr lIns="90000" rIns="90000" tIns="45000" bIns="45000">
            <a:normAutofit fontScale="40000"/>
          </a:bodyPr>
          <a:p>
            <a:pPr algn="r">
              <a:lnSpc>
                <a:spcPct val="90000"/>
              </a:lnSpc>
            </a:pPr>
            <a:r>
              <a:rPr b="0" lang="en-US" sz="3400" spc="-1" strike="noStrike">
                <a:solidFill>
                  <a:srgbClr val="ffffff"/>
                </a:solidFill>
                <a:latin typeface="Arial"/>
                <a:ea typeface="DejaVu Sans"/>
              </a:rPr>
              <a:t>Identify the statistical test you should conduct to determine if teaching method is associated with student exam scores.</a:t>
            </a:r>
            <a:br/>
            <a:endParaRPr b="0" lang="en-US" sz="3400" spc="-1" strike="noStrike">
              <a:latin typeface="Arial"/>
            </a:endParaRPr>
          </a:p>
        </p:txBody>
      </p:sp>
      <p:sp>
        <p:nvSpPr>
          <p:cNvPr id="92" name="CustomShape 2"/>
          <p:cNvSpPr/>
          <p:nvPr/>
        </p:nvSpPr>
        <p:spPr>
          <a:xfrm>
            <a:off x="2549160" y="2526120"/>
            <a:ext cx="7795440" cy="1795680"/>
          </a:xfrm>
          <a:prstGeom prst="rect">
            <a:avLst/>
          </a:prstGeom>
          <a:noFill/>
          <a:ln>
            <a:noFill/>
          </a:ln>
        </p:spPr>
        <p:style>
          <a:lnRef idx="0"/>
          <a:fillRef idx="0"/>
          <a:effectRef idx="0"/>
          <a:fontRef idx="minor"/>
        </p:style>
        <p:txBody>
          <a:bodyPr lIns="90000" rIns="90000" tIns="45000" bIns="45000" anchor="ctr">
            <a:noAutofit/>
          </a:bodyPr>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anovaPups &lt;- aov(puppies$happiness ~ puppies$dose)</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summary(anovaPups)</a:t>
            </a:r>
            <a:endParaRPr b="0" lang="en-US" sz="2000" spc="-1" strike="noStrike">
              <a:latin typeface="Arial"/>
            </a:endParaRPr>
          </a:p>
        </p:txBody>
      </p:sp>
      <p:pic>
        <p:nvPicPr>
          <p:cNvPr id="93" name="Picture 3" descr=""/>
          <p:cNvPicPr/>
          <p:nvPr/>
        </p:nvPicPr>
        <p:blipFill>
          <a:blip r:embed="rId1"/>
          <a:stretch/>
        </p:blipFill>
        <p:spPr>
          <a:xfrm>
            <a:off x="3784320" y="4637520"/>
            <a:ext cx="5171040" cy="1256400"/>
          </a:xfrm>
          <a:prstGeom prst="rect">
            <a:avLst/>
          </a:prstGeom>
          <a:ln>
            <a:noFill/>
          </a:ln>
        </p:spPr>
      </p:pic>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42">
                                  <p:stCondLst>
                                    <p:cond delay="0"/>
                                  </p:stCondLst>
                                  <p:childTnLst>
                                    <p:set>
                                      <p:cBhvr>
                                        <p:cTn id="58" dur="1" fill="hold">
                                          <p:stCondLst>
                                            <p:cond delay="0"/>
                                          </p:stCondLst>
                                        </p:cTn>
                                        <p:tgtEl>
                                          <p:spTgt spid="92">
                                            <p:txEl>
                                              <p:pRg st="0" end="0"/>
                                            </p:txEl>
                                          </p:spTgt>
                                        </p:tgtEl>
                                        <p:attrNameLst>
                                          <p:attrName>style.visibility</p:attrName>
                                        </p:attrNameLst>
                                      </p:cBhvr>
                                      <p:to>
                                        <p:strVal val="visible"/>
                                      </p:to>
                                    </p:set>
                                    <p:animEffect filter="fade" transition="in">
                                      <p:cBhvr additive="repl">
                                        <p:cTn id="59" dur="1000"/>
                                        <p:tgtEl>
                                          <p:spTgt spid="92">
                                            <p:txEl>
                                              <p:pRg st="0" end="0"/>
                                            </p:txEl>
                                          </p:spTgt>
                                        </p:tgtEl>
                                      </p:cBhvr>
                                    </p:animEffect>
                                    <p:anim calcmode="lin" valueType="num">
                                      <p:cBhvr additive="repl">
                                        <p:cTn id="60" dur="1000" fill="hold"/>
                                        <p:tgtEl>
                                          <p:spTgt spid="92">
                                            <p:txEl>
                                              <p:pRg st="0" end="0"/>
                                            </p:txEl>
                                          </p:spTgt>
                                        </p:tgtEl>
                                        <p:attrNameLst>
                                          <p:attrName>ppt_x</p:attrName>
                                        </p:attrNameLst>
                                      </p:cBhvr>
                                      <p:tavLst>
                                        <p:tav tm="0">
                                          <p:val>
                                            <p:strVal val="#ppt_x"/>
                                          </p:val>
                                        </p:tav>
                                        <p:tav tm="100000">
                                          <p:val>
                                            <p:strVal val="#ppt_x"/>
                                          </p:val>
                                        </p:tav>
                                      </p:tavLst>
                                    </p:anim>
                                    <p:anim calcmode="lin" valueType="num">
                                      <p:cBhvr additive="repl">
                                        <p:cTn id="61" dur="1000" fill="hold"/>
                                        <p:tgtEl>
                                          <p:spTgt spid="9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42">
                                  <p:stCondLst>
                                    <p:cond delay="0"/>
                                  </p:stCondLst>
                                  <p:childTnLst>
                                    <p:set>
                                      <p:cBhvr>
                                        <p:cTn id="65" dur="1" fill="hold">
                                          <p:stCondLst>
                                            <p:cond delay="0"/>
                                          </p:stCondLst>
                                        </p:cTn>
                                        <p:tgtEl>
                                          <p:spTgt spid="92">
                                            <p:txEl>
                                              <p:pRg st="1" end="1"/>
                                            </p:txEl>
                                          </p:spTgt>
                                        </p:tgtEl>
                                        <p:attrNameLst>
                                          <p:attrName>style.visibility</p:attrName>
                                        </p:attrNameLst>
                                      </p:cBhvr>
                                      <p:to>
                                        <p:strVal val="visible"/>
                                      </p:to>
                                    </p:set>
                                    <p:animEffect filter="fade" transition="in">
                                      <p:cBhvr additive="repl">
                                        <p:cTn id="66" dur="1000"/>
                                        <p:tgtEl>
                                          <p:spTgt spid="92">
                                            <p:txEl>
                                              <p:pRg st="1" end="1"/>
                                            </p:txEl>
                                          </p:spTgt>
                                        </p:tgtEl>
                                      </p:cBhvr>
                                    </p:animEffect>
                                    <p:anim calcmode="lin" valueType="num">
                                      <p:cBhvr additive="repl">
                                        <p:cTn id="67" dur="1000" fill="hold"/>
                                        <p:tgtEl>
                                          <p:spTgt spid="92">
                                            <p:txEl>
                                              <p:pRg st="1" end="1"/>
                                            </p:txEl>
                                          </p:spTgt>
                                        </p:tgtEl>
                                        <p:attrNameLst>
                                          <p:attrName>ppt_x</p:attrName>
                                        </p:attrNameLst>
                                      </p:cBhvr>
                                      <p:tavLst>
                                        <p:tav tm="0">
                                          <p:val>
                                            <p:strVal val="#ppt_x"/>
                                          </p:val>
                                        </p:tav>
                                        <p:tav tm="100000">
                                          <p:val>
                                            <p:strVal val="#ppt_x"/>
                                          </p:val>
                                        </p:tav>
                                      </p:tavLst>
                                    </p:anim>
                                    <p:anim calcmode="lin" valueType="num">
                                      <p:cBhvr additive="repl">
                                        <p:cTn id="68" dur="1000" fill="hold"/>
                                        <p:tgtEl>
                                          <p:spTgt spid="9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42">
                                  <p:stCondLst>
                                    <p:cond delay="0"/>
                                  </p:stCondLst>
                                  <p:childTnLst>
                                    <p:set>
                                      <p:cBhvr>
                                        <p:cTn id="72" dur="1" fill="hold">
                                          <p:stCondLst>
                                            <p:cond delay="0"/>
                                          </p:stCondLst>
                                        </p:cTn>
                                        <p:tgtEl>
                                          <p:spTgt spid="93"/>
                                        </p:tgtEl>
                                        <p:attrNameLst>
                                          <p:attrName>style.visibility</p:attrName>
                                        </p:attrNameLst>
                                      </p:cBhvr>
                                      <p:to>
                                        <p:strVal val="visible"/>
                                      </p:to>
                                    </p:set>
                                    <p:animEffect filter="fade" transition="in">
                                      <p:cBhvr additive="repl">
                                        <p:cTn id="73" dur="1000"/>
                                        <p:tgtEl>
                                          <p:spTgt spid="93"/>
                                        </p:tgtEl>
                                      </p:cBhvr>
                                    </p:animEffect>
                                    <p:anim calcmode="lin" valueType="num">
                                      <p:cBhvr additive="repl">
                                        <p:cTn id="74" dur="1000" fill="hold"/>
                                        <p:tgtEl>
                                          <p:spTgt spid="93"/>
                                        </p:tgtEl>
                                        <p:attrNameLst>
                                          <p:attrName>ppt_x</p:attrName>
                                        </p:attrNameLst>
                                      </p:cBhvr>
                                      <p:tavLst>
                                        <p:tav tm="0">
                                          <p:val>
                                            <p:strVal val="#ppt_x"/>
                                          </p:val>
                                        </p:tav>
                                        <p:tav tm="100000">
                                          <p:val>
                                            <p:strVal val="#ppt_x"/>
                                          </p:val>
                                        </p:tav>
                                      </p:tavLst>
                                    </p:anim>
                                    <p:anim calcmode="lin" valueType="num">
                                      <p:cBhvr additive="repl">
                                        <p:cTn id="75"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2611800" y="808200"/>
            <a:ext cx="7957080" cy="1076040"/>
          </a:xfrm>
          <a:prstGeom prst="rect">
            <a:avLst/>
          </a:prstGeom>
          <a:noFill/>
          <a:ln>
            <a:noFill/>
          </a:ln>
        </p:spPr>
        <p:style>
          <a:lnRef idx="0"/>
          <a:fillRef idx="0"/>
          <a:effectRef idx="0"/>
          <a:fontRef idx="minor"/>
        </p:style>
        <p:txBody>
          <a:bodyPr lIns="90000" rIns="90000" tIns="45000" bIns="45000">
            <a:normAutofit fontScale="40000"/>
          </a:bodyPr>
          <a:p>
            <a:pPr algn="r">
              <a:lnSpc>
                <a:spcPct val="90000"/>
              </a:lnSpc>
            </a:pPr>
            <a:r>
              <a:rPr b="0" lang="en-US" sz="3400" spc="-1" strike="noStrike">
                <a:solidFill>
                  <a:srgbClr val="ffffff"/>
                </a:solidFill>
                <a:latin typeface="Arial"/>
                <a:ea typeface="DejaVu Sans"/>
              </a:rPr>
              <a:t>Test the assumptions of the model and comment on whether our data violate the assumptions of your model.</a:t>
            </a:r>
            <a:br/>
            <a:endParaRPr b="0" lang="en-US" sz="3400" spc="-1" strike="noStrike">
              <a:latin typeface="Arial"/>
            </a:endParaRPr>
          </a:p>
        </p:txBody>
      </p:sp>
      <p:sp>
        <p:nvSpPr>
          <p:cNvPr id="95" name="CustomShape 2"/>
          <p:cNvSpPr/>
          <p:nvPr/>
        </p:nvSpPr>
        <p:spPr>
          <a:xfrm>
            <a:off x="2075400" y="2326320"/>
            <a:ext cx="7795440" cy="3996720"/>
          </a:xfrm>
          <a:prstGeom prst="rect">
            <a:avLst/>
          </a:prstGeom>
          <a:noFill/>
          <a:ln>
            <a:noFill/>
          </a:ln>
        </p:spPr>
        <p:style>
          <a:lnRef idx="0"/>
          <a:fillRef idx="0"/>
          <a:effectRef idx="0"/>
          <a:fontRef idx="minor"/>
        </p:style>
        <p:txBody>
          <a:bodyPr lIns="90000" rIns="90000" tIns="45000" bIns="45000" anchor="ctr">
            <a:normAutofit fontScale="78000"/>
          </a:bodyPr>
          <a:p>
            <a:pPr marL="457200" indent="-456120">
              <a:lnSpc>
                <a:spcPct val="120000"/>
              </a:lnSpc>
              <a:spcBef>
                <a:spcPts val="1001"/>
              </a:spcBef>
              <a:spcAft>
                <a:spcPts val="601"/>
              </a:spcAft>
              <a:buClr>
                <a:srgbClr val="8ec0c1"/>
              </a:buClr>
              <a:buSzPct val="90000"/>
              <a:buFont typeface="Wingdings" charset="2"/>
              <a:buAutoNum type="arabicPeriod"/>
            </a:pPr>
            <a:r>
              <a:rPr b="0" lang="en-US" sz="2400" spc="-1" strike="noStrike">
                <a:solidFill>
                  <a:srgbClr val="ffffff"/>
                </a:solidFill>
                <a:latin typeface="Arial"/>
                <a:ea typeface="DejaVu Sans"/>
              </a:rPr>
              <a:t>The residuals are normally distributed</a:t>
            </a:r>
            <a:endParaRPr b="0" lang="en-US" sz="24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res &lt;- residuals(anovaPups)</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#3 ways to test</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qqnorm(res)</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ggplot() + geom_qq(aes(sample=res)) + geom_abline()</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shapiro.test(res)</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#Key is to interpret:</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#The p-value of the shapiro-wilk tests provide evidence that the data is relatively normal. </a:t>
            </a:r>
            <a:endParaRPr b="0" lang="en-US" sz="2000" spc="-1" strike="noStrike">
              <a:latin typeface="Arial"/>
            </a:endParaRPr>
          </a:p>
        </p:txBody>
      </p:sp>
      <p:pic>
        <p:nvPicPr>
          <p:cNvPr id="96" name="Picture 3" descr=""/>
          <p:cNvPicPr/>
          <p:nvPr/>
        </p:nvPicPr>
        <p:blipFill>
          <a:blip r:embed="rId1"/>
          <a:stretch/>
        </p:blipFill>
        <p:spPr>
          <a:xfrm>
            <a:off x="7290360" y="2472480"/>
            <a:ext cx="4796280" cy="1690920"/>
          </a:xfrm>
          <a:prstGeom prst="rect">
            <a:avLst/>
          </a:prstGeom>
          <a:ln>
            <a:noFill/>
          </a:ln>
        </p:spPr>
      </p:pic>
    </p:spTree>
  </p:cSld>
  <mc:AlternateContent>
    <mc:Choice Requires="p14">
      <p:transition spd="slow" p14:dur="2000"/>
    </mc:Choice>
    <mc:Fallback>
      <p:transition spd="slow"/>
    </mc:Fallback>
  </mc:AlternateContent>
  <p:timing>
    <p:tnLst>
      <p:par>
        <p:cTn id="76" dur="indefinite" restart="never" nodeType="tmRoot">
          <p:childTnLst>
            <p:seq>
              <p:cTn id="77" dur="indefinite" nodeType="mainSeq">
                <p:childTnLst>
                  <p:par>
                    <p:cTn id="78" fill="hold">
                      <p:stCondLst>
                        <p:cond delay="indefinite"/>
                      </p:stCondLst>
                      <p:childTnLst>
                        <p:par>
                          <p:cTn id="79" fill="hold">
                            <p:stCondLst>
                              <p:cond delay="0"/>
                            </p:stCondLst>
                            <p:childTnLst>
                              <p:par>
                                <p:cTn id="80" nodeType="clickEffect" fill="hold" presetClass="entr" presetID="2" presetSubtype="4">
                                  <p:stCondLst>
                                    <p:cond delay="0"/>
                                  </p:stCondLst>
                                  <p:childTnLst>
                                    <p:set>
                                      <p:cBhvr>
                                        <p:cTn id="81" dur="1" fill="hold">
                                          <p:stCondLst>
                                            <p:cond delay="0"/>
                                          </p:stCondLst>
                                        </p:cTn>
                                        <p:tgtEl>
                                          <p:spTgt spid="95">
                                            <p:txEl>
                                              <p:pRg st="0" end="0"/>
                                            </p:txEl>
                                          </p:spTgt>
                                        </p:tgtEl>
                                        <p:attrNameLst>
                                          <p:attrName>style.visibility</p:attrName>
                                        </p:attrNameLst>
                                      </p:cBhvr>
                                      <p:to>
                                        <p:strVal val="visible"/>
                                      </p:to>
                                    </p:set>
                                    <p:anim calcmode="lin" valueType="num">
                                      <p:cBhvr additive="repl">
                                        <p:cTn id="82" dur="500" fill="hold"/>
                                        <p:tgtEl>
                                          <p:spTgt spid="95">
                                            <p:txEl>
                                              <p:pRg st="0" end="0"/>
                                            </p:txEl>
                                          </p:spTgt>
                                        </p:tgtEl>
                                        <p:attrNameLst>
                                          <p:attrName>ppt_x</p:attrName>
                                        </p:attrNameLst>
                                      </p:cBhvr>
                                      <p:tavLst>
                                        <p:tav tm="0">
                                          <p:val>
                                            <p:strVal val="#ppt_x"/>
                                          </p:val>
                                        </p:tav>
                                        <p:tav tm="100000">
                                          <p:val>
                                            <p:strVal val="#ppt_x"/>
                                          </p:val>
                                        </p:tav>
                                      </p:tavLst>
                                    </p:anim>
                                    <p:anim calcmode="lin" valueType="num">
                                      <p:cBhvr additive="repl">
                                        <p:cTn id="83" dur="500" fill="hold"/>
                                        <p:tgtEl>
                                          <p:spTgt spid="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nodeType="clickEffect" fill="hold" presetClass="entr" presetID="2" presetSubtype="4">
                                  <p:stCondLst>
                                    <p:cond delay="0"/>
                                  </p:stCondLst>
                                  <p:childTnLst>
                                    <p:set>
                                      <p:cBhvr>
                                        <p:cTn id="87" dur="1" fill="hold">
                                          <p:stCondLst>
                                            <p:cond delay="0"/>
                                          </p:stCondLst>
                                        </p:cTn>
                                        <p:tgtEl>
                                          <p:spTgt spid="95">
                                            <p:txEl>
                                              <p:pRg st="1" end="1"/>
                                            </p:txEl>
                                          </p:spTgt>
                                        </p:tgtEl>
                                        <p:attrNameLst>
                                          <p:attrName>style.visibility</p:attrName>
                                        </p:attrNameLst>
                                      </p:cBhvr>
                                      <p:to>
                                        <p:strVal val="visible"/>
                                      </p:to>
                                    </p:set>
                                    <p:anim calcmode="lin" valueType="num">
                                      <p:cBhvr additive="repl">
                                        <p:cTn id="88" dur="500" fill="hold"/>
                                        <p:tgtEl>
                                          <p:spTgt spid="95">
                                            <p:txEl>
                                              <p:pRg st="1" end="1"/>
                                            </p:txEl>
                                          </p:spTgt>
                                        </p:tgtEl>
                                        <p:attrNameLst>
                                          <p:attrName>ppt_x</p:attrName>
                                        </p:attrNameLst>
                                      </p:cBhvr>
                                      <p:tavLst>
                                        <p:tav tm="0">
                                          <p:val>
                                            <p:strVal val="#ppt_x"/>
                                          </p:val>
                                        </p:tav>
                                        <p:tav tm="100000">
                                          <p:val>
                                            <p:strVal val="#ppt_x"/>
                                          </p:val>
                                        </p:tav>
                                      </p:tavLst>
                                    </p:anim>
                                    <p:anim calcmode="lin" valueType="num">
                                      <p:cBhvr additive="repl">
                                        <p:cTn id="89" dur="500" fill="hold"/>
                                        <p:tgtEl>
                                          <p:spTgt spid="95">
                                            <p:txEl>
                                              <p:pRg st="1" end="1"/>
                                            </p:txEl>
                                          </p:spTgt>
                                        </p:tgtEl>
                                        <p:attrNameLst>
                                          <p:attrName>ppt_y</p:attrName>
                                        </p:attrNameLst>
                                      </p:cBhvr>
                                      <p:tavLst>
                                        <p:tav tm="0">
                                          <p:val>
                                            <p:strVal val="1+#ppt_h/2"/>
                                          </p:val>
                                        </p:tav>
                                        <p:tav tm="100000">
                                          <p:val>
                                            <p:strVal val="#ppt_y"/>
                                          </p:val>
                                        </p:tav>
                                      </p:tavLst>
                                    </p:anim>
                                  </p:childTnLst>
                                </p:cTn>
                              </p:par>
                              <p:par>
                                <p:cTn id="90" nodeType="withEffect" fill="hold" presetClass="entr" presetID="2" presetSubtype="4">
                                  <p:stCondLst>
                                    <p:cond delay="0"/>
                                  </p:stCondLst>
                                  <p:childTnLst>
                                    <p:set>
                                      <p:cBhvr>
                                        <p:cTn id="91" dur="1" fill="hold">
                                          <p:stCondLst>
                                            <p:cond delay="0"/>
                                          </p:stCondLst>
                                        </p:cTn>
                                        <p:tgtEl>
                                          <p:spTgt spid="95">
                                            <p:txEl>
                                              <p:pRg st="2" end="2"/>
                                            </p:txEl>
                                          </p:spTgt>
                                        </p:tgtEl>
                                        <p:attrNameLst>
                                          <p:attrName>style.visibility</p:attrName>
                                        </p:attrNameLst>
                                      </p:cBhvr>
                                      <p:to>
                                        <p:strVal val="visible"/>
                                      </p:to>
                                    </p:set>
                                    <p:anim calcmode="lin" valueType="num">
                                      <p:cBhvr additive="repl">
                                        <p:cTn id="92" dur="500" fill="hold"/>
                                        <p:tgtEl>
                                          <p:spTgt spid="95">
                                            <p:txEl>
                                              <p:pRg st="2" end="2"/>
                                            </p:txEl>
                                          </p:spTgt>
                                        </p:tgtEl>
                                        <p:attrNameLst>
                                          <p:attrName>ppt_x</p:attrName>
                                        </p:attrNameLst>
                                      </p:cBhvr>
                                      <p:tavLst>
                                        <p:tav tm="0">
                                          <p:val>
                                            <p:strVal val="#ppt_x"/>
                                          </p:val>
                                        </p:tav>
                                        <p:tav tm="100000">
                                          <p:val>
                                            <p:strVal val="#ppt_x"/>
                                          </p:val>
                                        </p:tav>
                                      </p:tavLst>
                                    </p:anim>
                                    <p:anim calcmode="lin" valueType="num">
                                      <p:cBhvr additive="repl">
                                        <p:cTn id="93" dur="500" fill="hold"/>
                                        <p:tgtEl>
                                          <p:spTgt spid="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nodeType="clickEffect" fill="hold" presetClass="entr" presetID="2" presetSubtype="4">
                                  <p:stCondLst>
                                    <p:cond delay="0"/>
                                  </p:stCondLst>
                                  <p:childTnLst>
                                    <p:set>
                                      <p:cBhvr>
                                        <p:cTn id="97" dur="1" fill="hold">
                                          <p:stCondLst>
                                            <p:cond delay="0"/>
                                          </p:stCondLst>
                                        </p:cTn>
                                        <p:tgtEl>
                                          <p:spTgt spid="95">
                                            <p:txEl>
                                              <p:pRg st="3" end="3"/>
                                            </p:txEl>
                                          </p:spTgt>
                                        </p:tgtEl>
                                        <p:attrNameLst>
                                          <p:attrName>style.visibility</p:attrName>
                                        </p:attrNameLst>
                                      </p:cBhvr>
                                      <p:to>
                                        <p:strVal val="visible"/>
                                      </p:to>
                                    </p:set>
                                    <p:anim calcmode="lin" valueType="num">
                                      <p:cBhvr additive="repl">
                                        <p:cTn id="98" dur="500" fill="hold"/>
                                        <p:tgtEl>
                                          <p:spTgt spid="95">
                                            <p:txEl>
                                              <p:pRg st="3" end="3"/>
                                            </p:txEl>
                                          </p:spTgt>
                                        </p:tgtEl>
                                        <p:attrNameLst>
                                          <p:attrName>ppt_x</p:attrName>
                                        </p:attrNameLst>
                                      </p:cBhvr>
                                      <p:tavLst>
                                        <p:tav tm="0">
                                          <p:val>
                                            <p:strVal val="#ppt_x"/>
                                          </p:val>
                                        </p:tav>
                                        <p:tav tm="100000">
                                          <p:val>
                                            <p:strVal val="#ppt_x"/>
                                          </p:val>
                                        </p:tav>
                                      </p:tavLst>
                                    </p:anim>
                                    <p:anim calcmode="lin" valueType="num">
                                      <p:cBhvr additive="repl">
                                        <p:cTn id="99" dur="500" fill="hold"/>
                                        <p:tgtEl>
                                          <p:spTgt spid="95">
                                            <p:txEl>
                                              <p:pRg st="3" end="3"/>
                                            </p:txEl>
                                          </p:spTgt>
                                        </p:tgtEl>
                                        <p:attrNameLst>
                                          <p:attrName>ppt_y</p:attrName>
                                        </p:attrNameLst>
                                      </p:cBhvr>
                                      <p:tavLst>
                                        <p:tav tm="0">
                                          <p:val>
                                            <p:strVal val="1+#ppt_h/2"/>
                                          </p:val>
                                        </p:tav>
                                        <p:tav tm="100000">
                                          <p:val>
                                            <p:strVal val="#ppt_y"/>
                                          </p:val>
                                        </p:tav>
                                      </p:tavLst>
                                    </p:anim>
                                  </p:childTnLst>
                                </p:cTn>
                              </p:par>
                              <p:par>
                                <p:cTn id="100" nodeType="withEffect" fill="hold" presetClass="entr" presetID="2" presetSubtype="4">
                                  <p:stCondLst>
                                    <p:cond delay="0"/>
                                  </p:stCondLst>
                                  <p:childTnLst>
                                    <p:set>
                                      <p:cBhvr>
                                        <p:cTn id="101" dur="1" fill="hold">
                                          <p:stCondLst>
                                            <p:cond delay="0"/>
                                          </p:stCondLst>
                                        </p:cTn>
                                        <p:tgtEl>
                                          <p:spTgt spid="95">
                                            <p:txEl>
                                              <p:pRg st="4" end="4"/>
                                            </p:txEl>
                                          </p:spTgt>
                                        </p:tgtEl>
                                        <p:attrNameLst>
                                          <p:attrName>style.visibility</p:attrName>
                                        </p:attrNameLst>
                                      </p:cBhvr>
                                      <p:to>
                                        <p:strVal val="visible"/>
                                      </p:to>
                                    </p:set>
                                    <p:anim calcmode="lin" valueType="num">
                                      <p:cBhvr additive="repl">
                                        <p:cTn id="102" dur="500" fill="hold"/>
                                        <p:tgtEl>
                                          <p:spTgt spid="95">
                                            <p:txEl>
                                              <p:pRg st="4" end="4"/>
                                            </p:txEl>
                                          </p:spTgt>
                                        </p:tgtEl>
                                        <p:attrNameLst>
                                          <p:attrName>ppt_x</p:attrName>
                                        </p:attrNameLst>
                                      </p:cBhvr>
                                      <p:tavLst>
                                        <p:tav tm="0">
                                          <p:val>
                                            <p:strVal val="#ppt_x"/>
                                          </p:val>
                                        </p:tav>
                                        <p:tav tm="100000">
                                          <p:val>
                                            <p:strVal val="#ppt_x"/>
                                          </p:val>
                                        </p:tav>
                                      </p:tavLst>
                                    </p:anim>
                                    <p:anim calcmode="lin" valueType="num">
                                      <p:cBhvr additive="repl">
                                        <p:cTn id="103" dur="500" fill="hold"/>
                                        <p:tgtEl>
                                          <p:spTgt spid="95">
                                            <p:txEl>
                                              <p:pRg st="4" end="4"/>
                                            </p:txEl>
                                          </p:spTgt>
                                        </p:tgtEl>
                                        <p:attrNameLst>
                                          <p:attrName>ppt_y</p:attrName>
                                        </p:attrNameLst>
                                      </p:cBhvr>
                                      <p:tavLst>
                                        <p:tav tm="0">
                                          <p:val>
                                            <p:strVal val="1+#ppt_h/2"/>
                                          </p:val>
                                        </p:tav>
                                        <p:tav tm="100000">
                                          <p:val>
                                            <p:strVal val="#ppt_y"/>
                                          </p:val>
                                        </p:tav>
                                      </p:tavLst>
                                    </p:anim>
                                  </p:childTnLst>
                                </p:cTn>
                              </p:par>
                              <p:par>
                                <p:cTn id="104" nodeType="withEffect" fill="hold" presetClass="entr" presetID="2" presetSubtype="4">
                                  <p:stCondLst>
                                    <p:cond delay="0"/>
                                  </p:stCondLst>
                                  <p:childTnLst>
                                    <p:set>
                                      <p:cBhvr>
                                        <p:cTn id="105" dur="1" fill="hold">
                                          <p:stCondLst>
                                            <p:cond delay="0"/>
                                          </p:stCondLst>
                                        </p:cTn>
                                        <p:tgtEl>
                                          <p:spTgt spid="95">
                                            <p:txEl>
                                              <p:pRg st="5" end="5"/>
                                            </p:txEl>
                                          </p:spTgt>
                                        </p:tgtEl>
                                        <p:attrNameLst>
                                          <p:attrName>style.visibility</p:attrName>
                                        </p:attrNameLst>
                                      </p:cBhvr>
                                      <p:to>
                                        <p:strVal val="visible"/>
                                      </p:to>
                                    </p:set>
                                    <p:anim calcmode="lin" valueType="num">
                                      <p:cBhvr additive="repl">
                                        <p:cTn id="106" dur="500" fill="hold"/>
                                        <p:tgtEl>
                                          <p:spTgt spid="95">
                                            <p:txEl>
                                              <p:pRg st="5" end="5"/>
                                            </p:txEl>
                                          </p:spTgt>
                                        </p:tgtEl>
                                        <p:attrNameLst>
                                          <p:attrName>ppt_x</p:attrName>
                                        </p:attrNameLst>
                                      </p:cBhvr>
                                      <p:tavLst>
                                        <p:tav tm="0">
                                          <p:val>
                                            <p:strVal val="#ppt_x"/>
                                          </p:val>
                                        </p:tav>
                                        <p:tav tm="100000">
                                          <p:val>
                                            <p:strVal val="#ppt_x"/>
                                          </p:val>
                                        </p:tav>
                                      </p:tavLst>
                                    </p:anim>
                                    <p:anim calcmode="lin" valueType="num">
                                      <p:cBhvr additive="repl">
                                        <p:cTn id="107" dur="500" fill="hold"/>
                                        <p:tgtEl>
                                          <p:spTgt spid="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nodeType="clickEffect" fill="hold" presetClass="entr" presetID="42">
                                  <p:stCondLst>
                                    <p:cond delay="0"/>
                                  </p:stCondLst>
                                  <p:childTnLst>
                                    <p:set>
                                      <p:cBhvr>
                                        <p:cTn id="111" dur="1" fill="hold">
                                          <p:stCondLst>
                                            <p:cond delay="0"/>
                                          </p:stCondLst>
                                        </p:cTn>
                                        <p:tgtEl>
                                          <p:spTgt spid="96"/>
                                        </p:tgtEl>
                                        <p:attrNameLst>
                                          <p:attrName>style.visibility</p:attrName>
                                        </p:attrNameLst>
                                      </p:cBhvr>
                                      <p:to>
                                        <p:strVal val="visible"/>
                                      </p:to>
                                    </p:set>
                                    <p:animEffect filter="fade" transition="in">
                                      <p:cBhvr additive="repl">
                                        <p:cTn id="112" dur="1000"/>
                                        <p:tgtEl>
                                          <p:spTgt spid="96"/>
                                        </p:tgtEl>
                                      </p:cBhvr>
                                    </p:animEffect>
                                    <p:anim calcmode="lin" valueType="num">
                                      <p:cBhvr additive="repl">
                                        <p:cTn id="113" dur="1000" fill="hold"/>
                                        <p:tgtEl>
                                          <p:spTgt spid="96"/>
                                        </p:tgtEl>
                                        <p:attrNameLst>
                                          <p:attrName>ppt_x</p:attrName>
                                        </p:attrNameLst>
                                      </p:cBhvr>
                                      <p:tavLst>
                                        <p:tav tm="0">
                                          <p:val>
                                            <p:strVal val="#ppt_x"/>
                                          </p:val>
                                        </p:tav>
                                        <p:tav tm="100000">
                                          <p:val>
                                            <p:strVal val="#ppt_x"/>
                                          </p:val>
                                        </p:tav>
                                      </p:tavLst>
                                    </p:anim>
                                    <p:anim calcmode="lin" valueType="num">
                                      <p:cBhvr additive="repl">
                                        <p:cTn id="114"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2" presetSubtype="4">
                                  <p:stCondLst>
                                    <p:cond delay="0"/>
                                  </p:stCondLst>
                                  <p:childTnLst>
                                    <p:set>
                                      <p:cBhvr>
                                        <p:cTn id="118" dur="1" fill="hold">
                                          <p:stCondLst>
                                            <p:cond delay="0"/>
                                          </p:stCondLst>
                                        </p:cTn>
                                        <p:tgtEl>
                                          <p:spTgt spid="95">
                                            <p:txEl>
                                              <p:pRg st="6" end="6"/>
                                            </p:txEl>
                                          </p:spTgt>
                                        </p:tgtEl>
                                        <p:attrNameLst>
                                          <p:attrName>style.visibility</p:attrName>
                                        </p:attrNameLst>
                                      </p:cBhvr>
                                      <p:to>
                                        <p:strVal val="visible"/>
                                      </p:to>
                                    </p:set>
                                    <p:anim calcmode="lin" valueType="num">
                                      <p:cBhvr additive="repl">
                                        <p:cTn id="119" dur="500" fill="hold"/>
                                        <p:tgtEl>
                                          <p:spTgt spid="95">
                                            <p:txEl>
                                              <p:pRg st="6" end="6"/>
                                            </p:txEl>
                                          </p:spTgt>
                                        </p:tgtEl>
                                        <p:attrNameLst>
                                          <p:attrName>ppt_x</p:attrName>
                                        </p:attrNameLst>
                                      </p:cBhvr>
                                      <p:tavLst>
                                        <p:tav tm="0">
                                          <p:val>
                                            <p:strVal val="#ppt_x"/>
                                          </p:val>
                                        </p:tav>
                                        <p:tav tm="100000">
                                          <p:val>
                                            <p:strVal val="#ppt_x"/>
                                          </p:val>
                                        </p:tav>
                                      </p:tavLst>
                                    </p:anim>
                                    <p:anim calcmode="lin" valueType="num">
                                      <p:cBhvr additive="repl">
                                        <p:cTn id="120" dur="500" fill="hold"/>
                                        <p:tgtEl>
                                          <p:spTgt spid="95">
                                            <p:txEl>
                                              <p:pRg st="6" end="6"/>
                                            </p:txEl>
                                          </p:spTgt>
                                        </p:tgtEl>
                                        <p:attrNameLst>
                                          <p:attrName>ppt_y</p:attrName>
                                        </p:attrNameLst>
                                      </p:cBhvr>
                                      <p:tavLst>
                                        <p:tav tm="0">
                                          <p:val>
                                            <p:strVal val="1+#ppt_h/2"/>
                                          </p:val>
                                        </p:tav>
                                        <p:tav tm="100000">
                                          <p:val>
                                            <p:strVal val="#ppt_y"/>
                                          </p:val>
                                        </p:tav>
                                      </p:tavLst>
                                    </p:anim>
                                  </p:childTnLst>
                                </p:cTn>
                              </p:par>
                              <p:par>
                                <p:cTn id="121" nodeType="withEffect" fill="hold" presetClass="entr" presetID="2" presetSubtype="4">
                                  <p:stCondLst>
                                    <p:cond delay="0"/>
                                  </p:stCondLst>
                                  <p:childTnLst>
                                    <p:set>
                                      <p:cBhvr>
                                        <p:cTn id="122" dur="1" fill="hold">
                                          <p:stCondLst>
                                            <p:cond delay="0"/>
                                          </p:stCondLst>
                                        </p:cTn>
                                        <p:tgtEl>
                                          <p:spTgt spid="95">
                                            <p:txEl>
                                              <p:pRg st="7" end="7"/>
                                            </p:txEl>
                                          </p:spTgt>
                                        </p:tgtEl>
                                        <p:attrNameLst>
                                          <p:attrName>style.visibility</p:attrName>
                                        </p:attrNameLst>
                                      </p:cBhvr>
                                      <p:to>
                                        <p:strVal val="visible"/>
                                      </p:to>
                                    </p:set>
                                    <p:anim calcmode="lin" valueType="num">
                                      <p:cBhvr additive="repl">
                                        <p:cTn id="123" dur="500" fill="hold"/>
                                        <p:tgtEl>
                                          <p:spTgt spid="95">
                                            <p:txEl>
                                              <p:pRg st="7" end="7"/>
                                            </p:txEl>
                                          </p:spTgt>
                                        </p:tgtEl>
                                        <p:attrNameLst>
                                          <p:attrName>ppt_x</p:attrName>
                                        </p:attrNameLst>
                                      </p:cBhvr>
                                      <p:tavLst>
                                        <p:tav tm="0">
                                          <p:val>
                                            <p:strVal val="#ppt_x"/>
                                          </p:val>
                                        </p:tav>
                                        <p:tav tm="100000">
                                          <p:val>
                                            <p:strVal val="#ppt_x"/>
                                          </p:val>
                                        </p:tav>
                                      </p:tavLst>
                                    </p:anim>
                                    <p:anim calcmode="lin" valueType="num">
                                      <p:cBhvr additive="repl">
                                        <p:cTn id="124" dur="500" fill="hold"/>
                                        <p:tgtEl>
                                          <p:spTgt spid="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2611800" y="808200"/>
            <a:ext cx="7957080" cy="1076040"/>
          </a:xfrm>
          <a:prstGeom prst="rect">
            <a:avLst/>
          </a:prstGeom>
          <a:noFill/>
          <a:ln>
            <a:noFill/>
          </a:ln>
        </p:spPr>
        <p:style>
          <a:lnRef idx="0"/>
          <a:fillRef idx="0"/>
          <a:effectRef idx="0"/>
          <a:fontRef idx="minor"/>
        </p:style>
        <p:txBody>
          <a:bodyPr lIns="90000" rIns="90000" tIns="45000" bIns="45000">
            <a:normAutofit fontScale="40000"/>
          </a:bodyPr>
          <a:p>
            <a:pPr algn="r">
              <a:lnSpc>
                <a:spcPct val="90000"/>
              </a:lnSpc>
            </a:pPr>
            <a:r>
              <a:rPr b="0" lang="en-US" sz="3400" spc="-1" strike="noStrike">
                <a:solidFill>
                  <a:srgbClr val="ffffff"/>
                </a:solidFill>
                <a:latin typeface="Arial"/>
                <a:ea typeface="DejaVu Sans"/>
              </a:rPr>
              <a:t>Test the assumptions of the model and comment on whether our data violate the assumptions of your model.</a:t>
            </a:r>
            <a:br/>
            <a:endParaRPr b="0" lang="en-US" sz="3400" spc="-1" strike="noStrike">
              <a:latin typeface="Arial"/>
            </a:endParaRPr>
          </a:p>
        </p:txBody>
      </p:sp>
      <p:sp>
        <p:nvSpPr>
          <p:cNvPr id="98" name="CustomShape 2"/>
          <p:cNvSpPr/>
          <p:nvPr/>
        </p:nvSpPr>
        <p:spPr>
          <a:xfrm>
            <a:off x="2075400" y="2326320"/>
            <a:ext cx="7795440" cy="3996720"/>
          </a:xfrm>
          <a:prstGeom prst="rect">
            <a:avLst/>
          </a:prstGeom>
          <a:noFill/>
          <a:ln>
            <a:noFill/>
          </a:ln>
        </p:spPr>
        <p:style>
          <a:lnRef idx="0"/>
          <a:fillRef idx="0"/>
          <a:effectRef idx="0"/>
          <a:fontRef idx="minor"/>
        </p:style>
        <p:txBody>
          <a:bodyPr lIns="90000" rIns="90000" tIns="45000" bIns="45000" anchor="ctr">
            <a:normAutofit fontScale="70000"/>
          </a:bodyPr>
          <a:p>
            <a:pPr>
              <a:lnSpc>
                <a:spcPct val="120000"/>
              </a:lnSpc>
              <a:spcBef>
                <a:spcPts val="1001"/>
              </a:spcBef>
              <a:spcAft>
                <a:spcPts val="601"/>
              </a:spcAft>
              <a:tabLst>
                <a:tab algn="l" pos="0"/>
              </a:tabLst>
            </a:pPr>
            <a:r>
              <a:rPr b="0" lang="en-US" sz="2400" spc="-1" strike="noStrike">
                <a:solidFill>
                  <a:srgbClr val="ffffff"/>
                </a:solidFill>
                <a:latin typeface="Arial"/>
                <a:ea typeface="DejaVu Sans"/>
              </a:rPr>
              <a:t>2. Homogeneity of variance</a:t>
            </a:r>
            <a:endParaRPr b="0" lang="en-US" sz="24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#2 ways to test</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library(car)</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leveneTest(puppies$happiness ~ puppies$dose, center=mean)</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leveneTest(puppies$happiness ~ puppies$dose)</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#Key is to interpret:</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#The p-value of the Levene test is &gt; 0.05 suggesting that the variances are similar</a:t>
            </a:r>
            <a:endParaRPr b="0" lang="en-US" sz="2000" spc="-1" strike="noStrike">
              <a:latin typeface="Arial"/>
            </a:endParaRPr>
          </a:p>
          <a:p>
            <a:pPr>
              <a:lnSpc>
                <a:spcPct val="120000"/>
              </a:lnSpc>
              <a:spcBef>
                <a:spcPts val="1001"/>
              </a:spcBef>
              <a:spcAft>
                <a:spcPts val="601"/>
              </a:spcAft>
              <a:tabLst>
                <a:tab algn="l" pos="0"/>
              </a:tabLst>
            </a:pPr>
            <a:r>
              <a:rPr b="0" lang="en-US" sz="2000" spc="-1" strike="noStrike">
                <a:solidFill>
                  <a:srgbClr val="ffffff"/>
                </a:solidFill>
                <a:latin typeface="Arial"/>
                <a:ea typeface="DejaVu Sans"/>
              </a:rPr>
              <a:t>#The p-value of the Brown-Forsythe test is &gt; 0.05 suggesting that the variances are similar</a:t>
            </a:r>
            <a:endParaRPr b="0" lang="en-US" sz="2000" spc="-1" strike="noStrike">
              <a:latin typeface="Arial"/>
            </a:endParaRPr>
          </a:p>
        </p:txBody>
      </p:sp>
      <p:pic>
        <p:nvPicPr>
          <p:cNvPr id="99" name="Picture 4" descr=""/>
          <p:cNvPicPr/>
          <p:nvPr/>
        </p:nvPicPr>
        <p:blipFill>
          <a:blip r:embed="rId1"/>
          <a:stretch/>
        </p:blipFill>
        <p:spPr>
          <a:xfrm>
            <a:off x="6903000" y="2618640"/>
            <a:ext cx="3817080" cy="1219320"/>
          </a:xfrm>
          <a:prstGeom prst="rect">
            <a:avLst/>
          </a:prstGeom>
          <a:ln>
            <a:noFill/>
          </a:ln>
        </p:spPr>
      </p:pic>
    </p:spTree>
  </p:cSld>
  <mc:AlternateContent>
    <mc:Choice Requires="p14">
      <p:transition spd="slow" p14:dur="2000"/>
    </mc:Choice>
    <mc:Fallback>
      <p:transition spd="slow"/>
    </mc:Fallback>
  </mc:AlternateContent>
  <p:timing>
    <p:tnLst>
      <p:par>
        <p:cTn id="125" dur="indefinite" restart="never" nodeType="tmRoot">
          <p:childTnLst>
            <p:seq>
              <p:cTn id="126" dur="indefinite" nodeType="mainSeq">
                <p:childTnLst>
                  <p:par>
                    <p:cTn id="127" fill="hold">
                      <p:stCondLst>
                        <p:cond delay="indefinite"/>
                      </p:stCondLst>
                      <p:childTnLst>
                        <p:par>
                          <p:cTn id="128" fill="hold">
                            <p:stCondLst>
                              <p:cond delay="0"/>
                            </p:stCondLst>
                            <p:childTnLst>
                              <p:par>
                                <p:cTn id="129" nodeType="clickEffect" fill="hold" presetClass="entr" presetID="2" presetSubtype="4">
                                  <p:stCondLst>
                                    <p:cond delay="0"/>
                                  </p:stCondLst>
                                  <p:childTnLst>
                                    <p:set>
                                      <p:cBhvr>
                                        <p:cTn id="130" dur="1" fill="hold">
                                          <p:stCondLst>
                                            <p:cond delay="0"/>
                                          </p:stCondLst>
                                        </p:cTn>
                                        <p:tgtEl>
                                          <p:spTgt spid="98">
                                            <p:txEl>
                                              <p:pRg st="0" end="0"/>
                                            </p:txEl>
                                          </p:spTgt>
                                        </p:tgtEl>
                                        <p:attrNameLst>
                                          <p:attrName>style.visibility</p:attrName>
                                        </p:attrNameLst>
                                      </p:cBhvr>
                                      <p:to>
                                        <p:strVal val="visible"/>
                                      </p:to>
                                    </p:set>
                                    <p:anim calcmode="lin" valueType="num">
                                      <p:cBhvr additive="repl">
                                        <p:cTn id="131" dur="500" fill="hold"/>
                                        <p:tgtEl>
                                          <p:spTgt spid="98">
                                            <p:txEl>
                                              <p:pRg st="0" end="0"/>
                                            </p:txEl>
                                          </p:spTgt>
                                        </p:tgtEl>
                                        <p:attrNameLst>
                                          <p:attrName>ppt_x</p:attrName>
                                        </p:attrNameLst>
                                      </p:cBhvr>
                                      <p:tavLst>
                                        <p:tav tm="0">
                                          <p:val>
                                            <p:strVal val="#ppt_x"/>
                                          </p:val>
                                        </p:tav>
                                        <p:tav tm="100000">
                                          <p:val>
                                            <p:strVal val="#ppt_x"/>
                                          </p:val>
                                        </p:tav>
                                      </p:tavLst>
                                    </p:anim>
                                    <p:anim calcmode="lin" valueType="num">
                                      <p:cBhvr additive="repl">
                                        <p:cTn id="132" dur="500" fill="hold"/>
                                        <p:tgtEl>
                                          <p:spTgt spid="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2" presetSubtype="4">
                                  <p:stCondLst>
                                    <p:cond delay="0"/>
                                  </p:stCondLst>
                                  <p:childTnLst>
                                    <p:set>
                                      <p:cBhvr>
                                        <p:cTn id="136" dur="1" fill="hold">
                                          <p:stCondLst>
                                            <p:cond delay="0"/>
                                          </p:stCondLst>
                                        </p:cTn>
                                        <p:tgtEl>
                                          <p:spTgt spid="98">
                                            <p:txEl>
                                              <p:pRg st="1" end="1"/>
                                            </p:txEl>
                                          </p:spTgt>
                                        </p:tgtEl>
                                        <p:attrNameLst>
                                          <p:attrName>style.visibility</p:attrName>
                                        </p:attrNameLst>
                                      </p:cBhvr>
                                      <p:to>
                                        <p:strVal val="visible"/>
                                      </p:to>
                                    </p:set>
                                    <p:anim calcmode="lin" valueType="num">
                                      <p:cBhvr additive="repl">
                                        <p:cTn id="137" dur="500" fill="hold"/>
                                        <p:tgtEl>
                                          <p:spTgt spid="98">
                                            <p:txEl>
                                              <p:pRg st="1" end="1"/>
                                            </p:txEl>
                                          </p:spTgt>
                                        </p:tgtEl>
                                        <p:attrNameLst>
                                          <p:attrName>ppt_x</p:attrName>
                                        </p:attrNameLst>
                                      </p:cBhvr>
                                      <p:tavLst>
                                        <p:tav tm="0">
                                          <p:val>
                                            <p:strVal val="#ppt_x"/>
                                          </p:val>
                                        </p:tav>
                                        <p:tav tm="100000">
                                          <p:val>
                                            <p:strVal val="#ppt_x"/>
                                          </p:val>
                                        </p:tav>
                                      </p:tavLst>
                                    </p:anim>
                                    <p:anim calcmode="lin" valueType="num">
                                      <p:cBhvr additive="repl">
                                        <p:cTn id="138" dur="500" fill="hold"/>
                                        <p:tgtEl>
                                          <p:spTgt spid="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42">
                                  <p:stCondLst>
                                    <p:cond delay="0"/>
                                  </p:stCondLst>
                                  <p:childTnLst>
                                    <p:set>
                                      <p:cBhvr>
                                        <p:cTn id="142" dur="1" fill="hold">
                                          <p:stCondLst>
                                            <p:cond delay="0"/>
                                          </p:stCondLst>
                                        </p:cTn>
                                        <p:tgtEl>
                                          <p:spTgt spid="98">
                                            <p:txEl>
                                              <p:pRg st="2" end="2"/>
                                            </p:txEl>
                                          </p:spTgt>
                                        </p:tgtEl>
                                        <p:attrNameLst>
                                          <p:attrName>style.visibility</p:attrName>
                                        </p:attrNameLst>
                                      </p:cBhvr>
                                      <p:to>
                                        <p:strVal val="visible"/>
                                      </p:to>
                                    </p:set>
                                    <p:animEffect filter="fade" transition="in">
                                      <p:cBhvr additive="repl">
                                        <p:cTn id="143" dur="1000"/>
                                        <p:tgtEl>
                                          <p:spTgt spid="98">
                                            <p:txEl>
                                              <p:pRg st="2" end="2"/>
                                            </p:txEl>
                                          </p:spTgt>
                                        </p:tgtEl>
                                      </p:cBhvr>
                                    </p:animEffect>
                                    <p:anim calcmode="lin" valueType="num">
                                      <p:cBhvr additive="repl">
                                        <p:cTn id="144" dur="1000" fill="hold"/>
                                        <p:tgtEl>
                                          <p:spTgt spid="98">
                                            <p:txEl>
                                              <p:pRg st="2" end="2"/>
                                            </p:txEl>
                                          </p:spTgt>
                                        </p:tgtEl>
                                        <p:attrNameLst>
                                          <p:attrName>ppt_x</p:attrName>
                                        </p:attrNameLst>
                                      </p:cBhvr>
                                      <p:tavLst>
                                        <p:tav tm="0">
                                          <p:val>
                                            <p:strVal val="#ppt_x"/>
                                          </p:val>
                                        </p:tav>
                                        <p:tav tm="100000">
                                          <p:val>
                                            <p:strVal val="#ppt_x"/>
                                          </p:val>
                                        </p:tav>
                                      </p:tavLst>
                                    </p:anim>
                                    <p:anim calcmode="lin" valueType="num">
                                      <p:cBhvr additive="repl">
                                        <p:cTn id="145" dur="1000" fill="hold"/>
                                        <p:tgtEl>
                                          <p:spTgt spid="98">
                                            <p:txEl>
                                              <p:pRg st="2" end="2"/>
                                            </p:txEl>
                                          </p:spTgt>
                                        </p:tgtEl>
                                        <p:attrNameLst>
                                          <p:attrName>ppt_y</p:attrName>
                                        </p:attrNameLst>
                                      </p:cBhvr>
                                      <p:tavLst>
                                        <p:tav tm="0">
                                          <p:val>
                                            <p:strVal val="#ppt_y+.1"/>
                                          </p:val>
                                        </p:tav>
                                        <p:tav tm="100000">
                                          <p:val>
                                            <p:strVal val="#ppt_y"/>
                                          </p:val>
                                        </p:tav>
                                      </p:tavLst>
                                    </p:anim>
                                  </p:childTnLst>
                                </p:cTn>
                              </p:par>
                              <p:par>
                                <p:cTn id="146" nodeType="withEffect" fill="hold" presetClass="entr" presetID="42">
                                  <p:stCondLst>
                                    <p:cond delay="0"/>
                                  </p:stCondLst>
                                  <p:childTnLst>
                                    <p:set>
                                      <p:cBhvr>
                                        <p:cTn id="147" dur="1" fill="hold">
                                          <p:stCondLst>
                                            <p:cond delay="0"/>
                                          </p:stCondLst>
                                        </p:cTn>
                                        <p:tgtEl>
                                          <p:spTgt spid="98">
                                            <p:txEl>
                                              <p:pRg st="3" end="3"/>
                                            </p:txEl>
                                          </p:spTgt>
                                        </p:tgtEl>
                                        <p:attrNameLst>
                                          <p:attrName>style.visibility</p:attrName>
                                        </p:attrNameLst>
                                      </p:cBhvr>
                                      <p:to>
                                        <p:strVal val="visible"/>
                                      </p:to>
                                    </p:set>
                                    <p:animEffect filter="fade" transition="in">
                                      <p:cBhvr additive="repl">
                                        <p:cTn id="148" dur="1000"/>
                                        <p:tgtEl>
                                          <p:spTgt spid="98">
                                            <p:txEl>
                                              <p:pRg st="3" end="3"/>
                                            </p:txEl>
                                          </p:spTgt>
                                        </p:tgtEl>
                                      </p:cBhvr>
                                    </p:animEffect>
                                    <p:anim calcmode="lin" valueType="num">
                                      <p:cBhvr additive="repl">
                                        <p:cTn id="149" dur="1000" fill="hold"/>
                                        <p:tgtEl>
                                          <p:spTgt spid="98">
                                            <p:txEl>
                                              <p:pRg st="3" end="3"/>
                                            </p:txEl>
                                          </p:spTgt>
                                        </p:tgtEl>
                                        <p:attrNameLst>
                                          <p:attrName>ppt_x</p:attrName>
                                        </p:attrNameLst>
                                      </p:cBhvr>
                                      <p:tavLst>
                                        <p:tav tm="0">
                                          <p:val>
                                            <p:strVal val="#ppt_x"/>
                                          </p:val>
                                        </p:tav>
                                        <p:tav tm="100000">
                                          <p:val>
                                            <p:strVal val="#ppt_x"/>
                                          </p:val>
                                        </p:tav>
                                      </p:tavLst>
                                    </p:anim>
                                    <p:anim calcmode="lin" valueType="num">
                                      <p:cBhvr additive="repl">
                                        <p:cTn id="150" dur="1000" fill="hold"/>
                                        <p:tgtEl>
                                          <p:spTgt spid="98">
                                            <p:txEl>
                                              <p:pRg st="3" end="3"/>
                                            </p:txEl>
                                          </p:spTgt>
                                        </p:tgtEl>
                                        <p:attrNameLst>
                                          <p:attrName>ppt_y</p:attrName>
                                        </p:attrNameLst>
                                      </p:cBhvr>
                                      <p:tavLst>
                                        <p:tav tm="0">
                                          <p:val>
                                            <p:strVal val="#ppt_y+.1"/>
                                          </p:val>
                                        </p:tav>
                                        <p:tav tm="100000">
                                          <p:val>
                                            <p:strVal val="#ppt_y"/>
                                          </p:val>
                                        </p:tav>
                                      </p:tavLst>
                                    </p:anim>
                                  </p:childTnLst>
                                </p:cTn>
                              </p:par>
                              <p:par>
                                <p:cTn id="151" nodeType="withEffect" fill="hold" presetClass="entr" presetID="42">
                                  <p:stCondLst>
                                    <p:cond delay="0"/>
                                  </p:stCondLst>
                                  <p:childTnLst>
                                    <p:set>
                                      <p:cBhvr>
                                        <p:cTn id="152" dur="1" fill="hold">
                                          <p:stCondLst>
                                            <p:cond delay="0"/>
                                          </p:stCondLst>
                                        </p:cTn>
                                        <p:tgtEl>
                                          <p:spTgt spid="98">
                                            <p:txEl>
                                              <p:pRg st="4" end="4"/>
                                            </p:txEl>
                                          </p:spTgt>
                                        </p:tgtEl>
                                        <p:attrNameLst>
                                          <p:attrName>style.visibility</p:attrName>
                                        </p:attrNameLst>
                                      </p:cBhvr>
                                      <p:to>
                                        <p:strVal val="visible"/>
                                      </p:to>
                                    </p:set>
                                    <p:animEffect filter="fade" transition="in">
                                      <p:cBhvr additive="repl">
                                        <p:cTn id="153" dur="1000"/>
                                        <p:tgtEl>
                                          <p:spTgt spid="98">
                                            <p:txEl>
                                              <p:pRg st="4" end="4"/>
                                            </p:txEl>
                                          </p:spTgt>
                                        </p:tgtEl>
                                      </p:cBhvr>
                                    </p:animEffect>
                                    <p:anim calcmode="lin" valueType="num">
                                      <p:cBhvr additive="repl">
                                        <p:cTn id="154" dur="1000" fill="hold"/>
                                        <p:tgtEl>
                                          <p:spTgt spid="98">
                                            <p:txEl>
                                              <p:pRg st="4" end="4"/>
                                            </p:txEl>
                                          </p:spTgt>
                                        </p:tgtEl>
                                        <p:attrNameLst>
                                          <p:attrName>ppt_x</p:attrName>
                                        </p:attrNameLst>
                                      </p:cBhvr>
                                      <p:tavLst>
                                        <p:tav tm="0">
                                          <p:val>
                                            <p:strVal val="#ppt_x"/>
                                          </p:val>
                                        </p:tav>
                                        <p:tav tm="100000">
                                          <p:val>
                                            <p:strVal val="#ppt_x"/>
                                          </p:val>
                                        </p:tav>
                                      </p:tavLst>
                                    </p:anim>
                                    <p:anim calcmode="lin" valueType="num">
                                      <p:cBhvr additive="repl">
                                        <p:cTn id="155" dur="1000" fill="hold"/>
                                        <p:tgtEl>
                                          <p:spTgt spid="9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nodeType="clickEffect" fill="hold" presetClass="entr" presetID="42">
                                  <p:stCondLst>
                                    <p:cond delay="0"/>
                                  </p:stCondLst>
                                  <p:childTnLst>
                                    <p:set>
                                      <p:cBhvr>
                                        <p:cTn id="159" dur="1" fill="hold">
                                          <p:stCondLst>
                                            <p:cond delay="0"/>
                                          </p:stCondLst>
                                        </p:cTn>
                                        <p:tgtEl>
                                          <p:spTgt spid="99"/>
                                        </p:tgtEl>
                                        <p:attrNameLst>
                                          <p:attrName>style.visibility</p:attrName>
                                        </p:attrNameLst>
                                      </p:cBhvr>
                                      <p:to>
                                        <p:strVal val="visible"/>
                                      </p:to>
                                    </p:set>
                                    <p:animEffect filter="fade" transition="in">
                                      <p:cBhvr additive="repl">
                                        <p:cTn id="160" dur="1000"/>
                                        <p:tgtEl>
                                          <p:spTgt spid="99"/>
                                        </p:tgtEl>
                                      </p:cBhvr>
                                    </p:animEffect>
                                    <p:anim calcmode="lin" valueType="num">
                                      <p:cBhvr additive="repl">
                                        <p:cTn id="161" dur="1000" fill="hold"/>
                                        <p:tgtEl>
                                          <p:spTgt spid="99"/>
                                        </p:tgtEl>
                                        <p:attrNameLst>
                                          <p:attrName>ppt_x</p:attrName>
                                        </p:attrNameLst>
                                      </p:cBhvr>
                                      <p:tavLst>
                                        <p:tav tm="0">
                                          <p:val>
                                            <p:strVal val="#ppt_x"/>
                                          </p:val>
                                        </p:tav>
                                        <p:tav tm="100000">
                                          <p:val>
                                            <p:strVal val="#ppt_x"/>
                                          </p:val>
                                        </p:tav>
                                      </p:tavLst>
                                    </p:anim>
                                    <p:anim calcmode="lin" valueType="num">
                                      <p:cBhvr additive="repl">
                                        <p:cTn id="162"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2" presetSubtype="4">
                                  <p:stCondLst>
                                    <p:cond delay="0"/>
                                  </p:stCondLst>
                                  <p:childTnLst>
                                    <p:set>
                                      <p:cBhvr>
                                        <p:cTn id="166" dur="1" fill="hold">
                                          <p:stCondLst>
                                            <p:cond delay="0"/>
                                          </p:stCondLst>
                                        </p:cTn>
                                        <p:tgtEl>
                                          <p:spTgt spid="98">
                                            <p:txEl>
                                              <p:pRg st="5" end="5"/>
                                            </p:txEl>
                                          </p:spTgt>
                                        </p:tgtEl>
                                        <p:attrNameLst>
                                          <p:attrName>style.visibility</p:attrName>
                                        </p:attrNameLst>
                                      </p:cBhvr>
                                      <p:to>
                                        <p:strVal val="visible"/>
                                      </p:to>
                                    </p:set>
                                    <p:anim calcmode="lin" valueType="num">
                                      <p:cBhvr additive="repl">
                                        <p:cTn id="167" dur="500" fill="hold"/>
                                        <p:tgtEl>
                                          <p:spTgt spid="98">
                                            <p:txEl>
                                              <p:pRg st="5" end="5"/>
                                            </p:txEl>
                                          </p:spTgt>
                                        </p:tgtEl>
                                        <p:attrNameLst>
                                          <p:attrName>ppt_x</p:attrName>
                                        </p:attrNameLst>
                                      </p:cBhvr>
                                      <p:tavLst>
                                        <p:tav tm="0">
                                          <p:val>
                                            <p:strVal val="#ppt_x"/>
                                          </p:val>
                                        </p:tav>
                                        <p:tav tm="100000">
                                          <p:val>
                                            <p:strVal val="#ppt_x"/>
                                          </p:val>
                                        </p:tav>
                                      </p:tavLst>
                                    </p:anim>
                                    <p:anim calcmode="lin" valueType="num">
                                      <p:cBhvr additive="repl">
                                        <p:cTn id="168" dur="500" fill="hold"/>
                                        <p:tgtEl>
                                          <p:spTgt spid="9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2" presetSubtype="4">
                                  <p:stCondLst>
                                    <p:cond delay="0"/>
                                  </p:stCondLst>
                                  <p:childTnLst>
                                    <p:set>
                                      <p:cBhvr>
                                        <p:cTn id="172" dur="1" fill="hold">
                                          <p:stCondLst>
                                            <p:cond delay="0"/>
                                          </p:stCondLst>
                                        </p:cTn>
                                        <p:tgtEl>
                                          <p:spTgt spid="98">
                                            <p:txEl>
                                              <p:pRg st="6" end="6"/>
                                            </p:txEl>
                                          </p:spTgt>
                                        </p:tgtEl>
                                        <p:attrNameLst>
                                          <p:attrName>style.visibility</p:attrName>
                                        </p:attrNameLst>
                                      </p:cBhvr>
                                      <p:to>
                                        <p:strVal val="visible"/>
                                      </p:to>
                                    </p:set>
                                    <p:anim calcmode="lin" valueType="num">
                                      <p:cBhvr additive="repl">
                                        <p:cTn id="173" dur="500" fill="hold"/>
                                        <p:tgtEl>
                                          <p:spTgt spid="98">
                                            <p:txEl>
                                              <p:pRg st="6" end="6"/>
                                            </p:txEl>
                                          </p:spTgt>
                                        </p:tgtEl>
                                        <p:attrNameLst>
                                          <p:attrName>ppt_x</p:attrName>
                                        </p:attrNameLst>
                                      </p:cBhvr>
                                      <p:tavLst>
                                        <p:tav tm="0">
                                          <p:val>
                                            <p:strVal val="#ppt_x"/>
                                          </p:val>
                                        </p:tav>
                                        <p:tav tm="100000">
                                          <p:val>
                                            <p:strVal val="#ppt_x"/>
                                          </p:val>
                                        </p:tav>
                                      </p:tavLst>
                                    </p:anim>
                                    <p:anim calcmode="lin" valueType="num">
                                      <p:cBhvr additive="repl">
                                        <p:cTn id="174" dur="500" fill="hold"/>
                                        <p:tgtEl>
                                          <p:spTgt spid="98">
                                            <p:txEl>
                                              <p:pRg st="6" end="6"/>
                                            </p:txEl>
                                          </p:spTgt>
                                        </p:tgtEl>
                                        <p:attrNameLst>
                                          <p:attrName>ppt_y</p:attrName>
                                        </p:attrNameLst>
                                      </p:cBhvr>
                                      <p:tavLst>
                                        <p:tav tm="0">
                                          <p:val>
                                            <p:strVal val="1+#ppt_h/2"/>
                                          </p:val>
                                        </p:tav>
                                        <p:tav tm="100000">
                                          <p:val>
                                            <p:strVal val="#ppt_y"/>
                                          </p:val>
                                        </p:tav>
                                      </p:tavLst>
                                    </p:anim>
                                  </p:childTnLst>
                                </p:cTn>
                              </p:par>
                              <p:par>
                                <p:cTn id="175" nodeType="withEffect" fill="hold" presetClass="entr" presetID="2" presetSubtype="4">
                                  <p:stCondLst>
                                    <p:cond delay="0"/>
                                  </p:stCondLst>
                                  <p:childTnLst>
                                    <p:set>
                                      <p:cBhvr>
                                        <p:cTn id="176" dur="1" fill="hold">
                                          <p:stCondLst>
                                            <p:cond delay="0"/>
                                          </p:stCondLst>
                                        </p:cTn>
                                        <p:tgtEl>
                                          <p:spTgt spid="98">
                                            <p:txEl>
                                              <p:pRg st="7" end="7"/>
                                            </p:txEl>
                                          </p:spTgt>
                                        </p:tgtEl>
                                        <p:attrNameLst>
                                          <p:attrName>style.visibility</p:attrName>
                                        </p:attrNameLst>
                                      </p:cBhvr>
                                      <p:to>
                                        <p:strVal val="visible"/>
                                      </p:to>
                                    </p:set>
                                    <p:anim calcmode="lin" valueType="num">
                                      <p:cBhvr additive="repl">
                                        <p:cTn id="177" dur="500" fill="hold"/>
                                        <p:tgtEl>
                                          <p:spTgt spid="98">
                                            <p:txEl>
                                              <p:pRg st="7" end="7"/>
                                            </p:txEl>
                                          </p:spTgt>
                                        </p:tgtEl>
                                        <p:attrNameLst>
                                          <p:attrName>ppt_x</p:attrName>
                                        </p:attrNameLst>
                                      </p:cBhvr>
                                      <p:tavLst>
                                        <p:tav tm="0">
                                          <p:val>
                                            <p:strVal val="#ppt_x"/>
                                          </p:val>
                                        </p:tav>
                                        <p:tav tm="100000">
                                          <p:val>
                                            <p:strVal val="#ppt_x"/>
                                          </p:val>
                                        </p:tav>
                                      </p:tavLst>
                                    </p:anim>
                                    <p:anim calcmode="lin" valueType="num">
                                      <p:cBhvr additive="repl">
                                        <p:cTn id="178" dur="500" fill="hold"/>
                                        <p:tgtEl>
                                          <p:spTgt spid="9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TM16401375[[fn=Madison]]</Template>
  <TotalTime>168</TotalTime>
  <Application>LibreOffice/6.4.6.2$Linux_X86_64 LibreOffice_project/40$Build-2</Application>
  <Words>1026</Words>
  <Paragraphs>83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2020-02-12T19:06:40Z</dcterms:created>
  <dc:creator>Kristin Snopkowski</dc:creator>
  <dc:description/>
  <dc:language>en-US</dc:language>
  <cp:lastModifiedBy/>
  <dcterms:modified xsi:type="dcterms:W3CDTF">2021-02-09T11:59:40Z</dcterms:modified>
  <cp:revision>10</cp:revision>
  <dc:subject/>
  <dc:title>Presenting Results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