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7" r:id="rId6"/>
    <p:sldId id="264" r:id="rId7"/>
    <p:sldId id="274" r:id="rId8"/>
    <p:sldId id="283" r:id="rId9"/>
  </p:sldIdLst>
  <p:sldSz cx="9144000" cy="5143500" type="screen16x9"/>
  <p:notesSz cx="6858000" cy="9144000"/>
  <p:embeddedFontLst>
    <p:embeddedFont>
      <p:font typeface="Arimo" panose="020B0604020202020204" charset="0"/>
      <p:regular r:id="rId11"/>
      <p:bold r:id="rId12"/>
      <p:italic r:id="rId13"/>
      <p:boldItalic r:id="rId14"/>
    </p:embeddedFont>
    <p:embeddedFont>
      <p:font typeface="Century Gothic" panose="020B0502020202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247">
          <p15:clr>
            <a:srgbClr val="A4A3A4"/>
          </p15:clr>
        </p15:guide>
        <p15:guide id="2" pos="234">
          <p15:clr>
            <a:srgbClr val="A4A3A4"/>
          </p15:clr>
        </p15:guide>
        <p15:guide id="3" pos="7514">
          <p15:clr>
            <a:srgbClr val="A4A3A4"/>
          </p15:clr>
        </p15:guide>
        <p15:guide id="4" orient="horz" pos="3185">
          <p15:clr>
            <a:srgbClr val="A4A3A4"/>
          </p15:clr>
        </p15:guide>
        <p15:guide id="5" pos="176">
          <p15:clr>
            <a:srgbClr val="A4A3A4"/>
          </p15:clr>
        </p15:guide>
        <p15:guide id="6" pos="56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930" y="672"/>
      </p:cViewPr>
      <p:guideLst>
        <p:guide orient="horz" pos="4247"/>
        <p:guide pos="234"/>
        <p:guide pos="7514"/>
        <p:guide orient="horz" pos="3185"/>
        <p:guide pos="176"/>
        <p:guide pos="56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9" name="Google Shape;40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Google Shape;31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4" name="Google Shape;554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>
          <a:extLst>
            <a:ext uri="{FF2B5EF4-FFF2-40B4-BE49-F238E27FC236}">
              <a16:creationId xmlns:a16="http://schemas.microsoft.com/office/drawing/2014/main" id="{6FD07749-5AEF-45D9-9E37-E681D295C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19:notes">
            <a:extLst>
              <a:ext uri="{FF2B5EF4-FFF2-40B4-BE49-F238E27FC236}">
                <a16:creationId xmlns:a16="http://schemas.microsoft.com/office/drawing/2014/main" id="{62C51D6D-25C7-AE7D-73AA-93872F13A4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4" name="Google Shape;554;p19:notes">
            <a:extLst>
              <a:ext uri="{FF2B5EF4-FFF2-40B4-BE49-F238E27FC236}">
                <a16:creationId xmlns:a16="http://schemas.microsoft.com/office/drawing/2014/main" id="{4659B696-86CF-8F2B-0C4C-8E810EBF4F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19:notes">
            <a:extLst>
              <a:ext uri="{FF2B5EF4-FFF2-40B4-BE49-F238E27FC236}">
                <a16:creationId xmlns:a16="http://schemas.microsoft.com/office/drawing/2014/main" id="{8FDC79CA-8A94-1D50-12D8-EEF9201584C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6438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entury Gothic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0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1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7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2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3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entury Gothic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4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5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57" name="Google Shape;57;p8"/>
          <p:cNvSpPr/>
          <p:nvPr/>
        </p:nvSpPr>
        <p:spPr>
          <a:xfrm>
            <a:off x="6852028" y="4780125"/>
            <a:ext cx="77513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"/>
              <a:buFont typeface="Century Gothic"/>
              <a:buNone/>
            </a:pPr>
            <a:r>
              <a:rPr lang="tr-TR" sz="1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PPT模板下载：www.1ppt.com/moban/     行业PPT模板：www.1ppt.com/hangye/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"/>
              <a:buFont typeface="Century Gothic"/>
              <a:buNone/>
            </a:pPr>
            <a:r>
              <a:rPr lang="tr-TR" sz="1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节日PPT模板：www.1ppt.com/jieri/           PPT素材下载：www.1ppt.com/sucai/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"/>
              <a:buFont typeface="Century Gothic"/>
              <a:buNone/>
            </a:pPr>
            <a:r>
              <a:rPr lang="tr-TR" sz="1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PPT背景图片：www.1ppt.com/beijing/      PPT图表下载：www.1ppt.com/tubiao/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"/>
              <a:buFont typeface="Century Gothic"/>
              <a:buNone/>
            </a:pPr>
            <a:r>
              <a:rPr lang="tr-TR" sz="1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优秀PPT下载：www.1ppt.com/xiazai/        PPT教程： www.1ppt.com/powerpoint/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"/>
              <a:buFont typeface="Century Gothic"/>
              <a:buNone/>
            </a:pPr>
            <a:r>
              <a:rPr lang="tr-TR" sz="1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Word教程： www.1ppt.com/word/              Excel教程：www.1ppt.com/excel/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"/>
              <a:buFont typeface="Century Gothic"/>
              <a:buNone/>
            </a:pPr>
            <a:r>
              <a:rPr lang="tr-TR" sz="1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资料下载：www.1ppt.com/ziliao/                PPT课件下载：www.1ppt.com/kejian/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"/>
              <a:buFont typeface="Century Gothic"/>
              <a:buNone/>
            </a:pPr>
            <a:r>
              <a:rPr lang="tr-TR" sz="1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范文下载：www.1ppt.com/fanwen/             试卷下载：www.1ppt.com/shiti/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"/>
              <a:buFont typeface="Century Gothic"/>
              <a:buNone/>
            </a:pPr>
            <a:r>
              <a:rPr lang="tr-TR" sz="1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教案下载：www.1ppt.com/jiaoan/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"/>
              <a:buFont typeface="Century Gothic"/>
              <a:buNone/>
            </a:pPr>
            <a:r>
              <a:rPr lang="tr-TR" sz="1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字体下载：www.1ppt.com/ziti/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"/>
              <a:buFont typeface="Century Gothic"/>
              <a:buNone/>
            </a:pPr>
            <a:r>
              <a:rPr lang="tr-TR" sz="1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00" b="0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6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8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9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entury Gothic"/>
              <a:buNone/>
              <a:defRPr sz="33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1789214" y="415433"/>
            <a:ext cx="1681994" cy="900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5400" b="0" i="0" u="none" strike="noStrike" cap="none" dirty="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202</a:t>
            </a:r>
            <a:r>
              <a:rPr lang="en-US" sz="5400" b="0" i="0" u="none" strike="noStrike" cap="none" dirty="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 sz="5400" b="0" i="0" u="none" strike="noStrike" cap="none" dirty="0">
              <a:solidFill>
                <a:srgbClr val="C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5" name="Google Shape;95;p14"/>
          <p:cNvSpPr/>
          <p:nvPr/>
        </p:nvSpPr>
        <p:spPr>
          <a:xfrm rot="10800000" flipH="1">
            <a:off x="1535727" y="2571751"/>
            <a:ext cx="311624" cy="31162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4"/>
          <p:cNvSpPr/>
          <p:nvPr/>
        </p:nvSpPr>
        <p:spPr>
          <a:xfrm rot="10800000" flipH="1">
            <a:off x="7944520" y="4415168"/>
            <a:ext cx="641417" cy="64141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p14"/>
          <p:cNvSpPr/>
          <p:nvPr/>
        </p:nvSpPr>
        <p:spPr>
          <a:xfrm rot="10800000" flipH="1">
            <a:off x="777309" y="-452250"/>
            <a:ext cx="1070042" cy="107004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1709570" y="1351858"/>
            <a:ext cx="5393804" cy="807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 err="1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Analisi</a:t>
            </a:r>
            <a:r>
              <a:rPr lang="en-US" sz="4000" b="1" dirty="0" err="1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</a:t>
            </a:r>
            <a:r>
              <a:rPr lang="en-US" sz="4000" b="1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Pengeluaran</a:t>
            </a:r>
            <a:endParaRPr sz="4000" b="1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p14"/>
          <p:cNvSpPr/>
          <p:nvPr/>
        </p:nvSpPr>
        <p:spPr>
          <a:xfrm rot="10800000" flipH="1">
            <a:off x="5912455" y="3449033"/>
            <a:ext cx="227088" cy="22708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1783771" y="2936636"/>
            <a:ext cx="4821011" cy="23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>
                <a:solidFill>
                  <a:srgbClr val="D8D8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Praktikum</a:t>
            </a:r>
            <a:r>
              <a:rPr lang="en-US" sz="1100" dirty="0">
                <a:solidFill>
                  <a:srgbClr val="D8D8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PTI</a:t>
            </a:r>
            <a:endParaRPr sz="1100" dirty="0">
              <a:solidFill>
                <a:srgbClr val="D8D8D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01" name="Google Shape;101;p14"/>
          <p:cNvGrpSpPr/>
          <p:nvPr/>
        </p:nvGrpSpPr>
        <p:grpSpPr>
          <a:xfrm>
            <a:off x="-949778" y="3057525"/>
            <a:ext cx="3124200" cy="3124200"/>
            <a:chOff x="-1266371" y="4076700"/>
            <a:chExt cx="4165600" cy="4165600"/>
          </a:xfrm>
        </p:grpSpPr>
        <p:sp>
          <p:nvSpPr>
            <p:cNvPr id="102" name="Google Shape;102;p14"/>
            <p:cNvSpPr/>
            <p:nvPr/>
          </p:nvSpPr>
          <p:spPr>
            <a:xfrm>
              <a:off x="-1025071" y="4318000"/>
              <a:ext cx="3683000" cy="3683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103" name="Google Shape;103;p14"/>
            <p:cNvGrpSpPr/>
            <p:nvPr/>
          </p:nvGrpSpPr>
          <p:grpSpPr>
            <a:xfrm>
              <a:off x="-1266371" y="4076700"/>
              <a:ext cx="4165600" cy="4165600"/>
              <a:chOff x="-1266371" y="4076700"/>
              <a:chExt cx="4165600" cy="4165600"/>
            </a:xfrm>
          </p:grpSpPr>
          <p:sp>
            <p:nvSpPr>
              <p:cNvPr id="104" name="Google Shape;104;p14"/>
              <p:cNvSpPr/>
              <p:nvPr/>
            </p:nvSpPr>
            <p:spPr>
              <a:xfrm>
                <a:off x="2697616" y="5348316"/>
                <a:ext cx="161925" cy="16192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05" name="Google Shape;105;p14"/>
              <p:cNvSpPr/>
              <p:nvPr/>
            </p:nvSpPr>
            <p:spPr>
              <a:xfrm>
                <a:off x="-1266371" y="4076700"/>
                <a:ext cx="4165600" cy="4165600"/>
              </a:xfrm>
              <a:prstGeom prst="ellipse">
                <a:avLst/>
              </a:prstGeom>
              <a:noFill/>
              <a:ln w="12700" cap="flat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06" name="Google Shape;106;p14"/>
              <p:cNvSpPr/>
              <p:nvPr/>
            </p:nvSpPr>
            <p:spPr>
              <a:xfrm>
                <a:off x="-920228" y="7346082"/>
                <a:ext cx="161925" cy="16192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</p:grpSp>
      <p:grpSp>
        <p:nvGrpSpPr>
          <p:cNvPr id="107" name="Google Shape;107;p14"/>
          <p:cNvGrpSpPr/>
          <p:nvPr/>
        </p:nvGrpSpPr>
        <p:grpSpPr>
          <a:xfrm>
            <a:off x="6843032" y="-1530568"/>
            <a:ext cx="4097111" cy="4162338"/>
            <a:chOff x="9124043" y="-2040757"/>
            <a:chExt cx="5462814" cy="5549784"/>
          </a:xfrm>
        </p:grpSpPr>
        <p:sp>
          <p:nvSpPr>
            <p:cNvPr id="108" name="Google Shape;108;p14"/>
            <p:cNvSpPr/>
            <p:nvPr/>
          </p:nvSpPr>
          <p:spPr>
            <a:xfrm>
              <a:off x="9471164" y="-1684282"/>
              <a:ext cx="4768572" cy="476857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109" name="Google Shape;109;p14"/>
            <p:cNvGrpSpPr/>
            <p:nvPr/>
          </p:nvGrpSpPr>
          <p:grpSpPr>
            <a:xfrm>
              <a:off x="9124043" y="-2040757"/>
              <a:ext cx="5462814" cy="5549784"/>
              <a:chOff x="9124043" y="-2040757"/>
              <a:chExt cx="5462814" cy="5549784"/>
            </a:xfrm>
          </p:grpSpPr>
          <p:sp>
            <p:nvSpPr>
              <p:cNvPr id="110" name="Google Shape;110;p14"/>
              <p:cNvSpPr/>
              <p:nvPr/>
            </p:nvSpPr>
            <p:spPr>
              <a:xfrm>
                <a:off x="11447915" y="3347102"/>
                <a:ext cx="161925" cy="16192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11" name="Google Shape;111;p14"/>
              <p:cNvSpPr/>
              <p:nvPr/>
            </p:nvSpPr>
            <p:spPr>
              <a:xfrm>
                <a:off x="9124043" y="-2040757"/>
                <a:ext cx="5462814" cy="5462814"/>
              </a:xfrm>
              <a:prstGeom prst="ellipse">
                <a:avLst/>
              </a:prstGeom>
              <a:noFill/>
              <a:ln w="12700" cap="flat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12" name="Google Shape;112;p14"/>
              <p:cNvSpPr/>
              <p:nvPr/>
            </p:nvSpPr>
            <p:spPr>
              <a:xfrm>
                <a:off x="12552815" y="-2009573"/>
                <a:ext cx="161925" cy="16192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</p:grpSp>
      <p:grpSp>
        <p:nvGrpSpPr>
          <p:cNvPr id="113" name="Google Shape;113;p14"/>
          <p:cNvGrpSpPr/>
          <p:nvPr/>
        </p:nvGrpSpPr>
        <p:grpSpPr>
          <a:xfrm>
            <a:off x="1946667" y="1306584"/>
            <a:ext cx="4896365" cy="34289"/>
            <a:chOff x="5029200" y="2769580"/>
            <a:chExt cx="6528487" cy="45719"/>
          </a:xfrm>
        </p:grpSpPr>
        <p:sp>
          <p:nvSpPr>
            <p:cNvPr id="114" name="Google Shape;114;p14"/>
            <p:cNvSpPr/>
            <p:nvPr/>
          </p:nvSpPr>
          <p:spPr>
            <a:xfrm>
              <a:off x="5029200" y="2769580"/>
              <a:ext cx="723900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115" name="Google Shape;115;p14"/>
            <p:cNvCxnSpPr/>
            <p:nvPr/>
          </p:nvCxnSpPr>
          <p:spPr>
            <a:xfrm>
              <a:off x="5711825" y="2792439"/>
              <a:ext cx="5845862" cy="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6" name="Google Shape;116;p14"/>
          <p:cNvSpPr/>
          <p:nvPr/>
        </p:nvSpPr>
        <p:spPr>
          <a:xfrm rot="10800000" flipH="1">
            <a:off x="3798372" y="1098149"/>
            <a:ext cx="122126" cy="12212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1706083" y="1980391"/>
            <a:ext cx="4902653" cy="53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err="1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Pelanggan</a:t>
            </a:r>
            <a:r>
              <a:rPr lang="en-US" sz="3000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Wholesale</a:t>
            </a:r>
            <a:endParaRPr sz="3000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p14"/>
          <p:cNvSpPr txBox="1"/>
          <p:nvPr/>
        </p:nvSpPr>
        <p:spPr>
          <a:xfrm>
            <a:off x="2460445" y="4354167"/>
            <a:ext cx="4902653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Adam </a:t>
            </a:r>
            <a:r>
              <a:rPr lang="en-US" sz="1200" dirty="0" err="1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Nurrohman</a:t>
            </a:r>
            <a:r>
              <a:rPr lang="en-US" sz="1200" dirty="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 1242002007</a:t>
            </a:r>
            <a:endParaRPr sz="1200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4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4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/>
          <p:nvPr/>
        </p:nvSpPr>
        <p:spPr>
          <a:xfrm rot="-671048">
            <a:off x="5840639" y="-1833850"/>
            <a:ext cx="3576429" cy="357642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25" name="Google Shape;125;p15"/>
          <p:cNvGrpSpPr/>
          <p:nvPr/>
        </p:nvGrpSpPr>
        <p:grpSpPr>
          <a:xfrm rot="-671048">
            <a:off x="5580298" y="-2126804"/>
            <a:ext cx="4097111" cy="4162338"/>
            <a:chOff x="9124043" y="-2040757"/>
            <a:chExt cx="5462814" cy="5549784"/>
          </a:xfrm>
        </p:grpSpPr>
        <p:sp>
          <p:nvSpPr>
            <p:cNvPr id="126" name="Google Shape;126;p15"/>
            <p:cNvSpPr/>
            <p:nvPr/>
          </p:nvSpPr>
          <p:spPr>
            <a:xfrm>
              <a:off x="11447915" y="3347102"/>
              <a:ext cx="161925" cy="1619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9124043" y="-2040757"/>
              <a:ext cx="5462814" cy="5462814"/>
            </a:xfrm>
            <a:prstGeom prst="ellipse">
              <a:avLst/>
            </a:prstGeom>
            <a:noFill/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12552815" y="-2009573"/>
              <a:ext cx="161925" cy="16192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29" name="Google Shape;129;p15"/>
          <p:cNvSpPr txBox="1"/>
          <p:nvPr/>
        </p:nvSpPr>
        <p:spPr>
          <a:xfrm>
            <a:off x="6172632" y="92268"/>
            <a:ext cx="2790998" cy="684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TUJUAN ANALISIS</a:t>
            </a:r>
            <a:endParaRPr sz="40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30" name="Google Shape;130;p15"/>
          <p:cNvGrpSpPr/>
          <p:nvPr/>
        </p:nvGrpSpPr>
        <p:grpSpPr>
          <a:xfrm>
            <a:off x="1020724" y="874066"/>
            <a:ext cx="541565" cy="541565"/>
            <a:chOff x="1167138" y="3245140"/>
            <a:chExt cx="722086" cy="722086"/>
          </a:xfrm>
        </p:grpSpPr>
        <p:sp>
          <p:nvSpPr>
            <p:cNvPr id="131" name="Google Shape;131;p15"/>
            <p:cNvSpPr txBox="1"/>
            <p:nvPr/>
          </p:nvSpPr>
          <p:spPr>
            <a:xfrm>
              <a:off x="1221393" y="3321416"/>
              <a:ext cx="576927" cy="6155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2400">
                  <a:solidFill>
                    <a:srgbClr val="C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</a:t>
              </a:r>
              <a:endParaRPr sz="240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1167138" y="3245140"/>
              <a:ext cx="722086" cy="722086"/>
            </a:xfrm>
            <a:prstGeom prst="ellipse">
              <a:avLst/>
            </a:prstGeom>
            <a:noFill/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 rot="10800000" flipH="1">
              <a:off x="1733818" y="3800456"/>
              <a:ext cx="129004" cy="12900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34" name="Google Shape;134;p15"/>
          <p:cNvSpPr txBox="1"/>
          <p:nvPr/>
        </p:nvSpPr>
        <p:spPr>
          <a:xfrm>
            <a:off x="1793196" y="728861"/>
            <a:ext cx="2887660" cy="56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Identifikasi</a:t>
            </a:r>
            <a:r>
              <a:rPr lang="en-US" sz="2800" b="1" dirty="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Potensi</a:t>
            </a:r>
            <a:r>
              <a:rPr lang="en-US" sz="2800" b="1" dirty="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Pasar</a:t>
            </a:r>
            <a:endParaRPr sz="2800" b="1" dirty="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35" name="Google Shape;135;p15"/>
          <p:cNvGrpSpPr/>
          <p:nvPr/>
        </p:nvGrpSpPr>
        <p:grpSpPr>
          <a:xfrm>
            <a:off x="1020724" y="1851788"/>
            <a:ext cx="541565" cy="541565"/>
            <a:chOff x="1167138" y="3245140"/>
            <a:chExt cx="722086" cy="722086"/>
          </a:xfrm>
        </p:grpSpPr>
        <p:sp>
          <p:nvSpPr>
            <p:cNvPr id="136" name="Google Shape;136;p15"/>
            <p:cNvSpPr txBox="1"/>
            <p:nvPr/>
          </p:nvSpPr>
          <p:spPr>
            <a:xfrm>
              <a:off x="1221393" y="3321416"/>
              <a:ext cx="641430" cy="6155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2400">
                  <a:solidFill>
                    <a:srgbClr val="C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</a:t>
              </a:r>
              <a:endParaRPr sz="240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1167138" y="3245140"/>
              <a:ext cx="722086" cy="722086"/>
            </a:xfrm>
            <a:prstGeom prst="ellipse">
              <a:avLst/>
            </a:prstGeom>
            <a:noFill/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8" name="Google Shape;138;p15"/>
            <p:cNvSpPr/>
            <p:nvPr/>
          </p:nvSpPr>
          <p:spPr>
            <a:xfrm rot="10800000" flipH="1">
              <a:off x="1733818" y="3800456"/>
              <a:ext cx="129004" cy="12900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39" name="Google Shape;139;p15"/>
          <p:cNvSpPr txBox="1"/>
          <p:nvPr/>
        </p:nvSpPr>
        <p:spPr>
          <a:xfrm>
            <a:off x="1793196" y="1733438"/>
            <a:ext cx="2887660" cy="56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Segmentasi</a:t>
            </a:r>
            <a:r>
              <a:rPr lang="en-US" sz="2800" b="1" dirty="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Pasar</a:t>
            </a:r>
            <a:endParaRPr sz="2800" b="1" dirty="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40" name="Google Shape;140;p15"/>
          <p:cNvGrpSpPr/>
          <p:nvPr/>
        </p:nvGrpSpPr>
        <p:grpSpPr>
          <a:xfrm>
            <a:off x="1020724" y="2829510"/>
            <a:ext cx="541565" cy="541565"/>
            <a:chOff x="1167138" y="3245140"/>
            <a:chExt cx="722086" cy="722086"/>
          </a:xfrm>
        </p:grpSpPr>
        <p:sp>
          <p:nvSpPr>
            <p:cNvPr id="141" name="Google Shape;141;p15"/>
            <p:cNvSpPr txBox="1"/>
            <p:nvPr/>
          </p:nvSpPr>
          <p:spPr>
            <a:xfrm>
              <a:off x="1221391" y="3321416"/>
              <a:ext cx="634921" cy="6155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2400">
                  <a:solidFill>
                    <a:srgbClr val="C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3</a:t>
              </a:r>
              <a:endParaRPr sz="240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1167138" y="3245140"/>
              <a:ext cx="722086" cy="722086"/>
            </a:xfrm>
            <a:prstGeom prst="ellipse">
              <a:avLst/>
            </a:prstGeom>
            <a:noFill/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3" name="Google Shape;143;p15"/>
            <p:cNvSpPr/>
            <p:nvPr/>
          </p:nvSpPr>
          <p:spPr>
            <a:xfrm rot="10800000" flipH="1">
              <a:off x="1733818" y="3800456"/>
              <a:ext cx="129004" cy="12900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44" name="Google Shape;144;p15"/>
          <p:cNvSpPr txBox="1"/>
          <p:nvPr/>
        </p:nvSpPr>
        <p:spPr>
          <a:xfrm>
            <a:off x="1793196" y="2684305"/>
            <a:ext cx="2887660" cy="56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Strategi </a:t>
            </a:r>
            <a:r>
              <a:rPr lang="en-US" sz="2800" b="1" dirty="0" err="1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Penjualan</a:t>
            </a:r>
            <a:endParaRPr sz="2800" b="1" dirty="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45" name="Google Shape;145;p15"/>
          <p:cNvGrpSpPr/>
          <p:nvPr/>
        </p:nvGrpSpPr>
        <p:grpSpPr>
          <a:xfrm>
            <a:off x="1020724" y="3807234"/>
            <a:ext cx="541565" cy="541565"/>
            <a:chOff x="1167138" y="3245140"/>
            <a:chExt cx="722086" cy="722086"/>
          </a:xfrm>
        </p:grpSpPr>
        <p:sp>
          <p:nvSpPr>
            <p:cNvPr id="146" name="Google Shape;146;p15"/>
            <p:cNvSpPr txBox="1"/>
            <p:nvPr/>
          </p:nvSpPr>
          <p:spPr>
            <a:xfrm>
              <a:off x="1221393" y="3321416"/>
              <a:ext cx="634921" cy="6155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2400">
                  <a:solidFill>
                    <a:srgbClr val="C0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4</a:t>
              </a:r>
              <a:endParaRPr sz="240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1167138" y="3245140"/>
              <a:ext cx="722086" cy="722086"/>
            </a:xfrm>
            <a:prstGeom prst="ellipse">
              <a:avLst/>
            </a:prstGeom>
            <a:noFill/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8" name="Google Shape;148;p15"/>
            <p:cNvSpPr/>
            <p:nvPr/>
          </p:nvSpPr>
          <p:spPr>
            <a:xfrm rot="10800000" flipH="1">
              <a:off x="1733818" y="3800456"/>
              <a:ext cx="129004" cy="12900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49" name="Google Shape;149;p15"/>
          <p:cNvSpPr txBox="1"/>
          <p:nvPr/>
        </p:nvSpPr>
        <p:spPr>
          <a:xfrm>
            <a:off x="1793196" y="3651643"/>
            <a:ext cx="2887660" cy="56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Pengembangan</a:t>
            </a:r>
            <a:r>
              <a:rPr lang="en-US" sz="2800" b="1" dirty="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Produk</a:t>
            </a:r>
            <a:endParaRPr sz="2800" b="1" dirty="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50" name="Google Shape;150;p15"/>
          <p:cNvGrpSpPr/>
          <p:nvPr/>
        </p:nvGrpSpPr>
        <p:grpSpPr>
          <a:xfrm>
            <a:off x="7247802" y="3581400"/>
            <a:ext cx="3124200" cy="3124200"/>
            <a:chOff x="-1266371" y="4076700"/>
            <a:chExt cx="4165600" cy="4165600"/>
          </a:xfrm>
        </p:grpSpPr>
        <p:sp>
          <p:nvSpPr>
            <p:cNvPr id="151" name="Google Shape;151;p15"/>
            <p:cNvSpPr/>
            <p:nvPr/>
          </p:nvSpPr>
          <p:spPr>
            <a:xfrm>
              <a:off x="-1025071" y="4318000"/>
              <a:ext cx="3683000" cy="3683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152" name="Google Shape;152;p15"/>
            <p:cNvGrpSpPr/>
            <p:nvPr/>
          </p:nvGrpSpPr>
          <p:grpSpPr>
            <a:xfrm>
              <a:off x="-1266371" y="4076700"/>
              <a:ext cx="4165600" cy="4165600"/>
              <a:chOff x="-1266371" y="4076700"/>
              <a:chExt cx="4165600" cy="4165600"/>
            </a:xfrm>
          </p:grpSpPr>
          <p:sp>
            <p:nvSpPr>
              <p:cNvPr id="153" name="Google Shape;153;p15"/>
              <p:cNvSpPr/>
              <p:nvPr/>
            </p:nvSpPr>
            <p:spPr>
              <a:xfrm>
                <a:off x="2697616" y="5348316"/>
                <a:ext cx="161925" cy="16192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-1266371" y="4076700"/>
                <a:ext cx="4165600" cy="4165600"/>
              </a:xfrm>
              <a:prstGeom prst="ellipse">
                <a:avLst/>
              </a:prstGeom>
              <a:noFill/>
              <a:ln w="12700" cap="flat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-920228" y="7346082"/>
                <a:ext cx="161925" cy="16192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5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4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16"/>
          <p:cNvGrpSpPr/>
          <p:nvPr/>
        </p:nvGrpSpPr>
        <p:grpSpPr>
          <a:xfrm>
            <a:off x="1149760" y="1340984"/>
            <a:ext cx="2033588" cy="2033588"/>
            <a:chOff x="-1266371" y="4076700"/>
            <a:chExt cx="4165600" cy="4165600"/>
          </a:xfrm>
        </p:grpSpPr>
        <p:sp>
          <p:nvSpPr>
            <p:cNvPr id="162" name="Google Shape;162;p16"/>
            <p:cNvSpPr/>
            <p:nvPr/>
          </p:nvSpPr>
          <p:spPr>
            <a:xfrm>
              <a:off x="-1025071" y="4318000"/>
              <a:ext cx="3683000" cy="3683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163" name="Google Shape;163;p16"/>
            <p:cNvGrpSpPr/>
            <p:nvPr/>
          </p:nvGrpSpPr>
          <p:grpSpPr>
            <a:xfrm>
              <a:off x="-1266371" y="4076700"/>
              <a:ext cx="4165600" cy="4165600"/>
              <a:chOff x="-1266371" y="4076700"/>
              <a:chExt cx="4165600" cy="4165600"/>
            </a:xfrm>
          </p:grpSpPr>
          <p:sp>
            <p:nvSpPr>
              <p:cNvPr id="164" name="Google Shape;164;p16"/>
              <p:cNvSpPr/>
              <p:nvPr/>
            </p:nvSpPr>
            <p:spPr>
              <a:xfrm>
                <a:off x="2697616" y="5348316"/>
                <a:ext cx="161925" cy="16192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65" name="Google Shape;165;p16"/>
              <p:cNvSpPr/>
              <p:nvPr/>
            </p:nvSpPr>
            <p:spPr>
              <a:xfrm>
                <a:off x="-1266371" y="4076700"/>
                <a:ext cx="4165600" cy="4165600"/>
              </a:xfrm>
              <a:prstGeom prst="ellipse">
                <a:avLst/>
              </a:prstGeom>
              <a:noFill/>
              <a:ln w="12700" cap="flat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66" name="Google Shape;166;p16"/>
              <p:cNvSpPr/>
              <p:nvPr/>
            </p:nvSpPr>
            <p:spPr>
              <a:xfrm>
                <a:off x="-920228" y="7346082"/>
                <a:ext cx="161925" cy="16192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</p:grpSp>
      <p:sp>
        <p:nvSpPr>
          <p:cNvPr id="167" name="Google Shape;167;p16"/>
          <p:cNvSpPr txBox="1"/>
          <p:nvPr/>
        </p:nvSpPr>
        <p:spPr>
          <a:xfrm>
            <a:off x="1624022" y="1841510"/>
            <a:ext cx="1367561" cy="284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4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 ONE </a:t>
            </a:r>
            <a:endParaRPr sz="14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6"/>
          <p:cNvSpPr txBox="1"/>
          <p:nvPr/>
        </p:nvSpPr>
        <p:spPr>
          <a:xfrm>
            <a:off x="1722885" y="2068642"/>
            <a:ext cx="88734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50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01</a:t>
            </a:r>
            <a:endParaRPr sz="5000" b="1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p16"/>
          <p:cNvSpPr txBox="1"/>
          <p:nvPr/>
        </p:nvSpPr>
        <p:spPr>
          <a:xfrm>
            <a:off x="3551164" y="1630627"/>
            <a:ext cx="4417187" cy="623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err="1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Ringkasan</a:t>
            </a:r>
            <a:r>
              <a:rPr lang="en-US" sz="3600" b="1" dirty="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Awal</a:t>
            </a:r>
            <a:endParaRPr sz="3600" b="1" dirty="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3542215" y="2283223"/>
            <a:ext cx="5222644" cy="1306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1100" dirty="0"/>
              <a:t>Dari data 440 </a:t>
            </a:r>
            <a:r>
              <a:rPr lang="en-US" sz="1100" dirty="0" err="1"/>
              <a:t>pelanggan</a:t>
            </a:r>
            <a:r>
              <a:rPr lang="en-US" sz="1100" dirty="0"/>
              <a:t>, kami </a:t>
            </a:r>
            <a:r>
              <a:rPr lang="en-US" sz="1100" dirty="0" err="1"/>
              <a:t>mengumpulkan</a:t>
            </a:r>
            <a:r>
              <a:rPr lang="en-US" sz="1100" dirty="0"/>
              <a:t> </a:t>
            </a:r>
            <a:r>
              <a:rPr lang="en-US" sz="1100" dirty="0" err="1"/>
              <a:t>informasi</a:t>
            </a:r>
            <a:r>
              <a:rPr lang="en-US" sz="1100" dirty="0"/>
              <a:t> </a:t>
            </a:r>
            <a:r>
              <a:rPr lang="en-US" sz="1100" dirty="0" err="1"/>
              <a:t>tentang</a:t>
            </a:r>
            <a:r>
              <a:rPr lang="en-US" sz="1100" dirty="0"/>
              <a:t> </a:t>
            </a:r>
            <a:r>
              <a:rPr lang="en-US" sz="1100" dirty="0" err="1"/>
              <a:t>lokasi</a:t>
            </a:r>
            <a:r>
              <a:rPr lang="en-US" sz="1100" dirty="0"/>
              <a:t>, </a:t>
            </a:r>
            <a:r>
              <a:rPr lang="en-US" sz="1100" dirty="0" err="1"/>
              <a:t>cara</a:t>
            </a:r>
            <a:r>
              <a:rPr lang="en-US" sz="1100" dirty="0"/>
              <a:t> </a:t>
            </a:r>
            <a:r>
              <a:rPr lang="en-US" sz="1100" dirty="0" err="1"/>
              <a:t>belanja</a:t>
            </a:r>
            <a:r>
              <a:rPr lang="en-US" sz="1100" dirty="0"/>
              <a:t>, dan </a:t>
            </a:r>
            <a:r>
              <a:rPr lang="en-US" sz="1100" dirty="0" err="1"/>
              <a:t>pengeluaran</a:t>
            </a:r>
            <a:r>
              <a:rPr lang="en-US" sz="1100" dirty="0"/>
              <a:t> </a:t>
            </a:r>
            <a:r>
              <a:rPr lang="en-US" sz="1100" dirty="0" err="1"/>
              <a:t>mereka</a:t>
            </a:r>
            <a:r>
              <a:rPr lang="en-US" sz="1100" dirty="0"/>
              <a:t>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enam</a:t>
            </a:r>
            <a:r>
              <a:rPr lang="en-US" sz="1100" dirty="0"/>
              <a:t> </a:t>
            </a:r>
            <a:r>
              <a:rPr lang="en-US" sz="1100" dirty="0" err="1"/>
              <a:t>jenis</a:t>
            </a:r>
            <a:r>
              <a:rPr lang="en-US" sz="1100" dirty="0"/>
              <a:t> </a:t>
            </a:r>
            <a:r>
              <a:rPr lang="en-US" sz="1100" dirty="0" err="1"/>
              <a:t>produk</a:t>
            </a:r>
            <a:r>
              <a:rPr lang="en-US" sz="1100" dirty="0"/>
              <a:t> (</a:t>
            </a:r>
            <a:r>
              <a:rPr lang="en-US" sz="1100" dirty="0" err="1"/>
              <a:t>makanan</a:t>
            </a:r>
            <a:r>
              <a:rPr lang="en-US" sz="1100" dirty="0"/>
              <a:t> segar, susu, </a:t>
            </a:r>
            <a:r>
              <a:rPr lang="en-US" sz="1100" dirty="0" err="1"/>
              <a:t>bahan</a:t>
            </a:r>
            <a:r>
              <a:rPr lang="en-US" sz="1100" dirty="0"/>
              <a:t> </a:t>
            </a:r>
            <a:r>
              <a:rPr lang="en-US" sz="1100" dirty="0" err="1"/>
              <a:t>makanan</a:t>
            </a:r>
            <a:r>
              <a:rPr lang="en-US" sz="1100" dirty="0"/>
              <a:t>, </a:t>
            </a:r>
            <a:r>
              <a:rPr lang="en-US" sz="1100" dirty="0" err="1"/>
              <a:t>makanan</a:t>
            </a:r>
            <a:r>
              <a:rPr lang="en-US" sz="1100" dirty="0"/>
              <a:t> </a:t>
            </a:r>
            <a:r>
              <a:rPr lang="en-US" sz="1100" dirty="0" err="1"/>
              <a:t>beku</a:t>
            </a:r>
            <a:r>
              <a:rPr lang="en-US" sz="1100" dirty="0"/>
              <a:t>, </a:t>
            </a:r>
            <a:r>
              <a:rPr lang="en-US" sz="1100" dirty="0" err="1"/>
              <a:t>deterjen</a:t>
            </a:r>
            <a:r>
              <a:rPr lang="en-US" sz="1100" dirty="0"/>
              <a:t>/</a:t>
            </a:r>
            <a:r>
              <a:rPr lang="en-US" sz="1100" dirty="0" err="1"/>
              <a:t>kertas</a:t>
            </a:r>
            <a:r>
              <a:rPr lang="en-US" sz="1100" dirty="0"/>
              <a:t>, dan </a:t>
            </a:r>
            <a:r>
              <a:rPr lang="en-US" sz="1100" dirty="0" err="1"/>
              <a:t>makanan</a:t>
            </a:r>
            <a:r>
              <a:rPr lang="en-US" sz="1100" dirty="0"/>
              <a:t> </a:t>
            </a:r>
            <a:r>
              <a:rPr lang="en-US" sz="1100" dirty="0" err="1"/>
              <a:t>siap</a:t>
            </a:r>
            <a:r>
              <a:rPr lang="en-US" sz="1100" dirty="0"/>
              <a:t> </a:t>
            </a:r>
            <a:r>
              <a:rPr lang="en-US" sz="1100" dirty="0" err="1"/>
              <a:t>saji</a:t>
            </a:r>
            <a:r>
              <a:rPr lang="en-US" sz="1100" dirty="0"/>
              <a:t>). Daerah 3 </a:t>
            </a:r>
            <a:r>
              <a:rPr lang="en-US" sz="1100" dirty="0" err="1"/>
              <a:t>memiliki</a:t>
            </a:r>
            <a:r>
              <a:rPr lang="en-US" sz="1100" dirty="0"/>
              <a:t> </a:t>
            </a:r>
            <a:r>
              <a:rPr lang="en-US" sz="1100" dirty="0" err="1"/>
              <a:t>pembelian</a:t>
            </a:r>
            <a:r>
              <a:rPr lang="en-US" sz="1100" dirty="0"/>
              <a:t> </a:t>
            </a:r>
            <a:r>
              <a:rPr lang="en-US" sz="1100" dirty="0" err="1"/>
              <a:t>tertinggi</a:t>
            </a:r>
            <a:r>
              <a:rPr lang="en-US" sz="1100" dirty="0"/>
              <a:t>, </a:t>
            </a:r>
            <a:r>
              <a:rPr lang="en-US" sz="1100" dirty="0" err="1"/>
              <a:t>dengan</a:t>
            </a:r>
            <a:r>
              <a:rPr lang="en-US" sz="1100" dirty="0"/>
              <a:t> </a:t>
            </a:r>
            <a:r>
              <a:rPr lang="en-US" sz="1100" dirty="0" err="1"/>
              <a:t>makanan</a:t>
            </a:r>
            <a:r>
              <a:rPr lang="en-US" sz="1100" dirty="0"/>
              <a:t> segar </a:t>
            </a:r>
            <a:r>
              <a:rPr lang="en-US" sz="1100" dirty="0" err="1"/>
              <a:t>sebagai</a:t>
            </a:r>
            <a:r>
              <a:rPr lang="en-US" sz="1100" dirty="0"/>
              <a:t> </a:t>
            </a:r>
            <a:r>
              <a:rPr lang="en-US" sz="1100" dirty="0" err="1"/>
              <a:t>produk</a:t>
            </a:r>
            <a:r>
              <a:rPr lang="en-US" sz="1100" dirty="0"/>
              <a:t> </a:t>
            </a:r>
            <a:r>
              <a:rPr lang="en-US" sz="1100" dirty="0" err="1"/>
              <a:t>terlaris</a:t>
            </a:r>
            <a:r>
              <a:rPr lang="en-US" sz="1100" dirty="0"/>
              <a:t> di </a:t>
            </a:r>
            <a:r>
              <a:rPr lang="en-US" sz="1100" dirty="0" err="1"/>
              <a:t>semua</a:t>
            </a:r>
            <a:r>
              <a:rPr lang="en-US" sz="1100" dirty="0"/>
              <a:t> wilayah. Data </a:t>
            </a:r>
            <a:r>
              <a:rPr lang="en-US" sz="1100" dirty="0" err="1"/>
              <a:t>ini</a:t>
            </a:r>
            <a:r>
              <a:rPr lang="en-US" sz="1100" dirty="0"/>
              <a:t> </a:t>
            </a:r>
            <a:r>
              <a:rPr lang="en-US" sz="1100" dirty="0" err="1"/>
              <a:t>membantu</a:t>
            </a:r>
            <a:r>
              <a:rPr lang="en-US" sz="1100" dirty="0"/>
              <a:t> </a:t>
            </a:r>
            <a:r>
              <a:rPr lang="en-US" sz="1100" dirty="0" err="1"/>
              <a:t>memahami</a:t>
            </a:r>
            <a:r>
              <a:rPr lang="en-US" sz="1100" dirty="0"/>
              <a:t> </a:t>
            </a:r>
            <a:r>
              <a:rPr lang="en-US" sz="1100" dirty="0" err="1"/>
              <a:t>perilaku</a:t>
            </a:r>
            <a:r>
              <a:rPr lang="en-US" sz="1100" dirty="0"/>
              <a:t> </a:t>
            </a:r>
            <a:r>
              <a:rPr lang="en-US" sz="1100" dirty="0" err="1"/>
              <a:t>pelanggan</a:t>
            </a:r>
            <a:r>
              <a:rPr lang="en-US" sz="1100" dirty="0"/>
              <a:t> dan </a:t>
            </a:r>
            <a:r>
              <a:rPr lang="en-US" sz="1100" dirty="0" err="1"/>
              <a:t>merencanakan</a:t>
            </a:r>
            <a:r>
              <a:rPr lang="en-US" sz="1100" dirty="0"/>
              <a:t> strategi </a:t>
            </a:r>
            <a:r>
              <a:rPr lang="en-US" sz="1100" dirty="0" err="1"/>
              <a:t>pemasaran</a:t>
            </a:r>
            <a:r>
              <a:rPr lang="en-US" sz="1100" dirty="0"/>
              <a:t> yang </a:t>
            </a:r>
            <a:r>
              <a:rPr lang="en-US" sz="1100" dirty="0" err="1"/>
              <a:t>tepat</a:t>
            </a:r>
            <a:r>
              <a:rPr lang="en-US" sz="1100" dirty="0"/>
              <a:t>.</a:t>
            </a:r>
            <a:endParaRPr sz="1100" dirty="0">
              <a:solidFill>
                <a:srgbClr val="D8D8D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1" name="Google Shape;171;p16"/>
          <p:cNvSpPr/>
          <p:nvPr/>
        </p:nvSpPr>
        <p:spPr>
          <a:xfrm rot="10800000" flipH="1">
            <a:off x="7249903" y="-757672"/>
            <a:ext cx="1436897" cy="143689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2" name="Google Shape;172;p16"/>
          <p:cNvSpPr/>
          <p:nvPr/>
        </p:nvSpPr>
        <p:spPr>
          <a:xfrm rot="10800000" flipH="1">
            <a:off x="6939105" y="4609823"/>
            <a:ext cx="1442895" cy="144289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3" name="Google Shape;173;p16"/>
          <p:cNvSpPr/>
          <p:nvPr/>
        </p:nvSpPr>
        <p:spPr>
          <a:xfrm rot="10800000" flipH="1">
            <a:off x="3494315" y="972712"/>
            <a:ext cx="330450" cy="33045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6"/>
          <p:cNvSpPr/>
          <p:nvPr/>
        </p:nvSpPr>
        <p:spPr>
          <a:xfrm rot="10800000" flipH="1">
            <a:off x="5317016" y="3907550"/>
            <a:ext cx="305943" cy="30594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5" name="Google Shape;175;p16"/>
          <p:cNvSpPr/>
          <p:nvPr/>
        </p:nvSpPr>
        <p:spPr>
          <a:xfrm rot="10800000" flipH="1">
            <a:off x="1267560" y="4125686"/>
            <a:ext cx="175614" cy="17561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76" name="Google Shape;176;p16"/>
          <p:cNvGrpSpPr/>
          <p:nvPr/>
        </p:nvGrpSpPr>
        <p:grpSpPr>
          <a:xfrm>
            <a:off x="3654103" y="2185104"/>
            <a:ext cx="4260056" cy="34289"/>
            <a:chOff x="5029200" y="2769580"/>
            <a:chExt cx="5680075" cy="45719"/>
          </a:xfrm>
        </p:grpSpPr>
        <p:sp>
          <p:nvSpPr>
            <p:cNvPr id="177" name="Google Shape;177;p16"/>
            <p:cNvSpPr/>
            <p:nvPr/>
          </p:nvSpPr>
          <p:spPr>
            <a:xfrm>
              <a:off x="5029200" y="2769580"/>
              <a:ext cx="723900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178" name="Google Shape;178;p16"/>
            <p:cNvCxnSpPr/>
            <p:nvPr/>
          </p:nvCxnSpPr>
          <p:spPr>
            <a:xfrm>
              <a:off x="5711825" y="2792439"/>
              <a:ext cx="4997450" cy="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4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"/>
          <p:cNvSpPr/>
          <p:nvPr/>
        </p:nvSpPr>
        <p:spPr>
          <a:xfrm rot="10800000" flipH="1">
            <a:off x="466726" y="228401"/>
            <a:ext cx="496860" cy="4968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5" name="Google Shape;185;p17"/>
          <p:cNvSpPr/>
          <p:nvPr/>
        </p:nvSpPr>
        <p:spPr>
          <a:xfrm rot="10800000" flipH="1">
            <a:off x="-248430" y="-268460"/>
            <a:ext cx="1058055" cy="1058055"/>
          </a:xfrm>
          <a:prstGeom prst="ellipse">
            <a:avLst/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p17"/>
          <p:cNvSpPr txBox="1"/>
          <p:nvPr/>
        </p:nvSpPr>
        <p:spPr>
          <a:xfrm>
            <a:off x="517512" y="303706"/>
            <a:ext cx="395287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01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1014372" y="228401"/>
            <a:ext cx="2470956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b="1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STEP HERE</a:t>
            </a:r>
            <a:endParaRPr sz="1800" b="1">
              <a:solidFill>
                <a:srgbClr val="C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88" name="Google Shape;188;p17"/>
          <p:cNvGrpSpPr/>
          <p:nvPr/>
        </p:nvGrpSpPr>
        <p:grpSpPr>
          <a:xfrm>
            <a:off x="5115636" y="-522515"/>
            <a:ext cx="6004276" cy="6004276"/>
            <a:chOff x="6820847" y="-696687"/>
            <a:chExt cx="8005701" cy="8005701"/>
          </a:xfrm>
        </p:grpSpPr>
        <p:sp>
          <p:nvSpPr>
            <p:cNvPr id="189" name="Google Shape;189;p17"/>
            <p:cNvSpPr/>
            <p:nvPr/>
          </p:nvSpPr>
          <p:spPr>
            <a:xfrm>
              <a:off x="6820847" y="-696687"/>
              <a:ext cx="8005701" cy="800570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190" name="Google Shape;190;p1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054301" y="-116827"/>
              <a:ext cx="7633250" cy="6990414"/>
            </a:xfrm>
            <a:custGeom>
              <a:avLst/>
              <a:gdLst/>
              <a:ahLst/>
              <a:cxnLst/>
              <a:rect l="l" t="t" r="r" b="b"/>
              <a:pathLst>
                <a:path w="7633250" h="6990414" extrusionOk="0">
                  <a:moveTo>
                    <a:pt x="2083447" y="0"/>
                  </a:moveTo>
                  <a:lnTo>
                    <a:pt x="5549804" y="0"/>
                  </a:lnTo>
                  <a:lnTo>
                    <a:pt x="5635855" y="44073"/>
                  </a:lnTo>
                  <a:cubicBezTo>
                    <a:pt x="6825593" y="690378"/>
                    <a:pt x="7633250" y="1950896"/>
                    <a:pt x="7633250" y="3400052"/>
                  </a:cubicBezTo>
                  <a:cubicBezTo>
                    <a:pt x="7633250" y="5046821"/>
                    <a:pt x="6590305" y="6449997"/>
                    <a:pt x="5128909" y="6985085"/>
                  </a:cubicBezTo>
                  <a:lnTo>
                    <a:pt x="5113160" y="6990414"/>
                  </a:lnTo>
                  <a:lnTo>
                    <a:pt x="2520090" y="6990414"/>
                  </a:lnTo>
                  <a:lnTo>
                    <a:pt x="2504342" y="6985085"/>
                  </a:lnTo>
                  <a:cubicBezTo>
                    <a:pt x="1042945" y="6449997"/>
                    <a:pt x="0" y="5046821"/>
                    <a:pt x="0" y="3400052"/>
                  </a:cubicBezTo>
                  <a:cubicBezTo>
                    <a:pt x="0" y="1950896"/>
                    <a:pt x="807657" y="690378"/>
                    <a:pt x="1997395" y="44073"/>
                  </a:cubicBezTo>
                  <a:close/>
                </a:path>
              </a:pathLst>
            </a:custGeom>
            <a:noFill/>
            <a:ln>
              <a:noFill/>
            </a:ln>
          </p:spPr>
        </p:pic>
      </p:grpSp>
      <p:sp>
        <p:nvSpPr>
          <p:cNvPr id="191" name="Google Shape;191;p17"/>
          <p:cNvSpPr txBox="1"/>
          <p:nvPr/>
        </p:nvSpPr>
        <p:spPr>
          <a:xfrm>
            <a:off x="662668" y="1497447"/>
            <a:ext cx="3354161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Rata </a:t>
            </a:r>
            <a:r>
              <a:rPr lang="en-US" sz="1500" b="1" dirty="0" err="1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Rata</a:t>
            </a:r>
            <a:r>
              <a:rPr lang="en-US" sz="1500" b="1" dirty="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b="1" dirty="0" err="1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Pengeluaran</a:t>
            </a:r>
            <a:endParaRPr sz="1500" b="1" dirty="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93" name="Google Shape;193;p17"/>
          <p:cNvGrpSpPr/>
          <p:nvPr/>
        </p:nvGrpSpPr>
        <p:grpSpPr>
          <a:xfrm>
            <a:off x="774555" y="1889862"/>
            <a:ext cx="3340245" cy="34289"/>
            <a:chOff x="5029200" y="2769580"/>
            <a:chExt cx="4453660" cy="45719"/>
          </a:xfrm>
        </p:grpSpPr>
        <p:sp>
          <p:nvSpPr>
            <p:cNvPr id="194" name="Google Shape;194;p17"/>
            <p:cNvSpPr/>
            <p:nvPr/>
          </p:nvSpPr>
          <p:spPr>
            <a:xfrm>
              <a:off x="5029200" y="2769580"/>
              <a:ext cx="723900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195" name="Google Shape;195;p17"/>
            <p:cNvCxnSpPr/>
            <p:nvPr/>
          </p:nvCxnSpPr>
          <p:spPr>
            <a:xfrm>
              <a:off x="5711825" y="2792439"/>
              <a:ext cx="3771035" cy="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854F211-C1B0-D2B2-0902-596F1193E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155" y="2016483"/>
            <a:ext cx="3590104" cy="16938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5"/>
          <p:cNvSpPr/>
          <p:nvPr/>
        </p:nvSpPr>
        <p:spPr>
          <a:xfrm rot="10800000" flipH="1">
            <a:off x="466726" y="228401"/>
            <a:ext cx="496860" cy="4968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3" name="Google Shape;413;p25"/>
          <p:cNvSpPr/>
          <p:nvPr/>
        </p:nvSpPr>
        <p:spPr>
          <a:xfrm rot="10800000" flipH="1">
            <a:off x="-248430" y="-268460"/>
            <a:ext cx="1058055" cy="1058055"/>
          </a:xfrm>
          <a:prstGeom prst="ellipse">
            <a:avLst/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4" name="Google Shape;414;p25"/>
          <p:cNvSpPr txBox="1"/>
          <p:nvPr/>
        </p:nvSpPr>
        <p:spPr>
          <a:xfrm>
            <a:off x="517512" y="303706"/>
            <a:ext cx="395287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02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15" name="Google Shape;415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6773" y="993971"/>
            <a:ext cx="2950028" cy="3526971"/>
          </a:xfrm>
          <a:custGeom>
            <a:avLst/>
            <a:gdLst/>
            <a:ahLst/>
            <a:cxnLst/>
            <a:rect l="l" t="t" r="r" b="b"/>
            <a:pathLst>
              <a:path w="3933371" h="4702628" extrusionOk="0">
                <a:moveTo>
                  <a:pt x="0" y="0"/>
                </a:moveTo>
                <a:lnTo>
                  <a:pt x="3933371" y="0"/>
                </a:lnTo>
                <a:lnTo>
                  <a:pt x="3933371" y="4702628"/>
                </a:lnTo>
                <a:lnTo>
                  <a:pt x="0" y="4702628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417" name="Google Shape;417;p25"/>
          <p:cNvSpPr/>
          <p:nvPr/>
        </p:nvSpPr>
        <p:spPr>
          <a:xfrm>
            <a:off x="5442551" y="3774423"/>
            <a:ext cx="2993571" cy="8644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419" name="Google Shape;419;p25"/>
          <p:cNvGrpSpPr/>
          <p:nvPr/>
        </p:nvGrpSpPr>
        <p:grpSpPr>
          <a:xfrm>
            <a:off x="667162" y="1093880"/>
            <a:ext cx="434495" cy="434495"/>
            <a:chOff x="828266" y="2176574"/>
            <a:chExt cx="579326" cy="579326"/>
          </a:xfrm>
        </p:grpSpPr>
        <p:sp>
          <p:nvSpPr>
            <p:cNvPr id="420" name="Google Shape;420;p25"/>
            <p:cNvSpPr/>
            <p:nvPr/>
          </p:nvSpPr>
          <p:spPr>
            <a:xfrm>
              <a:off x="863403" y="2211711"/>
              <a:ext cx="509051" cy="50905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21" name="Google Shape;421;p25"/>
            <p:cNvSpPr/>
            <p:nvPr/>
          </p:nvSpPr>
          <p:spPr>
            <a:xfrm>
              <a:off x="828266" y="2176574"/>
              <a:ext cx="579326" cy="579326"/>
            </a:xfrm>
            <a:prstGeom prst="ellipse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22" name="Google Shape;422;p25"/>
            <p:cNvSpPr/>
            <p:nvPr/>
          </p:nvSpPr>
          <p:spPr>
            <a:xfrm>
              <a:off x="1021972" y="2345028"/>
              <a:ext cx="191914" cy="242418"/>
            </a:xfrm>
            <a:custGeom>
              <a:avLst/>
              <a:gdLst/>
              <a:ahLst/>
              <a:cxnLst/>
              <a:rect l="l" t="t" r="r" b="b"/>
              <a:pathLst>
                <a:path w="4772887" h="6032500" extrusionOk="0">
                  <a:moveTo>
                    <a:pt x="1837010" y="5450128"/>
                  </a:moveTo>
                  <a:lnTo>
                    <a:pt x="2935877" y="5450128"/>
                  </a:lnTo>
                  <a:lnTo>
                    <a:pt x="2938893" y="5480050"/>
                  </a:lnTo>
                  <a:cubicBezTo>
                    <a:pt x="2938893" y="5785160"/>
                    <a:pt x="2691553" y="6032500"/>
                    <a:pt x="2386443" y="6032500"/>
                  </a:cubicBezTo>
                  <a:cubicBezTo>
                    <a:pt x="2081333" y="6032500"/>
                    <a:pt x="1833993" y="5785160"/>
                    <a:pt x="1833993" y="5480050"/>
                  </a:cubicBezTo>
                  <a:close/>
                  <a:moveTo>
                    <a:pt x="2386443" y="0"/>
                  </a:moveTo>
                  <a:cubicBezTo>
                    <a:pt x="2691553" y="0"/>
                    <a:pt x="2938893" y="247340"/>
                    <a:pt x="2938893" y="552450"/>
                  </a:cubicBezTo>
                  <a:lnTo>
                    <a:pt x="2938893" y="667402"/>
                  </a:lnTo>
                  <a:lnTo>
                    <a:pt x="3023664" y="689199"/>
                  </a:lnTo>
                  <a:cubicBezTo>
                    <a:pt x="3629391" y="877599"/>
                    <a:pt x="4069193" y="1442600"/>
                    <a:pt x="4069193" y="2110322"/>
                  </a:cubicBezTo>
                  <a:lnTo>
                    <a:pt x="4069193" y="3439578"/>
                  </a:lnTo>
                  <a:cubicBezTo>
                    <a:pt x="4069193" y="3593668"/>
                    <a:pt x="4045772" y="3742287"/>
                    <a:pt x="4002295" y="3882070"/>
                  </a:cubicBezTo>
                  <a:lnTo>
                    <a:pt x="3986838" y="3924300"/>
                  </a:lnTo>
                  <a:lnTo>
                    <a:pt x="4207737" y="3924300"/>
                  </a:lnTo>
                  <a:cubicBezTo>
                    <a:pt x="4519861" y="3924300"/>
                    <a:pt x="4772887" y="4177326"/>
                    <a:pt x="4772887" y="4489450"/>
                  </a:cubicBezTo>
                  <a:lnTo>
                    <a:pt x="4772887" y="4914895"/>
                  </a:lnTo>
                  <a:cubicBezTo>
                    <a:pt x="4772887" y="4992052"/>
                    <a:pt x="4710339" y="5054600"/>
                    <a:pt x="4633182" y="5054600"/>
                  </a:cubicBezTo>
                  <a:lnTo>
                    <a:pt x="139705" y="5054600"/>
                  </a:lnTo>
                  <a:cubicBezTo>
                    <a:pt x="62548" y="5054600"/>
                    <a:pt x="0" y="4992052"/>
                    <a:pt x="0" y="4914895"/>
                  </a:cubicBezTo>
                  <a:lnTo>
                    <a:pt x="0" y="4489450"/>
                  </a:lnTo>
                  <a:cubicBezTo>
                    <a:pt x="0" y="4177326"/>
                    <a:pt x="253026" y="3924300"/>
                    <a:pt x="565150" y="3924300"/>
                  </a:cubicBezTo>
                  <a:lnTo>
                    <a:pt x="786048" y="3924300"/>
                  </a:lnTo>
                  <a:lnTo>
                    <a:pt x="770591" y="3882070"/>
                  </a:lnTo>
                  <a:cubicBezTo>
                    <a:pt x="727114" y="3742287"/>
                    <a:pt x="703693" y="3593668"/>
                    <a:pt x="703693" y="3439578"/>
                  </a:cubicBezTo>
                  <a:lnTo>
                    <a:pt x="703693" y="2110322"/>
                  </a:lnTo>
                  <a:cubicBezTo>
                    <a:pt x="703693" y="1442600"/>
                    <a:pt x="1143496" y="877599"/>
                    <a:pt x="1749223" y="689199"/>
                  </a:cubicBezTo>
                  <a:lnTo>
                    <a:pt x="1833993" y="667402"/>
                  </a:lnTo>
                  <a:lnTo>
                    <a:pt x="1833993" y="552450"/>
                  </a:lnTo>
                  <a:cubicBezTo>
                    <a:pt x="1833993" y="247340"/>
                    <a:pt x="2081333" y="0"/>
                    <a:pt x="23864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423" name="Google Shape;423;p25"/>
          <p:cNvGrpSpPr/>
          <p:nvPr/>
        </p:nvGrpSpPr>
        <p:grpSpPr>
          <a:xfrm>
            <a:off x="2715700" y="1093880"/>
            <a:ext cx="434495" cy="434495"/>
            <a:chOff x="3436460" y="2176574"/>
            <a:chExt cx="579326" cy="579326"/>
          </a:xfrm>
        </p:grpSpPr>
        <p:sp>
          <p:nvSpPr>
            <p:cNvPr id="424" name="Google Shape;424;p25"/>
            <p:cNvSpPr/>
            <p:nvPr/>
          </p:nvSpPr>
          <p:spPr>
            <a:xfrm>
              <a:off x="3471597" y="2211711"/>
              <a:ext cx="509051" cy="50905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25" name="Google Shape;425;p25"/>
            <p:cNvSpPr/>
            <p:nvPr/>
          </p:nvSpPr>
          <p:spPr>
            <a:xfrm>
              <a:off x="3436460" y="2176574"/>
              <a:ext cx="579326" cy="579326"/>
            </a:xfrm>
            <a:prstGeom prst="ellipse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26" name="Google Shape;426;p25"/>
            <p:cNvSpPr/>
            <p:nvPr/>
          </p:nvSpPr>
          <p:spPr>
            <a:xfrm>
              <a:off x="3596698" y="2371964"/>
              <a:ext cx="267679" cy="215482"/>
            </a:xfrm>
            <a:custGeom>
              <a:avLst/>
              <a:gdLst/>
              <a:ahLst/>
              <a:cxnLst/>
              <a:rect l="l" t="t" r="r" b="b"/>
              <a:pathLst>
                <a:path w="4940" h="3973" extrusionOk="0">
                  <a:moveTo>
                    <a:pt x="2470" y="681"/>
                  </a:moveTo>
                  <a:lnTo>
                    <a:pt x="2470" y="681"/>
                  </a:lnTo>
                  <a:lnTo>
                    <a:pt x="2419" y="619"/>
                  </a:lnTo>
                  <a:lnTo>
                    <a:pt x="2368" y="562"/>
                  </a:lnTo>
                  <a:lnTo>
                    <a:pt x="2315" y="507"/>
                  </a:lnTo>
                  <a:lnTo>
                    <a:pt x="2264" y="455"/>
                  </a:lnTo>
                  <a:lnTo>
                    <a:pt x="2211" y="407"/>
                  </a:lnTo>
                  <a:lnTo>
                    <a:pt x="2158" y="362"/>
                  </a:lnTo>
                  <a:lnTo>
                    <a:pt x="2106" y="320"/>
                  </a:lnTo>
                  <a:lnTo>
                    <a:pt x="2053" y="281"/>
                  </a:lnTo>
                  <a:lnTo>
                    <a:pt x="2000" y="244"/>
                  </a:lnTo>
                  <a:lnTo>
                    <a:pt x="1946" y="211"/>
                  </a:lnTo>
                  <a:lnTo>
                    <a:pt x="1894" y="182"/>
                  </a:lnTo>
                  <a:lnTo>
                    <a:pt x="1840" y="154"/>
                  </a:lnTo>
                  <a:lnTo>
                    <a:pt x="1787" y="128"/>
                  </a:lnTo>
                  <a:lnTo>
                    <a:pt x="1733" y="106"/>
                  </a:lnTo>
                  <a:lnTo>
                    <a:pt x="1680" y="86"/>
                  </a:lnTo>
                  <a:lnTo>
                    <a:pt x="1628" y="68"/>
                  </a:lnTo>
                  <a:lnTo>
                    <a:pt x="1575" y="52"/>
                  </a:lnTo>
                  <a:lnTo>
                    <a:pt x="1522" y="38"/>
                  </a:lnTo>
                  <a:lnTo>
                    <a:pt x="1469" y="27"/>
                  </a:lnTo>
                  <a:lnTo>
                    <a:pt x="1417" y="19"/>
                  </a:lnTo>
                  <a:lnTo>
                    <a:pt x="1365" y="11"/>
                  </a:lnTo>
                  <a:lnTo>
                    <a:pt x="1314" y="6"/>
                  </a:lnTo>
                  <a:lnTo>
                    <a:pt x="1264" y="3"/>
                  </a:lnTo>
                  <a:lnTo>
                    <a:pt x="1212" y="0"/>
                  </a:lnTo>
                  <a:lnTo>
                    <a:pt x="1163" y="0"/>
                  </a:lnTo>
                  <a:lnTo>
                    <a:pt x="1113" y="2"/>
                  </a:lnTo>
                  <a:lnTo>
                    <a:pt x="1064" y="5"/>
                  </a:lnTo>
                  <a:lnTo>
                    <a:pt x="1016" y="9"/>
                  </a:lnTo>
                  <a:lnTo>
                    <a:pt x="968" y="15"/>
                  </a:lnTo>
                  <a:lnTo>
                    <a:pt x="920" y="21"/>
                  </a:lnTo>
                  <a:lnTo>
                    <a:pt x="875" y="30"/>
                  </a:lnTo>
                  <a:lnTo>
                    <a:pt x="828" y="38"/>
                  </a:lnTo>
                  <a:lnTo>
                    <a:pt x="784" y="48"/>
                  </a:lnTo>
                  <a:lnTo>
                    <a:pt x="740" y="59"/>
                  </a:lnTo>
                  <a:lnTo>
                    <a:pt x="697" y="71"/>
                  </a:lnTo>
                  <a:lnTo>
                    <a:pt x="654" y="84"/>
                  </a:lnTo>
                  <a:lnTo>
                    <a:pt x="614" y="96"/>
                  </a:lnTo>
                  <a:lnTo>
                    <a:pt x="573" y="111"/>
                  </a:lnTo>
                  <a:lnTo>
                    <a:pt x="534" y="124"/>
                  </a:lnTo>
                  <a:lnTo>
                    <a:pt x="496" y="139"/>
                  </a:lnTo>
                  <a:lnTo>
                    <a:pt x="423" y="169"/>
                  </a:lnTo>
                  <a:lnTo>
                    <a:pt x="355" y="200"/>
                  </a:lnTo>
                  <a:lnTo>
                    <a:pt x="292" y="232"/>
                  </a:lnTo>
                  <a:lnTo>
                    <a:pt x="234" y="263"/>
                  </a:lnTo>
                  <a:lnTo>
                    <a:pt x="181" y="292"/>
                  </a:lnTo>
                  <a:lnTo>
                    <a:pt x="135" y="319"/>
                  </a:lnTo>
                  <a:lnTo>
                    <a:pt x="95" y="345"/>
                  </a:lnTo>
                  <a:lnTo>
                    <a:pt x="61" y="367"/>
                  </a:lnTo>
                  <a:lnTo>
                    <a:pt x="16" y="399"/>
                  </a:lnTo>
                  <a:lnTo>
                    <a:pt x="0" y="411"/>
                  </a:lnTo>
                  <a:lnTo>
                    <a:pt x="0" y="3702"/>
                  </a:lnTo>
                  <a:lnTo>
                    <a:pt x="16" y="3690"/>
                  </a:lnTo>
                  <a:lnTo>
                    <a:pt x="61" y="3658"/>
                  </a:lnTo>
                  <a:lnTo>
                    <a:pt x="95" y="3636"/>
                  </a:lnTo>
                  <a:lnTo>
                    <a:pt x="135" y="3612"/>
                  </a:lnTo>
                  <a:lnTo>
                    <a:pt x="181" y="3583"/>
                  </a:lnTo>
                  <a:lnTo>
                    <a:pt x="234" y="3554"/>
                  </a:lnTo>
                  <a:lnTo>
                    <a:pt x="292" y="3523"/>
                  </a:lnTo>
                  <a:lnTo>
                    <a:pt x="355" y="3493"/>
                  </a:lnTo>
                  <a:lnTo>
                    <a:pt x="423" y="3461"/>
                  </a:lnTo>
                  <a:lnTo>
                    <a:pt x="496" y="3431"/>
                  </a:lnTo>
                  <a:lnTo>
                    <a:pt x="534" y="3417"/>
                  </a:lnTo>
                  <a:lnTo>
                    <a:pt x="573" y="3402"/>
                  </a:lnTo>
                  <a:lnTo>
                    <a:pt x="614" y="3388"/>
                  </a:lnTo>
                  <a:lnTo>
                    <a:pt x="654" y="3375"/>
                  </a:lnTo>
                  <a:lnTo>
                    <a:pt x="697" y="3363"/>
                  </a:lnTo>
                  <a:lnTo>
                    <a:pt x="740" y="3350"/>
                  </a:lnTo>
                  <a:lnTo>
                    <a:pt x="784" y="3339"/>
                  </a:lnTo>
                  <a:lnTo>
                    <a:pt x="828" y="3330"/>
                  </a:lnTo>
                  <a:lnTo>
                    <a:pt x="875" y="3321"/>
                  </a:lnTo>
                  <a:lnTo>
                    <a:pt x="920" y="3312"/>
                  </a:lnTo>
                  <a:lnTo>
                    <a:pt x="968" y="3306"/>
                  </a:lnTo>
                  <a:lnTo>
                    <a:pt x="1016" y="3300"/>
                  </a:lnTo>
                  <a:lnTo>
                    <a:pt x="1064" y="3296"/>
                  </a:lnTo>
                  <a:lnTo>
                    <a:pt x="1113" y="3294"/>
                  </a:lnTo>
                  <a:lnTo>
                    <a:pt x="1163" y="3292"/>
                  </a:lnTo>
                  <a:lnTo>
                    <a:pt x="1212" y="3293"/>
                  </a:lnTo>
                  <a:lnTo>
                    <a:pt x="1264" y="3294"/>
                  </a:lnTo>
                  <a:lnTo>
                    <a:pt x="1314" y="3298"/>
                  </a:lnTo>
                  <a:lnTo>
                    <a:pt x="1365" y="3303"/>
                  </a:lnTo>
                  <a:lnTo>
                    <a:pt x="1417" y="3310"/>
                  </a:lnTo>
                  <a:lnTo>
                    <a:pt x="1469" y="3320"/>
                  </a:lnTo>
                  <a:lnTo>
                    <a:pt x="1522" y="3331"/>
                  </a:lnTo>
                  <a:lnTo>
                    <a:pt x="1575" y="3344"/>
                  </a:lnTo>
                  <a:lnTo>
                    <a:pt x="1628" y="3359"/>
                  </a:lnTo>
                  <a:lnTo>
                    <a:pt x="1680" y="3377"/>
                  </a:lnTo>
                  <a:lnTo>
                    <a:pt x="1733" y="3397"/>
                  </a:lnTo>
                  <a:lnTo>
                    <a:pt x="1787" y="3420"/>
                  </a:lnTo>
                  <a:lnTo>
                    <a:pt x="1840" y="3445"/>
                  </a:lnTo>
                  <a:lnTo>
                    <a:pt x="1894" y="3473"/>
                  </a:lnTo>
                  <a:lnTo>
                    <a:pt x="1946" y="3504"/>
                  </a:lnTo>
                  <a:lnTo>
                    <a:pt x="2000" y="3537"/>
                  </a:lnTo>
                  <a:lnTo>
                    <a:pt x="2053" y="3572"/>
                  </a:lnTo>
                  <a:lnTo>
                    <a:pt x="2106" y="3612"/>
                  </a:lnTo>
                  <a:lnTo>
                    <a:pt x="2158" y="3653"/>
                  </a:lnTo>
                  <a:lnTo>
                    <a:pt x="2211" y="3699"/>
                  </a:lnTo>
                  <a:lnTo>
                    <a:pt x="2264" y="3746"/>
                  </a:lnTo>
                  <a:lnTo>
                    <a:pt x="2315" y="3798"/>
                  </a:lnTo>
                  <a:lnTo>
                    <a:pt x="2368" y="3853"/>
                  </a:lnTo>
                  <a:lnTo>
                    <a:pt x="2419" y="3911"/>
                  </a:lnTo>
                  <a:lnTo>
                    <a:pt x="2470" y="3973"/>
                  </a:lnTo>
                  <a:lnTo>
                    <a:pt x="2521" y="3911"/>
                  </a:lnTo>
                  <a:lnTo>
                    <a:pt x="2573" y="3853"/>
                  </a:lnTo>
                  <a:lnTo>
                    <a:pt x="2624" y="3798"/>
                  </a:lnTo>
                  <a:lnTo>
                    <a:pt x="2676" y="3746"/>
                  </a:lnTo>
                  <a:lnTo>
                    <a:pt x="2728" y="3699"/>
                  </a:lnTo>
                  <a:lnTo>
                    <a:pt x="2781" y="3653"/>
                  </a:lnTo>
                  <a:lnTo>
                    <a:pt x="2834" y="3612"/>
                  </a:lnTo>
                  <a:lnTo>
                    <a:pt x="2886" y="3572"/>
                  </a:lnTo>
                  <a:lnTo>
                    <a:pt x="2940" y="3537"/>
                  </a:lnTo>
                  <a:lnTo>
                    <a:pt x="2993" y="3504"/>
                  </a:lnTo>
                  <a:lnTo>
                    <a:pt x="3047" y="3473"/>
                  </a:lnTo>
                  <a:lnTo>
                    <a:pt x="3100" y="3445"/>
                  </a:lnTo>
                  <a:lnTo>
                    <a:pt x="3154" y="3420"/>
                  </a:lnTo>
                  <a:lnTo>
                    <a:pt x="3206" y="3397"/>
                  </a:lnTo>
                  <a:lnTo>
                    <a:pt x="3259" y="3377"/>
                  </a:lnTo>
                  <a:lnTo>
                    <a:pt x="3313" y="3359"/>
                  </a:lnTo>
                  <a:lnTo>
                    <a:pt x="3366" y="3344"/>
                  </a:lnTo>
                  <a:lnTo>
                    <a:pt x="3418" y="3331"/>
                  </a:lnTo>
                  <a:lnTo>
                    <a:pt x="3470" y="3320"/>
                  </a:lnTo>
                  <a:lnTo>
                    <a:pt x="3523" y="3310"/>
                  </a:lnTo>
                  <a:lnTo>
                    <a:pt x="3574" y="3303"/>
                  </a:lnTo>
                  <a:lnTo>
                    <a:pt x="3626" y="3298"/>
                  </a:lnTo>
                  <a:lnTo>
                    <a:pt x="3677" y="3294"/>
                  </a:lnTo>
                  <a:lnTo>
                    <a:pt x="3727" y="3293"/>
                  </a:lnTo>
                  <a:lnTo>
                    <a:pt x="3778" y="3292"/>
                  </a:lnTo>
                  <a:lnTo>
                    <a:pt x="3827" y="3294"/>
                  </a:lnTo>
                  <a:lnTo>
                    <a:pt x="3876" y="3296"/>
                  </a:lnTo>
                  <a:lnTo>
                    <a:pt x="3925" y="3300"/>
                  </a:lnTo>
                  <a:lnTo>
                    <a:pt x="3973" y="3306"/>
                  </a:lnTo>
                  <a:lnTo>
                    <a:pt x="4019" y="3312"/>
                  </a:lnTo>
                  <a:lnTo>
                    <a:pt x="4066" y="3321"/>
                  </a:lnTo>
                  <a:lnTo>
                    <a:pt x="4111" y="3330"/>
                  </a:lnTo>
                  <a:lnTo>
                    <a:pt x="4155" y="3339"/>
                  </a:lnTo>
                  <a:lnTo>
                    <a:pt x="4199" y="3350"/>
                  </a:lnTo>
                  <a:lnTo>
                    <a:pt x="4242" y="3363"/>
                  </a:lnTo>
                  <a:lnTo>
                    <a:pt x="4285" y="3375"/>
                  </a:lnTo>
                  <a:lnTo>
                    <a:pt x="4327" y="3388"/>
                  </a:lnTo>
                  <a:lnTo>
                    <a:pt x="4366" y="3402"/>
                  </a:lnTo>
                  <a:lnTo>
                    <a:pt x="4405" y="3417"/>
                  </a:lnTo>
                  <a:lnTo>
                    <a:pt x="4444" y="3431"/>
                  </a:lnTo>
                  <a:lnTo>
                    <a:pt x="4517" y="3461"/>
                  </a:lnTo>
                  <a:lnTo>
                    <a:pt x="4585" y="3493"/>
                  </a:lnTo>
                  <a:lnTo>
                    <a:pt x="4648" y="3523"/>
                  </a:lnTo>
                  <a:lnTo>
                    <a:pt x="4707" y="3554"/>
                  </a:lnTo>
                  <a:lnTo>
                    <a:pt x="4758" y="3583"/>
                  </a:lnTo>
                  <a:lnTo>
                    <a:pt x="4805" y="3612"/>
                  </a:lnTo>
                  <a:lnTo>
                    <a:pt x="4845" y="3636"/>
                  </a:lnTo>
                  <a:lnTo>
                    <a:pt x="4878" y="3658"/>
                  </a:lnTo>
                  <a:lnTo>
                    <a:pt x="4924" y="3690"/>
                  </a:lnTo>
                  <a:lnTo>
                    <a:pt x="4940" y="3702"/>
                  </a:lnTo>
                  <a:lnTo>
                    <a:pt x="4940" y="411"/>
                  </a:lnTo>
                  <a:lnTo>
                    <a:pt x="4924" y="399"/>
                  </a:lnTo>
                  <a:lnTo>
                    <a:pt x="4878" y="367"/>
                  </a:lnTo>
                  <a:lnTo>
                    <a:pt x="4845" y="345"/>
                  </a:lnTo>
                  <a:lnTo>
                    <a:pt x="4805" y="319"/>
                  </a:lnTo>
                  <a:lnTo>
                    <a:pt x="4758" y="292"/>
                  </a:lnTo>
                  <a:lnTo>
                    <a:pt x="4707" y="263"/>
                  </a:lnTo>
                  <a:lnTo>
                    <a:pt x="4648" y="232"/>
                  </a:lnTo>
                  <a:lnTo>
                    <a:pt x="4585" y="200"/>
                  </a:lnTo>
                  <a:lnTo>
                    <a:pt x="4517" y="169"/>
                  </a:lnTo>
                  <a:lnTo>
                    <a:pt x="4444" y="139"/>
                  </a:lnTo>
                  <a:lnTo>
                    <a:pt x="4405" y="124"/>
                  </a:lnTo>
                  <a:lnTo>
                    <a:pt x="4366" y="111"/>
                  </a:lnTo>
                  <a:lnTo>
                    <a:pt x="4327" y="96"/>
                  </a:lnTo>
                  <a:lnTo>
                    <a:pt x="4285" y="84"/>
                  </a:lnTo>
                  <a:lnTo>
                    <a:pt x="4242" y="71"/>
                  </a:lnTo>
                  <a:lnTo>
                    <a:pt x="4199" y="59"/>
                  </a:lnTo>
                  <a:lnTo>
                    <a:pt x="4155" y="48"/>
                  </a:lnTo>
                  <a:lnTo>
                    <a:pt x="4111" y="38"/>
                  </a:lnTo>
                  <a:lnTo>
                    <a:pt x="4066" y="30"/>
                  </a:lnTo>
                  <a:lnTo>
                    <a:pt x="4019" y="21"/>
                  </a:lnTo>
                  <a:lnTo>
                    <a:pt x="3973" y="15"/>
                  </a:lnTo>
                  <a:lnTo>
                    <a:pt x="3925" y="9"/>
                  </a:lnTo>
                  <a:lnTo>
                    <a:pt x="3876" y="5"/>
                  </a:lnTo>
                  <a:lnTo>
                    <a:pt x="3827" y="2"/>
                  </a:lnTo>
                  <a:lnTo>
                    <a:pt x="3778" y="0"/>
                  </a:lnTo>
                  <a:lnTo>
                    <a:pt x="3727" y="0"/>
                  </a:lnTo>
                  <a:lnTo>
                    <a:pt x="3677" y="3"/>
                  </a:lnTo>
                  <a:lnTo>
                    <a:pt x="3626" y="6"/>
                  </a:lnTo>
                  <a:lnTo>
                    <a:pt x="3574" y="11"/>
                  </a:lnTo>
                  <a:lnTo>
                    <a:pt x="3523" y="19"/>
                  </a:lnTo>
                  <a:lnTo>
                    <a:pt x="3470" y="27"/>
                  </a:lnTo>
                  <a:lnTo>
                    <a:pt x="3418" y="38"/>
                  </a:lnTo>
                  <a:lnTo>
                    <a:pt x="3366" y="52"/>
                  </a:lnTo>
                  <a:lnTo>
                    <a:pt x="3313" y="68"/>
                  </a:lnTo>
                  <a:lnTo>
                    <a:pt x="3259" y="86"/>
                  </a:lnTo>
                  <a:lnTo>
                    <a:pt x="3206" y="106"/>
                  </a:lnTo>
                  <a:lnTo>
                    <a:pt x="3154" y="128"/>
                  </a:lnTo>
                  <a:lnTo>
                    <a:pt x="3100" y="154"/>
                  </a:lnTo>
                  <a:lnTo>
                    <a:pt x="3047" y="182"/>
                  </a:lnTo>
                  <a:lnTo>
                    <a:pt x="2993" y="211"/>
                  </a:lnTo>
                  <a:lnTo>
                    <a:pt x="2940" y="244"/>
                  </a:lnTo>
                  <a:lnTo>
                    <a:pt x="2886" y="281"/>
                  </a:lnTo>
                  <a:lnTo>
                    <a:pt x="2834" y="320"/>
                  </a:lnTo>
                  <a:lnTo>
                    <a:pt x="2781" y="362"/>
                  </a:lnTo>
                  <a:lnTo>
                    <a:pt x="2728" y="407"/>
                  </a:lnTo>
                  <a:lnTo>
                    <a:pt x="2676" y="455"/>
                  </a:lnTo>
                  <a:lnTo>
                    <a:pt x="2624" y="507"/>
                  </a:lnTo>
                  <a:lnTo>
                    <a:pt x="2573" y="562"/>
                  </a:lnTo>
                  <a:lnTo>
                    <a:pt x="2521" y="619"/>
                  </a:lnTo>
                  <a:lnTo>
                    <a:pt x="2470" y="68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427" name="Google Shape;427;p25"/>
          <p:cNvGrpSpPr/>
          <p:nvPr/>
        </p:nvGrpSpPr>
        <p:grpSpPr>
          <a:xfrm>
            <a:off x="1691431" y="1093880"/>
            <a:ext cx="434495" cy="434495"/>
            <a:chOff x="2132363" y="2176574"/>
            <a:chExt cx="579326" cy="579326"/>
          </a:xfrm>
        </p:grpSpPr>
        <p:sp>
          <p:nvSpPr>
            <p:cNvPr id="428" name="Google Shape;428;p25"/>
            <p:cNvSpPr/>
            <p:nvPr/>
          </p:nvSpPr>
          <p:spPr>
            <a:xfrm>
              <a:off x="2167501" y="2211711"/>
              <a:ext cx="509051" cy="50905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29" name="Google Shape;429;p25"/>
            <p:cNvSpPr/>
            <p:nvPr/>
          </p:nvSpPr>
          <p:spPr>
            <a:xfrm>
              <a:off x="2132363" y="2176574"/>
              <a:ext cx="579326" cy="579326"/>
            </a:xfrm>
            <a:prstGeom prst="ellipse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30" name="Google Shape;430;p25"/>
            <p:cNvSpPr/>
            <p:nvPr/>
          </p:nvSpPr>
          <p:spPr>
            <a:xfrm>
              <a:off x="2246897" y="2365482"/>
              <a:ext cx="350259" cy="206069"/>
            </a:xfrm>
            <a:custGeom>
              <a:avLst/>
              <a:gdLst/>
              <a:ahLst/>
              <a:cxnLst/>
              <a:rect l="l" t="t" r="r" b="b"/>
              <a:pathLst>
                <a:path w="6649" h="3908" extrusionOk="0">
                  <a:moveTo>
                    <a:pt x="6649" y="1054"/>
                  </a:moveTo>
                  <a:lnTo>
                    <a:pt x="3324" y="0"/>
                  </a:lnTo>
                  <a:lnTo>
                    <a:pt x="0" y="1054"/>
                  </a:lnTo>
                  <a:lnTo>
                    <a:pt x="1706" y="1594"/>
                  </a:lnTo>
                  <a:lnTo>
                    <a:pt x="1398" y="3223"/>
                  </a:lnTo>
                  <a:lnTo>
                    <a:pt x="3324" y="3908"/>
                  </a:lnTo>
                  <a:lnTo>
                    <a:pt x="5251" y="3223"/>
                  </a:lnTo>
                  <a:lnTo>
                    <a:pt x="4943" y="1594"/>
                  </a:lnTo>
                  <a:lnTo>
                    <a:pt x="6649" y="10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431" name="Google Shape;431;p25"/>
          <p:cNvSpPr txBox="1"/>
          <p:nvPr/>
        </p:nvSpPr>
        <p:spPr>
          <a:xfrm>
            <a:off x="593694" y="1668015"/>
            <a:ext cx="3354161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err="1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Grafik</a:t>
            </a:r>
            <a:r>
              <a:rPr lang="en-US" sz="1500" b="1" dirty="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b="1" dirty="0" err="1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Pengeluaran</a:t>
            </a:r>
            <a:endParaRPr sz="1500" b="1" dirty="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433" name="Google Shape;433;p25"/>
          <p:cNvGrpSpPr/>
          <p:nvPr/>
        </p:nvGrpSpPr>
        <p:grpSpPr>
          <a:xfrm>
            <a:off x="667163" y="2060431"/>
            <a:ext cx="3340245" cy="34289"/>
            <a:chOff x="5029200" y="2769580"/>
            <a:chExt cx="4453660" cy="45719"/>
          </a:xfrm>
        </p:grpSpPr>
        <p:sp>
          <p:nvSpPr>
            <p:cNvPr id="434" name="Google Shape;434;p25"/>
            <p:cNvSpPr/>
            <p:nvPr/>
          </p:nvSpPr>
          <p:spPr>
            <a:xfrm>
              <a:off x="5029200" y="2769580"/>
              <a:ext cx="723900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435" name="Google Shape;435;p25"/>
            <p:cNvCxnSpPr/>
            <p:nvPr/>
          </p:nvCxnSpPr>
          <p:spPr>
            <a:xfrm>
              <a:off x="5711825" y="2792439"/>
              <a:ext cx="3771035" cy="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36" name="Google Shape;436;p25"/>
          <p:cNvSpPr txBox="1"/>
          <p:nvPr/>
        </p:nvSpPr>
        <p:spPr>
          <a:xfrm>
            <a:off x="1014372" y="228401"/>
            <a:ext cx="2470956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b="1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STEP HERE</a:t>
            </a:r>
            <a:endParaRPr sz="1800" b="1">
              <a:solidFill>
                <a:srgbClr val="C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4842C4-2930-24FE-C104-780947A40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342" y="2160351"/>
            <a:ext cx="3391066" cy="20301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oogle Shape;313;p22"/>
          <p:cNvGrpSpPr/>
          <p:nvPr/>
        </p:nvGrpSpPr>
        <p:grpSpPr>
          <a:xfrm>
            <a:off x="1149760" y="1340984"/>
            <a:ext cx="2033588" cy="2033588"/>
            <a:chOff x="-1266371" y="4076700"/>
            <a:chExt cx="4165600" cy="4165600"/>
          </a:xfrm>
        </p:grpSpPr>
        <p:sp>
          <p:nvSpPr>
            <p:cNvPr id="314" name="Google Shape;314;p22"/>
            <p:cNvSpPr/>
            <p:nvPr/>
          </p:nvSpPr>
          <p:spPr>
            <a:xfrm>
              <a:off x="-1025071" y="4318000"/>
              <a:ext cx="3683000" cy="3683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315" name="Google Shape;315;p22"/>
            <p:cNvGrpSpPr/>
            <p:nvPr/>
          </p:nvGrpSpPr>
          <p:grpSpPr>
            <a:xfrm>
              <a:off x="-1266371" y="4076700"/>
              <a:ext cx="4165600" cy="4165600"/>
              <a:chOff x="-1266371" y="4076700"/>
              <a:chExt cx="4165600" cy="4165600"/>
            </a:xfrm>
          </p:grpSpPr>
          <p:sp>
            <p:nvSpPr>
              <p:cNvPr id="316" name="Google Shape;316;p22"/>
              <p:cNvSpPr/>
              <p:nvPr/>
            </p:nvSpPr>
            <p:spPr>
              <a:xfrm>
                <a:off x="2697616" y="5348316"/>
                <a:ext cx="161925" cy="16192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17" name="Google Shape;317;p22"/>
              <p:cNvSpPr/>
              <p:nvPr/>
            </p:nvSpPr>
            <p:spPr>
              <a:xfrm>
                <a:off x="-1266371" y="4076700"/>
                <a:ext cx="4165600" cy="4165600"/>
              </a:xfrm>
              <a:prstGeom prst="ellipse">
                <a:avLst/>
              </a:prstGeom>
              <a:noFill/>
              <a:ln w="12700" cap="flat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18" name="Google Shape;318;p22"/>
              <p:cNvSpPr/>
              <p:nvPr/>
            </p:nvSpPr>
            <p:spPr>
              <a:xfrm>
                <a:off x="-920228" y="7346082"/>
                <a:ext cx="161925" cy="16192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</p:grpSp>
      <p:sp>
        <p:nvSpPr>
          <p:cNvPr id="321" name="Google Shape;321;p22"/>
          <p:cNvSpPr txBox="1"/>
          <p:nvPr/>
        </p:nvSpPr>
        <p:spPr>
          <a:xfrm>
            <a:off x="3551164" y="1630627"/>
            <a:ext cx="4901460" cy="623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Diagram </a:t>
            </a:r>
            <a:r>
              <a:rPr lang="en-US" sz="3600" b="1" dirty="0" err="1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Segmentasi</a:t>
            </a:r>
            <a:endParaRPr sz="3600" b="1" dirty="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3" name="Google Shape;323;p22"/>
          <p:cNvSpPr/>
          <p:nvPr/>
        </p:nvSpPr>
        <p:spPr>
          <a:xfrm rot="10800000" flipH="1">
            <a:off x="7249903" y="-757672"/>
            <a:ext cx="1436897" cy="143689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4" name="Google Shape;324;p22"/>
          <p:cNvSpPr/>
          <p:nvPr/>
        </p:nvSpPr>
        <p:spPr>
          <a:xfrm rot="10800000" flipH="1">
            <a:off x="6939105" y="4609823"/>
            <a:ext cx="1442895" cy="144289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5" name="Google Shape;325;p22"/>
          <p:cNvSpPr/>
          <p:nvPr/>
        </p:nvSpPr>
        <p:spPr>
          <a:xfrm rot="10800000" flipH="1">
            <a:off x="3494315" y="972712"/>
            <a:ext cx="330450" cy="33045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6" name="Google Shape;326;p22"/>
          <p:cNvSpPr/>
          <p:nvPr/>
        </p:nvSpPr>
        <p:spPr>
          <a:xfrm rot="10800000" flipH="1">
            <a:off x="5317016" y="3907550"/>
            <a:ext cx="305943" cy="30594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7" name="Google Shape;327;p22"/>
          <p:cNvSpPr/>
          <p:nvPr/>
        </p:nvSpPr>
        <p:spPr>
          <a:xfrm rot="10800000" flipH="1">
            <a:off x="1267560" y="4125686"/>
            <a:ext cx="175614" cy="17561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328" name="Google Shape;328;p22"/>
          <p:cNvGrpSpPr/>
          <p:nvPr/>
        </p:nvGrpSpPr>
        <p:grpSpPr>
          <a:xfrm>
            <a:off x="3654103" y="2185104"/>
            <a:ext cx="4260056" cy="34289"/>
            <a:chOff x="5029200" y="2769580"/>
            <a:chExt cx="5680075" cy="45719"/>
          </a:xfrm>
        </p:grpSpPr>
        <p:sp>
          <p:nvSpPr>
            <p:cNvPr id="329" name="Google Shape;329;p22"/>
            <p:cNvSpPr/>
            <p:nvPr/>
          </p:nvSpPr>
          <p:spPr>
            <a:xfrm>
              <a:off x="5029200" y="2769580"/>
              <a:ext cx="723900" cy="4571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330" name="Google Shape;330;p22"/>
            <p:cNvCxnSpPr/>
            <p:nvPr/>
          </p:nvCxnSpPr>
          <p:spPr>
            <a:xfrm>
              <a:off x="5711825" y="2792439"/>
              <a:ext cx="4997450" cy="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ABEFC1B4-FC97-F6C2-EA86-3DBD856A8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4103" y="2434709"/>
            <a:ext cx="4765041" cy="5418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4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2"/>
          <p:cNvSpPr/>
          <p:nvPr/>
        </p:nvSpPr>
        <p:spPr>
          <a:xfrm rot="10800000" flipH="1">
            <a:off x="466726" y="228401"/>
            <a:ext cx="496860" cy="4968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8" name="Google Shape;558;p32"/>
          <p:cNvSpPr/>
          <p:nvPr/>
        </p:nvSpPr>
        <p:spPr>
          <a:xfrm rot="10800000" flipH="1">
            <a:off x="-248430" y="-268460"/>
            <a:ext cx="1058055" cy="1058055"/>
          </a:xfrm>
          <a:prstGeom prst="ellipse">
            <a:avLst/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560" name="Google Shape;560;p32"/>
          <p:cNvGrpSpPr/>
          <p:nvPr/>
        </p:nvGrpSpPr>
        <p:grpSpPr>
          <a:xfrm>
            <a:off x="517512" y="714329"/>
            <a:ext cx="3900976" cy="2441081"/>
            <a:chOff x="690016" y="952438"/>
            <a:chExt cx="5201301" cy="3254775"/>
          </a:xfrm>
        </p:grpSpPr>
        <p:sp>
          <p:nvSpPr>
            <p:cNvPr id="561" name="Google Shape;561;p32"/>
            <p:cNvSpPr/>
            <p:nvPr/>
          </p:nvSpPr>
          <p:spPr>
            <a:xfrm>
              <a:off x="1375117" y="2052777"/>
              <a:ext cx="4516200" cy="21544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/>
                <a:t>Hasil </a:t>
              </a:r>
              <a:r>
                <a:rPr lang="en-US" sz="1200" dirty="0" err="1"/>
                <a:t>analisis</a:t>
              </a:r>
              <a:r>
                <a:rPr lang="en-US" sz="1200" dirty="0"/>
                <a:t> </a:t>
              </a:r>
              <a:r>
                <a:rPr lang="en-US" sz="1200" dirty="0" err="1"/>
                <a:t>menunjukkan</a:t>
              </a:r>
              <a:r>
                <a:rPr lang="en-US" sz="1200" dirty="0"/>
                <a:t> </a:t>
              </a:r>
              <a:r>
                <a:rPr lang="en-US" sz="1200" dirty="0" err="1"/>
                <a:t>bahwa</a:t>
              </a:r>
              <a:r>
                <a:rPr lang="en-US" sz="1200" dirty="0"/>
                <a:t> </a:t>
              </a:r>
              <a:r>
                <a:rPr lang="en-US" sz="1200" dirty="0" err="1"/>
                <a:t>saluran</a:t>
              </a:r>
              <a:r>
                <a:rPr lang="en-US" sz="1200" dirty="0"/>
                <a:t> </a:t>
              </a:r>
              <a:r>
                <a:rPr lang="en-US" sz="1200" dirty="0" err="1"/>
                <a:t>Horeca</a:t>
              </a:r>
              <a:r>
                <a:rPr lang="en-US" sz="1200" dirty="0"/>
                <a:t> </a:t>
              </a:r>
              <a:r>
                <a:rPr lang="en-US" sz="1200" dirty="0" err="1"/>
                <a:t>menghasilkan</a:t>
              </a:r>
              <a:r>
                <a:rPr lang="en-US" sz="1200" dirty="0"/>
                <a:t> </a:t>
              </a:r>
              <a:r>
                <a:rPr lang="en-US" sz="1200" dirty="0" err="1"/>
                <a:t>pendapatan</a:t>
              </a:r>
              <a:r>
                <a:rPr lang="en-US" sz="1200" dirty="0"/>
                <a:t> </a:t>
              </a:r>
              <a:r>
                <a:rPr lang="en-US" sz="1200" dirty="0" err="1"/>
                <a:t>lebih</a:t>
              </a:r>
              <a:r>
                <a:rPr lang="en-US" sz="1200" dirty="0"/>
                <a:t> </a:t>
              </a:r>
              <a:r>
                <a:rPr lang="en-US" sz="1200" dirty="0" err="1"/>
                <a:t>tinggi</a:t>
              </a:r>
              <a:r>
                <a:rPr lang="en-US" sz="1200" dirty="0"/>
                <a:t> (Rp7.999.569) </a:t>
              </a:r>
              <a:r>
                <a:rPr lang="en-US" sz="1200" dirty="0" err="1"/>
                <a:t>dibanding</a:t>
              </a:r>
              <a:r>
                <a:rPr lang="en-US" sz="1200" dirty="0"/>
                <a:t> Retail. </a:t>
              </a:r>
              <a:r>
                <a:rPr lang="en-US" sz="1200" dirty="0" err="1"/>
                <a:t>Produk</a:t>
              </a:r>
              <a:r>
                <a:rPr lang="en-US" sz="1200" dirty="0"/>
                <a:t> Grocery paling </a:t>
              </a:r>
              <a:r>
                <a:rPr lang="en-US" sz="1200" dirty="0" err="1"/>
                <a:t>banyak</a:t>
              </a:r>
              <a:r>
                <a:rPr lang="en-US" sz="1200" dirty="0"/>
                <a:t> </a:t>
              </a:r>
              <a:r>
                <a:rPr lang="en-US" sz="1200" dirty="0" err="1"/>
                <a:t>dibeli</a:t>
              </a:r>
              <a:r>
                <a:rPr lang="en-US" sz="1200" dirty="0"/>
                <a:t>, </a:t>
              </a:r>
              <a:r>
                <a:rPr lang="en-US" sz="1200" dirty="0" err="1"/>
                <a:t>diikuti</a:t>
              </a:r>
              <a:r>
                <a:rPr lang="en-US" sz="1200" dirty="0"/>
                <a:t> Fresh, Milk, dan </a:t>
              </a:r>
              <a:r>
                <a:rPr lang="en-US" sz="1200" dirty="0" err="1"/>
                <a:t>Delicassen</a:t>
              </a:r>
              <a:r>
                <a:rPr lang="en-US" sz="1200" dirty="0"/>
                <a:t>. Wilayah 3 </a:t>
              </a:r>
              <a:r>
                <a:rPr lang="en-US" sz="1200" dirty="0" err="1"/>
                <a:t>mencatat</a:t>
              </a:r>
              <a:r>
                <a:rPr lang="en-US" sz="1200" dirty="0"/>
                <a:t> </a:t>
              </a:r>
              <a:r>
                <a:rPr lang="en-US" sz="1200" dirty="0" err="1"/>
                <a:t>pengeluaran</a:t>
              </a:r>
              <a:r>
                <a:rPr lang="en-US" sz="1200" dirty="0"/>
                <a:t> </a:t>
              </a:r>
              <a:r>
                <a:rPr lang="en-US" sz="1200" dirty="0" err="1"/>
                <a:t>tertinggi</a:t>
              </a:r>
              <a:r>
                <a:rPr lang="en-US" sz="1200" dirty="0"/>
                <a:t> </a:t>
              </a:r>
              <a:r>
                <a:rPr lang="en-US" sz="1200" dirty="0" err="1"/>
                <a:t>sebesar</a:t>
              </a:r>
              <a:r>
                <a:rPr lang="en-US" sz="1200" dirty="0"/>
                <a:t> Rp10.630.937, </a:t>
              </a:r>
              <a:r>
                <a:rPr lang="en-US" sz="1200" dirty="0" err="1"/>
                <a:t>terutama</a:t>
              </a:r>
              <a:r>
                <a:rPr lang="en-US" sz="1200" dirty="0"/>
                <a:t> </a:t>
              </a:r>
              <a:r>
                <a:rPr lang="en-US" sz="1200" dirty="0" err="1"/>
                <a:t>untuk</a:t>
              </a:r>
              <a:r>
                <a:rPr lang="en-US" sz="1200" dirty="0"/>
                <a:t> </a:t>
              </a:r>
              <a:r>
                <a:rPr lang="en-US" sz="1200" dirty="0" err="1"/>
                <a:t>produk</a:t>
              </a:r>
              <a:r>
                <a:rPr lang="en-US" sz="1200" dirty="0"/>
                <a:t> Fresh. </a:t>
              </a:r>
              <a:r>
                <a:rPr lang="en-US" sz="1200" dirty="0" err="1"/>
                <a:t>Ini</a:t>
              </a:r>
              <a:r>
                <a:rPr lang="en-US" sz="1200" dirty="0"/>
                <a:t> </a:t>
              </a:r>
              <a:r>
                <a:rPr lang="en-US" sz="1200" dirty="0" err="1"/>
                <a:t>menunjukkan</a:t>
              </a:r>
              <a:r>
                <a:rPr lang="en-US" sz="1200" dirty="0"/>
                <a:t> </a:t>
              </a:r>
              <a:r>
                <a:rPr lang="en-US" sz="1200" dirty="0" err="1"/>
                <a:t>bahwa</a:t>
              </a:r>
              <a:r>
                <a:rPr lang="en-US" sz="1200" dirty="0"/>
                <a:t> strategi </a:t>
              </a:r>
              <a:r>
                <a:rPr lang="en-US" sz="1200" dirty="0" err="1"/>
                <a:t>pemasaran</a:t>
              </a:r>
              <a:r>
                <a:rPr lang="en-US" sz="1200" dirty="0"/>
                <a:t> </a:t>
              </a:r>
              <a:r>
                <a:rPr lang="en-US" sz="1200" dirty="0" err="1"/>
                <a:t>sebaiknya</a:t>
              </a:r>
              <a:r>
                <a:rPr lang="en-US" sz="1200" dirty="0"/>
                <a:t> </a:t>
              </a:r>
              <a:r>
                <a:rPr lang="en-US" sz="1200" dirty="0" err="1"/>
                <a:t>fokus</a:t>
              </a:r>
              <a:r>
                <a:rPr lang="en-US" sz="1200" dirty="0"/>
                <a:t> pada </a:t>
              </a:r>
              <a:r>
                <a:rPr lang="en-US" sz="1200" dirty="0" err="1"/>
                <a:t>produk</a:t>
              </a:r>
              <a:r>
                <a:rPr lang="en-US" sz="1200" dirty="0"/>
                <a:t> Grocery dan Fresh di Wilayah 3</a:t>
              </a:r>
              <a:endParaRPr sz="105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32"/>
            <p:cNvSpPr txBox="1"/>
            <p:nvPr/>
          </p:nvSpPr>
          <p:spPr>
            <a:xfrm>
              <a:off x="1375116" y="1420193"/>
              <a:ext cx="4362990" cy="410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dirty="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KESIMPULAN</a:t>
              </a:r>
              <a:endParaRPr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32"/>
            <p:cNvSpPr txBox="1"/>
            <p:nvPr/>
          </p:nvSpPr>
          <p:spPr>
            <a:xfrm>
              <a:off x="690016" y="952438"/>
              <a:ext cx="838264" cy="22570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400">
                  <a:solidFill>
                    <a:srgbClr val="C00000"/>
                  </a:solidFill>
                  <a:latin typeface="Arimo"/>
                  <a:ea typeface="Arimo"/>
                  <a:cs typeface="Arimo"/>
                  <a:sym typeface="Arimo"/>
                </a:rPr>
                <a:t>“</a:t>
              </a:r>
              <a:endParaRPr/>
            </a:p>
          </p:txBody>
        </p:sp>
        <p:grpSp>
          <p:nvGrpSpPr>
            <p:cNvPr id="564" name="Google Shape;564;p32"/>
            <p:cNvGrpSpPr/>
            <p:nvPr/>
          </p:nvGrpSpPr>
          <p:grpSpPr>
            <a:xfrm>
              <a:off x="1437657" y="1886459"/>
              <a:ext cx="4453660" cy="45719"/>
              <a:chOff x="5029200" y="1799850"/>
              <a:chExt cx="4453660" cy="45719"/>
            </a:xfrm>
          </p:grpSpPr>
          <p:sp>
            <p:nvSpPr>
              <p:cNvPr id="565" name="Google Shape;565;p32"/>
              <p:cNvSpPr/>
              <p:nvPr/>
            </p:nvSpPr>
            <p:spPr>
              <a:xfrm>
                <a:off x="5029200" y="1799850"/>
                <a:ext cx="723900" cy="4571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cxnSp>
            <p:nvCxnSpPr>
              <p:cNvPr id="566" name="Google Shape;566;p32"/>
              <p:cNvCxnSpPr/>
              <p:nvPr/>
            </p:nvCxnSpPr>
            <p:spPr>
              <a:xfrm>
                <a:off x="5711825" y="1822701"/>
                <a:ext cx="3771035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567" name="Google Shape;567;p32"/>
          <p:cNvSpPr/>
          <p:nvPr/>
        </p:nvSpPr>
        <p:spPr>
          <a:xfrm rot="10800000" flipH="1">
            <a:off x="-579416" y="4925229"/>
            <a:ext cx="1046142" cy="104614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8" name="Google Shape;568;p32"/>
          <p:cNvSpPr/>
          <p:nvPr/>
        </p:nvSpPr>
        <p:spPr>
          <a:xfrm rot="10800000" flipH="1">
            <a:off x="6895781" y="-739557"/>
            <a:ext cx="1684317" cy="168431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9" name="Google Shape;569;p32"/>
          <p:cNvSpPr/>
          <p:nvPr/>
        </p:nvSpPr>
        <p:spPr>
          <a:xfrm rot="10800000" flipH="1">
            <a:off x="8595394" y="2511160"/>
            <a:ext cx="309614" cy="30961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0" name="Google Shape;570;p32"/>
          <p:cNvSpPr/>
          <p:nvPr/>
        </p:nvSpPr>
        <p:spPr>
          <a:xfrm rot="10800000" flipH="1">
            <a:off x="4418681" y="4310883"/>
            <a:ext cx="166740" cy="1667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1" name="Google Shape;571;p32"/>
          <p:cNvSpPr/>
          <p:nvPr/>
        </p:nvSpPr>
        <p:spPr>
          <a:xfrm rot="10800000" flipH="1">
            <a:off x="5514830" y="1512101"/>
            <a:ext cx="186870" cy="18687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2" name="Google Shape;572;p32"/>
          <p:cNvSpPr/>
          <p:nvPr/>
        </p:nvSpPr>
        <p:spPr>
          <a:xfrm>
            <a:off x="4502051" y="158073"/>
            <a:ext cx="4248150" cy="4229100"/>
          </a:xfrm>
          <a:custGeom>
            <a:avLst/>
            <a:gdLst/>
            <a:ahLst/>
            <a:cxnLst/>
            <a:rect l="l" t="t" r="r" b="b"/>
            <a:pathLst>
              <a:path w="5664200" h="5638800" extrusionOk="0">
                <a:moveTo>
                  <a:pt x="0" y="5638800"/>
                </a:moveTo>
                <a:lnTo>
                  <a:pt x="4298950" y="0"/>
                </a:lnTo>
                <a:lnTo>
                  <a:pt x="5664200" y="3429000"/>
                </a:lnTo>
                <a:lnTo>
                  <a:pt x="0" y="5638800"/>
                </a:lnTo>
                <a:close/>
              </a:path>
            </a:pathLst>
          </a:cu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3" name="Google Shape;573;p32"/>
          <p:cNvSpPr/>
          <p:nvPr/>
        </p:nvSpPr>
        <p:spPr>
          <a:xfrm rot="10800000" flipH="1">
            <a:off x="9081904" y="4630510"/>
            <a:ext cx="817790" cy="81779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4" name="Google Shape;574;p32"/>
          <p:cNvSpPr/>
          <p:nvPr/>
        </p:nvSpPr>
        <p:spPr>
          <a:xfrm rot="10800000" flipH="1">
            <a:off x="7294538" y="1989561"/>
            <a:ext cx="186870" cy="18687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5" name="Google Shape;575;p32"/>
          <p:cNvSpPr/>
          <p:nvPr/>
        </p:nvSpPr>
        <p:spPr>
          <a:xfrm rot="10800000" flipH="1">
            <a:off x="5605280" y="5079370"/>
            <a:ext cx="186870" cy="18687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576" name="Google Shape;576;p32"/>
          <p:cNvCxnSpPr/>
          <p:nvPr/>
        </p:nvCxnSpPr>
        <p:spPr>
          <a:xfrm>
            <a:off x="7387973" y="2082997"/>
            <a:ext cx="2102827" cy="2956409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77" name="Google Shape;577;p32"/>
          <p:cNvCxnSpPr>
            <a:stCxn id="575" idx="6"/>
          </p:cNvCxnSpPr>
          <p:nvPr/>
        </p:nvCxnSpPr>
        <p:spPr>
          <a:xfrm rot="10800000" flipH="1">
            <a:off x="5792150" y="2666005"/>
            <a:ext cx="2967900" cy="25068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78" name="Google Shape;578;p32"/>
          <p:cNvCxnSpPr>
            <a:stCxn id="575" idx="0"/>
          </p:cNvCxnSpPr>
          <p:nvPr/>
        </p:nvCxnSpPr>
        <p:spPr>
          <a:xfrm rot="10800000" flipH="1">
            <a:off x="5698715" y="2105440"/>
            <a:ext cx="1689900" cy="31608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79" name="Google Shape;579;p32"/>
          <p:cNvCxnSpPr/>
          <p:nvPr/>
        </p:nvCxnSpPr>
        <p:spPr>
          <a:xfrm>
            <a:off x="4542602" y="4519705"/>
            <a:ext cx="1172214" cy="770086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80" name="Google Shape;580;p32"/>
          <p:cNvSpPr/>
          <p:nvPr/>
        </p:nvSpPr>
        <p:spPr>
          <a:xfrm rot="10800000" flipH="1">
            <a:off x="9500324" y="3533110"/>
            <a:ext cx="305508" cy="3055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581" name="Google Shape;581;p32"/>
          <p:cNvCxnSpPr>
            <a:stCxn id="575" idx="6"/>
          </p:cNvCxnSpPr>
          <p:nvPr/>
        </p:nvCxnSpPr>
        <p:spPr>
          <a:xfrm rot="10800000" flipH="1">
            <a:off x="5792150" y="3671905"/>
            <a:ext cx="3814200" cy="15009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82" name="Google Shape;582;p32"/>
          <p:cNvCxnSpPr>
            <a:stCxn id="571" idx="7"/>
          </p:cNvCxnSpPr>
          <p:nvPr/>
        </p:nvCxnSpPr>
        <p:spPr>
          <a:xfrm>
            <a:off x="5674334" y="1671605"/>
            <a:ext cx="4009500" cy="20697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83" name="Google Shape;583;p32"/>
          <p:cNvCxnSpPr>
            <a:stCxn id="575" idx="0"/>
          </p:cNvCxnSpPr>
          <p:nvPr/>
        </p:nvCxnSpPr>
        <p:spPr>
          <a:xfrm rot="10800000">
            <a:off x="5606915" y="1671340"/>
            <a:ext cx="91800" cy="35949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84" name="Google Shape;584;p32"/>
          <p:cNvCxnSpPr>
            <a:stCxn id="570" idx="1"/>
          </p:cNvCxnSpPr>
          <p:nvPr/>
        </p:nvCxnSpPr>
        <p:spPr>
          <a:xfrm rot="10800000" flipH="1">
            <a:off x="4443099" y="2120105"/>
            <a:ext cx="2925000" cy="23331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85" name="Google Shape;585;p32"/>
          <p:cNvCxnSpPr/>
          <p:nvPr/>
        </p:nvCxnSpPr>
        <p:spPr>
          <a:xfrm rot="10800000" flipH="1">
            <a:off x="5605280" y="423060"/>
            <a:ext cx="2312831" cy="117731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86" name="Google Shape;586;p32"/>
          <p:cNvCxnSpPr/>
          <p:nvPr/>
        </p:nvCxnSpPr>
        <p:spPr>
          <a:xfrm>
            <a:off x="7333613" y="2105347"/>
            <a:ext cx="1426352" cy="538571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87" name="Google Shape;587;p32"/>
          <p:cNvCxnSpPr/>
          <p:nvPr/>
        </p:nvCxnSpPr>
        <p:spPr>
          <a:xfrm>
            <a:off x="7272376" y="807260"/>
            <a:ext cx="160994" cy="1288396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88" name="Google Shape;588;p32"/>
          <p:cNvSpPr/>
          <p:nvPr/>
        </p:nvSpPr>
        <p:spPr>
          <a:xfrm rot="10800000" flipH="1">
            <a:off x="9100465" y="1036128"/>
            <a:ext cx="622007" cy="62200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589" name="Google Shape;589;p32"/>
          <p:cNvCxnSpPr/>
          <p:nvPr/>
        </p:nvCxnSpPr>
        <p:spPr>
          <a:xfrm rot="10800000" flipH="1">
            <a:off x="5574284" y="1372923"/>
            <a:ext cx="3916515" cy="243197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90" name="Google Shape;590;p32"/>
          <p:cNvCxnSpPr/>
          <p:nvPr/>
        </p:nvCxnSpPr>
        <p:spPr>
          <a:xfrm rot="10800000" flipH="1">
            <a:off x="8770912" y="1346241"/>
            <a:ext cx="698057" cy="1337192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91" name="Google Shape;591;p32"/>
          <p:cNvCxnSpPr>
            <a:endCxn id="588" idx="0"/>
          </p:cNvCxnSpPr>
          <p:nvPr/>
        </p:nvCxnSpPr>
        <p:spPr>
          <a:xfrm rot="10800000">
            <a:off x="9411468" y="1658135"/>
            <a:ext cx="203100" cy="20823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92" name="Google Shape;592;p32"/>
          <p:cNvCxnSpPr/>
          <p:nvPr/>
        </p:nvCxnSpPr>
        <p:spPr>
          <a:xfrm rot="10800000">
            <a:off x="8728079" y="2643917"/>
            <a:ext cx="959139" cy="1045359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93" name="Google Shape;593;p32"/>
          <p:cNvSpPr/>
          <p:nvPr/>
        </p:nvSpPr>
        <p:spPr>
          <a:xfrm>
            <a:off x="6528752" y="3498159"/>
            <a:ext cx="149232" cy="14923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4" name="Google Shape;594;p32"/>
          <p:cNvSpPr/>
          <p:nvPr/>
        </p:nvSpPr>
        <p:spPr>
          <a:xfrm>
            <a:off x="5627434" y="3879720"/>
            <a:ext cx="79331" cy="793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5" name="Google Shape;595;p32"/>
          <p:cNvSpPr/>
          <p:nvPr/>
        </p:nvSpPr>
        <p:spPr>
          <a:xfrm>
            <a:off x="7888983" y="2806847"/>
            <a:ext cx="79331" cy="793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>
          <a:extLst>
            <a:ext uri="{FF2B5EF4-FFF2-40B4-BE49-F238E27FC236}">
              <a16:creationId xmlns:a16="http://schemas.microsoft.com/office/drawing/2014/main" id="{9D9C69C5-DDB0-C4E6-6B06-0B8859387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2">
            <a:extLst>
              <a:ext uri="{FF2B5EF4-FFF2-40B4-BE49-F238E27FC236}">
                <a16:creationId xmlns:a16="http://schemas.microsoft.com/office/drawing/2014/main" id="{1BACEFA1-23A6-7C72-5313-E4F54CC0BBE1}"/>
              </a:ext>
            </a:extLst>
          </p:cNvPr>
          <p:cNvSpPr/>
          <p:nvPr/>
        </p:nvSpPr>
        <p:spPr>
          <a:xfrm rot="10800000" flipH="1">
            <a:off x="466726" y="228401"/>
            <a:ext cx="496860" cy="4968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8" name="Google Shape;558;p32">
            <a:extLst>
              <a:ext uri="{FF2B5EF4-FFF2-40B4-BE49-F238E27FC236}">
                <a16:creationId xmlns:a16="http://schemas.microsoft.com/office/drawing/2014/main" id="{05F49E75-3683-0202-68D1-397E6C34860B}"/>
              </a:ext>
            </a:extLst>
          </p:cNvPr>
          <p:cNvSpPr/>
          <p:nvPr/>
        </p:nvSpPr>
        <p:spPr>
          <a:xfrm rot="10800000" flipH="1">
            <a:off x="-248430" y="-268460"/>
            <a:ext cx="1058055" cy="1058055"/>
          </a:xfrm>
          <a:prstGeom prst="ellipse">
            <a:avLst/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560" name="Google Shape;560;p32">
            <a:extLst>
              <a:ext uri="{FF2B5EF4-FFF2-40B4-BE49-F238E27FC236}">
                <a16:creationId xmlns:a16="http://schemas.microsoft.com/office/drawing/2014/main" id="{73B9A51C-4DF8-ABED-E050-384CC2CF10EE}"/>
              </a:ext>
            </a:extLst>
          </p:cNvPr>
          <p:cNvGrpSpPr/>
          <p:nvPr/>
        </p:nvGrpSpPr>
        <p:grpSpPr>
          <a:xfrm>
            <a:off x="517512" y="481131"/>
            <a:ext cx="4505404" cy="2316343"/>
            <a:chOff x="690016" y="641507"/>
            <a:chExt cx="6007205" cy="3088457"/>
          </a:xfrm>
        </p:grpSpPr>
        <p:sp>
          <p:nvSpPr>
            <p:cNvPr id="561" name="Google Shape;561;p32">
              <a:extLst>
                <a:ext uri="{FF2B5EF4-FFF2-40B4-BE49-F238E27FC236}">
                  <a16:creationId xmlns:a16="http://schemas.microsoft.com/office/drawing/2014/main" id="{1B1BE9E0-ED01-9D58-79E8-9B800D1D4748}"/>
                </a:ext>
              </a:extLst>
            </p:cNvPr>
            <p:cNvSpPr/>
            <p:nvPr/>
          </p:nvSpPr>
          <p:spPr>
            <a:xfrm>
              <a:off x="1375117" y="1575528"/>
              <a:ext cx="5322104" cy="21544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err="1"/>
                <a:t>Berdasarkan</a:t>
              </a:r>
              <a:r>
                <a:rPr lang="en-US" sz="1200" dirty="0"/>
                <a:t> </a:t>
              </a:r>
              <a:r>
                <a:rPr lang="en-US" sz="1200" dirty="0" err="1"/>
                <a:t>analisis</a:t>
              </a:r>
              <a:r>
                <a:rPr lang="en-US" sz="1200" dirty="0"/>
                <a:t> data, </a:t>
              </a:r>
              <a:r>
                <a:rPr lang="en-US" sz="1200" dirty="0" err="1"/>
                <a:t>sebaiknya</a:t>
              </a:r>
              <a:r>
                <a:rPr lang="en-US" sz="1200" dirty="0"/>
                <a:t> </a:t>
              </a:r>
              <a:r>
                <a:rPr lang="en-US" sz="1200" dirty="0" err="1"/>
                <a:t>bisnis</a:t>
              </a:r>
              <a:r>
                <a:rPr lang="en-US" sz="1200" dirty="0"/>
                <a:t> </a:t>
              </a:r>
              <a:r>
                <a:rPr lang="en-US" sz="1200" dirty="0" err="1"/>
                <a:t>difokuskan</a:t>
              </a:r>
              <a:r>
                <a:rPr lang="en-US" sz="1200" dirty="0"/>
                <a:t> pada </a:t>
              </a:r>
              <a:r>
                <a:rPr lang="en-US" sz="1200" dirty="0" err="1"/>
                <a:t>sektor</a:t>
              </a:r>
              <a:r>
                <a:rPr lang="en-US" sz="1200" dirty="0"/>
                <a:t> </a:t>
              </a:r>
              <a:r>
                <a:rPr lang="en-US" sz="1200" dirty="0" err="1"/>
                <a:t>Horeca</a:t>
              </a:r>
              <a:r>
                <a:rPr lang="en-US" sz="1200" dirty="0"/>
                <a:t> yang </a:t>
              </a:r>
              <a:r>
                <a:rPr lang="en-US" sz="1200" dirty="0" err="1"/>
                <a:t>menghasilkan</a:t>
              </a:r>
              <a:r>
                <a:rPr lang="en-US" sz="1200" dirty="0"/>
                <a:t> </a:t>
              </a:r>
              <a:r>
                <a:rPr lang="en-US" sz="1200" dirty="0" err="1"/>
                <a:t>pendapatan</a:t>
              </a:r>
              <a:r>
                <a:rPr lang="en-US" sz="1200" dirty="0"/>
                <a:t> Rp7.999.569, </a:t>
              </a:r>
              <a:r>
                <a:rPr lang="en-US" sz="1200" dirty="0" err="1"/>
                <a:t>lebih</a:t>
              </a:r>
              <a:r>
                <a:rPr lang="en-US" sz="1200" dirty="0"/>
                <a:t> </a:t>
              </a:r>
              <a:r>
                <a:rPr lang="en-US" sz="1200" dirty="0" err="1"/>
                <a:t>tinggi</a:t>
              </a:r>
              <a:r>
                <a:rPr lang="en-US" sz="1200" dirty="0"/>
                <a:t> </a:t>
              </a:r>
              <a:r>
                <a:rPr lang="en-US" sz="1200" dirty="0" err="1"/>
                <a:t>dibanding</a:t>
              </a:r>
              <a:r>
                <a:rPr lang="en-US" sz="1200" dirty="0"/>
                <a:t> Retail. Wilayah 3 </a:t>
              </a:r>
              <a:r>
                <a:rPr lang="en-US" sz="1200" dirty="0" err="1"/>
                <a:t>harus</a:t>
              </a:r>
              <a:r>
                <a:rPr lang="en-US" sz="1200" dirty="0"/>
                <a:t> </a:t>
              </a:r>
              <a:r>
                <a:rPr lang="en-US" sz="1200" dirty="0" err="1"/>
                <a:t>menjadi</a:t>
              </a:r>
              <a:r>
                <a:rPr lang="en-US" sz="1200" dirty="0"/>
                <a:t> </a:t>
              </a:r>
              <a:r>
                <a:rPr lang="en-US" sz="1200" dirty="0" err="1"/>
                <a:t>prioritas</a:t>
              </a:r>
              <a:r>
                <a:rPr lang="en-US" sz="1200" dirty="0"/>
                <a:t> </a:t>
              </a:r>
              <a:r>
                <a:rPr lang="en-US" sz="1200" dirty="0" err="1"/>
                <a:t>karena</a:t>
              </a:r>
              <a:r>
                <a:rPr lang="en-US" sz="1200" dirty="0"/>
                <a:t> </a:t>
              </a:r>
              <a:r>
                <a:rPr lang="en-US" sz="1200" dirty="0" err="1"/>
                <a:t>memiliki</a:t>
              </a:r>
              <a:r>
                <a:rPr lang="en-US" sz="1200" dirty="0"/>
                <a:t> </a:t>
              </a:r>
              <a:r>
                <a:rPr lang="en-US" sz="1200" dirty="0" err="1"/>
                <a:t>pengeluaran</a:t>
              </a:r>
              <a:r>
                <a:rPr lang="en-US" sz="1200" dirty="0"/>
                <a:t> </a:t>
              </a:r>
              <a:r>
                <a:rPr lang="en-US" sz="1200" dirty="0" err="1"/>
                <a:t>tertinggi</a:t>
              </a:r>
              <a:r>
                <a:rPr lang="en-US" sz="1200" dirty="0"/>
                <a:t> </a:t>
              </a:r>
              <a:r>
                <a:rPr lang="en-US" sz="1200" dirty="0" err="1"/>
                <a:t>sebesar</a:t>
              </a:r>
              <a:r>
                <a:rPr lang="en-US" sz="1200" dirty="0"/>
                <a:t> Rp10.630.937. </a:t>
              </a:r>
              <a:r>
                <a:rPr lang="en-US" sz="1200" dirty="0" err="1"/>
                <a:t>Untuk</a:t>
              </a:r>
              <a:r>
                <a:rPr lang="en-US" sz="1200" dirty="0"/>
                <a:t> </a:t>
              </a:r>
              <a:r>
                <a:rPr lang="en-US" sz="1200" dirty="0" err="1"/>
                <a:t>kategori</a:t>
              </a:r>
              <a:r>
                <a:rPr lang="en-US" sz="1200" dirty="0"/>
                <a:t> </a:t>
              </a:r>
              <a:r>
                <a:rPr lang="en-US" sz="1200" dirty="0" err="1"/>
                <a:t>produk</a:t>
              </a:r>
              <a:r>
                <a:rPr lang="en-US" sz="1200" dirty="0"/>
                <a:t>, </a:t>
              </a:r>
              <a:r>
                <a:rPr lang="en-US" sz="1200" dirty="0" err="1"/>
                <a:t>pastikan</a:t>
              </a:r>
              <a:r>
                <a:rPr lang="en-US" sz="1200" dirty="0"/>
                <a:t> </a:t>
              </a:r>
              <a:r>
                <a:rPr lang="en-US" sz="1200" dirty="0" err="1"/>
                <a:t>stok</a:t>
              </a:r>
              <a:r>
                <a:rPr lang="en-US" sz="1200" dirty="0"/>
                <a:t> Grocery </a:t>
              </a:r>
              <a:r>
                <a:rPr lang="en-US" sz="1200" dirty="0" err="1"/>
                <a:t>selalu</a:t>
              </a:r>
              <a:r>
                <a:rPr lang="en-US" sz="1200" dirty="0"/>
                <a:t> </a:t>
              </a:r>
              <a:r>
                <a:rPr lang="en-US" sz="1200" dirty="0" err="1"/>
                <a:t>tersedia</a:t>
              </a:r>
              <a:r>
                <a:rPr lang="en-US" sz="1200" dirty="0"/>
                <a:t> </a:t>
              </a:r>
              <a:r>
                <a:rPr lang="en-US" sz="1200" dirty="0" err="1"/>
                <a:t>karena</a:t>
              </a:r>
              <a:r>
                <a:rPr lang="en-US" sz="1200" dirty="0"/>
                <a:t> paling </a:t>
              </a:r>
              <a:r>
                <a:rPr lang="en-US" sz="1200" dirty="0" err="1"/>
                <a:t>diminati</a:t>
              </a:r>
              <a:r>
                <a:rPr lang="en-US" sz="1200" dirty="0"/>
                <a:t>, </a:t>
              </a:r>
              <a:r>
                <a:rPr lang="en-US" sz="1200" dirty="0" err="1"/>
                <a:t>sambil</a:t>
              </a:r>
              <a:r>
                <a:rPr lang="en-US" sz="1200" dirty="0"/>
                <a:t> </a:t>
              </a:r>
              <a:r>
                <a:rPr lang="en-US" sz="1200" dirty="0" err="1"/>
                <a:t>tetap</a:t>
              </a:r>
              <a:r>
                <a:rPr lang="en-US" sz="1200" dirty="0"/>
                <a:t> </a:t>
              </a:r>
              <a:r>
                <a:rPr lang="en-US" sz="1200" dirty="0" err="1"/>
                <a:t>memperhatikan</a:t>
              </a:r>
              <a:r>
                <a:rPr lang="en-US" sz="1200" dirty="0"/>
                <a:t> </a:t>
              </a:r>
              <a:r>
                <a:rPr lang="en-US" sz="1200" dirty="0" err="1"/>
                <a:t>produk</a:t>
              </a:r>
              <a:r>
                <a:rPr lang="en-US" sz="1200" dirty="0"/>
                <a:t> Fresh, Milk, dan </a:t>
              </a:r>
              <a:r>
                <a:rPr lang="en-US" sz="1200" dirty="0" err="1"/>
                <a:t>Delicassen</a:t>
              </a:r>
              <a:r>
                <a:rPr lang="en-US" sz="1200" dirty="0"/>
                <a:t>. </a:t>
              </a:r>
              <a:r>
                <a:rPr lang="en-US" sz="1200" dirty="0" err="1"/>
                <a:t>Untuk</a:t>
              </a:r>
              <a:r>
                <a:rPr lang="en-US" sz="1200" dirty="0"/>
                <a:t> </a:t>
              </a:r>
              <a:r>
                <a:rPr lang="en-US" sz="1200" dirty="0" err="1"/>
                <a:t>meningkatkan</a:t>
              </a:r>
              <a:r>
                <a:rPr lang="en-US" sz="1200" dirty="0"/>
                <a:t> </a:t>
              </a:r>
              <a:r>
                <a:rPr lang="en-US" sz="1200" dirty="0" err="1"/>
                <a:t>penjualan</a:t>
              </a:r>
              <a:r>
                <a:rPr lang="en-US" sz="1200" dirty="0"/>
                <a:t>, </a:t>
              </a:r>
              <a:r>
                <a:rPr lang="en-US" sz="1200" dirty="0" err="1"/>
                <a:t>disarankan</a:t>
              </a:r>
              <a:r>
                <a:rPr lang="en-US" sz="1200" dirty="0"/>
                <a:t> </a:t>
              </a:r>
              <a:r>
                <a:rPr lang="en-US" sz="1200" dirty="0" err="1"/>
                <a:t>membuat</a:t>
              </a:r>
              <a:r>
                <a:rPr lang="en-US" sz="1200" dirty="0"/>
                <a:t> program </a:t>
              </a:r>
              <a:r>
                <a:rPr lang="en-US" sz="1200" dirty="0" err="1"/>
                <a:t>loyalitas</a:t>
              </a:r>
              <a:r>
                <a:rPr lang="en-US" sz="1200" dirty="0"/>
                <a:t> </a:t>
              </a:r>
              <a:r>
                <a:rPr lang="en-US" sz="1200" dirty="0" err="1"/>
                <a:t>khusus</a:t>
              </a:r>
              <a:r>
                <a:rPr lang="en-US" sz="1200" dirty="0"/>
                <a:t> </a:t>
              </a:r>
              <a:r>
                <a:rPr lang="en-US" sz="1200" dirty="0" err="1"/>
                <a:t>pelanggan</a:t>
              </a:r>
              <a:r>
                <a:rPr lang="en-US" sz="1200" dirty="0"/>
                <a:t> </a:t>
              </a:r>
              <a:r>
                <a:rPr lang="en-US" sz="1200" dirty="0" err="1"/>
                <a:t>Horeca</a:t>
              </a:r>
              <a:r>
                <a:rPr lang="en-US" sz="1200" dirty="0"/>
                <a:t>, </a:t>
              </a:r>
              <a:r>
                <a:rPr lang="en-US" sz="1200" dirty="0" err="1"/>
                <a:t>memperbaiki</a:t>
              </a:r>
              <a:r>
                <a:rPr lang="en-US" sz="1200" dirty="0"/>
                <a:t> </a:t>
              </a:r>
              <a:r>
                <a:rPr lang="en-US" sz="1200" dirty="0" err="1"/>
                <a:t>manajemen</a:t>
              </a:r>
              <a:r>
                <a:rPr lang="en-US" sz="1200" dirty="0"/>
                <a:t> </a:t>
              </a:r>
              <a:r>
                <a:rPr lang="en-US" sz="1200" dirty="0" err="1"/>
                <a:t>inventori</a:t>
              </a:r>
              <a:r>
                <a:rPr lang="en-US" sz="1200" dirty="0"/>
                <a:t> </a:t>
              </a:r>
              <a:r>
                <a:rPr lang="en-US" sz="1200" dirty="0" err="1"/>
                <a:t>terutama</a:t>
              </a:r>
              <a:r>
                <a:rPr lang="en-US" sz="1200" dirty="0"/>
                <a:t> </a:t>
              </a:r>
              <a:r>
                <a:rPr lang="en-US" sz="1200" dirty="0" err="1"/>
                <a:t>untuk</a:t>
              </a:r>
              <a:r>
                <a:rPr lang="en-US" sz="1200" dirty="0"/>
                <a:t> </a:t>
              </a:r>
              <a:r>
                <a:rPr lang="en-US" sz="1200" dirty="0" err="1"/>
                <a:t>produk</a:t>
              </a:r>
              <a:r>
                <a:rPr lang="en-US" sz="1200" dirty="0"/>
                <a:t> Fresh, dan </a:t>
              </a:r>
              <a:r>
                <a:rPr lang="en-US" sz="1200" dirty="0" err="1"/>
                <a:t>menerapkan</a:t>
              </a:r>
              <a:r>
                <a:rPr lang="en-US" sz="1200" dirty="0"/>
                <a:t> strategi bundling </a:t>
              </a:r>
              <a:r>
                <a:rPr lang="en-US" sz="1200" dirty="0" err="1"/>
                <a:t>produk</a:t>
              </a:r>
              <a:r>
                <a:rPr lang="en-US" sz="1200" dirty="0"/>
                <a:t>.</a:t>
              </a:r>
              <a:endParaRPr sz="9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32">
              <a:extLst>
                <a:ext uri="{FF2B5EF4-FFF2-40B4-BE49-F238E27FC236}">
                  <a16:creationId xmlns:a16="http://schemas.microsoft.com/office/drawing/2014/main" id="{50BA01B3-948A-02CB-5299-6DAC3D73EAD2}"/>
                </a:ext>
              </a:extLst>
            </p:cNvPr>
            <p:cNvSpPr txBox="1"/>
            <p:nvPr/>
          </p:nvSpPr>
          <p:spPr>
            <a:xfrm>
              <a:off x="1375116" y="1109262"/>
              <a:ext cx="4362990" cy="410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rgbClr val="C00000"/>
                  </a:solidFill>
                </a:rPr>
                <a:t>REKOMENDASI</a:t>
              </a:r>
              <a:endParaRPr sz="14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32">
              <a:extLst>
                <a:ext uri="{FF2B5EF4-FFF2-40B4-BE49-F238E27FC236}">
                  <a16:creationId xmlns:a16="http://schemas.microsoft.com/office/drawing/2014/main" id="{D6AE232B-1A78-45E6-4371-67FE4266192E}"/>
                </a:ext>
              </a:extLst>
            </p:cNvPr>
            <p:cNvSpPr txBox="1"/>
            <p:nvPr/>
          </p:nvSpPr>
          <p:spPr>
            <a:xfrm>
              <a:off x="690016" y="641507"/>
              <a:ext cx="838264" cy="22570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400">
                  <a:solidFill>
                    <a:srgbClr val="C00000"/>
                  </a:solidFill>
                  <a:latin typeface="Arimo"/>
                  <a:ea typeface="Arimo"/>
                  <a:cs typeface="Arimo"/>
                  <a:sym typeface="Arimo"/>
                </a:rPr>
                <a:t>“</a:t>
              </a:r>
              <a:endParaRPr/>
            </a:p>
          </p:txBody>
        </p:sp>
        <p:grpSp>
          <p:nvGrpSpPr>
            <p:cNvPr id="564" name="Google Shape;564;p32">
              <a:extLst>
                <a:ext uri="{FF2B5EF4-FFF2-40B4-BE49-F238E27FC236}">
                  <a16:creationId xmlns:a16="http://schemas.microsoft.com/office/drawing/2014/main" id="{C888A8A9-DD62-6E5D-20FE-90D73659FB76}"/>
                </a:ext>
              </a:extLst>
            </p:cNvPr>
            <p:cNvGrpSpPr/>
            <p:nvPr/>
          </p:nvGrpSpPr>
          <p:grpSpPr>
            <a:xfrm>
              <a:off x="1437657" y="1575526"/>
              <a:ext cx="4453660" cy="45719"/>
              <a:chOff x="5029200" y="1488917"/>
              <a:chExt cx="4453660" cy="45719"/>
            </a:xfrm>
          </p:grpSpPr>
          <p:sp>
            <p:nvSpPr>
              <p:cNvPr id="565" name="Google Shape;565;p32">
                <a:extLst>
                  <a:ext uri="{FF2B5EF4-FFF2-40B4-BE49-F238E27FC236}">
                    <a16:creationId xmlns:a16="http://schemas.microsoft.com/office/drawing/2014/main" id="{DC01318C-EE55-7006-B71D-B98B6C758DAB}"/>
                  </a:ext>
                </a:extLst>
              </p:cNvPr>
              <p:cNvSpPr/>
              <p:nvPr/>
            </p:nvSpPr>
            <p:spPr>
              <a:xfrm>
                <a:off x="5029200" y="1488917"/>
                <a:ext cx="723900" cy="4571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cxnSp>
            <p:nvCxnSpPr>
              <p:cNvPr id="566" name="Google Shape;566;p32">
                <a:extLst>
                  <a:ext uri="{FF2B5EF4-FFF2-40B4-BE49-F238E27FC236}">
                    <a16:creationId xmlns:a16="http://schemas.microsoft.com/office/drawing/2014/main" id="{2102FAA2-4D03-3E45-36F1-493B0904E039}"/>
                  </a:ext>
                </a:extLst>
              </p:cNvPr>
              <p:cNvCxnSpPr/>
              <p:nvPr/>
            </p:nvCxnSpPr>
            <p:spPr>
              <a:xfrm>
                <a:off x="5711825" y="1511770"/>
                <a:ext cx="3771035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567" name="Google Shape;567;p32">
            <a:extLst>
              <a:ext uri="{FF2B5EF4-FFF2-40B4-BE49-F238E27FC236}">
                <a16:creationId xmlns:a16="http://schemas.microsoft.com/office/drawing/2014/main" id="{A7F4CEC9-8CD6-D25B-C497-63DC906791D2}"/>
              </a:ext>
            </a:extLst>
          </p:cNvPr>
          <p:cNvSpPr/>
          <p:nvPr/>
        </p:nvSpPr>
        <p:spPr>
          <a:xfrm rot="10800000" flipH="1">
            <a:off x="-579416" y="4925229"/>
            <a:ext cx="1046142" cy="104614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8" name="Google Shape;568;p32">
            <a:extLst>
              <a:ext uri="{FF2B5EF4-FFF2-40B4-BE49-F238E27FC236}">
                <a16:creationId xmlns:a16="http://schemas.microsoft.com/office/drawing/2014/main" id="{C6BEB3CD-CD67-25C5-2797-09B4F542E80B}"/>
              </a:ext>
            </a:extLst>
          </p:cNvPr>
          <p:cNvSpPr/>
          <p:nvPr/>
        </p:nvSpPr>
        <p:spPr>
          <a:xfrm rot="10800000" flipH="1">
            <a:off x="6895781" y="-739557"/>
            <a:ext cx="1684317" cy="168431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9" name="Google Shape;569;p32">
            <a:extLst>
              <a:ext uri="{FF2B5EF4-FFF2-40B4-BE49-F238E27FC236}">
                <a16:creationId xmlns:a16="http://schemas.microsoft.com/office/drawing/2014/main" id="{8A913B5B-F7EB-A13C-3522-0FB98C626FB7}"/>
              </a:ext>
            </a:extLst>
          </p:cNvPr>
          <p:cNvSpPr/>
          <p:nvPr/>
        </p:nvSpPr>
        <p:spPr>
          <a:xfrm rot="10800000" flipH="1">
            <a:off x="8595394" y="2511160"/>
            <a:ext cx="309614" cy="30961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0" name="Google Shape;570;p32">
            <a:extLst>
              <a:ext uri="{FF2B5EF4-FFF2-40B4-BE49-F238E27FC236}">
                <a16:creationId xmlns:a16="http://schemas.microsoft.com/office/drawing/2014/main" id="{80051561-1270-E570-03D6-8CD02B6D466F}"/>
              </a:ext>
            </a:extLst>
          </p:cNvPr>
          <p:cNvSpPr/>
          <p:nvPr/>
        </p:nvSpPr>
        <p:spPr>
          <a:xfrm rot="10800000" flipH="1">
            <a:off x="4418681" y="4310883"/>
            <a:ext cx="166740" cy="1667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1" name="Google Shape;571;p32">
            <a:extLst>
              <a:ext uri="{FF2B5EF4-FFF2-40B4-BE49-F238E27FC236}">
                <a16:creationId xmlns:a16="http://schemas.microsoft.com/office/drawing/2014/main" id="{69A25CFA-8914-09D9-6F2A-5678197E533E}"/>
              </a:ext>
            </a:extLst>
          </p:cNvPr>
          <p:cNvSpPr/>
          <p:nvPr/>
        </p:nvSpPr>
        <p:spPr>
          <a:xfrm rot="10800000" flipH="1">
            <a:off x="5514830" y="1512101"/>
            <a:ext cx="186870" cy="18687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2" name="Google Shape;572;p32">
            <a:extLst>
              <a:ext uri="{FF2B5EF4-FFF2-40B4-BE49-F238E27FC236}">
                <a16:creationId xmlns:a16="http://schemas.microsoft.com/office/drawing/2014/main" id="{DA9177DF-A5C8-2192-D19B-6B408695FE46}"/>
              </a:ext>
            </a:extLst>
          </p:cNvPr>
          <p:cNvSpPr/>
          <p:nvPr/>
        </p:nvSpPr>
        <p:spPr>
          <a:xfrm>
            <a:off x="4502051" y="158073"/>
            <a:ext cx="4248150" cy="4229100"/>
          </a:xfrm>
          <a:custGeom>
            <a:avLst/>
            <a:gdLst/>
            <a:ahLst/>
            <a:cxnLst/>
            <a:rect l="l" t="t" r="r" b="b"/>
            <a:pathLst>
              <a:path w="5664200" h="5638800" extrusionOk="0">
                <a:moveTo>
                  <a:pt x="0" y="5638800"/>
                </a:moveTo>
                <a:lnTo>
                  <a:pt x="4298950" y="0"/>
                </a:lnTo>
                <a:lnTo>
                  <a:pt x="5664200" y="3429000"/>
                </a:lnTo>
                <a:lnTo>
                  <a:pt x="0" y="5638800"/>
                </a:lnTo>
                <a:close/>
              </a:path>
            </a:pathLst>
          </a:cu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3" name="Google Shape;573;p32">
            <a:extLst>
              <a:ext uri="{FF2B5EF4-FFF2-40B4-BE49-F238E27FC236}">
                <a16:creationId xmlns:a16="http://schemas.microsoft.com/office/drawing/2014/main" id="{6DD743C9-0FEC-CFA4-F149-2412ACAF150F}"/>
              </a:ext>
            </a:extLst>
          </p:cNvPr>
          <p:cNvSpPr/>
          <p:nvPr/>
        </p:nvSpPr>
        <p:spPr>
          <a:xfrm rot="10800000" flipH="1">
            <a:off x="9081904" y="4630510"/>
            <a:ext cx="817790" cy="81779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4" name="Google Shape;574;p32">
            <a:extLst>
              <a:ext uri="{FF2B5EF4-FFF2-40B4-BE49-F238E27FC236}">
                <a16:creationId xmlns:a16="http://schemas.microsoft.com/office/drawing/2014/main" id="{0B7C73DB-4183-96E5-2F5F-01C4E9E9B1BE}"/>
              </a:ext>
            </a:extLst>
          </p:cNvPr>
          <p:cNvSpPr/>
          <p:nvPr/>
        </p:nvSpPr>
        <p:spPr>
          <a:xfrm rot="10800000" flipH="1">
            <a:off x="7294538" y="1989561"/>
            <a:ext cx="186870" cy="18687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5" name="Google Shape;575;p32">
            <a:extLst>
              <a:ext uri="{FF2B5EF4-FFF2-40B4-BE49-F238E27FC236}">
                <a16:creationId xmlns:a16="http://schemas.microsoft.com/office/drawing/2014/main" id="{4328CABB-287C-BFDA-F3C2-7E93913357DA}"/>
              </a:ext>
            </a:extLst>
          </p:cNvPr>
          <p:cNvSpPr/>
          <p:nvPr/>
        </p:nvSpPr>
        <p:spPr>
          <a:xfrm rot="10800000" flipH="1">
            <a:off x="5605280" y="5079370"/>
            <a:ext cx="186870" cy="18687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576" name="Google Shape;576;p32">
            <a:extLst>
              <a:ext uri="{FF2B5EF4-FFF2-40B4-BE49-F238E27FC236}">
                <a16:creationId xmlns:a16="http://schemas.microsoft.com/office/drawing/2014/main" id="{42292490-C77A-0607-D058-D48EF0E8FBF9}"/>
              </a:ext>
            </a:extLst>
          </p:cNvPr>
          <p:cNvCxnSpPr/>
          <p:nvPr/>
        </p:nvCxnSpPr>
        <p:spPr>
          <a:xfrm>
            <a:off x="7387973" y="2082997"/>
            <a:ext cx="2102827" cy="2956409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77" name="Google Shape;577;p32">
            <a:extLst>
              <a:ext uri="{FF2B5EF4-FFF2-40B4-BE49-F238E27FC236}">
                <a16:creationId xmlns:a16="http://schemas.microsoft.com/office/drawing/2014/main" id="{8C9586EA-3D3D-BAA4-BD57-FE48E50FDE4F}"/>
              </a:ext>
            </a:extLst>
          </p:cNvPr>
          <p:cNvCxnSpPr>
            <a:stCxn id="575" idx="6"/>
          </p:cNvCxnSpPr>
          <p:nvPr/>
        </p:nvCxnSpPr>
        <p:spPr>
          <a:xfrm rot="10800000" flipH="1">
            <a:off x="5792150" y="2666005"/>
            <a:ext cx="2967900" cy="25068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78" name="Google Shape;578;p32">
            <a:extLst>
              <a:ext uri="{FF2B5EF4-FFF2-40B4-BE49-F238E27FC236}">
                <a16:creationId xmlns:a16="http://schemas.microsoft.com/office/drawing/2014/main" id="{63D65B67-C602-B6C5-AE5B-0CDFC5D8B7F4}"/>
              </a:ext>
            </a:extLst>
          </p:cNvPr>
          <p:cNvCxnSpPr>
            <a:stCxn id="575" idx="0"/>
          </p:cNvCxnSpPr>
          <p:nvPr/>
        </p:nvCxnSpPr>
        <p:spPr>
          <a:xfrm rot="10800000" flipH="1">
            <a:off x="5698715" y="2105440"/>
            <a:ext cx="1689900" cy="31608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79" name="Google Shape;579;p32">
            <a:extLst>
              <a:ext uri="{FF2B5EF4-FFF2-40B4-BE49-F238E27FC236}">
                <a16:creationId xmlns:a16="http://schemas.microsoft.com/office/drawing/2014/main" id="{C03E8B1C-ABC0-022D-23A5-D180D1EC0698}"/>
              </a:ext>
            </a:extLst>
          </p:cNvPr>
          <p:cNvCxnSpPr/>
          <p:nvPr/>
        </p:nvCxnSpPr>
        <p:spPr>
          <a:xfrm>
            <a:off x="4542602" y="4519705"/>
            <a:ext cx="1172214" cy="770086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80" name="Google Shape;580;p32">
            <a:extLst>
              <a:ext uri="{FF2B5EF4-FFF2-40B4-BE49-F238E27FC236}">
                <a16:creationId xmlns:a16="http://schemas.microsoft.com/office/drawing/2014/main" id="{4D9300BD-12CB-D7CF-AC76-6F855113CB81}"/>
              </a:ext>
            </a:extLst>
          </p:cNvPr>
          <p:cNvSpPr/>
          <p:nvPr/>
        </p:nvSpPr>
        <p:spPr>
          <a:xfrm rot="10800000" flipH="1">
            <a:off x="9500324" y="3533110"/>
            <a:ext cx="305508" cy="3055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581" name="Google Shape;581;p32">
            <a:extLst>
              <a:ext uri="{FF2B5EF4-FFF2-40B4-BE49-F238E27FC236}">
                <a16:creationId xmlns:a16="http://schemas.microsoft.com/office/drawing/2014/main" id="{D03E80BD-A785-ADDB-CB79-1E0A832E5BB0}"/>
              </a:ext>
            </a:extLst>
          </p:cNvPr>
          <p:cNvCxnSpPr>
            <a:stCxn id="575" idx="6"/>
          </p:cNvCxnSpPr>
          <p:nvPr/>
        </p:nvCxnSpPr>
        <p:spPr>
          <a:xfrm rot="10800000" flipH="1">
            <a:off x="5792150" y="3671905"/>
            <a:ext cx="3814200" cy="15009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82" name="Google Shape;582;p32">
            <a:extLst>
              <a:ext uri="{FF2B5EF4-FFF2-40B4-BE49-F238E27FC236}">
                <a16:creationId xmlns:a16="http://schemas.microsoft.com/office/drawing/2014/main" id="{3301C595-8D59-8AFF-8D64-CACF0D087066}"/>
              </a:ext>
            </a:extLst>
          </p:cNvPr>
          <p:cNvCxnSpPr>
            <a:stCxn id="571" idx="7"/>
          </p:cNvCxnSpPr>
          <p:nvPr/>
        </p:nvCxnSpPr>
        <p:spPr>
          <a:xfrm>
            <a:off x="5674334" y="1671605"/>
            <a:ext cx="4009500" cy="20697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83" name="Google Shape;583;p32">
            <a:extLst>
              <a:ext uri="{FF2B5EF4-FFF2-40B4-BE49-F238E27FC236}">
                <a16:creationId xmlns:a16="http://schemas.microsoft.com/office/drawing/2014/main" id="{82F6CE7B-D9CF-7B8F-15C4-1389B4E129C0}"/>
              </a:ext>
            </a:extLst>
          </p:cNvPr>
          <p:cNvCxnSpPr>
            <a:stCxn id="575" idx="0"/>
          </p:cNvCxnSpPr>
          <p:nvPr/>
        </p:nvCxnSpPr>
        <p:spPr>
          <a:xfrm rot="10800000">
            <a:off x="5606915" y="1671340"/>
            <a:ext cx="91800" cy="35949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84" name="Google Shape;584;p32">
            <a:extLst>
              <a:ext uri="{FF2B5EF4-FFF2-40B4-BE49-F238E27FC236}">
                <a16:creationId xmlns:a16="http://schemas.microsoft.com/office/drawing/2014/main" id="{74875C63-0714-ED4C-D2AB-7A9693602B3A}"/>
              </a:ext>
            </a:extLst>
          </p:cNvPr>
          <p:cNvCxnSpPr>
            <a:stCxn id="570" idx="1"/>
          </p:cNvCxnSpPr>
          <p:nvPr/>
        </p:nvCxnSpPr>
        <p:spPr>
          <a:xfrm rot="10800000" flipH="1">
            <a:off x="4443099" y="2120105"/>
            <a:ext cx="2925000" cy="23331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85" name="Google Shape;585;p32">
            <a:extLst>
              <a:ext uri="{FF2B5EF4-FFF2-40B4-BE49-F238E27FC236}">
                <a16:creationId xmlns:a16="http://schemas.microsoft.com/office/drawing/2014/main" id="{5F4265BD-7A79-FEF0-6C36-B62F26A2275A}"/>
              </a:ext>
            </a:extLst>
          </p:cNvPr>
          <p:cNvCxnSpPr/>
          <p:nvPr/>
        </p:nvCxnSpPr>
        <p:spPr>
          <a:xfrm rot="10800000" flipH="1">
            <a:off x="5605280" y="423060"/>
            <a:ext cx="2312831" cy="117731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86" name="Google Shape;586;p32">
            <a:extLst>
              <a:ext uri="{FF2B5EF4-FFF2-40B4-BE49-F238E27FC236}">
                <a16:creationId xmlns:a16="http://schemas.microsoft.com/office/drawing/2014/main" id="{D483DFDB-CF40-29BD-4D87-267F1783F51A}"/>
              </a:ext>
            </a:extLst>
          </p:cNvPr>
          <p:cNvCxnSpPr/>
          <p:nvPr/>
        </p:nvCxnSpPr>
        <p:spPr>
          <a:xfrm>
            <a:off x="7333613" y="2105347"/>
            <a:ext cx="1426352" cy="538571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87" name="Google Shape;587;p32">
            <a:extLst>
              <a:ext uri="{FF2B5EF4-FFF2-40B4-BE49-F238E27FC236}">
                <a16:creationId xmlns:a16="http://schemas.microsoft.com/office/drawing/2014/main" id="{70975534-1033-05FD-8497-7282DEAA0F78}"/>
              </a:ext>
            </a:extLst>
          </p:cNvPr>
          <p:cNvCxnSpPr/>
          <p:nvPr/>
        </p:nvCxnSpPr>
        <p:spPr>
          <a:xfrm>
            <a:off x="7272376" y="807260"/>
            <a:ext cx="160994" cy="1288396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88" name="Google Shape;588;p32">
            <a:extLst>
              <a:ext uri="{FF2B5EF4-FFF2-40B4-BE49-F238E27FC236}">
                <a16:creationId xmlns:a16="http://schemas.microsoft.com/office/drawing/2014/main" id="{C6246870-0DE4-A843-3EF7-014345E8A7BE}"/>
              </a:ext>
            </a:extLst>
          </p:cNvPr>
          <p:cNvSpPr/>
          <p:nvPr/>
        </p:nvSpPr>
        <p:spPr>
          <a:xfrm rot="10800000" flipH="1">
            <a:off x="9100465" y="1036128"/>
            <a:ext cx="622007" cy="62200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589" name="Google Shape;589;p32">
            <a:extLst>
              <a:ext uri="{FF2B5EF4-FFF2-40B4-BE49-F238E27FC236}">
                <a16:creationId xmlns:a16="http://schemas.microsoft.com/office/drawing/2014/main" id="{F95E4956-B74E-CC33-23DA-724D23B99D16}"/>
              </a:ext>
            </a:extLst>
          </p:cNvPr>
          <p:cNvCxnSpPr/>
          <p:nvPr/>
        </p:nvCxnSpPr>
        <p:spPr>
          <a:xfrm rot="10800000" flipH="1">
            <a:off x="5574284" y="1372923"/>
            <a:ext cx="3916515" cy="243197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90" name="Google Shape;590;p32">
            <a:extLst>
              <a:ext uri="{FF2B5EF4-FFF2-40B4-BE49-F238E27FC236}">
                <a16:creationId xmlns:a16="http://schemas.microsoft.com/office/drawing/2014/main" id="{D4D36570-EBD1-61DD-31A1-E870B9664707}"/>
              </a:ext>
            </a:extLst>
          </p:cNvPr>
          <p:cNvCxnSpPr/>
          <p:nvPr/>
        </p:nvCxnSpPr>
        <p:spPr>
          <a:xfrm rot="10800000" flipH="1">
            <a:off x="8770912" y="1346241"/>
            <a:ext cx="698057" cy="1337192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91" name="Google Shape;591;p32">
            <a:extLst>
              <a:ext uri="{FF2B5EF4-FFF2-40B4-BE49-F238E27FC236}">
                <a16:creationId xmlns:a16="http://schemas.microsoft.com/office/drawing/2014/main" id="{C9712CB5-76FD-AB45-045B-E6FBC7C9428C}"/>
              </a:ext>
            </a:extLst>
          </p:cNvPr>
          <p:cNvCxnSpPr>
            <a:endCxn id="588" idx="0"/>
          </p:cNvCxnSpPr>
          <p:nvPr/>
        </p:nvCxnSpPr>
        <p:spPr>
          <a:xfrm rot="10800000">
            <a:off x="9411468" y="1658135"/>
            <a:ext cx="203100" cy="20823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92" name="Google Shape;592;p32">
            <a:extLst>
              <a:ext uri="{FF2B5EF4-FFF2-40B4-BE49-F238E27FC236}">
                <a16:creationId xmlns:a16="http://schemas.microsoft.com/office/drawing/2014/main" id="{437B8771-B552-5C7A-5047-9F007092C760}"/>
              </a:ext>
            </a:extLst>
          </p:cNvPr>
          <p:cNvCxnSpPr/>
          <p:nvPr/>
        </p:nvCxnSpPr>
        <p:spPr>
          <a:xfrm rot="10800000">
            <a:off x="8728079" y="2643917"/>
            <a:ext cx="959139" cy="1045359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93" name="Google Shape;593;p32">
            <a:extLst>
              <a:ext uri="{FF2B5EF4-FFF2-40B4-BE49-F238E27FC236}">
                <a16:creationId xmlns:a16="http://schemas.microsoft.com/office/drawing/2014/main" id="{C4F1BC58-D1E7-241A-792D-9F1B9E3C34BC}"/>
              </a:ext>
            </a:extLst>
          </p:cNvPr>
          <p:cNvSpPr/>
          <p:nvPr/>
        </p:nvSpPr>
        <p:spPr>
          <a:xfrm>
            <a:off x="6528752" y="3498159"/>
            <a:ext cx="149232" cy="14923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4" name="Google Shape;594;p32">
            <a:extLst>
              <a:ext uri="{FF2B5EF4-FFF2-40B4-BE49-F238E27FC236}">
                <a16:creationId xmlns:a16="http://schemas.microsoft.com/office/drawing/2014/main" id="{7185331C-298C-84CB-2595-347D172BCE05}"/>
              </a:ext>
            </a:extLst>
          </p:cNvPr>
          <p:cNvSpPr/>
          <p:nvPr/>
        </p:nvSpPr>
        <p:spPr>
          <a:xfrm>
            <a:off x="5627434" y="3879720"/>
            <a:ext cx="79331" cy="793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5" name="Google Shape;595;p32">
            <a:extLst>
              <a:ext uri="{FF2B5EF4-FFF2-40B4-BE49-F238E27FC236}">
                <a16:creationId xmlns:a16="http://schemas.microsoft.com/office/drawing/2014/main" id="{A24A8AE7-6516-84A7-E312-DA42751DB0A0}"/>
              </a:ext>
            </a:extLst>
          </p:cNvPr>
          <p:cNvSpPr/>
          <p:nvPr/>
        </p:nvSpPr>
        <p:spPr>
          <a:xfrm>
            <a:off x="7888983" y="2806847"/>
            <a:ext cx="79331" cy="793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7378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d White Presentation Template，GoogleSlides.org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</Words>
  <Application>Microsoft Office PowerPoint</Application>
  <PresentationFormat>On-screen Show (16:9)</PresentationFormat>
  <Paragraphs>39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Century Gothic</vt:lpstr>
      <vt:lpstr>Calibri</vt:lpstr>
      <vt:lpstr>Arial</vt:lpstr>
      <vt:lpstr>Arimo</vt:lpstr>
      <vt:lpstr>Red White Presentation Template，GoogleSlides.org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Muhammad Arbia</cp:lastModifiedBy>
  <cp:revision>1</cp:revision>
  <dcterms:modified xsi:type="dcterms:W3CDTF">2025-01-05T15:44:34Z</dcterms:modified>
</cp:coreProperties>
</file>