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257" r:id="rId3"/>
    <p:sldId id="258" r:id="rId4"/>
    <p:sldId id="259" r:id="rId5"/>
    <p:sldId id="260" r:id="rId6"/>
    <p:sldId id="314" r:id="rId7"/>
    <p:sldId id="322" r:id="rId8"/>
    <p:sldId id="318" r:id="rId9"/>
    <p:sldId id="261" r:id="rId10"/>
    <p:sldId id="315" r:id="rId11"/>
    <p:sldId id="263" r:id="rId12"/>
    <p:sldId id="316" r:id="rId13"/>
    <p:sldId id="323" r:id="rId14"/>
    <p:sldId id="319" r:id="rId15"/>
    <p:sldId id="320" r:id="rId16"/>
    <p:sldId id="264" r:id="rId17"/>
    <p:sldId id="317" r:id="rId18"/>
    <p:sldId id="324" r:id="rId19"/>
    <p:sldId id="265" r:id="rId20"/>
    <p:sldId id="321" r:id="rId21"/>
  </p:sldIdLst>
  <p:sldSz cx="9144000" cy="5143500" type="screen16x9"/>
  <p:notesSz cx="6858000" cy="9144000"/>
  <p:embeddedFontLst>
    <p:embeddedFont>
      <p:font typeface="Exo"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PT Sans" panose="020B0503020203020204" pitchFamily="34" charset="0"/>
      <p:regular r:id="rId31"/>
      <p:bold r:id="rId32"/>
      <p:italic r:id="rId33"/>
      <p:boldItalic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E16E3E-FFFB-4EC4-8148-6852E2B1FF5B}">
  <a:tblStyle styleId="{17E16E3E-FFFB-4EC4-8148-6852E2B1FF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edfa3e31c0_2_2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8" r:id="rId7"/>
    <p:sldLayoutId id="2147483659" r:id="rId8"/>
    <p:sldLayoutId id="2147483663" r:id="rId9"/>
    <p:sldLayoutId id="2147483665" r:id="rId10"/>
    <p:sldLayoutId id="2147483667"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654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err="1"/>
              <a:t>Kelompok</a:t>
            </a:r>
            <a:r>
              <a:rPr lang="en-US" sz="4800" dirty="0"/>
              <a:t> 6</a:t>
            </a:r>
            <a:endParaRPr sz="5000" dirty="0"/>
          </a:p>
        </p:txBody>
      </p:sp>
      <p:sp>
        <p:nvSpPr>
          <p:cNvPr id="6" name="TextBox 5">
            <a:extLst>
              <a:ext uri="{FF2B5EF4-FFF2-40B4-BE49-F238E27FC236}">
                <a16:creationId xmlns:a16="http://schemas.microsoft.com/office/drawing/2014/main" id="{10DF7132-0D57-69EC-1B9D-607D08CE41DA}"/>
              </a:ext>
            </a:extLst>
          </p:cNvPr>
          <p:cNvSpPr txBox="1"/>
          <p:nvPr/>
        </p:nvSpPr>
        <p:spPr>
          <a:xfrm>
            <a:off x="236764" y="1910443"/>
            <a:ext cx="8531679" cy="2031325"/>
          </a:xfrm>
          <a:prstGeom prst="rect">
            <a:avLst/>
          </a:prstGeom>
          <a:noFill/>
        </p:spPr>
        <p:txBody>
          <a:bodyPr wrap="square" rtlCol="0">
            <a:spAutoFit/>
          </a:bodyPr>
          <a:lstStyle/>
          <a:p>
            <a:pPr algn="l"/>
            <a:r>
              <a:rPr lang="en-US" sz="1800" dirty="0">
                <a:solidFill>
                  <a:schemeClr val="bg1"/>
                </a:solidFill>
              </a:rPr>
              <a:t>Nama </a:t>
            </a:r>
            <a:r>
              <a:rPr lang="en-US" sz="1800" dirty="0" err="1">
                <a:solidFill>
                  <a:schemeClr val="bg1"/>
                </a:solidFill>
              </a:rPr>
              <a:t>Anggota</a:t>
            </a:r>
            <a:r>
              <a:rPr lang="en-US" sz="1800" dirty="0">
                <a:solidFill>
                  <a:schemeClr val="bg1"/>
                </a:solidFill>
              </a:rPr>
              <a:t> :     1. </a:t>
            </a:r>
            <a:r>
              <a:rPr lang="en-US" sz="1800" dirty="0" err="1">
                <a:solidFill>
                  <a:schemeClr val="bg1"/>
                </a:solidFill>
              </a:rPr>
              <a:t>Rifky</a:t>
            </a:r>
            <a:r>
              <a:rPr lang="en-US" sz="1800" dirty="0">
                <a:solidFill>
                  <a:schemeClr val="bg1"/>
                </a:solidFill>
              </a:rPr>
              <a:t> </a:t>
            </a:r>
            <a:r>
              <a:rPr lang="en-US" sz="1800" dirty="0" err="1">
                <a:solidFill>
                  <a:schemeClr val="bg1"/>
                </a:solidFill>
              </a:rPr>
              <a:t>Syarif</a:t>
            </a:r>
            <a:r>
              <a:rPr lang="en-US" sz="1800" dirty="0">
                <a:solidFill>
                  <a:schemeClr val="bg1"/>
                </a:solidFill>
              </a:rPr>
              <a:t> </a:t>
            </a:r>
            <a:r>
              <a:rPr lang="en-US" sz="1800" dirty="0" err="1">
                <a:solidFill>
                  <a:schemeClr val="bg1"/>
                </a:solidFill>
              </a:rPr>
              <a:t>Hidayat</a:t>
            </a:r>
            <a:endParaRPr lang="en-US" sz="1800" dirty="0">
              <a:solidFill>
                <a:schemeClr val="bg1"/>
              </a:solidFill>
            </a:endParaRPr>
          </a:p>
          <a:p>
            <a:pPr algn="l"/>
            <a:r>
              <a:rPr lang="en-US" sz="1800" dirty="0">
                <a:solidFill>
                  <a:schemeClr val="bg1"/>
                </a:solidFill>
              </a:rPr>
              <a:t>		   2. Muhammad </a:t>
            </a:r>
            <a:r>
              <a:rPr lang="en-US" sz="1800" dirty="0" err="1">
                <a:solidFill>
                  <a:schemeClr val="bg1"/>
                </a:solidFill>
              </a:rPr>
              <a:t>Hably</a:t>
            </a:r>
            <a:r>
              <a:rPr lang="en-US" sz="1800" dirty="0">
                <a:solidFill>
                  <a:schemeClr val="bg1"/>
                </a:solidFill>
              </a:rPr>
              <a:t> </a:t>
            </a:r>
            <a:r>
              <a:rPr lang="en-US" sz="1800" dirty="0" err="1">
                <a:solidFill>
                  <a:schemeClr val="bg1"/>
                </a:solidFill>
              </a:rPr>
              <a:t>Nashrullah</a:t>
            </a:r>
            <a:r>
              <a:rPr lang="en-US" sz="1800" dirty="0">
                <a:solidFill>
                  <a:schemeClr val="bg1"/>
                </a:solidFill>
              </a:rPr>
              <a:t> (</a:t>
            </a:r>
            <a:r>
              <a:rPr lang="en-US" sz="1800" dirty="0" err="1">
                <a:solidFill>
                  <a:schemeClr val="bg1"/>
                </a:solidFill>
              </a:rPr>
              <a:t>Ketua</a:t>
            </a:r>
            <a:r>
              <a:rPr lang="en-US" sz="1800" dirty="0">
                <a:solidFill>
                  <a:schemeClr val="bg1"/>
                </a:solidFill>
              </a:rPr>
              <a:t>)</a:t>
            </a:r>
          </a:p>
          <a:p>
            <a:pPr algn="l"/>
            <a:r>
              <a:rPr lang="en-US" sz="1800" dirty="0">
                <a:solidFill>
                  <a:schemeClr val="bg1"/>
                </a:solidFill>
              </a:rPr>
              <a:t>		   3. Naufal </a:t>
            </a:r>
            <a:r>
              <a:rPr lang="en-US" sz="1800" dirty="0" err="1">
                <a:solidFill>
                  <a:schemeClr val="bg1"/>
                </a:solidFill>
              </a:rPr>
              <a:t>Fakhriza</a:t>
            </a:r>
            <a:endParaRPr lang="en-US" sz="1800" dirty="0">
              <a:solidFill>
                <a:schemeClr val="bg1"/>
              </a:solidFill>
            </a:endParaRPr>
          </a:p>
          <a:p>
            <a:pPr algn="l"/>
            <a:r>
              <a:rPr lang="en-US" sz="1800" dirty="0">
                <a:solidFill>
                  <a:schemeClr val="bg1"/>
                </a:solidFill>
              </a:rPr>
              <a:t>		   4. Reihan Aditya Permata Bintang</a:t>
            </a:r>
          </a:p>
          <a:p>
            <a:pPr algn="l"/>
            <a:r>
              <a:rPr lang="en-US" sz="1800" dirty="0">
                <a:solidFill>
                  <a:schemeClr val="bg1"/>
                </a:solidFill>
              </a:rPr>
              <a:t>		   5. </a:t>
            </a:r>
            <a:r>
              <a:rPr lang="en-US" sz="1800" dirty="0" err="1">
                <a:solidFill>
                  <a:schemeClr val="bg1"/>
                </a:solidFill>
              </a:rPr>
              <a:t>Ragil</a:t>
            </a:r>
            <a:r>
              <a:rPr lang="en-US" sz="1800" dirty="0">
                <a:solidFill>
                  <a:schemeClr val="bg1"/>
                </a:solidFill>
              </a:rPr>
              <a:t> </a:t>
            </a:r>
            <a:r>
              <a:rPr lang="en-US" sz="1800" dirty="0" err="1">
                <a:solidFill>
                  <a:schemeClr val="bg1"/>
                </a:solidFill>
              </a:rPr>
              <a:t>Hidayat</a:t>
            </a:r>
            <a:endParaRPr lang="en-US" sz="1800" dirty="0">
              <a:solidFill>
                <a:schemeClr val="bg1"/>
              </a:solidFill>
            </a:endParaRPr>
          </a:p>
          <a:p>
            <a:pPr algn="l"/>
            <a:r>
              <a:rPr lang="en-US" sz="1800" dirty="0">
                <a:solidFill>
                  <a:schemeClr val="bg1"/>
                </a:solidFill>
              </a:rPr>
              <a:t>		   6. Ananda Rahman Hakim</a:t>
            </a:r>
          </a:p>
          <a:p>
            <a:pPr algn="l"/>
            <a:r>
              <a:rPr lang="en-US" sz="1800" dirty="0">
                <a:solidFill>
                  <a:schemeClr val="bg1"/>
                </a:solidFill>
              </a:rPr>
              <a:t>	 	   7. Muhammad Asef </a:t>
            </a:r>
            <a:r>
              <a:rPr lang="en-US" sz="1800" dirty="0" err="1">
                <a:solidFill>
                  <a:schemeClr val="bg1"/>
                </a:solidFill>
              </a:rPr>
              <a:t>Adha</a:t>
            </a:r>
            <a:r>
              <a:rPr lang="en-US" sz="1800" dirty="0">
                <a:solidFill>
                  <a:schemeClr val="bg1"/>
                </a:solidFill>
              </a:rPr>
              <a:t> </a:t>
            </a:r>
            <a:r>
              <a:rPr lang="en-US" sz="1800" dirty="0" err="1">
                <a:solidFill>
                  <a:schemeClr val="bg1"/>
                </a:solidFill>
              </a:rPr>
              <a:t>Febrian</a:t>
            </a:r>
            <a:r>
              <a:rPr lang="en-US" sz="1800"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5307C-C426-D2AE-F6BA-6552F0867D8D}"/>
              </a:ext>
            </a:extLst>
          </p:cNvPr>
          <p:cNvSpPr>
            <a:spLocks noGrp="1"/>
          </p:cNvSpPr>
          <p:nvPr>
            <p:ph type="title"/>
          </p:nvPr>
        </p:nvSpPr>
        <p:spPr/>
        <p:txBody>
          <a:bodyPr/>
          <a:lstStyle/>
          <a:p>
            <a:r>
              <a:rPr lang="en-US" dirty="0"/>
              <a:t>ILUSTRASI MERGE SORT </a:t>
            </a:r>
          </a:p>
        </p:txBody>
      </p:sp>
      <p:sp>
        <p:nvSpPr>
          <p:cNvPr id="3" name="Text Placeholder 2">
            <a:extLst>
              <a:ext uri="{FF2B5EF4-FFF2-40B4-BE49-F238E27FC236}">
                <a16:creationId xmlns:a16="http://schemas.microsoft.com/office/drawing/2014/main" id="{374BEEFB-7AFD-A28A-B234-CCF24181EA8C}"/>
              </a:ext>
            </a:extLst>
          </p:cNvPr>
          <p:cNvSpPr>
            <a:spLocks noGrp="1"/>
          </p:cNvSpPr>
          <p:nvPr>
            <p:ph type="body" idx="1"/>
          </p:nvPr>
        </p:nvSpPr>
        <p:spPr>
          <a:xfrm>
            <a:off x="713100" y="1162414"/>
            <a:ext cx="7936748" cy="3441686"/>
          </a:xfrm>
        </p:spPr>
        <p:txBody>
          <a:bodyPr/>
          <a:lstStyle/>
          <a:p>
            <a:pPr algn="r"/>
            <a:endParaRPr lang="en-US" dirty="0"/>
          </a:p>
        </p:txBody>
      </p:sp>
      <p:pic>
        <p:nvPicPr>
          <p:cNvPr id="4" name="Picture 2" descr="merge%20sort.drawio%20(1)">
            <a:extLst>
              <a:ext uri="{FF2B5EF4-FFF2-40B4-BE49-F238E27FC236}">
                <a16:creationId xmlns:a16="http://schemas.microsoft.com/office/drawing/2014/main" id="{37A9D8B6-CFA5-0989-D36E-5C4AC33812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6427" y="1257301"/>
            <a:ext cx="3668223" cy="333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97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6" name="Google Shape;2986;p40"/>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t>
            </a:r>
            <a:r>
              <a:rPr lang="en" dirty="0"/>
              <a:t>roses merge sort</a:t>
            </a:r>
            <a:endParaRPr dirty="0"/>
          </a:p>
        </p:txBody>
      </p:sp>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B84F998C-E7DE-2BFD-DF5D-4684406AA491}"/>
              </a:ext>
            </a:extLst>
          </p:cNvPr>
          <p:cNvSpPr txBox="1"/>
          <p:nvPr/>
        </p:nvSpPr>
        <p:spPr>
          <a:xfrm>
            <a:off x="132538" y="1557753"/>
            <a:ext cx="8758369" cy="3539430"/>
          </a:xfrm>
          <a:prstGeom prst="rect">
            <a:avLst/>
          </a:prstGeom>
          <a:noFill/>
        </p:spPr>
        <p:txBody>
          <a:bodyPr wrap="square" rtlCol="0">
            <a:spAutoFit/>
          </a:bodyPr>
          <a:lstStyle/>
          <a:p>
            <a:r>
              <a:rPr lang="en-US" b="1" i="0" dirty="0" err="1">
                <a:solidFill>
                  <a:schemeClr val="bg1"/>
                </a:solidFill>
                <a:effectLst/>
                <a:latin typeface="arial" panose="020B0604020202020204" pitchFamily="34" charset="0"/>
              </a:rPr>
              <a:t>Penjelasan</a:t>
            </a:r>
            <a:r>
              <a:rPr lang="en-US" b="1" i="0" dirty="0">
                <a:solidFill>
                  <a:schemeClr val="bg1"/>
                </a:solidFill>
                <a:effectLst/>
                <a:latin typeface="arial" panose="020B0604020202020204" pitchFamily="34" charset="0"/>
              </a:rPr>
              <a:t> :</a:t>
            </a:r>
          </a:p>
          <a:p>
            <a:r>
              <a:rPr lang="en-US" b="1" i="0" dirty="0">
                <a:solidFill>
                  <a:schemeClr val="bg1"/>
                </a:solidFill>
                <a:effectLst/>
                <a:latin typeface="arial" panose="020B0604020202020204" pitchFamily="34" charset="0"/>
              </a:rPr>
              <a:t>Langkah 1 :</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Membagi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deretan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yang </a:t>
            </a:r>
            <a:r>
              <a:rPr lang="en-US" b="0" i="0" dirty="0" err="1">
                <a:solidFill>
                  <a:schemeClr val="bg1"/>
                </a:solidFill>
                <a:effectLst/>
                <a:latin typeface="arial" panose="020B0604020202020204" pitchFamily="34" charset="0"/>
              </a:rPr>
              <a:t>berisi</a:t>
            </a:r>
            <a:r>
              <a:rPr lang="en-US" b="0" i="0" dirty="0">
                <a:solidFill>
                  <a:schemeClr val="bg1"/>
                </a:solidFill>
                <a:effectLst/>
                <a:latin typeface="arial" panose="020B0604020202020204" pitchFamily="34" charset="0"/>
              </a:rPr>
              <a:t> lima data </a:t>
            </a:r>
            <a:r>
              <a:rPr lang="en-US" b="0" i="0" dirty="0" err="1">
                <a:solidFill>
                  <a:schemeClr val="bg1"/>
                </a:solidFill>
                <a:effectLst/>
                <a:latin typeface="arial" panose="020B0604020202020204" pitchFamily="34" charset="0"/>
              </a:rPr>
              <a:t>menjadi</a:t>
            </a:r>
            <a:r>
              <a:rPr lang="en-US" b="0" i="0" dirty="0">
                <a:solidFill>
                  <a:schemeClr val="bg1"/>
                </a:solidFill>
                <a:effectLst/>
                <a:latin typeface="arial" panose="020B0604020202020204" pitchFamily="34" charset="0"/>
              </a:rPr>
              <a:t> dua </a:t>
            </a:r>
            <a:r>
              <a:rPr lang="en-US" b="0" i="0" dirty="0" err="1">
                <a:solidFill>
                  <a:schemeClr val="bg1"/>
                </a:solidFill>
                <a:effectLst/>
                <a:latin typeface="arial" panose="020B0604020202020204" pitchFamily="34" charset="0"/>
              </a:rPr>
              <a:t>bagian</a:t>
            </a:r>
            <a:r>
              <a:rPr lang="en-US" b="0" i="0" dirty="0">
                <a:solidFill>
                  <a:schemeClr val="bg1"/>
                </a:solidFill>
                <a:effectLst/>
                <a:latin typeface="arial" panose="020B0604020202020204" pitchFamily="34" charset="0"/>
              </a:rPr>
              <a:t>.</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1" i="0" dirty="0">
                <a:solidFill>
                  <a:schemeClr val="bg1"/>
                </a:solidFill>
                <a:effectLst/>
                <a:latin typeface="arial" panose="020B0604020202020204" pitchFamily="34" charset="0"/>
              </a:rPr>
              <a:t>Langkah 2 :</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Terdapat</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deretan</a:t>
            </a:r>
            <a:r>
              <a:rPr lang="en-US" b="0" i="0" dirty="0">
                <a:solidFill>
                  <a:schemeClr val="bg1"/>
                </a:solidFill>
                <a:effectLst/>
                <a:latin typeface="arial" panose="020B0604020202020204" pitchFamily="34" charset="0"/>
              </a:rPr>
              <a:t> dua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hasil</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dari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pembagian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awal</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Kemudian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bagi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lagi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menjadi</a:t>
            </a:r>
            <a:r>
              <a:rPr lang="en-US" b="0" i="0" dirty="0">
                <a:solidFill>
                  <a:schemeClr val="bg1"/>
                </a:solidFill>
                <a:effectLst/>
                <a:latin typeface="arial" panose="020B0604020202020204" pitchFamily="34" charset="0"/>
              </a:rPr>
              <a:t> dua </a:t>
            </a:r>
            <a:r>
              <a:rPr lang="en-US" b="0" i="0" dirty="0" err="1">
                <a:solidFill>
                  <a:schemeClr val="bg1"/>
                </a:solidFill>
                <a:effectLst/>
                <a:latin typeface="arial" panose="020B0604020202020204" pitchFamily="34" charset="0"/>
              </a:rPr>
              <a:t>bagian</a:t>
            </a:r>
            <a:r>
              <a:rPr lang="en-US" b="0" i="0" dirty="0">
                <a:solidFill>
                  <a:schemeClr val="bg1"/>
                </a:solidFill>
                <a:effectLst/>
                <a:latin typeface="arial" panose="020B0604020202020204" pitchFamily="34" charset="0"/>
              </a:rPr>
              <a:t>.</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1" i="0" dirty="0">
                <a:solidFill>
                  <a:schemeClr val="bg1"/>
                </a:solidFill>
                <a:effectLst/>
                <a:latin typeface="arial" panose="020B0604020202020204" pitchFamily="34" charset="0"/>
              </a:rPr>
              <a:t>Langkah 3 :</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Membandingkan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44 </a:t>
            </a:r>
            <a:r>
              <a:rPr lang="en-US" b="0" i="0" dirty="0" err="1">
                <a:solidFill>
                  <a:schemeClr val="bg1"/>
                </a:solidFill>
                <a:effectLst/>
                <a:latin typeface="arial" panose="020B0604020202020204" pitchFamily="34" charset="0"/>
              </a:rPr>
              <a:t>dengan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30.</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1" i="0" dirty="0">
                <a:solidFill>
                  <a:schemeClr val="bg1"/>
                </a:solidFill>
                <a:effectLst/>
                <a:latin typeface="arial" panose="020B0604020202020204" pitchFamily="34" charset="0"/>
              </a:rPr>
              <a:t>Langkah 4 :</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Membandingkan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30 </a:t>
            </a:r>
            <a:r>
              <a:rPr lang="en-US" b="0" i="0" dirty="0" err="1">
                <a:solidFill>
                  <a:schemeClr val="bg1"/>
                </a:solidFill>
                <a:effectLst/>
                <a:latin typeface="arial" panose="020B0604020202020204" pitchFamily="34" charset="0"/>
              </a:rPr>
              <a:t>dengan</a:t>
            </a:r>
            <a:r>
              <a:rPr lang="en-US" b="0" i="0" dirty="0">
                <a:solidFill>
                  <a:schemeClr val="bg1"/>
                </a:solidFill>
                <a:effectLst/>
                <a:latin typeface="arial" panose="020B0604020202020204" pitchFamily="34" charset="0"/>
              </a:rPr>
              <a:t> 44.</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1" i="0" dirty="0">
                <a:solidFill>
                  <a:schemeClr val="bg1"/>
                </a:solidFill>
                <a:effectLst/>
                <a:latin typeface="arial" panose="020B0604020202020204" pitchFamily="34" charset="0"/>
              </a:rPr>
              <a:t>Langkah 5 :</a:t>
            </a:r>
            <a:r>
              <a:rPr lang="en-US" b="0" i="0" dirty="0">
                <a:solidFill>
                  <a:schemeClr val="bg1"/>
                </a:solidFill>
                <a:effectLst/>
                <a:latin typeface="arial" panose="020B0604020202020204" pitchFamily="34" charset="0"/>
              </a:rPr>
              <a:t> Karena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30 </a:t>
            </a:r>
            <a:r>
              <a:rPr lang="en-US" b="0" i="0" dirty="0" err="1">
                <a:solidFill>
                  <a:schemeClr val="bg1"/>
                </a:solidFill>
                <a:effectLst/>
                <a:latin typeface="arial" panose="020B0604020202020204" pitchFamily="34" charset="0"/>
              </a:rPr>
              <a:t>lebih</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kecil</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dari</a:t>
            </a:r>
            <a:r>
              <a:rPr lang="en-US" b="0" i="0" dirty="0">
                <a:solidFill>
                  <a:schemeClr val="bg1"/>
                </a:solidFill>
                <a:effectLst/>
                <a:latin typeface="arial" panose="020B0604020202020204" pitchFamily="34" charset="0"/>
              </a:rPr>
              <a:t> 44. </a:t>
            </a:r>
            <a:r>
              <a:rPr lang="en-US" b="0" i="0" dirty="0" err="1">
                <a:solidFill>
                  <a:schemeClr val="bg1"/>
                </a:solidFill>
                <a:effectLst/>
                <a:latin typeface="arial" panose="020B0604020202020204" pitchFamily="34" charset="0"/>
              </a:rPr>
              <a:t>Memindahkan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posisi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30 di </a:t>
            </a:r>
            <a:r>
              <a:rPr lang="en-US" b="0" i="0" dirty="0" err="1">
                <a:solidFill>
                  <a:schemeClr val="bg1"/>
                </a:solidFill>
                <a:effectLst/>
                <a:latin typeface="arial" panose="020B0604020202020204" pitchFamily="34" charset="0"/>
              </a:rPr>
              <a:t>posisi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awal</a:t>
            </a:r>
            <a:r>
              <a:rPr lang="en-US" b="0" i="0" dirty="0">
                <a:solidFill>
                  <a:schemeClr val="bg1"/>
                </a:solidFill>
                <a:effectLst/>
                <a:latin typeface="arial" panose="020B0604020202020204" pitchFamily="34" charset="0"/>
              </a:rPr>
              <a:t> dan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44 di </a:t>
            </a:r>
            <a:r>
              <a:rPr lang="en-US" b="0" i="0" dirty="0" err="1">
                <a:solidFill>
                  <a:schemeClr val="bg1"/>
                </a:solidFill>
                <a:effectLst/>
                <a:latin typeface="arial" panose="020B0604020202020204" pitchFamily="34" charset="0"/>
              </a:rPr>
              <a:t>posisi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kedua</a:t>
            </a:r>
            <a:r>
              <a:rPr lang="en-US" b="0" i="0" dirty="0">
                <a:solidFill>
                  <a:schemeClr val="bg1"/>
                </a:solidFill>
                <a:effectLst/>
                <a:latin typeface="arial" panose="020B0604020202020204" pitchFamily="34" charset="0"/>
              </a:rPr>
              <a:t>.</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1" i="0" dirty="0">
                <a:solidFill>
                  <a:schemeClr val="bg1"/>
                </a:solidFill>
                <a:effectLst/>
                <a:latin typeface="arial" panose="020B0604020202020204" pitchFamily="34" charset="0"/>
              </a:rPr>
              <a:t>Langkah 6 :</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Terdapat</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deretan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tiga</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angka</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hasil</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dari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pembagian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awal</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Kemudian</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bagi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lagi</a:t>
            </a:r>
            <a:r>
              <a:rPr lang="en-US" b="0" i="0" dirty="0">
                <a:solidFill>
                  <a:schemeClr val="bg1"/>
                </a:solidFill>
                <a:effectLst/>
                <a:latin typeface="arial" panose="020B0604020202020204" pitchFamily="34" charset="0"/>
              </a:rPr>
              <a:t> </a:t>
            </a:r>
            <a:r>
              <a:rPr lang="en-US" b="0" i="0" dirty="0" err="1">
                <a:solidFill>
                  <a:schemeClr val="bg1"/>
                </a:solidFill>
                <a:effectLst/>
                <a:latin typeface="arial" panose="020B0604020202020204" pitchFamily="34" charset="0"/>
              </a:rPr>
              <a:t>menjadi</a:t>
            </a:r>
            <a:r>
              <a:rPr lang="en-US" b="0" i="0" dirty="0">
                <a:solidFill>
                  <a:schemeClr val="bg1"/>
                </a:solidFill>
                <a:effectLst/>
                <a:latin typeface="arial" panose="020B0604020202020204" pitchFamily="34" charset="0"/>
              </a:rPr>
              <a:t> dua </a:t>
            </a:r>
            <a:r>
              <a:rPr lang="en-US" b="0" i="0" dirty="0" err="1">
                <a:solidFill>
                  <a:schemeClr val="bg1"/>
                </a:solidFill>
                <a:effectLst/>
                <a:latin typeface="arial" panose="020B0604020202020204" pitchFamily="34" charset="0"/>
              </a:rPr>
              <a:t>bagian</a:t>
            </a:r>
            <a:r>
              <a:rPr lang="en-US" b="0" i="0" dirty="0">
                <a:solidFill>
                  <a:schemeClr val="bg1"/>
                </a:solidFill>
                <a:effectLst/>
                <a:latin typeface="arial" panose="020B0604020202020204" pitchFamily="34" charset="0"/>
              </a:rPr>
              <a:t>.</a:t>
            </a:r>
          </a:p>
          <a:p>
            <a:r>
              <a:rPr lang="en-US" b="1" dirty="0">
                <a:solidFill>
                  <a:schemeClr val="bg1"/>
                </a:solidFill>
              </a:rPr>
              <a:t>Langkah 7 </a:t>
            </a:r>
            <a:r>
              <a:rPr lang="en-US" dirty="0">
                <a:solidFill>
                  <a:schemeClr val="bg1"/>
                </a:solidFill>
              </a:rPr>
              <a:t>: </a:t>
            </a:r>
            <a:r>
              <a:rPr lang="en-US" dirty="0" err="1">
                <a:solidFill>
                  <a:schemeClr val="bg1"/>
                </a:solidFill>
              </a:rPr>
              <a:t>Terdapat</a:t>
            </a:r>
            <a:r>
              <a:rPr lang="en-US" dirty="0">
                <a:solidFill>
                  <a:schemeClr val="bg1"/>
                </a:solidFill>
              </a:rPr>
              <a:t> </a:t>
            </a:r>
            <a:r>
              <a:rPr lang="en-US" dirty="0" err="1">
                <a:solidFill>
                  <a:schemeClr val="bg1"/>
                </a:solidFill>
              </a:rPr>
              <a:t>deretan</a:t>
            </a:r>
            <a:r>
              <a:rPr lang="en-US" dirty="0">
                <a:solidFill>
                  <a:schemeClr val="bg1"/>
                </a:solidFill>
              </a:rPr>
              <a:t> dua </a:t>
            </a:r>
            <a:r>
              <a:rPr lang="en-US" dirty="0" err="1">
                <a:solidFill>
                  <a:schemeClr val="bg1"/>
                </a:solidFill>
              </a:rPr>
              <a:t>angka</a:t>
            </a:r>
            <a:r>
              <a:rPr lang="en-US" dirty="0">
                <a:solidFill>
                  <a:schemeClr val="bg1"/>
                </a:solidFill>
              </a:rPr>
              <a:t> yang </a:t>
            </a:r>
            <a:r>
              <a:rPr lang="en-US" dirty="0" err="1">
                <a:solidFill>
                  <a:schemeClr val="bg1"/>
                </a:solidFill>
              </a:rPr>
              <a:t>berasal</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pembagian</a:t>
            </a:r>
            <a:r>
              <a:rPr lang="en-US" dirty="0">
                <a:solidFill>
                  <a:schemeClr val="bg1"/>
                </a:solidFill>
              </a:rPr>
              <a:t> </a:t>
            </a:r>
            <a:r>
              <a:rPr lang="en-US" dirty="0" err="1">
                <a:solidFill>
                  <a:schemeClr val="bg1"/>
                </a:solidFill>
              </a:rPr>
              <a:t>langkah</a:t>
            </a:r>
            <a:r>
              <a:rPr lang="en-US" dirty="0">
                <a:solidFill>
                  <a:schemeClr val="bg1"/>
                </a:solidFill>
              </a:rPr>
              <a:t> 6, </a:t>
            </a:r>
            <a:r>
              <a:rPr lang="en-US" dirty="0" err="1">
                <a:solidFill>
                  <a:schemeClr val="bg1"/>
                </a:solidFill>
              </a:rPr>
              <a:t>lalu</a:t>
            </a:r>
            <a:r>
              <a:rPr lang="en-US" dirty="0">
                <a:solidFill>
                  <a:schemeClr val="bg1"/>
                </a:solidFill>
              </a:rPr>
              <a:t> </a:t>
            </a:r>
            <a:r>
              <a:rPr lang="en-US" dirty="0" err="1">
                <a:solidFill>
                  <a:schemeClr val="bg1"/>
                </a:solidFill>
              </a:rPr>
              <a:t>bagi</a:t>
            </a:r>
            <a:r>
              <a:rPr lang="en-US" dirty="0">
                <a:solidFill>
                  <a:schemeClr val="bg1"/>
                </a:solidFill>
              </a:rPr>
              <a:t> </a:t>
            </a:r>
            <a:r>
              <a:rPr lang="en-US" dirty="0" err="1">
                <a:solidFill>
                  <a:schemeClr val="bg1"/>
                </a:solidFill>
              </a:rPr>
              <a:t>kembali</a:t>
            </a:r>
            <a:r>
              <a:rPr lang="en-US" dirty="0">
                <a:solidFill>
                  <a:schemeClr val="bg1"/>
                </a:solidFill>
              </a:rPr>
              <a:t> </a:t>
            </a:r>
            <a:r>
              <a:rPr lang="en-US" dirty="0" err="1">
                <a:solidFill>
                  <a:schemeClr val="bg1"/>
                </a:solidFill>
              </a:rPr>
              <a:t>menjadi</a:t>
            </a:r>
            <a:r>
              <a:rPr lang="en-US" dirty="0">
                <a:solidFill>
                  <a:schemeClr val="bg1"/>
                </a:solidFill>
              </a:rPr>
              <a:t> dua </a:t>
            </a:r>
            <a:r>
              <a:rPr lang="en-US" dirty="0" err="1">
                <a:solidFill>
                  <a:schemeClr val="bg1"/>
                </a:solidFill>
              </a:rPr>
              <a:t>bagian</a:t>
            </a:r>
            <a:r>
              <a:rPr lang="en-US" dirty="0">
                <a:solidFill>
                  <a:schemeClr val="bg1"/>
                </a:solidFill>
              </a:rPr>
              <a:t>.</a:t>
            </a:r>
          </a:p>
          <a:p>
            <a:r>
              <a:rPr lang="en-US" b="1" dirty="0">
                <a:solidFill>
                  <a:schemeClr val="bg1"/>
                </a:solidFill>
              </a:rPr>
              <a:t>Langkah 8 </a:t>
            </a:r>
            <a:r>
              <a:rPr lang="en-US" dirty="0">
                <a:solidFill>
                  <a:schemeClr val="bg1"/>
                </a:solidFill>
              </a:rPr>
              <a:t>: </a:t>
            </a:r>
            <a:r>
              <a:rPr lang="en-US" dirty="0" err="1">
                <a:solidFill>
                  <a:schemeClr val="bg1"/>
                </a:solidFill>
              </a:rPr>
              <a:t>Membandingkan</a:t>
            </a:r>
            <a:r>
              <a:rPr lang="en-US" dirty="0">
                <a:solidFill>
                  <a:schemeClr val="bg1"/>
                </a:solidFill>
              </a:rPr>
              <a:t> </a:t>
            </a:r>
            <a:r>
              <a:rPr lang="en-US" dirty="0" err="1">
                <a:solidFill>
                  <a:schemeClr val="bg1"/>
                </a:solidFill>
              </a:rPr>
              <a:t>angka</a:t>
            </a:r>
            <a:r>
              <a:rPr lang="en-US" dirty="0">
                <a:solidFill>
                  <a:schemeClr val="bg1"/>
                </a:solidFill>
              </a:rPr>
              <a:t> 6 </a:t>
            </a:r>
            <a:r>
              <a:rPr lang="en-US" dirty="0" err="1">
                <a:solidFill>
                  <a:schemeClr val="bg1"/>
                </a:solidFill>
              </a:rPr>
              <a:t>dengan</a:t>
            </a:r>
            <a:r>
              <a:rPr lang="en-US" dirty="0">
                <a:solidFill>
                  <a:schemeClr val="bg1"/>
                </a:solidFill>
              </a:rPr>
              <a:t> </a:t>
            </a:r>
            <a:r>
              <a:rPr lang="en-US" dirty="0" err="1">
                <a:solidFill>
                  <a:schemeClr val="bg1"/>
                </a:solidFill>
              </a:rPr>
              <a:t>angka</a:t>
            </a:r>
            <a:r>
              <a:rPr lang="en-US" dirty="0">
                <a:solidFill>
                  <a:schemeClr val="bg1"/>
                </a:solidFill>
              </a:rPr>
              <a:t> 3.</a:t>
            </a:r>
          </a:p>
          <a:p>
            <a:r>
              <a:rPr lang="en-US" b="1" dirty="0">
                <a:solidFill>
                  <a:schemeClr val="bg1"/>
                </a:solidFill>
              </a:rPr>
              <a:t>Langkah 9</a:t>
            </a:r>
            <a:r>
              <a:rPr lang="en-US" dirty="0">
                <a:solidFill>
                  <a:schemeClr val="bg1"/>
                </a:solidFill>
              </a:rPr>
              <a:t> : </a:t>
            </a:r>
            <a:r>
              <a:rPr lang="en-US" dirty="0" err="1">
                <a:solidFill>
                  <a:schemeClr val="bg1"/>
                </a:solidFill>
              </a:rPr>
              <a:t>Membandingkan</a:t>
            </a:r>
            <a:r>
              <a:rPr lang="en-US" dirty="0">
                <a:solidFill>
                  <a:schemeClr val="bg1"/>
                </a:solidFill>
              </a:rPr>
              <a:t> </a:t>
            </a:r>
            <a:r>
              <a:rPr lang="en-US" dirty="0" err="1">
                <a:solidFill>
                  <a:schemeClr val="bg1"/>
                </a:solidFill>
              </a:rPr>
              <a:t>angka</a:t>
            </a:r>
            <a:r>
              <a:rPr lang="en-US" dirty="0">
                <a:solidFill>
                  <a:schemeClr val="bg1"/>
                </a:solidFill>
              </a:rPr>
              <a:t> 3 </a:t>
            </a:r>
            <a:r>
              <a:rPr lang="en-US" dirty="0" err="1">
                <a:solidFill>
                  <a:schemeClr val="bg1"/>
                </a:solidFill>
              </a:rPr>
              <a:t>dengan</a:t>
            </a:r>
            <a:r>
              <a:rPr lang="en-US" dirty="0">
                <a:solidFill>
                  <a:schemeClr val="bg1"/>
                </a:solidFill>
              </a:rPr>
              <a:t> </a:t>
            </a:r>
            <a:r>
              <a:rPr lang="en-US" dirty="0" err="1">
                <a:solidFill>
                  <a:schemeClr val="bg1"/>
                </a:solidFill>
              </a:rPr>
              <a:t>angka</a:t>
            </a:r>
            <a:r>
              <a:rPr lang="en-US" dirty="0">
                <a:solidFill>
                  <a:schemeClr val="bg1"/>
                </a:solidFill>
              </a:rPr>
              <a:t> 6.</a:t>
            </a:r>
          </a:p>
          <a:p>
            <a:r>
              <a:rPr lang="en-US" b="1" dirty="0">
                <a:solidFill>
                  <a:schemeClr val="bg1"/>
                </a:solidFill>
              </a:rPr>
              <a:t>Langkah 10 </a:t>
            </a:r>
            <a:r>
              <a:rPr lang="en-US" dirty="0">
                <a:solidFill>
                  <a:schemeClr val="bg1"/>
                </a:solidFill>
              </a:rPr>
              <a:t>: Angka 3 </a:t>
            </a:r>
            <a:r>
              <a:rPr lang="en-US" dirty="0" err="1">
                <a:solidFill>
                  <a:schemeClr val="bg1"/>
                </a:solidFill>
              </a:rPr>
              <a:t>lebih</a:t>
            </a:r>
            <a:r>
              <a:rPr lang="en-US" dirty="0">
                <a:solidFill>
                  <a:schemeClr val="bg1"/>
                </a:solidFill>
              </a:rPr>
              <a:t> </a:t>
            </a:r>
            <a:r>
              <a:rPr lang="en-US" dirty="0" err="1">
                <a:solidFill>
                  <a:schemeClr val="bg1"/>
                </a:solidFill>
              </a:rPr>
              <a:t>kecil</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angka</a:t>
            </a:r>
            <a:r>
              <a:rPr lang="en-US" dirty="0">
                <a:solidFill>
                  <a:schemeClr val="bg1"/>
                </a:solidFill>
              </a:rPr>
              <a:t> 6, </a:t>
            </a:r>
            <a:r>
              <a:rPr lang="en-US" dirty="0" err="1">
                <a:solidFill>
                  <a:schemeClr val="bg1"/>
                </a:solidFill>
              </a:rPr>
              <a:t>maka</a:t>
            </a:r>
            <a:r>
              <a:rPr lang="en-US" dirty="0">
                <a:solidFill>
                  <a:schemeClr val="bg1"/>
                </a:solidFill>
              </a:rPr>
              <a:t> </a:t>
            </a:r>
            <a:r>
              <a:rPr lang="en-US" dirty="0" err="1">
                <a:solidFill>
                  <a:schemeClr val="bg1"/>
                </a:solidFill>
              </a:rPr>
              <a:t>posisi</a:t>
            </a:r>
            <a:r>
              <a:rPr lang="en-US" dirty="0">
                <a:solidFill>
                  <a:schemeClr val="bg1"/>
                </a:solidFill>
              </a:rPr>
              <a:t> </a:t>
            </a:r>
            <a:r>
              <a:rPr lang="en-US" dirty="0" err="1">
                <a:solidFill>
                  <a:schemeClr val="bg1"/>
                </a:solidFill>
              </a:rPr>
              <a:t>ditukar</a:t>
            </a:r>
            <a:r>
              <a:rPr lang="en-US" dirty="0">
                <a:solidFill>
                  <a:schemeClr val="bg1"/>
                </a:solidFill>
              </a:rPr>
              <a:t>.</a:t>
            </a:r>
          </a:p>
          <a:p>
            <a:pPr algn="l">
              <a:buFont typeface="Arial" panose="020B0604020202020204" pitchFamily="34" charset="0"/>
              <a:buChar char="•"/>
            </a:pPr>
            <a:endParaRPr lang="en-US" b="0" i="0" dirty="0">
              <a:solidFill>
                <a:srgbClr val="2E2E2E"/>
              </a:solidFill>
              <a:effectLst/>
              <a:latin typeface="Open Sans" panose="020B06060305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B10F81-8E64-BAEC-1498-59339E475D59}"/>
              </a:ext>
            </a:extLst>
          </p:cNvPr>
          <p:cNvSpPr txBox="1"/>
          <p:nvPr/>
        </p:nvSpPr>
        <p:spPr>
          <a:xfrm>
            <a:off x="310243" y="538843"/>
            <a:ext cx="7731578" cy="2862322"/>
          </a:xfrm>
          <a:prstGeom prst="rect">
            <a:avLst/>
          </a:prstGeom>
          <a:noFill/>
        </p:spPr>
        <p:txBody>
          <a:bodyPr wrap="square" rtlCol="0">
            <a:spAutoFit/>
          </a:bodyPr>
          <a:lstStyle/>
          <a:p>
            <a:r>
              <a:rPr lang="en-US" sz="2000" b="1" dirty="0">
                <a:solidFill>
                  <a:schemeClr val="bg1"/>
                </a:solidFill>
              </a:rPr>
              <a:t>Langkah 11 </a:t>
            </a:r>
            <a:r>
              <a:rPr lang="en-US" sz="2000" dirty="0">
                <a:solidFill>
                  <a:schemeClr val="bg1"/>
                </a:solidFill>
              </a:rPr>
              <a:t>: Angka 18 </a:t>
            </a:r>
            <a:r>
              <a:rPr lang="en-US" sz="2000" dirty="0" err="1">
                <a:solidFill>
                  <a:schemeClr val="bg1"/>
                </a:solidFill>
              </a:rPr>
              <a:t>dibagi</a:t>
            </a:r>
            <a:r>
              <a:rPr lang="en-US" sz="2000" dirty="0">
                <a:solidFill>
                  <a:schemeClr val="bg1"/>
                </a:solidFill>
              </a:rPr>
              <a:t> </a:t>
            </a:r>
            <a:r>
              <a:rPr lang="en-US" sz="2000" dirty="0" err="1">
                <a:solidFill>
                  <a:schemeClr val="bg1"/>
                </a:solidFill>
              </a:rPr>
              <a:t>sendiri</a:t>
            </a:r>
            <a:r>
              <a:rPr lang="en-US" sz="2000" dirty="0">
                <a:solidFill>
                  <a:schemeClr val="bg1"/>
                </a:solidFill>
              </a:rPr>
              <a:t> </a:t>
            </a:r>
            <a:r>
              <a:rPr lang="en-US" sz="2000" dirty="0" err="1">
                <a:solidFill>
                  <a:schemeClr val="bg1"/>
                </a:solidFill>
              </a:rPr>
              <a:t>karena</a:t>
            </a:r>
            <a:r>
              <a:rPr lang="en-US" sz="2000" dirty="0">
                <a:solidFill>
                  <a:schemeClr val="bg1"/>
                </a:solidFill>
              </a:rPr>
              <a:t> </a:t>
            </a:r>
            <a:r>
              <a:rPr lang="en-US" sz="2000" dirty="0" err="1">
                <a:solidFill>
                  <a:schemeClr val="bg1"/>
                </a:solidFill>
              </a:rPr>
              <a:t>tidak</a:t>
            </a:r>
            <a:r>
              <a:rPr lang="en-US" sz="2000" dirty="0">
                <a:solidFill>
                  <a:schemeClr val="bg1"/>
                </a:solidFill>
              </a:rPr>
              <a:t> </a:t>
            </a:r>
            <a:r>
              <a:rPr lang="en-US" sz="2000" dirty="0" err="1">
                <a:solidFill>
                  <a:schemeClr val="bg1"/>
                </a:solidFill>
              </a:rPr>
              <a:t>ada</a:t>
            </a:r>
            <a:r>
              <a:rPr lang="en-US" sz="2000" dirty="0">
                <a:solidFill>
                  <a:schemeClr val="bg1"/>
                </a:solidFill>
              </a:rPr>
              <a:t> </a:t>
            </a:r>
            <a:r>
              <a:rPr lang="en-US" sz="2000" dirty="0" err="1">
                <a:solidFill>
                  <a:schemeClr val="bg1"/>
                </a:solidFill>
              </a:rPr>
              <a:t>pembandingnya</a:t>
            </a:r>
            <a:r>
              <a:rPr lang="en-US" sz="2000" dirty="0">
                <a:solidFill>
                  <a:schemeClr val="bg1"/>
                </a:solidFill>
              </a:rPr>
              <a:t>, dan </a:t>
            </a:r>
            <a:r>
              <a:rPr lang="en-US" sz="2000" dirty="0" err="1">
                <a:solidFill>
                  <a:schemeClr val="bg1"/>
                </a:solidFill>
              </a:rPr>
              <a:t>akan</a:t>
            </a:r>
            <a:r>
              <a:rPr lang="en-US" sz="2000" dirty="0">
                <a:solidFill>
                  <a:schemeClr val="bg1"/>
                </a:solidFill>
              </a:rPr>
              <a:t> </a:t>
            </a:r>
            <a:r>
              <a:rPr lang="en-US" sz="2000" dirty="0" err="1">
                <a:solidFill>
                  <a:schemeClr val="bg1"/>
                </a:solidFill>
              </a:rPr>
              <a:t>dibandingkan</a:t>
            </a:r>
            <a:r>
              <a:rPr lang="en-US" sz="2000" dirty="0">
                <a:solidFill>
                  <a:schemeClr val="bg1"/>
                </a:solidFill>
              </a:rPr>
              <a:t> </a:t>
            </a:r>
            <a:r>
              <a:rPr lang="en-US" sz="2000" dirty="0" err="1">
                <a:solidFill>
                  <a:schemeClr val="bg1"/>
                </a:solidFill>
              </a:rPr>
              <a:t>setelah</a:t>
            </a:r>
            <a:r>
              <a:rPr lang="en-US" sz="2000" dirty="0">
                <a:solidFill>
                  <a:schemeClr val="bg1"/>
                </a:solidFill>
              </a:rPr>
              <a:t> </a:t>
            </a:r>
            <a:r>
              <a:rPr lang="en-US" sz="2000" dirty="0" err="1">
                <a:solidFill>
                  <a:schemeClr val="bg1"/>
                </a:solidFill>
              </a:rPr>
              <a:t>deretan</a:t>
            </a:r>
            <a:r>
              <a:rPr lang="en-US" sz="2000" dirty="0">
                <a:solidFill>
                  <a:schemeClr val="bg1"/>
                </a:solidFill>
              </a:rPr>
              <a:t> dua </a:t>
            </a:r>
            <a:r>
              <a:rPr lang="en-US" sz="2000" dirty="0" err="1">
                <a:solidFill>
                  <a:schemeClr val="bg1"/>
                </a:solidFill>
              </a:rPr>
              <a:t>angka</a:t>
            </a:r>
            <a:r>
              <a:rPr lang="en-US" sz="2000" dirty="0">
                <a:solidFill>
                  <a:schemeClr val="bg1"/>
                </a:solidFill>
              </a:rPr>
              <a:t> </a:t>
            </a:r>
            <a:r>
              <a:rPr lang="en-US" sz="2000" dirty="0" err="1">
                <a:solidFill>
                  <a:schemeClr val="bg1"/>
                </a:solidFill>
              </a:rPr>
              <a:t>sebelumnya</a:t>
            </a:r>
            <a:r>
              <a:rPr lang="en-US" sz="2000" dirty="0">
                <a:solidFill>
                  <a:schemeClr val="bg1"/>
                </a:solidFill>
              </a:rPr>
              <a:t> </a:t>
            </a:r>
            <a:r>
              <a:rPr lang="en-US" sz="2000" dirty="0" err="1">
                <a:solidFill>
                  <a:schemeClr val="bg1"/>
                </a:solidFill>
              </a:rPr>
              <a:t>selesai</a:t>
            </a:r>
            <a:r>
              <a:rPr lang="en-US" sz="2000" dirty="0">
                <a:solidFill>
                  <a:schemeClr val="bg1"/>
                </a:solidFill>
              </a:rPr>
              <a:t> </a:t>
            </a:r>
            <a:r>
              <a:rPr lang="en-US" sz="2000" dirty="0" err="1">
                <a:solidFill>
                  <a:schemeClr val="bg1"/>
                </a:solidFill>
              </a:rPr>
              <a:t>dibandingkan</a:t>
            </a:r>
            <a:r>
              <a:rPr lang="en-US" sz="2000" dirty="0">
                <a:solidFill>
                  <a:schemeClr val="bg1"/>
                </a:solidFill>
              </a:rPr>
              <a:t>.</a:t>
            </a:r>
          </a:p>
          <a:p>
            <a:r>
              <a:rPr lang="en-US" sz="2000" b="1" dirty="0">
                <a:solidFill>
                  <a:schemeClr val="bg1"/>
                </a:solidFill>
              </a:rPr>
              <a:t>Langkah 12 </a:t>
            </a:r>
            <a:r>
              <a:rPr lang="en-US" sz="2000" dirty="0">
                <a:solidFill>
                  <a:schemeClr val="bg1"/>
                </a:solidFill>
              </a:rPr>
              <a:t>: Karena </a:t>
            </a:r>
            <a:r>
              <a:rPr lang="en-US" sz="2000" dirty="0" err="1">
                <a:solidFill>
                  <a:schemeClr val="bg1"/>
                </a:solidFill>
              </a:rPr>
              <a:t>angka</a:t>
            </a:r>
            <a:r>
              <a:rPr lang="en-US" sz="2000" dirty="0">
                <a:solidFill>
                  <a:schemeClr val="bg1"/>
                </a:solidFill>
              </a:rPr>
              <a:t> 18 </a:t>
            </a:r>
            <a:r>
              <a:rPr lang="en-US" sz="2000" dirty="0" err="1">
                <a:solidFill>
                  <a:schemeClr val="bg1"/>
                </a:solidFill>
              </a:rPr>
              <a:t>merupakan</a:t>
            </a:r>
            <a:r>
              <a:rPr lang="en-US" sz="2000" dirty="0">
                <a:solidFill>
                  <a:schemeClr val="bg1"/>
                </a:solidFill>
              </a:rPr>
              <a:t> </a:t>
            </a:r>
            <a:r>
              <a:rPr lang="en-US" sz="2000" dirty="0" err="1">
                <a:solidFill>
                  <a:schemeClr val="bg1"/>
                </a:solidFill>
              </a:rPr>
              <a:t>angka</a:t>
            </a:r>
            <a:r>
              <a:rPr lang="en-US" sz="2000" dirty="0">
                <a:solidFill>
                  <a:schemeClr val="bg1"/>
                </a:solidFill>
              </a:rPr>
              <a:t> yang paling </a:t>
            </a:r>
            <a:r>
              <a:rPr lang="en-US" sz="2000" dirty="0" err="1">
                <a:solidFill>
                  <a:schemeClr val="bg1"/>
                </a:solidFill>
              </a:rPr>
              <a:t>besar</a:t>
            </a:r>
            <a:r>
              <a:rPr lang="en-US" sz="2000" dirty="0">
                <a:solidFill>
                  <a:schemeClr val="bg1"/>
                </a:solidFill>
              </a:rPr>
              <a:t> </a:t>
            </a:r>
            <a:r>
              <a:rPr lang="en-US" sz="2000" dirty="0" err="1">
                <a:solidFill>
                  <a:schemeClr val="bg1"/>
                </a:solidFill>
              </a:rPr>
              <a:t>diantara</a:t>
            </a:r>
            <a:r>
              <a:rPr lang="en-US" sz="2000" dirty="0">
                <a:solidFill>
                  <a:schemeClr val="bg1"/>
                </a:solidFill>
              </a:rPr>
              <a:t> </a:t>
            </a:r>
            <a:r>
              <a:rPr lang="en-US" sz="2000" dirty="0" err="1">
                <a:solidFill>
                  <a:schemeClr val="bg1"/>
                </a:solidFill>
              </a:rPr>
              <a:t>angka</a:t>
            </a:r>
            <a:r>
              <a:rPr lang="en-US" sz="2000" dirty="0">
                <a:solidFill>
                  <a:schemeClr val="bg1"/>
                </a:solidFill>
              </a:rPr>
              <a:t> 3 dan 6, </a:t>
            </a:r>
            <a:r>
              <a:rPr lang="en-US" sz="2000" dirty="0" err="1">
                <a:solidFill>
                  <a:schemeClr val="bg1"/>
                </a:solidFill>
              </a:rPr>
              <a:t>maka</a:t>
            </a:r>
            <a:r>
              <a:rPr lang="en-US" sz="2000" dirty="0">
                <a:solidFill>
                  <a:schemeClr val="bg1"/>
                </a:solidFill>
              </a:rPr>
              <a:t> </a:t>
            </a:r>
            <a:r>
              <a:rPr lang="en-US" sz="2000" dirty="0" err="1">
                <a:solidFill>
                  <a:schemeClr val="bg1"/>
                </a:solidFill>
              </a:rPr>
              <a:t>angka</a:t>
            </a:r>
            <a:r>
              <a:rPr lang="en-US" sz="2000" dirty="0">
                <a:solidFill>
                  <a:schemeClr val="bg1"/>
                </a:solidFill>
              </a:rPr>
              <a:t> 18 </a:t>
            </a:r>
            <a:r>
              <a:rPr lang="en-US" sz="2000" dirty="0" err="1">
                <a:solidFill>
                  <a:schemeClr val="bg1"/>
                </a:solidFill>
              </a:rPr>
              <a:t>berada</a:t>
            </a:r>
            <a:r>
              <a:rPr lang="en-US" sz="2000" dirty="0">
                <a:solidFill>
                  <a:schemeClr val="bg1"/>
                </a:solidFill>
              </a:rPr>
              <a:t> di </a:t>
            </a:r>
            <a:r>
              <a:rPr lang="en-US" sz="2000" dirty="0" err="1">
                <a:solidFill>
                  <a:schemeClr val="bg1"/>
                </a:solidFill>
              </a:rPr>
              <a:t>posisi</a:t>
            </a:r>
            <a:r>
              <a:rPr lang="en-US" sz="2000" dirty="0">
                <a:solidFill>
                  <a:schemeClr val="bg1"/>
                </a:solidFill>
              </a:rPr>
              <a:t> </a:t>
            </a:r>
            <a:r>
              <a:rPr lang="en-US" sz="2000" dirty="0" err="1">
                <a:solidFill>
                  <a:schemeClr val="bg1"/>
                </a:solidFill>
              </a:rPr>
              <a:t>tetap</a:t>
            </a:r>
            <a:r>
              <a:rPr lang="en-US" sz="2000" dirty="0">
                <a:solidFill>
                  <a:schemeClr val="bg1"/>
                </a:solidFill>
              </a:rPr>
              <a:t>.</a:t>
            </a:r>
          </a:p>
          <a:p>
            <a:r>
              <a:rPr lang="en-US" sz="2000" b="1" dirty="0">
                <a:solidFill>
                  <a:schemeClr val="bg1"/>
                </a:solidFill>
              </a:rPr>
              <a:t>Langkah 13 </a:t>
            </a:r>
            <a:r>
              <a:rPr lang="en-US" sz="2000" dirty="0">
                <a:solidFill>
                  <a:schemeClr val="bg1"/>
                </a:solidFill>
              </a:rPr>
              <a:t>: </a:t>
            </a:r>
            <a:r>
              <a:rPr lang="en-US" sz="2000" dirty="0" err="1">
                <a:solidFill>
                  <a:schemeClr val="bg1"/>
                </a:solidFill>
              </a:rPr>
              <a:t>Membandingkan</a:t>
            </a:r>
            <a:r>
              <a:rPr lang="en-US" sz="2000" dirty="0">
                <a:solidFill>
                  <a:schemeClr val="bg1"/>
                </a:solidFill>
              </a:rPr>
              <a:t> dua </a:t>
            </a:r>
            <a:r>
              <a:rPr lang="en-US" sz="2000" dirty="0" err="1">
                <a:solidFill>
                  <a:schemeClr val="bg1"/>
                </a:solidFill>
              </a:rPr>
              <a:t>bagian</a:t>
            </a:r>
            <a:r>
              <a:rPr lang="en-US" sz="2000" dirty="0">
                <a:solidFill>
                  <a:schemeClr val="bg1"/>
                </a:solidFill>
              </a:rPr>
              <a:t> yang </a:t>
            </a:r>
            <a:r>
              <a:rPr lang="en-US" sz="2000" dirty="0" err="1">
                <a:solidFill>
                  <a:schemeClr val="bg1"/>
                </a:solidFill>
              </a:rPr>
              <a:t>sebelumnya</a:t>
            </a:r>
            <a:r>
              <a:rPr lang="en-US" sz="2000" dirty="0">
                <a:solidFill>
                  <a:schemeClr val="bg1"/>
                </a:solidFill>
              </a:rPr>
              <a:t> </a:t>
            </a:r>
            <a:r>
              <a:rPr lang="en-US" sz="2000" dirty="0" err="1">
                <a:solidFill>
                  <a:schemeClr val="bg1"/>
                </a:solidFill>
              </a:rPr>
              <a:t>dibagi</a:t>
            </a:r>
            <a:r>
              <a:rPr lang="en-US" sz="2000" dirty="0">
                <a:solidFill>
                  <a:schemeClr val="bg1"/>
                </a:solidFill>
              </a:rPr>
              <a:t> dan </a:t>
            </a:r>
            <a:r>
              <a:rPr lang="en-US" sz="2000" dirty="0" err="1">
                <a:solidFill>
                  <a:schemeClr val="bg1"/>
                </a:solidFill>
              </a:rPr>
              <a:t>digabungkan</a:t>
            </a:r>
            <a:r>
              <a:rPr lang="en-US" sz="2000" dirty="0">
                <a:solidFill>
                  <a:schemeClr val="bg1"/>
                </a:solidFill>
              </a:rPr>
              <a:t> </a:t>
            </a:r>
            <a:r>
              <a:rPr lang="en-US" sz="2000" dirty="0" err="1">
                <a:solidFill>
                  <a:schemeClr val="bg1"/>
                </a:solidFill>
              </a:rPr>
              <a:t>kembali</a:t>
            </a:r>
            <a:r>
              <a:rPr lang="en-US" sz="2000" dirty="0">
                <a:solidFill>
                  <a:schemeClr val="bg1"/>
                </a:solidFill>
              </a:rPr>
              <a:t> </a:t>
            </a:r>
            <a:r>
              <a:rPr lang="en-US" sz="2000" dirty="0" err="1">
                <a:solidFill>
                  <a:schemeClr val="bg1"/>
                </a:solidFill>
              </a:rPr>
              <a:t>menjadi</a:t>
            </a:r>
            <a:r>
              <a:rPr lang="en-US" sz="2000" dirty="0">
                <a:solidFill>
                  <a:schemeClr val="bg1"/>
                </a:solidFill>
              </a:rPr>
              <a:t> </a:t>
            </a:r>
            <a:r>
              <a:rPr lang="en-US" sz="2000" dirty="0" err="1">
                <a:solidFill>
                  <a:schemeClr val="bg1"/>
                </a:solidFill>
              </a:rPr>
              <a:t>deretan</a:t>
            </a:r>
            <a:r>
              <a:rPr lang="en-US" sz="2000" dirty="0">
                <a:solidFill>
                  <a:schemeClr val="bg1"/>
                </a:solidFill>
              </a:rPr>
              <a:t> </a:t>
            </a:r>
            <a:r>
              <a:rPr lang="en-US" sz="2000" dirty="0" err="1">
                <a:solidFill>
                  <a:schemeClr val="bg1"/>
                </a:solidFill>
              </a:rPr>
              <a:t>angka</a:t>
            </a:r>
            <a:r>
              <a:rPr lang="en-US" sz="2000" dirty="0">
                <a:solidFill>
                  <a:schemeClr val="bg1"/>
                </a:solidFill>
              </a:rPr>
              <a:t> yang </a:t>
            </a:r>
            <a:r>
              <a:rPr lang="en-US" sz="2000" dirty="0" err="1">
                <a:solidFill>
                  <a:schemeClr val="bg1"/>
                </a:solidFill>
              </a:rPr>
              <a:t>berurutan</a:t>
            </a:r>
            <a:endParaRPr lang="en-US" sz="2000" dirty="0">
              <a:solidFill>
                <a:schemeClr val="bg1"/>
              </a:solidFill>
            </a:endParaRPr>
          </a:p>
        </p:txBody>
      </p:sp>
    </p:spTree>
    <p:extLst>
      <p:ext uri="{BB962C8B-B14F-4D97-AF65-F5344CB8AC3E}">
        <p14:creationId xmlns:p14="http://schemas.microsoft.com/office/powerpoint/2010/main" val="2573547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02D0-465B-46E9-A7B8-35246C874E75}"/>
              </a:ext>
            </a:extLst>
          </p:cNvPr>
          <p:cNvSpPr>
            <a:spLocks noGrp="1"/>
          </p:cNvSpPr>
          <p:nvPr>
            <p:ph type="title"/>
          </p:nvPr>
        </p:nvSpPr>
        <p:spPr/>
        <p:txBody>
          <a:bodyPr/>
          <a:lstStyle/>
          <a:p>
            <a:r>
              <a:rPr lang="en-US" dirty="0" err="1"/>
              <a:t>Kelebihan</a:t>
            </a:r>
            <a:r>
              <a:rPr lang="en-US" dirty="0"/>
              <a:t> dan </a:t>
            </a:r>
            <a:r>
              <a:rPr lang="en-US" dirty="0" err="1"/>
              <a:t>kekurangan</a:t>
            </a:r>
            <a:endParaRPr lang="en-US" dirty="0"/>
          </a:p>
        </p:txBody>
      </p:sp>
      <p:sp>
        <p:nvSpPr>
          <p:cNvPr id="3" name="Text Placeholder 2">
            <a:extLst>
              <a:ext uri="{FF2B5EF4-FFF2-40B4-BE49-F238E27FC236}">
                <a16:creationId xmlns:a16="http://schemas.microsoft.com/office/drawing/2014/main" id="{1C156CE0-0ABD-1DEF-5C53-9F0B28B81B69}"/>
              </a:ext>
            </a:extLst>
          </p:cNvPr>
          <p:cNvSpPr>
            <a:spLocks noGrp="1"/>
          </p:cNvSpPr>
          <p:nvPr>
            <p:ph type="body" idx="1"/>
          </p:nvPr>
        </p:nvSpPr>
        <p:spPr/>
        <p:txBody>
          <a:bodyPr/>
          <a:lstStyle/>
          <a:p>
            <a:pPr marL="152400" indent="0">
              <a:buNone/>
            </a:pPr>
            <a:r>
              <a:rPr lang="en-US" sz="1600" dirty="0" err="1"/>
              <a:t>Kelebihan</a:t>
            </a:r>
            <a:r>
              <a:rPr lang="en-US" sz="1600" dirty="0"/>
              <a:t> Merge Sort </a:t>
            </a:r>
          </a:p>
          <a:p>
            <a:pPr marL="152400" indent="0">
              <a:buNone/>
            </a:pPr>
            <a:r>
              <a:rPr lang="en-US" sz="1600" dirty="0"/>
              <a:t>1. </a:t>
            </a:r>
            <a:r>
              <a:rPr lang="en-US" sz="1600" dirty="0" err="1"/>
              <a:t>Dibanding</a:t>
            </a:r>
            <a:r>
              <a:rPr lang="en-US" sz="1600" dirty="0"/>
              <a:t> </a:t>
            </a:r>
            <a:r>
              <a:rPr lang="en-US" sz="1600" dirty="0" err="1"/>
              <a:t>dengan</a:t>
            </a:r>
            <a:r>
              <a:rPr lang="en-US" sz="1600" dirty="0"/>
              <a:t> </a:t>
            </a:r>
            <a:r>
              <a:rPr lang="en-US" sz="1600" dirty="0" err="1"/>
              <a:t>algoritma</a:t>
            </a:r>
            <a:r>
              <a:rPr lang="en-US" sz="1600" dirty="0"/>
              <a:t> lain, merge sort </a:t>
            </a:r>
            <a:r>
              <a:rPr lang="en-US" sz="1600" dirty="0" err="1"/>
              <a:t>ini</a:t>
            </a:r>
            <a:r>
              <a:rPr lang="en-US" sz="1600" dirty="0"/>
              <a:t> </a:t>
            </a:r>
            <a:r>
              <a:rPr lang="en-US" sz="1600" dirty="0" err="1"/>
              <a:t>termasuk</a:t>
            </a:r>
            <a:r>
              <a:rPr lang="en-US" sz="1600" dirty="0"/>
              <a:t> </a:t>
            </a:r>
            <a:r>
              <a:rPr lang="en-US" sz="1600" dirty="0" err="1"/>
              <a:t>algoritma</a:t>
            </a:r>
            <a:r>
              <a:rPr lang="en-US" sz="1600" dirty="0"/>
              <a:t> yang sangat </a:t>
            </a:r>
            <a:r>
              <a:rPr lang="en-US" sz="1600" dirty="0" err="1"/>
              <a:t>efisien</a:t>
            </a:r>
            <a:r>
              <a:rPr lang="en-US" sz="1600" dirty="0"/>
              <a:t> </a:t>
            </a:r>
            <a:r>
              <a:rPr lang="en-US" sz="1600" dirty="0" err="1"/>
              <a:t>dalam</a:t>
            </a:r>
            <a:r>
              <a:rPr lang="en-US" sz="1600" dirty="0"/>
              <a:t> </a:t>
            </a:r>
            <a:r>
              <a:rPr lang="en-US" sz="1600" dirty="0" err="1"/>
              <a:t>penggunaannya</a:t>
            </a:r>
            <a:r>
              <a:rPr lang="en-US" sz="1600" dirty="0"/>
              <a:t> </a:t>
            </a:r>
            <a:r>
              <a:rPr lang="en-US" sz="1600" dirty="0" err="1"/>
              <a:t>sebab</a:t>
            </a:r>
            <a:r>
              <a:rPr lang="en-US" sz="1600" dirty="0"/>
              <a:t> </a:t>
            </a:r>
            <a:r>
              <a:rPr lang="en-US" sz="1600" dirty="0" err="1"/>
              <a:t>setiap</a:t>
            </a:r>
            <a:r>
              <a:rPr lang="en-US" sz="1600" dirty="0"/>
              <a:t> list </a:t>
            </a:r>
            <a:r>
              <a:rPr lang="en-US" sz="1600" dirty="0" err="1"/>
              <a:t>selalu</a:t>
            </a:r>
            <a:r>
              <a:rPr lang="en-US" sz="1600" dirty="0"/>
              <a:t> </a:t>
            </a:r>
            <a:r>
              <a:rPr lang="en-US" sz="1600" dirty="0" err="1"/>
              <a:t>dibagi</a:t>
            </a:r>
            <a:r>
              <a:rPr lang="en-US" sz="1600" dirty="0"/>
              <a:t> </a:t>
            </a:r>
            <a:r>
              <a:rPr lang="en-US" sz="1600" dirty="0" err="1"/>
              <a:t>bagi</a:t>
            </a:r>
            <a:r>
              <a:rPr lang="en-US" sz="1600" dirty="0"/>
              <a:t> </a:t>
            </a:r>
            <a:r>
              <a:rPr lang="en-US" sz="1600" dirty="0" err="1"/>
              <a:t>menjadi</a:t>
            </a:r>
            <a:r>
              <a:rPr lang="en-US" sz="1600" dirty="0"/>
              <a:t> list yang </a:t>
            </a:r>
            <a:r>
              <a:rPr lang="en-US" sz="1600" dirty="0" err="1"/>
              <a:t>lebih</a:t>
            </a:r>
            <a:r>
              <a:rPr lang="en-US" sz="1600" dirty="0"/>
              <a:t> </a:t>
            </a:r>
            <a:r>
              <a:rPr lang="en-US" sz="1600" dirty="0" err="1"/>
              <a:t>kecil</a:t>
            </a:r>
            <a:r>
              <a:rPr lang="en-US" sz="1600" dirty="0"/>
              <a:t>, </a:t>
            </a:r>
            <a:r>
              <a:rPr lang="en-US" sz="1600" dirty="0" err="1"/>
              <a:t>kemudian</a:t>
            </a:r>
            <a:r>
              <a:rPr lang="en-US" sz="1600" dirty="0"/>
              <a:t> </a:t>
            </a:r>
            <a:r>
              <a:rPr lang="en-US" sz="1600" dirty="0" err="1"/>
              <a:t>digabungkan</a:t>
            </a:r>
            <a:r>
              <a:rPr lang="en-US" sz="1600" dirty="0"/>
              <a:t> </a:t>
            </a:r>
            <a:r>
              <a:rPr lang="en-US" sz="1600" dirty="0" err="1"/>
              <a:t>lagi</a:t>
            </a:r>
            <a:r>
              <a:rPr lang="en-US" sz="1600" dirty="0"/>
              <a:t> </a:t>
            </a:r>
            <a:r>
              <a:rPr lang="en-US" sz="1600" dirty="0" err="1"/>
              <a:t>sehingga</a:t>
            </a:r>
            <a:r>
              <a:rPr lang="en-US" sz="1600" dirty="0"/>
              <a:t> </a:t>
            </a:r>
            <a:r>
              <a:rPr lang="en-US" sz="1600" dirty="0" err="1"/>
              <a:t>tidak</a:t>
            </a:r>
            <a:r>
              <a:rPr lang="en-US" sz="1600" dirty="0"/>
              <a:t> </a:t>
            </a:r>
            <a:r>
              <a:rPr lang="en-US" sz="1600" dirty="0" err="1"/>
              <a:t>perlu</a:t>
            </a:r>
            <a:r>
              <a:rPr lang="en-US" sz="1600" dirty="0"/>
              <a:t> </a:t>
            </a:r>
            <a:r>
              <a:rPr lang="en-US" sz="1600" dirty="0" err="1"/>
              <a:t>melakukan</a:t>
            </a:r>
            <a:r>
              <a:rPr lang="en-US" sz="1600" dirty="0"/>
              <a:t> </a:t>
            </a:r>
            <a:r>
              <a:rPr lang="en-US" sz="1600" dirty="0" err="1"/>
              <a:t>banyak</a:t>
            </a:r>
            <a:r>
              <a:rPr lang="en-US" sz="1600" dirty="0"/>
              <a:t> </a:t>
            </a:r>
            <a:r>
              <a:rPr lang="en-US" sz="1600" dirty="0" err="1"/>
              <a:t>perbandingan</a:t>
            </a:r>
            <a:r>
              <a:rPr lang="en-US" sz="1600" dirty="0"/>
              <a:t>.</a:t>
            </a:r>
          </a:p>
          <a:p>
            <a:pPr marL="152400" indent="0">
              <a:buNone/>
            </a:pPr>
            <a:r>
              <a:rPr lang="en-US" sz="1600" dirty="0"/>
              <a:t>2. </a:t>
            </a:r>
            <a:r>
              <a:rPr lang="en-US" sz="1600" dirty="0" err="1"/>
              <a:t>Cocok</a:t>
            </a:r>
            <a:r>
              <a:rPr lang="en-US" sz="1600" dirty="0"/>
              <a:t> </a:t>
            </a:r>
            <a:r>
              <a:rPr lang="en-US" sz="1600" dirty="0" err="1"/>
              <a:t>untuk</a:t>
            </a:r>
            <a:r>
              <a:rPr lang="en-US" sz="1600" dirty="0"/>
              <a:t> sorting </a:t>
            </a:r>
            <a:r>
              <a:rPr lang="en-US" sz="1600" dirty="0" err="1"/>
              <a:t>akses</a:t>
            </a:r>
            <a:r>
              <a:rPr lang="en-US" sz="1600" dirty="0"/>
              <a:t> </a:t>
            </a:r>
            <a:r>
              <a:rPr lang="en-US" sz="1600" dirty="0" err="1"/>
              <a:t>datanya</a:t>
            </a:r>
            <a:r>
              <a:rPr lang="en-US" sz="1600" dirty="0"/>
              <a:t> </a:t>
            </a:r>
            <a:r>
              <a:rPr lang="en-US" sz="1600" dirty="0" err="1"/>
              <a:t>lambat</a:t>
            </a:r>
            <a:r>
              <a:rPr lang="en-US" sz="1600" dirty="0"/>
              <a:t> </a:t>
            </a:r>
            <a:r>
              <a:rPr lang="en-US" sz="1600" dirty="0" err="1"/>
              <a:t>misalnya</a:t>
            </a:r>
            <a:r>
              <a:rPr lang="en-US" sz="1600" dirty="0"/>
              <a:t> tape drive </a:t>
            </a:r>
            <a:r>
              <a:rPr lang="en-US" sz="1600" dirty="0" err="1"/>
              <a:t>atau</a:t>
            </a:r>
            <a:r>
              <a:rPr lang="en-US" sz="1600" dirty="0"/>
              <a:t> hard disk.</a:t>
            </a:r>
          </a:p>
          <a:p>
            <a:pPr marL="152400" indent="0">
              <a:buNone/>
            </a:pPr>
            <a:r>
              <a:rPr lang="en-US" sz="1600" dirty="0"/>
              <a:t>3. </a:t>
            </a:r>
            <a:r>
              <a:rPr lang="en-US" sz="1600" dirty="0" err="1"/>
              <a:t>Cocok</a:t>
            </a:r>
            <a:r>
              <a:rPr lang="en-US" sz="1600" dirty="0"/>
              <a:t> </a:t>
            </a:r>
            <a:r>
              <a:rPr lang="en-US" sz="1600" dirty="0" err="1"/>
              <a:t>untuk</a:t>
            </a:r>
            <a:r>
              <a:rPr lang="en-US" sz="1600" dirty="0"/>
              <a:t> sorting data yang </a:t>
            </a:r>
            <a:r>
              <a:rPr lang="en-US" sz="1600" dirty="0" err="1"/>
              <a:t>biasanya</a:t>
            </a:r>
            <a:r>
              <a:rPr lang="en-US" sz="1600" dirty="0"/>
              <a:t> </a:t>
            </a:r>
            <a:r>
              <a:rPr lang="en-US" sz="1600" dirty="0" err="1"/>
              <a:t>diakses</a:t>
            </a:r>
            <a:r>
              <a:rPr lang="en-US" sz="1600" dirty="0"/>
              <a:t> </a:t>
            </a:r>
            <a:r>
              <a:rPr lang="en-US" sz="1600" dirty="0" err="1"/>
              <a:t>secara</a:t>
            </a:r>
            <a:r>
              <a:rPr lang="en-US" sz="1600" dirty="0"/>
              <a:t> sequentially (</a:t>
            </a:r>
            <a:r>
              <a:rPr lang="en-US" sz="1600" dirty="0" err="1"/>
              <a:t>berurutan</a:t>
            </a:r>
            <a:r>
              <a:rPr lang="en-US" sz="1600" dirty="0"/>
              <a:t>),</a:t>
            </a:r>
            <a:r>
              <a:rPr lang="en-US" sz="1600" dirty="0" err="1"/>
              <a:t>misalnya</a:t>
            </a:r>
            <a:r>
              <a:rPr lang="en-US" sz="1600" dirty="0"/>
              <a:t> linked list, tape drive, dan hard disk.</a:t>
            </a:r>
          </a:p>
          <a:p>
            <a:pPr marL="152400" indent="0">
              <a:buNone/>
            </a:pPr>
            <a:endParaRPr lang="en-US" sz="1600" dirty="0"/>
          </a:p>
          <a:p>
            <a:pPr marL="152400" indent="0">
              <a:buNone/>
            </a:pPr>
            <a:r>
              <a:rPr lang="en-US" sz="1600" dirty="0" err="1"/>
              <a:t>Kekurangan</a:t>
            </a:r>
            <a:r>
              <a:rPr lang="en-US" sz="1600" dirty="0"/>
              <a:t> Merge Sort</a:t>
            </a:r>
          </a:p>
          <a:p>
            <a:pPr marL="152400" indent="0">
              <a:buNone/>
            </a:pPr>
            <a:r>
              <a:rPr lang="en-US" sz="1600" dirty="0"/>
              <a:t>1. </a:t>
            </a:r>
            <a:r>
              <a:rPr lang="en-US" sz="1600" dirty="0" err="1"/>
              <a:t>Kekurangan</a:t>
            </a:r>
            <a:r>
              <a:rPr lang="en-US" sz="1600" dirty="0"/>
              <a:t> Merge Sort </a:t>
            </a:r>
            <a:r>
              <a:rPr lang="en-US" sz="1600" dirty="0" err="1"/>
              <a:t>yaitu</a:t>
            </a:r>
            <a:r>
              <a:rPr lang="en-US" sz="1600" dirty="0"/>
              <a:t> </a:t>
            </a:r>
            <a:r>
              <a:rPr lang="en-US" sz="1600" dirty="0" err="1"/>
              <a:t>terlalu</a:t>
            </a:r>
            <a:r>
              <a:rPr lang="en-US" sz="1600" dirty="0"/>
              <a:t> </a:t>
            </a:r>
            <a:r>
              <a:rPr lang="en-US" sz="1600" dirty="0" err="1"/>
              <a:t>banyak</a:t>
            </a:r>
            <a:r>
              <a:rPr lang="en-US" sz="1600" dirty="0"/>
              <a:t> </a:t>
            </a:r>
            <a:r>
              <a:rPr lang="en-US" sz="1600" dirty="0" err="1"/>
              <a:t>menggunakan</a:t>
            </a:r>
            <a:r>
              <a:rPr lang="en-US" sz="1600" dirty="0"/>
              <a:t> </a:t>
            </a:r>
            <a:r>
              <a:rPr lang="en-US" sz="1600" dirty="0" err="1"/>
              <a:t>ruang</a:t>
            </a:r>
            <a:r>
              <a:rPr lang="en-US" sz="1600" dirty="0"/>
              <a:t> pada </a:t>
            </a:r>
            <a:r>
              <a:rPr lang="en-US" sz="1600" dirty="0" err="1"/>
              <a:t>memori</a:t>
            </a:r>
            <a:r>
              <a:rPr lang="en-US" sz="1600" dirty="0"/>
              <a:t>.</a:t>
            </a:r>
          </a:p>
          <a:p>
            <a:pPr marL="152400" indent="0">
              <a:buNone/>
            </a:pPr>
            <a:r>
              <a:rPr lang="en-US" sz="1600" dirty="0"/>
              <a:t>2. Merge Sort </a:t>
            </a:r>
            <a:r>
              <a:rPr lang="en-US" sz="1600" dirty="0" err="1"/>
              <a:t>membutuhkan</a:t>
            </a:r>
            <a:r>
              <a:rPr lang="en-US" sz="1600" dirty="0"/>
              <a:t> </a:t>
            </a:r>
            <a:r>
              <a:rPr lang="en-US" sz="1600" dirty="0" err="1"/>
              <a:t>lebih</a:t>
            </a:r>
            <a:r>
              <a:rPr lang="en-US" sz="1600" dirty="0"/>
              <a:t> </a:t>
            </a:r>
            <a:r>
              <a:rPr lang="en-US" sz="1600" dirty="0" err="1"/>
              <a:t>banyak</a:t>
            </a:r>
            <a:r>
              <a:rPr lang="en-US" sz="1600" dirty="0"/>
              <a:t> </a:t>
            </a:r>
            <a:r>
              <a:rPr lang="en-US" sz="1600" dirty="0" err="1"/>
              <a:t>ruang</a:t>
            </a:r>
            <a:r>
              <a:rPr lang="en-US" sz="1600" dirty="0"/>
              <a:t> </a:t>
            </a:r>
            <a:r>
              <a:rPr lang="en-US" sz="1600" dirty="0" err="1"/>
              <a:t>daripada</a:t>
            </a:r>
            <a:r>
              <a:rPr lang="en-US" sz="1600" dirty="0"/>
              <a:t> </a:t>
            </a:r>
            <a:r>
              <a:rPr lang="en-US" sz="1600" dirty="0" err="1"/>
              <a:t>jenis</a:t>
            </a:r>
            <a:r>
              <a:rPr lang="en-US" sz="1600" dirty="0"/>
              <a:t> sorting </a:t>
            </a:r>
            <a:r>
              <a:rPr lang="en-US" sz="1600" dirty="0" err="1"/>
              <a:t>lainnya</a:t>
            </a:r>
            <a:r>
              <a:rPr lang="en-US" sz="1600" dirty="0"/>
              <a:t>.</a:t>
            </a:r>
          </a:p>
        </p:txBody>
      </p:sp>
    </p:spTree>
    <p:extLst>
      <p:ext uri="{BB962C8B-B14F-4D97-AF65-F5344CB8AC3E}">
        <p14:creationId xmlns:p14="http://schemas.microsoft.com/office/powerpoint/2010/main" val="141092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598DB1-4DC1-1D44-D1F0-2987DC69FFFB}"/>
              </a:ext>
            </a:extLst>
          </p:cNvPr>
          <p:cNvSpPr txBox="1"/>
          <p:nvPr/>
        </p:nvSpPr>
        <p:spPr>
          <a:xfrm>
            <a:off x="481693" y="408214"/>
            <a:ext cx="7911193" cy="461665"/>
          </a:xfrm>
          <a:prstGeom prst="rect">
            <a:avLst/>
          </a:prstGeom>
          <a:noFill/>
        </p:spPr>
        <p:txBody>
          <a:bodyPr wrap="square" rtlCol="0">
            <a:spAutoFit/>
          </a:bodyPr>
          <a:lstStyle/>
          <a:p>
            <a:pPr algn="ctr"/>
            <a:r>
              <a:rPr lang="en-US" sz="2400" dirty="0" err="1">
                <a:solidFill>
                  <a:schemeClr val="bg1"/>
                </a:solidFill>
              </a:rPr>
              <a:t>Codingan</a:t>
            </a:r>
            <a:r>
              <a:rPr lang="en-US" sz="2400" dirty="0">
                <a:solidFill>
                  <a:schemeClr val="bg1"/>
                </a:solidFill>
              </a:rPr>
              <a:t> merge sort</a:t>
            </a:r>
          </a:p>
        </p:txBody>
      </p:sp>
      <p:pic>
        <p:nvPicPr>
          <p:cNvPr id="4" name="Picture 3">
            <a:extLst>
              <a:ext uri="{FF2B5EF4-FFF2-40B4-BE49-F238E27FC236}">
                <a16:creationId xmlns:a16="http://schemas.microsoft.com/office/drawing/2014/main" id="{FC9B189F-2281-A265-A2A6-550F17773575}"/>
              </a:ext>
            </a:extLst>
          </p:cNvPr>
          <p:cNvPicPr>
            <a:picLocks noChangeAspect="1"/>
          </p:cNvPicPr>
          <p:nvPr/>
        </p:nvPicPr>
        <p:blipFill>
          <a:blip r:embed="rId2"/>
          <a:stretch>
            <a:fillRect/>
          </a:stretch>
        </p:blipFill>
        <p:spPr>
          <a:xfrm>
            <a:off x="-81642" y="869879"/>
            <a:ext cx="4348591" cy="4395294"/>
          </a:xfrm>
          <a:prstGeom prst="rect">
            <a:avLst/>
          </a:prstGeom>
        </p:spPr>
      </p:pic>
      <p:pic>
        <p:nvPicPr>
          <p:cNvPr id="7" name="Picture 6">
            <a:extLst>
              <a:ext uri="{FF2B5EF4-FFF2-40B4-BE49-F238E27FC236}">
                <a16:creationId xmlns:a16="http://schemas.microsoft.com/office/drawing/2014/main" id="{472BA48B-C695-611A-4962-E2CDDCC6458E}"/>
              </a:ext>
            </a:extLst>
          </p:cNvPr>
          <p:cNvPicPr>
            <a:picLocks noChangeAspect="1"/>
          </p:cNvPicPr>
          <p:nvPr/>
        </p:nvPicPr>
        <p:blipFill>
          <a:blip r:embed="rId3"/>
          <a:stretch>
            <a:fillRect/>
          </a:stretch>
        </p:blipFill>
        <p:spPr>
          <a:xfrm>
            <a:off x="4266949" y="869879"/>
            <a:ext cx="4877051" cy="4273621"/>
          </a:xfrm>
          <a:prstGeom prst="rect">
            <a:avLst/>
          </a:prstGeom>
        </p:spPr>
      </p:pic>
    </p:spTree>
    <p:extLst>
      <p:ext uri="{BB962C8B-B14F-4D97-AF65-F5344CB8AC3E}">
        <p14:creationId xmlns:p14="http://schemas.microsoft.com/office/powerpoint/2010/main" val="414743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15EDD7-2003-D66E-9C96-45836CC3CCE3}"/>
              </a:ext>
            </a:extLst>
          </p:cNvPr>
          <p:cNvPicPr>
            <a:picLocks noChangeAspect="1"/>
          </p:cNvPicPr>
          <p:nvPr/>
        </p:nvPicPr>
        <p:blipFill>
          <a:blip r:embed="rId2"/>
          <a:stretch>
            <a:fillRect/>
          </a:stretch>
        </p:blipFill>
        <p:spPr>
          <a:xfrm>
            <a:off x="0" y="1363436"/>
            <a:ext cx="4343623" cy="3693490"/>
          </a:xfrm>
          <a:prstGeom prst="rect">
            <a:avLst/>
          </a:prstGeom>
        </p:spPr>
      </p:pic>
      <p:pic>
        <p:nvPicPr>
          <p:cNvPr id="6" name="Picture 5">
            <a:extLst>
              <a:ext uri="{FF2B5EF4-FFF2-40B4-BE49-F238E27FC236}">
                <a16:creationId xmlns:a16="http://schemas.microsoft.com/office/drawing/2014/main" id="{6A3F608E-08D1-BD35-A232-ED1468944CA4}"/>
              </a:ext>
            </a:extLst>
          </p:cNvPr>
          <p:cNvPicPr>
            <a:picLocks noChangeAspect="1"/>
          </p:cNvPicPr>
          <p:nvPr/>
        </p:nvPicPr>
        <p:blipFill>
          <a:blip r:embed="rId3"/>
          <a:stretch>
            <a:fillRect/>
          </a:stretch>
        </p:blipFill>
        <p:spPr>
          <a:xfrm>
            <a:off x="4261757" y="212271"/>
            <a:ext cx="4825093" cy="4844655"/>
          </a:xfrm>
          <a:prstGeom prst="rect">
            <a:avLst/>
          </a:prstGeom>
        </p:spPr>
      </p:pic>
    </p:spTree>
    <p:extLst>
      <p:ext uri="{BB962C8B-B14F-4D97-AF65-F5344CB8AC3E}">
        <p14:creationId xmlns:p14="http://schemas.microsoft.com/office/powerpoint/2010/main" val="318746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3" name="Google Shape;3013;p41"/>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rtl="0">
              <a:lnSpc>
                <a:spcPct val="100000"/>
              </a:lnSpc>
              <a:spcBef>
                <a:spcPts val="0"/>
              </a:spcBef>
              <a:spcAft>
                <a:spcPts val="0"/>
              </a:spcAft>
              <a:buNone/>
            </a:pPr>
            <a:r>
              <a:rPr lang="en-US" dirty="0"/>
              <a:t>QUICK SORT</a:t>
            </a:r>
            <a:endParaRPr dirty="0">
              <a:solidFill>
                <a:schemeClr val="accent2"/>
              </a:solidFill>
            </a:endParaRPr>
          </a:p>
        </p:txBody>
      </p:sp>
      <p:grpSp>
        <p:nvGrpSpPr>
          <p:cNvPr id="3020" name="Google Shape;3020;p41"/>
          <p:cNvGrpSpPr/>
          <p:nvPr/>
        </p:nvGrpSpPr>
        <p:grpSpPr>
          <a:xfrm>
            <a:off x="5419567" y="4501791"/>
            <a:ext cx="1105976" cy="133969"/>
            <a:chOff x="8183182" y="663852"/>
            <a:chExt cx="1475028" cy="178673"/>
          </a:xfrm>
        </p:grpSpPr>
        <p:grpSp>
          <p:nvGrpSpPr>
            <p:cNvPr id="3021" name="Google Shape;3021;p41"/>
            <p:cNvGrpSpPr/>
            <p:nvPr/>
          </p:nvGrpSpPr>
          <p:grpSpPr>
            <a:xfrm>
              <a:off x="8183182" y="774425"/>
              <a:ext cx="1178025" cy="68100"/>
              <a:chOff x="2024450" y="204150"/>
              <a:chExt cx="1178025" cy="68100"/>
            </a:xfrm>
          </p:grpSpPr>
          <p:sp>
            <p:nvSpPr>
              <p:cNvPr id="3022" name="Google Shape;3022;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p:cNvGrpSpPr/>
            <p:nvPr/>
          </p:nvGrpSpPr>
          <p:grpSpPr>
            <a:xfrm>
              <a:off x="8480185" y="663852"/>
              <a:ext cx="1178025" cy="68100"/>
              <a:chOff x="2024450" y="204150"/>
              <a:chExt cx="1178025" cy="68100"/>
            </a:xfrm>
          </p:grpSpPr>
          <p:sp>
            <p:nvSpPr>
              <p:cNvPr id="3033" name="Google Shape;3033;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TextBox 13">
            <a:extLst>
              <a:ext uri="{FF2B5EF4-FFF2-40B4-BE49-F238E27FC236}">
                <a16:creationId xmlns:a16="http://schemas.microsoft.com/office/drawing/2014/main" id="{27A8F360-A73C-97A1-13AE-08BD2BAD9813}"/>
              </a:ext>
            </a:extLst>
          </p:cNvPr>
          <p:cNvSpPr txBox="1"/>
          <p:nvPr/>
        </p:nvSpPr>
        <p:spPr>
          <a:xfrm>
            <a:off x="342168" y="1246667"/>
            <a:ext cx="8082643" cy="1938992"/>
          </a:xfrm>
          <a:prstGeom prst="rect">
            <a:avLst/>
          </a:prstGeom>
          <a:noFill/>
        </p:spPr>
        <p:txBody>
          <a:bodyPr wrap="square" rtlCol="0">
            <a:spAutoFit/>
          </a:bodyPr>
          <a:lstStyle/>
          <a:p>
            <a:r>
              <a:rPr lang="en-US" sz="2000" dirty="0">
                <a:solidFill>
                  <a:schemeClr val="bg1"/>
                </a:solidFill>
              </a:rPr>
              <a:t>Quick Sort </a:t>
            </a:r>
            <a:r>
              <a:rPr lang="en-US" sz="2000" dirty="0" err="1">
                <a:solidFill>
                  <a:schemeClr val="bg1"/>
                </a:solidFill>
              </a:rPr>
              <a:t>merupakan</a:t>
            </a:r>
            <a:r>
              <a:rPr lang="en-US" sz="2000" dirty="0">
                <a:solidFill>
                  <a:schemeClr val="bg1"/>
                </a:solidFill>
              </a:rPr>
              <a:t> </a:t>
            </a:r>
            <a:r>
              <a:rPr lang="en-US" sz="2000" dirty="0" err="1">
                <a:solidFill>
                  <a:schemeClr val="bg1"/>
                </a:solidFill>
              </a:rPr>
              <a:t>suatu</a:t>
            </a:r>
            <a:r>
              <a:rPr lang="en-US" sz="2000" dirty="0">
                <a:solidFill>
                  <a:schemeClr val="bg1"/>
                </a:solidFill>
              </a:rPr>
              <a:t> </a:t>
            </a:r>
            <a:r>
              <a:rPr lang="en-US" sz="2000" dirty="0" err="1">
                <a:solidFill>
                  <a:schemeClr val="bg1"/>
                </a:solidFill>
              </a:rPr>
              <a:t>algoritma</a:t>
            </a:r>
            <a:r>
              <a:rPr lang="en-US" sz="2000" dirty="0">
                <a:solidFill>
                  <a:schemeClr val="bg1"/>
                </a:solidFill>
              </a:rPr>
              <a:t> </a:t>
            </a:r>
            <a:r>
              <a:rPr lang="en-US" sz="2000" dirty="0" err="1">
                <a:solidFill>
                  <a:schemeClr val="bg1"/>
                </a:solidFill>
              </a:rPr>
              <a:t>pengurutan</a:t>
            </a:r>
            <a:r>
              <a:rPr lang="en-US" sz="2000" dirty="0">
                <a:solidFill>
                  <a:schemeClr val="bg1"/>
                </a:solidFill>
              </a:rPr>
              <a:t> data yang </a:t>
            </a:r>
            <a:r>
              <a:rPr lang="en-US" sz="2000" dirty="0" err="1">
                <a:solidFill>
                  <a:schemeClr val="bg1"/>
                </a:solidFill>
              </a:rPr>
              <a:t>menggunakan</a:t>
            </a:r>
            <a:r>
              <a:rPr lang="en-US" sz="2000" dirty="0">
                <a:solidFill>
                  <a:schemeClr val="bg1"/>
                </a:solidFill>
              </a:rPr>
              <a:t> </a:t>
            </a:r>
            <a:r>
              <a:rPr lang="en-US" sz="2000" dirty="0" err="1">
                <a:solidFill>
                  <a:schemeClr val="bg1"/>
                </a:solidFill>
              </a:rPr>
              <a:t>teknik</a:t>
            </a:r>
            <a:r>
              <a:rPr lang="en-US" sz="2000" dirty="0">
                <a:solidFill>
                  <a:schemeClr val="bg1"/>
                </a:solidFill>
              </a:rPr>
              <a:t> </a:t>
            </a:r>
            <a:r>
              <a:rPr lang="en-US" sz="2000" dirty="0" err="1">
                <a:solidFill>
                  <a:schemeClr val="bg1"/>
                </a:solidFill>
              </a:rPr>
              <a:t>pemecahan</a:t>
            </a:r>
            <a:r>
              <a:rPr lang="en-US" sz="2000" dirty="0">
                <a:solidFill>
                  <a:schemeClr val="bg1"/>
                </a:solidFill>
              </a:rPr>
              <a:t> data </a:t>
            </a:r>
            <a:r>
              <a:rPr lang="en-US" sz="2000" dirty="0" err="1">
                <a:solidFill>
                  <a:schemeClr val="bg1"/>
                </a:solidFill>
              </a:rPr>
              <a:t>menjadi</a:t>
            </a:r>
            <a:r>
              <a:rPr lang="en-US" sz="2000" dirty="0">
                <a:solidFill>
                  <a:schemeClr val="bg1"/>
                </a:solidFill>
              </a:rPr>
              <a:t> </a:t>
            </a:r>
            <a:r>
              <a:rPr lang="en-US" sz="2000" dirty="0" err="1">
                <a:solidFill>
                  <a:schemeClr val="bg1"/>
                </a:solidFill>
              </a:rPr>
              <a:t>partisi-partisi</a:t>
            </a:r>
            <a:r>
              <a:rPr lang="en-US" sz="2000" dirty="0">
                <a:solidFill>
                  <a:schemeClr val="bg1"/>
                </a:solidFill>
              </a:rPr>
              <a:t>, </a:t>
            </a:r>
            <a:r>
              <a:rPr lang="en-US" sz="2000" dirty="0" err="1">
                <a:solidFill>
                  <a:schemeClr val="bg1"/>
                </a:solidFill>
              </a:rPr>
              <a:t>sehingga</a:t>
            </a:r>
            <a:r>
              <a:rPr lang="en-US" sz="2000" dirty="0">
                <a:solidFill>
                  <a:schemeClr val="bg1"/>
                </a:solidFill>
              </a:rPr>
              <a:t> </a:t>
            </a:r>
            <a:r>
              <a:rPr lang="en-US" sz="2000" dirty="0" err="1">
                <a:solidFill>
                  <a:schemeClr val="bg1"/>
                </a:solidFill>
              </a:rPr>
              <a:t>metode</a:t>
            </a:r>
            <a:r>
              <a:rPr lang="en-US" sz="2000" dirty="0">
                <a:solidFill>
                  <a:schemeClr val="bg1"/>
                </a:solidFill>
              </a:rPr>
              <a:t> </a:t>
            </a:r>
            <a:r>
              <a:rPr lang="en-US" sz="2000" dirty="0" err="1">
                <a:solidFill>
                  <a:schemeClr val="bg1"/>
                </a:solidFill>
              </a:rPr>
              <a:t>ini</a:t>
            </a:r>
            <a:r>
              <a:rPr lang="en-US" sz="2000" dirty="0">
                <a:solidFill>
                  <a:schemeClr val="bg1"/>
                </a:solidFill>
              </a:rPr>
              <a:t> </a:t>
            </a:r>
            <a:r>
              <a:rPr lang="en-US" sz="2000" dirty="0" err="1">
                <a:solidFill>
                  <a:schemeClr val="bg1"/>
                </a:solidFill>
              </a:rPr>
              <a:t>disebut</a:t>
            </a:r>
            <a:r>
              <a:rPr lang="en-US" sz="2000" dirty="0">
                <a:solidFill>
                  <a:schemeClr val="bg1"/>
                </a:solidFill>
              </a:rPr>
              <a:t> juga </a:t>
            </a:r>
            <a:r>
              <a:rPr lang="en-US" sz="2000" dirty="0" err="1">
                <a:solidFill>
                  <a:schemeClr val="bg1"/>
                </a:solidFill>
              </a:rPr>
              <a:t>dengan</a:t>
            </a:r>
            <a:r>
              <a:rPr lang="en-US" sz="2000" dirty="0">
                <a:solidFill>
                  <a:schemeClr val="bg1"/>
                </a:solidFill>
              </a:rPr>
              <a:t> </a:t>
            </a:r>
            <a:r>
              <a:rPr lang="en-US" sz="2000" dirty="0" err="1">
                <a:solidFill>
                  <a:schemeClr val="bg1"/>
                </a:solidFill>
              </a:rPr>
              <a:t>nama</a:t>
            </a:r>
            <a:r>
              <a:rPr lang="en-US" sz="2000" dirty="0">
                <a:solidFill>
                  <a:schemeClr val="bg1"/>
                </a:solidFill>
              </a:rPr>
              <a:t> partition exchange sort. </a:t>
            </a:r>
            <a:r>
              <a:rPr lang="en-US" sz="2000" dirty="0" err="1">
                <a:solidFill>
                  <a:schemeClr val="bg1"/>
                </a:solidFill>
              </a:rPr>
              <a:t>Untuk</a:t>
            </a:r>
            <a:r>
              <a:rPr lang="en-US" sz="2000" dirty="0">
                <a:solidFill>
                  <a:schemeClr val="bg1"/>
                </a:solidFill>
              </a:rPr>
              <a:t> </a:t>
            </a:r>
            <a:r>
              <a:rPr lang="en-US" sz="2000" dirty="0" err="1">
                <a:solidFill>
                  <a:schemeClr val="bg1"/>
                </a:solidFill>
              </a:rPr>
              <a:t>memulai</a:t>
            </a:r>
            <a:r>
              <a:rPr lang="en-US" sz="2000" dirty="0">
                <a:solidFill>
                  <a:schemeClr val="bg1"/>
                </a:solidFill>
              </a:rPr>
              <a:t> </a:t>
            </a:r>
            <a:r>
              <a:rPr lang="en-US" sz="2000" dirty="0" err="1">
                <a:solidFill>
                  <a:schemeClr val="bg1"/>
                </a:solidFill>
              </a:rPr>
              <a:t>irterasi</a:t>
            </a:r>
            <a:r>
              <a:rPr lang="en-US" sz="2000" dirty="0">
                <a:solidFill>
                  <a:schemeClr val="bg1"/>
                </a:solidFill>
              </a:rPr>
              <a:t> </a:t>
            </a:r>
            <a:r>
              <a:rPr lang="en-US" sz="2000" dirty="0" err="1">
                <a:solidFill>
                  <a:schemeClr val="bg1"/>
                </a:solidFill>
              </a:rPr>
              <a:t>pengurutan</a:t>
            </a:r>
            <a:r>
              <a:rPr lang="en-US" sz="2000" dirty="0">
                <a:solidFill>
                  <a:schemeClr val="bg1"/>
                </a:solidFill>
              </a:rPr>
              <a:t>, </a:t>
            </a:r>
            <a:r>
              <a:rPr lang="en-US" sz="2000" dirty="0" err="1">
                <a:solidFill>
                  <a:schemeClr val="bg1"/>
                </a:solidFill>
              </a:rPr>
              <a:t>pertama-tama</a:t>
            </a:r>
            <a:r>
              <a:rPr lang="en-US" sz="2000" dirty="0">
                <a:solidFill>
                  <a:schemeClr val="bg1"/>
                </a:solidFill>
              </a:rPr>
              <a:t> </a:t>
            </a:r>
            <a:r>
              <a:rPr lang="en-US" sz="2000" dirty="0" err="1">
                <a:solidFill>
                  <a:schemeClr val="bg1"/>
                </a:solidFill>
              </a:rPr>
              <a:t>sebuah</a:t>
            </a:r>
            <a:r>
              <a:rPr lang="en-US" sz="2000" dirty="0">
                <a:solidFill>
                  <a:schemeClr val="bg1"/>
                </a:solidFill>
              </a:rPr>
              <a:t> </a:t>
            </a:r>
            <a:r>
              <a:rPr lang="en-US" sz="2000" dirty="0" err="1">
                <a:solidFill>
                  <a:schemeClr val="bg1"/>
                </a:solidFill>
              </a:rPr>
              <a:t>elemen</a:t>
            </a:r>
            <a:r>
              <a:rPr lang="en-US" sz="2000" dirty="0">
                <a:solidFill>
                  <a:schemeClr val="bg1"/>
                </a:solidFill>
              </a:rPr>
              <a:t> </a:t>
            </a:r>
            <a:r>
              <a:rPr lang="en-US" sz="2000" dirty="0" err="1">
                <a:solidFill>
                  <a:schemeClr val="bg1"/>
                </a:solidFill>
              </a:rPr>
              <a:t>dipilih</a:t>
            </a:r>
            <a:r>
              <a:rPr lang="en-US" sz="2000" dirty="0">
                <a:solidFill>
                  <a:schemeClr val="bg1"/>
                </a:solidFill>
              </a:rPr>
              <a:t> </a:t>
            </a:r>
            <a:r>
              <a:rPr lang="en-US" sz="2000" dirty="0" err="1">
                <a:solidFill>
                  <a:schemeClr val="bg1"/>
                </a:solidFill>
              </a:rPr>
              <a:t>dari</a:t>
            </a:r>
            <a:r>
              <a:rPr lang="en-US" sz="2000" dirty="0">
                <a:solidFill>
                  <a:schemeClr val="bg1"/>
                </a:solidFill>
              </a:rPr>
              <a:t> data,  </a:t>
            </a:r>
            <a:r>
              <a:rPr lang="en-US" sz="2000" dirty="0" err="1">
                <a:solidFill>
                  <a:schemeClr val="bg1"/>
                </a:solidFill>
              </a:rPr>
              <a:t>kemudian</a:t>
            </a:r>
            <a:r>
              <a:rPr lang="en-US" sz="2000" dirty="0">
                <a:solidFill>
                  <a:schemeClr val="bg1"/>
                </a:solidFill>
              </a:rPr>
              <a:t> </a:t>
            </a:r>
            <a:r>
              <a:rPr lang="en-US" sz="2000" dirty="0" err="1">
                <a:solidFill>
                  <a:schemeClr val="bg1"/>
                </a:solidFill>
              </a:rPr>
              <a:t>elemen-elemen</a:t>
            </a:r>
            <a:r>
              <a:rPr lang="en-US" sz="2000" dirty="0">
                <a:solidFill>
                  <a:schemeClr val="bg1"/>
                </a:solidFill>
              </a:rPr>
              <a:t> data </a:t>
            </a:r>
            <a:r>
              <a:rPr lang="en-US" sz="2000" dirty="0" err="1">
                <a:solidFill>
                  <a:schemeClr val="bg1"/>
                </a:solidFill>
              </a:rPr>
              <a:t>akan</a:t>
            </a:r>
            <a:r>
              <a:rPr lang="en-US" sz="2000" dirty="0">
                <a:solidFill>
                  <a:schemeClr val="bg1"/>
                </a:solidFill>
              </a:rPr>
              <a:t> </a:t>
            </a:r>
            <a:r>
              <a:rPr lang="en-US" sz="2000" dirty="0" err="1">
                <a:solidFill>
                  <a:schemeClr val="bg1"/>
                </a:solidFill>
              </a:rPr>
              <a:t>diurutkan</a:t>
            </a:r>
            <a:r>
              <a:rPr lang="en-US" sz="2000" dirty="0">
                <a:solidFill>
                  <a:schemeClr val="bg1"/>
                </a:solidFill>
              </a:rPr>
              <a:t> </a:t>
            </a:r>
            <a:r>
              <a:rPr lang="en-US" sz="2000" dirty="0" err="1">
                <a:solidFill>
                  <a:schemeClr val="bg1"/>
                </a:solidFill>
              </a:rPr>
              <a:t>diatur</a:t>
            </a:r>
            <a:r>
              <a:rPr lang="en-US" sz="2000" dirty="0">
                <a:solidFill>
                  <a:schemeClr val="bg1"/>
                </a:solidFill>
              </a:rPr>
              <a:t> </a:t>
            </a:r>
            <a:r>
              <a:rPr lang="en-US" sz="2000" dirty="0" err="1">
                <a:solidFill>
                  <a:schemeClr val="bg1"/>
                </a:solidFill>
              </a:rPr>
              <a:t>sedemikian</a:t>
            </a:r>
            <a:r>
              <a:rPr lang="en-US" sz="2000" dirty="0">
                <a:solidFill>
                  <a:schemeClr val="bg1"/>
                </a:solidFill>
              </a:rPr>
              <a:t> </a:t>
            </a:r>
            <a:r>
              <a:rPr lang="en-US" sz="2000" dirty="0" err="1">
                <a:solidFill>
                  <a:schemeClr val="bg1"/>
                </a:solidFill>
              </a:rPr>
              <a:t>rupa</a:t>
            </a:r>
            <a:r>
              <a:rPr lang="en-US" sz="2000" dirty="0">
                <a:solidFill>
                  <a:schemeClr val="bg1"/>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028D9F-E902-2159-CEA3-779F8FDC5EDC}"/>
              </a:ext>
            </a:extLst>
          </p:cNvPr>
          <p:cNvPicPr>
            <a:picLocks noChangeAspect="1"/>
          </p:cNvPicPr>
          <p:nvPr/>
        </p:nvPicPr>
        <p:blipFill>
          <a:blip r:embed="rId2"/>
          <a:stretch>
            <a:fillRect/>
          </a:stretch>
        </p:blipFill>
        <p:spPr>
          <a:xfrm>
            <a:off x="1208314" y="947057"/>
            <a:ext cx="6335486" cy="3322864"/>
          </a:xfrm>
          <a:prstGeom prst="rect">
            <a:avLst/>
          </a:prstGeom>
        </p:spPr>
      </p:pic>
      <p:sp>
        <p:nvSpPr>
          <p:cNvPr id="4" name="TextBox 3">
            <a:extLst>
              <a:ext uri="{FF2B5EF4-FFF2-40B4-BE49-F238E27FC236}">
                <a16:creationId xmlns:a16="http://schemas.microsoft.com/office/drawing/2014/main" id="{8029E215-AFEE-C68B-5CA8-17D6C7FE371A}"/>
              </a:ext>
            </a:extLst>
          </p:cNvPr>
          <p:cNvSpPr txBox="1"/>
          <p:nvPr/>
        </p:nvSpPr>
        <p:spPr>
          <a:xfrm>
            <a:off x="1102179" y="383721"/>
            <a:ext cx="6229350" cy="400110"/>
          </a:xfrm>
          <a:prstGeom prst="rect">
            <a:avLst/>
          </a:prstGeom>
          <a:noFill/>
        </p:spPr>
        <p:txBody>
          <a:bodyPr wrap="square" rtlCol="0">
            <a:spAutoFit/>
          </a:bodyPr>
          <a:lstStyle/>
          <a:p>
            <a:r>
              <a:rPr lang="en-US" sz="2000" dirty="0" err="1">
                <a:solidFill>
                  <a:schemeClr val="bg1"/>
                </a:solidFill>
              </a:rPr>
              <a:t>Ilustrasi</a:t>
            </a:r>
            <a:r>
              <a:rPr lang="en-US" sz="2000" dirty="0">
                <a:solidFill>
                  <a:schemeClr val="bg1"/>
                </a:solidFill>
              </a:rPr>
              <a:t> quick sort</a:t>
            </a:r>
          </a:p>
        </p:txBody>
      </p:sp>
    </p:spTree>
    <p:extLst>
      <p:ext uri="{BB962C8B-B14F-4D97-AF65-F5344CB8AC3E}">
        <p14:creationId xmlns:p14="http://schemas.microsoft.com/office/powerpoint/2010/main" val="212355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769D-BF50-77BF-5857-EC814FDCA925}"/>
              </a:ext>
            </a:extLst>
          </p:cNvPr>
          <p:cNvSpPr>
            <a:spLocks noGrp="1"/>
          </p:cNvSpPr>
          <p:nvPr>
            <p:ph type="title"/>
          </p:nvPr>
        </p:nvSpPr>
        <p:spPr/>
        <p:txBody>
          <a:bodyPr/>
          <a:lstStyle/>
          <a:p>
            <a:r>
              <a:rPr lang="en-US" dirty="0" err="1"/>
              <a:t>Kelebihan</a:t>
            </a:r>
            <a:r>
              <a:rPr lang="en-US" dirty="0"/>
              <a:t> dan </a:t>
            </a:r>
            <a:r>
              <a:rPr lang="en-US" dirty="0" err="1"/>
              <a:t>kekurangan</a:t>
            </a:r>
            <a:endParaRPr lang="en-US" dirty="0"/>
          </a:p>
        </p:txBody>
      </p:sp>
      <p:sp>
        <p:nvSpPr>
          <p:cNvPr id="3" name="Text Placeholder 2">
            <a:extLst>
              <a:ext uri="{FF2B5EF4-FFF2-40B4-BE49-F238E27FC236}">
                <a16:creationId xmlns:a16="http://schemas.microsoft.com/office/drawing/2014/main" id="{6BFA0A17-E354-2D06-C8E3-EBBAA158FAD7}"/>
              </a:ext>
            </a:extLst>
          </p:cNvPr>
          <p:cNvSpPr>
            <a:spLocks noGrp="1"/>
          </p:cNvSpPr>
          <p:nvPr>
            <p:ph type="body" idx="1"/>
          </p:nvPr>
        </p:nvSpPr>
        <p:spPr>
          <a:xfrm>
            <a:off x="713100" y="1187700"/>
            <a:ext cx="7717800" cy="3955800"/>
          </a:xfrm>
        </p:spPr>
        <p:txBody>
          <a:bodyPr/>
          <a:lstStyle/>
          <a:p>
            <a:pPr marL="152400" indent="0">
              <a:buNone/>
            </a:pPr>
            <a:r>
              <a:rPr lang="en-US" sz="1400" dirty="0" err="1"/>
              <a:t>Kelebihan</a:t>
            </a:r>
            <a:r>
              <a:rPr lang="en-US" sz="1400" dirty="0"/>
              <a:t> </a:t>
            </a:r>
            <a:r>
              <a:rPr lang="en-US" sz="1400" dirty="0" err="1"/>
              <a:t>Algoritma</a:t>
            </a:r>
            <a:r>
              <a:rPr lang="en-US" sz="1400" dirty="0"/>
              <a:t> Quick Sort</a:t>
            </a:r>
          </a:p>
          <a:p>
            <a:pPr marL="152400" indent="0">
              <a:buNone/>
            </a:pPr>
            <a:r>
              <a:rPr lang="en-US" sz="1400" dirty="0"/>
              <a:t>1. </a:t>
            </a:r>
            <a:r>
              <a:rPr lang="en-US" sz="1400" dirty="0" err="1"/>
              <a:t>Secara</a:t>
            </a:r>
            <a:r>
              <a:rPr lang="en-US" sz="1400" dirty="0"/>
              <a:t> </a:t>
            </a:r>
            <a:r>
              <a:rPr lang="en-US" sz="1400" dirty="0" err="1"/>
              <a:t>umum</a:t>
            </a:r>
            <a:r>
              <a:rPr lang="en-US" sz="1400" dirty="0"/>
              <a:t> </a:t>
            </a:r>
            <a:r>
              <a:rPr lang="en-US" sz="1400" dirty="0" err="1"/>
              <a:t>memiliki</a:t>
            </a:r>
            <a:r>
              <a:rPr lang="en-US" sz="1400" dirty="0"/>
              <a:t> </a:t>
            </a:r>
            <a:r>
              <a:rPr lang="en-US" sz="1400" dirty="0" err="1"/>
              <a:t>kompleksitas</a:t>
            </a:r>
            <a:r>
              <a:rPr lang="en-US" sz="1400" dirty="0"/>
              <a:t> O(n log n).</a:t>
            </a:r>
          </a:p>
          <a:p>
            <a:pPr marL="152400" indent="0">
              <a:buNone/>
            </a:pPr>
            <a:r>
              <a:rPr lang="en-US" sz="1400" dirty="0"/>
              <a:t>2. </a:t>
            </a:r>
            <a:r>
              <a:rPr lang="en-US" sz="1400" dirty="0" err="1"/>
              <a:t>Algoritmanya</a:t>
            </a:r>
            <a:r>
              <a:rPr lang="en-US" sz="1400" dirty="0"/>
              <a:t> </a:t>
            </a:r>
            <a:r>
              <a:rPr lang="en-US" sz="1400" dirty="0" err="1"/>
              <a:t>sederhana</a:t>
            </a:r>
            <a:r>
              <a:rPr lang="en-US" sz="1400" dirty="0"/>
              <a:t> dan </a:t>
            </a:r>
            <a:r>
              <a:rPr lang="en-US" sz="1400" dirty="0" err="1"/>
              <a:t>mudah</a:t>
            </a:r>
            <a:r>
              <a:rPr lang="en-US" sz="1400" dirty="0"/>
              <a:t> </a:t>
            </a:r>
            <a:r>
              <a:rPr lang="en-US" sz="1400" dirty="0" err="1"/>
              <a:t>diterapkan</a:t>
            </a:r>
            <a:r>
              <a:rPr lang="en-US" sz="1400" dirty="0"/>
              <a:t> pada </a:t>
            </a:r>
            <a:r>
              <a:rPr lang="en-US" sz="1400" dirty="0" err="1"/>
              <a:t>berbagai</a:t>
            </a:r>
            <a:r>
              <a:rPr lang="en-US" sz="1400" dirty="0"/>
              <a:t> </a:t>
            </a:r>
            <a:r>
              <a:rPr lang="en-US" sz="1400" dirty="0" err="1"/>
              <a:t>bahasa</a:t>
            </a:r>
            <a:r>
              <a:rPr lang="en-US" sz="1400" dirty="0"/>
              <a:t> </a:t>
            </a:r>
            <a:r>
              <a:rPr lang="en-US" sz="1400" dirty="0" err="1"/>
              <a:t>pemrograman</a:t>
            </a:r>
            <a:r>
              <a:rPr lang="en-US" sz="1400" dirty="0"/>
              <a:t> dan </a:t>
            </a:r>
            <a:r>
              <a:rPr lang="en-US" sz="1400" dirty="0" err="1"/>
              <a:t>arsitektur</a:t>
            </a:r>
            <a:r>
              <a:rPr lang="en-US" sz="1400" dirty="0"/>
              <a:t> </a:t>
            </a:r>
            <a:r>
              <a:rPr lang="en-US" sz="1400" dirty="0" err="1"/>
              <a:t>mesin</a:t>
            </a:r>
            <a:r>
              <a:rPr lang="en-US" sz="1400" dirty="0"/>
              <a:t> </a:t>
            </a:r>
            <a:r>
              <a:rPr lang="en-US" sz="1400" dirty="0" err="1"/>
              <a:t>secara</a:t>
            </a:r>
            <a:r>
              <a:rPr lang="en-US" sz="1400" dirty="0"/>
              <a:t> </a:t>
            </a:r>
            <a:r>
              <a:rPr lang="en-US" sz="1400" dirty="0" err="1"/>
              <a:t>efisien</a:t>
            </a:r>
            <a:r>
              <a:rPr lang="en-US" sz="1400" dirty="0"/>
              <a:t>.</a:t>
            </a:r>
          </a:p>
          <a:p>
            <a:pPr marL="152400" indent="0">
              <a:buNone/>
            </a:pPr>
            <a:r>
              <a:rPr lang="en-US" sz="1400" dirty="0"/>
              <a:t>3. </a:t>
            </a:r>
            <a:r>
              <a:rPr lang="en-US" sz="1400" dirty="0" err="1"/>
              <a:t>Dalam</a:t>
            </a:r>
            <a:r>
              <a:rPr lang="en-US" sz="1400" dirty="0"/>
              <a:t> </a:t>
            </a:r>
            <a:r>
              <a:rPr lang="en-US" sz="1400" dirty="0" err="1"/>
              <a:t>prakteknya</a:t>
            </a:r>
            <a:r>
              <a:rPr lang="en-US" sz="1400" dirty="0"/>
              <a:t> </a:t>
            </a:r>
            <a:r>
              <a:rPr lang="en-US" sz="1400" dirty="0" err="1"/>
              <a:t>adalah</a:t>
            </a:r>
            <a:r>
              <a:rPr lang="en-US" sz="1400" dirty="0"/>
              <a:t> yang </a:t>
            </a:r>
            <a:r>
              <a:rPr lang="en-US" sz="1400" dirty="0" err="1"/>
              <a:t>tercepat</a:t>
            </a:r>
            <a:r>
              <a:rPr lang="en-US" sz="1400" dirty="0"/>
              <a:t> </a:t>
            </a:r>
            <a:r>
              <a:rPr lang="en-US" sz="1400" dirty="0" err="1"/>
              <a:t>dari</a:t>
            </a:r>
            <a:r>
              <a:rPr lang="en-US" sz="1400" dirty="0"/>
              <a:t> </a:t>
            </a:r>
            <a:r>
              <a:rPr lang="en-US" sz="1400" dirty="0" err="1"/>
              <a:t>berbagai</a:t>
            </a:r>
            <a:r>
              <a:rPr lang="en-US" sz="1400" dirty="0"/>
              <a:t> </a:t>
            </a:r>
            <a:r>
              <a:rPr lang="en-US" sz="1400" dirty="0" err="1"/>
              <a:t>algoritma</a:t>
            </a:r>
            <a:r>
              <a:rPr lang="en-US" sz="1400" dirty="0"/>
              <a:t> </a:t>
            </a:r>
            <a:r>
              <a:rPr lang="en-US" sz="1400" dirty="0" err="1"/>
              <a:t>pengurutan</a:t>
            </a:r>
            <a:r>
              <a:rPr lang="en-US" sz="1400" dirty="0"/>
              <a:t> </a:t>
            </a:r>
            <a:r>
              <a:rPr lang="en-US" sz="1400" dirty="0" err="1"/>
              <a:t>dengan</a:t>
            </a:r>
            <a:r>
              <a:rPr lang="en-US" sz="1400" dirty="0"/>
              <a:t> </a:t>
            </a:r>
            <a:r>
              <a:rPr lang="en-US" sz="1400" dirty="0" err="1"/>
              <a:t>perbandingan</a:t>
            </a:r>
            <a:r>
              <a:rPr lang="en-US" sz="1400" dirty="0"/>
              <a:t>, </a:t>
            </a:r>
            <a:r>
              <a:rPr lang="en-US" sz="1400" dirty="0" err="1"/>
              <a:t>seperti</a:t>
            </a:r>
            <a:r>
              <a:rPr lang="en-US" sz="1400" dirty="0"/>
              <a:t> </a:t>
            </a:r>
            <a:r>
              <a:rPr lang="en-US" sz="1400" dirty="0" err="1"/>
              <a:t>mergesort</a:t>
            </a:r>
            <a:r>
              <a:rPr lang="en-US" sz="1400" dirty="0"/>
              <a:t> dan heapsort.</a:t>
            </a:r>
          </a:p>
          <a:p>
            <a:pPr marL="152400" indent="0">
              <a:buNone/>
            </a:pPr>
            <a:r>
              <a:rPr lang="en-US" sz="1400" dirty="0"/>
              <a:t>4. </a:t>
            </a:r>
            <a:r>
              <a:rPr lang="en-US" sz="1400" dirty="0" err="1"/>
              <a:t>Melakukan</a:t>
            </a:r>
            <a:r>
              <a:rPr lang="en-US" sz="1400" dirty="0"/>
              <a:t> proses </a:t>
            </a:r>
            <a:r>
              <a:rPr lang="en-US" sz="1400" dirty="0" err="1"/>
              <a:t>langsung</a:t>
            </a:r>
            <a:r>
              <a:rPr lang="en-US" sz="1400" dirty="0"/>
              <a:t> pada input (in-place) </a:t>
            </a:r>
            <a:r>
              <a:rPr lang="en-US" sz="1400" dirty="0" err="1"/>
              <a:t>dengan</a:t>
            </a:r>
            <a:r>
              <a:rPr lang="en-US" sz="1400" dirty="0"/>
              <a:t> </a:t>
            </a:r>
            <a:r>
              <a:rPr lang="en-US" sz="1400" dirty="0" err="1"/>
              <a:t>sedikit</a:t>
            </a:r>
            <a:r>
              <a:rPr lang="en-US" sz="1400" dirty="0"/>
              <a:t> </a:t>
            </a:r>
            <a:r>
              <a:rPr lang="en-US" sz="1400" dirty="0" err="1"/>
              <a:t>tambahan</a:t>
            </a:r>
            <a:r>
              <a:rPr lang="en-US" sz="1400" dirty="0"/>
              <a:t> </a:t>
            </a:r>
            <a:r>
              <a:rPr lang="en-US" sz="1400" dirty="0" err="1"/>
              <a:t>memori</a:t>
            </a:r>
            <a:r>
              <a:rPr lang="en-US" sz="1400" dirty="0"/>
              <a:t>.</a:t>
            </a:r>
          </a:p>
          <a:p>
            <a:pPr marL="152400" indent="0">
              <a:buNone/>
            </a:pPr>
            <a:r>
              <a:rPr lang="en-US" sz="1400" dirty="0"/>
              <a:t>5. </a:t>
            </a:r>
            <a:r>
              <a:rPr lang="en-US" sz="1400" dirty="0" err="1"/>
              <a:t>Bekerja</a:t>
            </a:r>
            <a:r>
              <a:rPr lang="en-US" sz="1400" dirty="0"/>
              <a:t> </a:t>
            </a:r>
            <a:r>
              <a:rPr lang="en-US" sz="1400" dirty="0" err="1"/>
              <a:t>dengan</a:t>
            </a:r>
            <a:r>
              <a:rPr lang="en-US" sz="1400" dirty="0"/>
              <a:t> </a:t>
            </a:r>
            <a:r>
              <a:rPr lang="en-US" sz="1400" dirty="0" err="1"/>
              <a:t>baik</a:t>
            </a:r>
            <a:r>
              <a:rPr lang="en-US" sz="1400" dirty="0"/>
              <a:t> pada </a:t>
            </a:r>
            <a:r>
              <a:rPr lang="en-US" sz="1400" dirty="0" err="1"/>
              <a:t>berbagai</a:t>
            </a:r>
            <a:r>
              <a:rPr lang="en-US" sz="1400" dirty="0"/>
              <a:t> </a:t>
            </a:r>
            <a:r>
              <a:rPr lang="en-US" sz="1400" dirty="0" err="1"/>
              <a:t>jenis</a:t>
            </a:r>
            <a:r>
              <a:rPr lang="en-US" sz="1400" dirty="0"/>
              <a:t> input data (</a:t>
            </a:r>
            <a:r>
              <a:rPr lang="en-US" sz="1400" dirty="0" err="1"/>
              <a:t>seperti</a:t>
            </a:r>
            <a:r>
              <a:rPr lang="en-US" sz="1400" dirty="0"/>
              <a:t> </a:t>
            </a:r>
            <a:r>
              <a:rPr lang="en-US" sz="1400" dirty="0" err="1"/>
              <a:t>angka</a:t>
            </a:r>
            <a:r>
              <a:rPr lang="en-US" sz="1400" dirty="0"/>
              <a:t> dan </a:t>
            </a:r>
            <a:r>
              <a:rPr lang="en-US" sz="1400" dirty="0" err="1"/>
              <a:t>karakter</a:t>
            </a:r>
            <a:r>
              <a:rPr lang="en-US" sz="1400" dirty="0"/>
              <a:t>)</a:t>
            </a:r>
          </a:p>
          <a:p>
            <a:pPr marL="152400" indent="0">
              <a:buNone/>
            </a:pPr>
            <a:endParaRPr lang="en-US" sz="1400" dirty="0"/>
          </a:p>
          <a:p>
            <a:pPr marL="152400" indent="0">
              <a:buNone/>
            </a:pPr>
            <a:r>
              <a:rPr lang="en-US" sz="1400" dirty="0" err="1"/>
              <a:t>Kekurangan</a:t>
            </a:r>
            <a:r>
              <a:rPr lang="en-US" sz="1400" dirty="0"/>
              <a:t> </a:t>
            </a:r>
            <a:r>
              <a:rPr lang="en-US" sz="1400" dirty="0" err="1"/>
              <a:t>Algoritma</a:t>
            </a:r>
            <a:r>
              <a:rPr lang="en-US" sz="1400" dirty="0"/>
              <a:t> Quick Sort</a:t>
            </a:r>
          </a:p>
          <a:p>
            <a:pPr marL="152400" indent="0">
              <a:buNone/>
            </a:pPr>
            <a:r>
              <a:rPr lang="en-US" sz="1400" dirty="0"/>
              <a:t>1. </a:t>
            </a:r>
            <a:r>
              <a:rPr lang="en-US" sz="1400" dirty="0" err="1"/>
              <a:t>Sedikit</a:t>
            </a:r>
            <a:r>
              <a:rPr lang="en-US" sz="1400" dirty="0"/>
              <a:t> </a:t>
            </a:r>
            <a:r>
              <a:rPr lang="en-US" sz="1400" dirty="0" err="1"/>
              <a:t>kesalahan</a:t>
            </a:r>
            <a:r>
              <a:rPr lang="en-US" sz="1400" dirty="0"/>
              <a:t> </a:t>
            </a:r>
            <a:r>
              <a:rPr lang="en-US" sz="1400" dirty="0" err="1"/>
              <a:t>dalam</a:t>
            </a:r>
            <a:r>
              <a:rPr lang="en-US" sz="1400" dirty="0"/>
              <a:t> </a:t>
            </a:r>
            <a:r>
              <a:rPr lang="en-US" sz="1400" dirty="0" err="1"/>
              <a:t>penulisan</a:t>
            </a:r>
            <a:r>
              <a:rPr lang="en-US" sz="1400" dirty="0"/>
              <a:t> program </a:t>
            </a:r>
            <a:r>
              <a:rPr lang="en-US" sz="1400" dirty="0" err="1"/>
              <a:t>membuatnya</a:t>
            </a:r>
            <a:r>
              <a:rPr lang="en-US" sz="1400" dirty="0"/>
              <a:t> </a:t>
            </a:r>
            <a:r>
              <a:rPr lang="en-US" sz="1400" dirty="0" err="1"/>
              <a:t>bekerja</a:t>
            </a:r>
            <a:r>
              <a:rPr lang="en-US" sz="1400" dirty="0"/>
              <a:t> </a:t>
            </a:r>
            <a:r>
              <a:rPr lang="en-US" sz="1400" dirty="0" err="1"/>
              <a:t>tidak</a:t>
            </a:r>
            <a:r>
              <a:rPr lang="en-US" sz="1400" dirty="0"/>
              <a:t> </a:t>
            </a:r>
            <a:r>
              <a:rPr lang="en-US" sz="1400" dirty="0" err="1"/>
              <a:t>beraturan</a:t>
            </a:r>
            <a:r>
              <a:rPr lang="en-US" sz="1400" dirty="0"/>
              <a:t> (</a:t>
            </a:r>
            <a:r>
              <a:rPr lang="en-US" sz="1400" dirty="0" err="1"/>
              <a:t>hasilnya</a:t>
            </a:r>
            <a:r>
              <a:rPr lang="en-US" sz="1400" dirty="0"/>
              <a:t> </a:t>
            </a:r>
            <a:r>
              <a:rPr lang="en-US" sz="1400" dirty="0" err="1"/>
              <a:t>tidak</a:t>
            </a:r>
            <a:r>
              <a:rPr lang="en-US" sz="1400" dirty="0"/>
              <a:t> </a:t>
            </a:r>
            <a:r>
              <a:rPr lang="en-US" sz="1400" dirty="0" err="1"/>
              <a:t>benar</a:t>
            </a:r>
            <a:r>
              <a:rPr lang="en-US" sz="1400" dirty="0"/>
              <a:t> </a:t>
            </a:r>
            <a:r>
              <a:rPr lang="en-US" sz="1400" dirty="0" err="1"/>
              <a:t>atau</a:t>
            </a:r>
            <a:r>
              <a:rPr lang="en-US" sz="1400" dirty="0"/>
              <a:t> </a:t>
            </a:r>
            <a:r>
              <a:rPr lang="en-US" sz="1400" dirty="0" err="1"/>
              <a:t>tidak</a:t>
            </a:r>
            <a:r>
              <a:rPr lang="en-US" sz="1400" dirty="0"/>
              <a:t> </a:t>
            </a:r>
            <a:r>
              <a:rPr lang="en-US" sz="1400" dirty="0" err="1"/>
              <a:t>pernah</a:t>
            </a:r>
            <a:r>
              <a:rPr lang="en-US" sz="1400" dirty="0"/>
              <a:t> </a:t>
            </a:r>
            <a:r>
              <a:rPr lang="en-US" sz="1400" dirty="0" err="1"/>
              <a:t>selesai</a:t>
            </a:r>
            <a:r>
              <a:rPr lang="en-US" sz="1400" dirty="0"/>
              <a:t>).</a:t>
            </a:r>
          </a:p>
          <a:p>
            <a:pPr marL="152400" indent="0">
              <a:buNone/>
            </a:pPr>
            <a:r>
              <a:rPr lang="en-US" sz="1400" dirty="0"/>
              <a:t>2. </a:t>
            </a:r>
            <a:r>
              <a:rPr lang="en-US" sz="1400" dirty="0" err="1"/>
              <a:t>Memiliki</a:t>
            </a:r>
            <a:r>
              <a:rPr lang="en-US" sz="1400" dirty="0"/>
              <a:t> </a:t>
            </a:r>
            <a:r>
              <a:rPr lang="en-US" sz="1400" dirty="0" err="1"/>
              <a:t>ketergantungan</a:t>
            </a:r>
            <a:r>
              <a:rPr lang="en-US" sz="1400" dirty="0"/>
              <a:t> </a:t>
            </a:r>
            <a:r>
              <a:rPr lang="en-US" sz="1400" dirty="0" err="1"/>
              <a:t>terhadap</a:t>
            </a:r>
            <a:r>
              <a:rPr lang="en-US" sz="1400" dirty="0"/>
              <a:t> data yang </a:t>
            </a:r>
            <a:r>
              <a:rPr lang="en-US" sz="1400" dirty="0" err="1"/>
              <a:t>dimasukkan</a:t>
            </a:r>
            <a:r>
              <a:rPr lang="en-US" sz="1400" dirty="0"/>
              <a:t>, yang </a:t>
            </a:r>
            <a:r>
              <a:rPr lang="en-US" sz="1400" dirty="0" err="1"/>
              <a:t>dalam</a:t>
            </a:r>
            <a:r>
              <a:rPr lang="en-US" sz="1400" dirty="0"/>
              <a:t> </a:t>
            </a:r>
            <a:r>
              <a:rPr lang="en-US" sz="1400" dirty="0" err="1"/>
              <a:t>kasus</a:t>
            </a:r>
            <a:r>
              <a:rPr lang="en-US" sz="1400" dirty="0"/>
              <a:t> </a:t>
            </a:r>
            <a:r>
              <a:rPr lang="en-US" sz="1400" dirty="0" err="1"/>
              <a:t>terburuk</a:t>
            </a:r>
            <a:r>
              <a:rPr lang="en-US" sz="1400" dirty="0"/>
              <a:t> </a:t>
            </a:r>
            <a:r>
              <a:rPr lang="en-US" sz="1400" dirty="0" err="1"/>
              <a:t>memiliki</a:t>
            </a:r>
            <a:r>
              <a:rPr lang="en-US" sz="1400" dirty="0"/>
              <a:t> </a:t>
            </a:r>
            <a:r>
              <a:rPr lang="en-US" sz="1400" dirty="0" err="1"/>
              <a:t>kompleksitas</a:t>
            </a:r>
            <a:r>
              <a:rPr lang="en-US" sz="1400" dirty="0"/>
              <a:t> O(n2).</a:t>
            </a:r>
          </a:p>
          <a:p>
            <a:pPr marL="152400" indent="0">
              <a:buNone/>
            </a:pPr>
            <a:r>
              <a:rPr lang="en-US" sz="1400" dirty="0"/>
              <a:t>3. </a:t>
            </a:r>
            <a:r>
              <a:rPr lang="en-US" sz="1400" dirty="0" err="1"/>
              <a:t>Secara</a:t>
            </a:r>
            <a:r>
              <a:rPr lang="en-US" sz="1400" dirty="0"/>
              <a:t> </a:t>
            </a:r>
            <a:r>
              <a:rPr lang="en-US" sz="1400" dirty="0" err="1"/>
              <a:t>umum</a:t>
            </a:r>
            <a:r>
              <a:rPr lang="en-US" sz="1400" dirty="0"/>
              <a:t> </a:t>
            </a:r>
            <a:r>
              <a:rPr lang="en-US" sz="1400" dirty="0" err="1"/>
              <a:t>bersifat</a:t>
            </a:r>
            <a:r>
              <a:rPr lang="en-US" sz="1400" dirty="0"/>
              <a:t> </a:t>
            </a:r>
            <a:r>
              <a:rPr lang="en-US" sz="1400" dirty="0" err="1"/>
              <a:t>tidak</a:t>
            </a:r>
            <a:r>
              <a:rPr lang="en-US" sz="1400" dirty="0"/>
              <a:t> stable, </a:t>
            </a:r>
            <a:r>
              <a:rPr lang="en-US" sz="1400" dirty="0" err="1"/>
              <a:t>yaitu</a:t>
            </a:r>
            <a:r>
              <a:rPr lang="en-US" sz="1400" dirty="0"/>
              <a:t> </a:t>
            </a:r>
            <a:r>
              <a:rPr lang="en-US" sz="1400" dirty="0" err="1"/>
              <a:t>mengubah</a:t>
            </a:r>
            <a:r>
              <a:rPr lang="en-US" sz="1400" dirty="0"/>
              <a:t> </a:t>
            </a:r>
            <a:r>
              <a:rPr lang="en-US" sz="1400" dirty="0" err="1"/>
              <a:t>urutan</a:t>
            </a:r>
            <a:r>
              <a:rPr lang="en-US" sz="1400" dirty="0"/>
              <a:t> input </a:t>
            </a:r>
            <a:r>
              <a:rPr lang="en-US" sz="1400" dirty="0" err="1"/>
              <a:t>dalam</a:t>
            </a:r>
            <a:r>
              <a:rPr lang="en-US" sz="1400" dirty="0"/>
              <a:t> </a:t>
            </a:r>
            <a:r>
              <a:rPr lang="en-US" sz="1400" dirty="0" err="1"/>
              <a:t>hasil</a:t>
            </a:r>
            <a:r>
              <a:rPr lang="en-US" sz="1400" dirty="0"/>
              <a:t> </a:t>
            </a:r>
            <a:r>
              <a:rPr lang="en-US" sz="1400" dirty="0" err="1"/>
              <a:t>akhirnya</a:t>
            </a:r>
            <a:r>
              <a:rPr lang="en-US" sz="1400" dirty="0"/>
              <a:t> (</a:t>
            </a:r>
            <a:r>
              <a:rPr lang="en-US" sz="1400" dirty="0" err="1"/>
              <a:t>dalam</a:t>
            </a:r>
            <a:r>
              <a:rPr lang="en-US" sz="1400" dirty="0"/>
              <a:t> </a:t>
            </a:r>
            <a:r>
              <a:rPr lang="en-US" sz="1400" dirty="0" err="1"/>
              <a:t>hal</a:t>
            </a:r>
            <a:r>
              <a:rPr lang="en-US" sz="1400" dirty="0"/>
              <a:t> </a:t>
            </a:r>
            <a:r>
              <a:rPr lang="en-US" sz="1400" dirty="0" err="1"/>
              <a:t>inputnya</a:t>
            </a:r>
            <a:r>
              <a:rPr lang="en-US" sz="1400" dirty="0"/>
              <a:t> </a:t>
            </a:r>
            <a:r>
              <a:rPr lang="en-US" sz="1400" dirty="0" err="1"/>
              <a:t>bernilai</a:t>
            </a:r>
            <a:r>
              <a:rPr lang="en-US" sz="1400" dirty="0"/>
              <a:t> </a:t>
            </a:r>
            <a:r>
              <a:rPr lang="en-US" sz="1400" dirty="0" err="1"/>
              <a:t>sama</a:t>
            </a:r>
            <a:r>
              <a:rPr lang="en-US" sz="1400" dirty="0"/>
              <a:t>).</a:t>
            </a:r>
          </a:p>
          <a:p>
            <a:pPr marL="152400" indent="0">
              <a:buNone/>
            </a:pPr>
            <a:r>
              <a:rPr lang="en-US" sz="1400" dirty="0"/>
              <a:t>4. Pada </a:t>
            </a:r>
            <a:r>
              <a:rPr lang="en-US" sz="1400" dirty="0" err="1"/>
              <a:t>penerapan</a:t>
            </a:r>
            <a:r>
              <a:rPr lang="en-US" sz="1400" dirty="0"/>
              <a:t> </a:t>
            </a:r>
            <a:r>
              <a:rPr lang="en-US" sz="1400" dirty="0" err="1"/>
              <a:t>secara</a:t>
            </a:r>
            <a:r>
              <a:rPr lang="en-US" sz="1400" dirty="0"/>
              <a:t> </a:t>
            </a:r>
            <a:r>
              <a:rPr lang="en-US" sz="1400" dirty="0" err="1"/>
              <a:t>rekursif</a:t>
            </a:r>
            <a:r>
              <a:rPr lang="en-US" sz="1400" dirty="0"/>
              <a:t> (</a:t>
            </a:r>
            <a:r>
              <a:rPr lang="en-US" sz="1400" dirty="0" err="1"/>
              <a:t>memanggil</a:t>
            </a:r>
            <a:r>
              <a:rPr lang="en-US" sz="1400" dirty="0"/>
              <a:t> </a:t>
            </a:r>
            <a:r>
              <a:rPr lang="en-US" sz="1400" dirty="0" err="1"/>
              <a:t>dirinya</a:t>
            </a:r>
            <a:r>
              <a:rPr lang="en-US" sz="1400" dirty="0"/>
              <a:t> </a:t>
            </a:r>
            <a:r>
              <a:rPr lang="en-US" sz="1400" dirty="0" err="1"/>
              <a:t>sendiri</a:t>
            </a:r>
            <a:r>
              <a:rPr lang="en-US" sz="1400" dirty="0"/>
              <a:t>) </a:t>
            </a:r>
            <a:r>
              <a:rPr lang="en-US" sz="1400" dirty="0" err="1"/>
              <a:t>bila</a:t>
            </a:r>
            <a:r>
              <a:rPr lang="en-US" sz="1400" dirty="0"/>
              <a:t> </a:t>
            </a:r>
            <a:r>
              <a:rPr lang="en-US" sz="1400" dirty="0" err="1"/>
              <a:t>terjadi</a:t>
            </a:r>
            <a:r>
              <a:rPr lang="en-US" sz="1400" dirty="0"/>
              <a:t> </a:t>
            </a:r>
            <a:r>
              <a:rPr lang="en-US" sz="1400" dirty="0" err="1"/>
              <a:t>kasus</a:t>
            </a:r>
            <a:r>
              <a:rPr lang="en-US" sz="1400" dirty="0"/>
              <a:t> </a:t>
            </a:r>
            <a:r>
              <a:rPr lang="en-US" sz="1400" dirty="0" err="1"/>
              <a:t>terburuk</a:t>
            </a:r>
            <a:r>
              <a:rPr lang="en-US" sz="1400" dirty="0"/>
              <a:t> </a:t>
            </a:r>
            <a:r>
              <a:rPr lang="en-US" sz="1400" dirty="0" err="1"/>
              <a:t>dapat</a:t>
            </a:r>
            <a:r>
              <a:rPr lang="en-US" sz="1400" dirty="0"/>
              <a:t> </a:t>
            </a:r>
            <a:r>
              <a:rPr lang="en-US" sz="1400" dirty="0" err="1"/>
              <a:t>menghabiskan</a:t>
            </a:r>
            <a:r>
              <a:rPr lang="en-US" sz="1400" dirty="0"/>
              <a:t> stack dan </a:t>
            </a:r>
            <a:r>
              <a:rPr lang="en-US" sz="1400" dirty="0" err="1"/>
              <a:t>memacetkan</a:t>
            </a:r>
            <a:r>
              <a:rPr lang="en-US" sz="1400" dirty="0"/>
              <a:t> program.</a:t>
            </a:r>
          </a:p>
        </p:txBody>
      </p:sp>
    </p:spTree>
    <p:extLst>
      <p:ext uri="{BB962C8B-B14F-4D97-AF65-F5344CB8AC3E}">
        <p14:creationId xmlns:p14="http://schemas.microsoft.com/office/powerpoint/2010/main" val="44302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61" name="Google Shape;3061;p42"/>
          <p:cNvSpPr txBox="1">
            <a:spLocks noGrp="1"/>
          </p:cNvSpPr>
          <p:nvPr>
            <p:ph type="title" idx="4"/>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 dirty="0"/>
              <a:t>odingan quick sort</a:t>
            </a:r>
            <a:endParaRPr dirty="0"/>
          </a:p>
        </p:txBody>
      </p:sp>
      <p:grpSp>
        <p:nvGrpSpPr>
          <p:cNvPr id="3068" name="Google Shape;3068;p42"/>
          <p:cNvGrpSpPr/>
          <p:nvPr/>
        </p:nvGrpSpPr>
        <p:grpSpPr>
          <a:xfrm>
            <a:off x="7812807" y="883512"/>
            <a:ext cx="1520982" cy="302065"/>
            <a:chOff x="5642557" y="-150670"/>
            <a:chExt cx="1520982" cy="302065"/>
          </a:xfrm>
        </p:grpSpPr>
        <p:sp>
          <p:nvSpPr>
            <p:cNvPr id="3069" name="Google Shape;3069;p4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42"/>
          <p:cNvGrpSpPr/>
          <p:nvPr/>
        </p:nvGrpSpPr>
        <p:grpSpPr>
          <a:xfrm flipH="1">
            <a:off x="4657567" y="4577991"/>
            <a:ext cx="1105976" cy="133969"/>
            <a:chOff x="8183182" y="663852"/>
            <a:chExt cx="1475028" cy="178673"/>
          </a:xfrm>
        </p:grpSpPr>
        <p:grpSp>
          <p:nvGrpSpPr>
            <p:cNvPr id="3075" name="Google Shape;3075;p42"/>
            <p:cNvGrpSpPr/>
            <p:nvPr/>
          </p:nvGrpSpPr>
          <p:grpSpPr>
            <a:xfrm>
              <a:off x="8183182" y="774425"/>
              <a:ext cx="1178025" cy="68100"/>
              <a:chOff x="2024450" y="204150"/>
              <a:chExt cx="1178025" cy="68100"/>
            </a:xfrm>
          </p:grpSpPr>
          <p:sp>
            <p:nvSpPr>
              <p:cNvPr id="3076" name="Google Shape;3076;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6" name="Google Shape;3086;p42"/>
            <p:cNvGrpSpPr/>
            <p:nvPr/>
          </p:nvGrpSpPr>
          <p:grpSpPr>
            <a:xfrm>
              <a:off x="8480185" y="663852"/>
              <a:ext cx="1178025" cy="68100"/>
              <a:chOff x="2024450" y="204150"/>
              <a:chExt cx="1178025" cy="68100"/>
            </a:xfrm>
          </p:grpSpPr>
          <p:sp>
            <p:nvSpPr>
              <p:cNvPr id="3087" name="Google Shape;3087;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7" name="Google Shape;3097;p42"/>
          <p:cNvGrpSpPr/>
          <p:nvPr/>
        </p:nvGrpSpPr>
        <p:grpSpPr>
          <a:xfrm rot="5400000">
            <a:off x="1851650" y="690750"/>
            <a:ext cx="98902" cy="553090"/>
            <a:chOff x="4898850" y="4820550"/>
            <a:chExt cx="98902" cy="553090"/>
          </a:xfrm>
        </p:grpSpPr>
        <p:sp>
          <p:nvSpPr>
            <p:cNvPr id="3098" name="Google Shape;3098;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98FA0BB-5916-9BFF-4507-5C8936912752}"/>
              </a:ext>
            </a:extLst>
          </p:cNvPr>
          <p:cNvPicPr>
            <a:picLocks noChangeAspect="1"/>
          </p:cNvPicPr>
          <p:nvPr/>
        </p:nvPicPr>
        <p:blipFill>
          <a:blip r:embed="rId3"/>
          <a:stretch>
            <a:fillRect/>
          </a:stretch>
        </p:blipFill>
        <p:spPr>
          <a:xfrm>
            <a:off x="47692" y="1093624"/>
            <a:ext cx="5016758" cy="3962604"/>
          </a:xfrm>
          <a:prstGeom prst="rect">
            <a:avLst/>
          </a:prstGeom>
        </p:spPr>
      </p:pic>
      <p:pic>
        <p:nvPicPr>
          <p:cNvPr id="5" name="Picture 4">
            <a:extLst>
              <a:ext uri="{FF2B5EF4-FFF2-40B4-BE49-F238E27FC236}">
                <a16:creationId xmlns:a16="http://schemas.microsoft.com/office/drawing/2014/main" id="{6639E29F-AD6E-56EF-045D-64252377A749}"/>
              </a:ext>
            </a:extLst>
          </p:cNvPr>
          <p:cNvPicPr>
            <a:picLocks noChangeAspect="1"/>
          </p:cNvPicPr>
          <p:nvPr/>
        </p:nvPicPr>
        <p:blipFill>
          <a:blip r:embed="rId4"/>
          <a:stretch>
            <a:fillRect/>
          </a:stretch>
        </p:blipFill>
        <p:spPr>
          <a:xfrm>
            <a:off x="4801097" y="1022610"/>
            <a:ext cx="4809075" cy="41208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SORTING (PENGURUTAN)</a:t>
            </a:r>
            <a:endParaRPr sz="2800" dirty="0">
              <a:solidFill>
                <a:schemeClr val="accent2"/>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Sorting </a:t>
            </a:r>
            <a:r>
              <a:rPr lang="en-US" sz="1600" dirty="0" err="1"/>
              <a:t>adalah</a:t>
            </a:r>
            <a:r>
              <a:rPr lang="en-US" sz="1600" dirty="0"/>
              <a:t> proses </a:t>
            </a:r>
            <a:r>
              <a:rPr lang="en-US" sz="1600" dirty="0" err="1"/>
              <a:t>mengatur</a:t>
            </a:r>
            <a:r>
              <a:rPr lang="en-US" sz="1600" dirty="0"/>
              <a:t> </a:t>
            </a:r>
            <a:r>
              <a:rPr lang="en-US" sz="1600" dirty="0" err="1"/>
              <a:t>sekumpulan</a:t>
            </a:r>
            <a:r>
              <a:rPr lang="en-US" sz="1600" dirty="0"/>
              <a:t> </a:t>
            </a:r>
            <a:r>
              <a:rPr lang="en-US" sz="1600" dirty="0" err="1"/>
              <a:t>objek</a:t>
            </a:r>
            <a:r>
              <a:rPr lang="en-US" sz="1600" dirty="0"/>
              <a:t> </a:t>
            </a:r>
            <a:r>
              <a:rPr lang="en-US" sz="1600" dirty="0" err="1"/>
              <a:t>menurut</a:t>
            </a:r>
            <a:r>
              <a:rPr lang="en-US" sz="1600" dirty="0"/>
              <a:t> </a:t>
            </a:r>
            <a:r>
              <a:rPr lang="en-US" sz="1600" dirty="0" err="1"/>
              <a:t>aturan</a:t>
            </a:r>
            <a:r>
              <a:rPr lang="en-US" sz="1600" dirty="0"/>
              <a:t> </a:t>
            </a:r>
            <a:r>
              <a:rPr lang="en-US" sz="1600" dirty="0" err="1"/>
              <a:t>atau</a:t>
            </a:r>
            <a:r>
              <a:rPr lang="en-US" sz="1600" dirty="0"/>
              <a:t> </a:t>
            </a:r>
            <a:r>
              <a:rPr lang="en-US" sz="1600" dirty="0" err="1"/>
              <a:t>susunan</a:t>
            </a:r>
            <a:r>
              <a:rPr lang="en-US" sz="1600" dirty="0"/>
              <a:t> </a:t>
            </a:r>
            <a:r>
              <a:rPr lang="en-US" sz="1600" dirty="0" err="1"/>
              <a:t>tertentu</a:t>
            </a:r>
            <a:r>
              <a:rPr lang="en-US" sz="1600" dirty="0"/>
              <a:t>. </a:t>
            </a:r>
            <a:r>
              <a:rPr lang="en-US" sz="1600" dirty="0" err="1"/>
              <a:t>Urutan</a:t>
            </a:r>
            <a:r>
              <a:rPr lang="en-US" sz="1600" dirty="0"/>
              <a:t> </a:t>
            </a:r>
            <a:r>
              <a:rPr lang="en-US" sz="1600" dirty="0" err="1"/>
              <a:t>objek</a:t>
            </a:r>
            <a:r>
              <a:rPr lang="en-US" sz="1600" dirty="0"/>
              <a:t> </a:t>
            </a:r>
            <a:r>
              <a:rPr lang="en-US" sz="1600" dirty="0" err="1"/>
              <a:t>tersebut</a:t>
            </a:r>
            <a:r>
              <a:rPr lang="en-US" sz="1600" dirty="0"/>
              <a:t> </a:t>
            </a:r>
            <a:r>
              <a:rPr lang="en-US" sz="1600" dirty="0" err="1"/>
              <a:t>dapat</a:t>
            </a:r>
            <a:r>
              <a:rPr lang="en-US" sz="1600" dirty="0"/>
              <a:t> </a:t>
            </a:r>
            <a:r>
              <a:rPr lang="en-US" sz="1600" dirty="0" err="1"/>
              <a:t>menaik</a:t>
            </a:r>
            <a:r>
              <a:rPr lang="en-US" sz="1600" dirty="0"/>
              <a:t> (ascending = </a:t>
            </a:r>
            <a:r>
              <a:rPr lang="en-US" sz="1600" dirty="0" err="1"/>
              <a:t>dari</a:t>
            </a:r>
            <a:r>
              <a:rPr lang="en-US" sz="1600" dirty="0"/>
              <a:t> data </a:t>
            </a:r>
            <a:r>
              <a:rPr lang="en-US" sz="1600" dirty="0" err="1"/>
              <a:t>kecil</a:t>
            </a:r>
            <a:r>
              <a:rPr lang="en-US" sz="1600" dirty="0"/>
              <a:t> </a:t>
            </a:r>
            <a:r>
              <a:rPr lang="en-US" sz="1600" dirty="0" err="1"/>
              <a:t>ke</a:t>
            </a:r>
            <a:r>
              <a:rPr lang="en-US" sz="1600" dirty="0"/>
              <a:t> data </a:t>
            </a:r>
            <a:r>
              <a:rPr lang="en-US" sz="1600" dirty="0" err="1"/>
              <a:t>lebih</a:t>
            </a:r>
            <a:r>
              <a:rPr lang="en-US" sz="1600" dirty="0"/>
              <a:t> </a:t>
            </a:r>
            <a:r>
              <a:rPr lang="en-US" sz="1600" dirty="0" err="1"/>
              <a:t>besar</a:t>
            </a:r>
            <a:r>
              <a:rPr lang="en-US" sz="1600" dirty="0"/>
              <a:t> ) </a:t>
            </a:r>
            <a:r>
              <a:rPr lang="en-US" sz="1600" dirty="0" err="1"/>
              <a:t>atau</a:t>
            </a:r>
            <a:r>
              <a:rPr lang="en-US" sz="1600" dirty="0"/>
              <a:t> </a:t>
            </a:r>
            <a:r>
              <a:rPr lang="en-US" sz="1600" dirty="0" err="1"/>
              <a:t>menurun</a:t>
            </a:r>
            <a:r>
              <a:rPr lang="en-US" sz="1600" dirty="0"/>
              <a:t> (descending = </a:t>
            </a:r>
            <a:r>
              <a:rPr lang="en-US" sz="1600" dirty="0" err="1"/>
              <a:t>dari</a:t>
            </a:r>
            <a:r>
              <a:rPr lang="en-US" sz="1600" dirty="0"/>
              <a:t> data </a:t>
            </a:r>
            <a:r>
              <a:rPr lang="en-US" sz="1600" dirty="0" err="1"/>
              <a:t>besar</a:t>
            </a:r>
            <a:r>
              <a:rPr lang="en-US" sz="1600" dirty="0"/>
              <a:t> </a:t>
            </a:r>
            <a:r>
              <a:rPr lang="en-US" sz="1600" dirty="0" err="1"/>
              <a:t>ke</a:t>
            </a:r>
            <a:r>
              <a:rPr lang="en-US" sz="1600" dirty="0"/>
              <a:t> data yang </a:t>
            </a:r>
            <a:r>
              <a:rPr lang="en-US" sz="1600" dirty="0" err="1"/>
              <a:t>lebih</a:t>
            </a:r>
            <a:r>
              <a:rPr lang="en-US" sz="1600" dirty="0"/>
              <a:t> </a:t>
            </a:r>
            <a:r>
              <a:rPr lang="en-US" sz="1600" dirty="0" err="1"/>
              <a:t>kecil</a:t>
            </a:r>
            <a:r>
              <a:rPr lang="en-US" sz="1600" dirty="0"/>
              <a:t> )</a:t>
            </a:r>
          </a:p>
          <a:p>
            <a:pPr marL="0" lvl="0" indent="0" algn="l" rtl="0">
              <a:spcBef>
                <a:spcPts val="0"/>
              </a:spcBef>
              <a:spcAft>
                <a:spcPts val="1200"/>
              </a:spcAft>
              <a:buNone/>
            </a:pPr>
            <a:r>
              <a:rPr lang="en-US" sz="1600" dirty="0"/>
              <a:t>Sorting </a:t>
            </a:r>
            <a:r>
              <a:rPr lang="en-US" sz="1600" dirty="0" err="1"/>
              <a:t>dibagi</a:t>
            </a:r>
            <a:r>
              <a:rPr lang="en-US" sz="1600" dirty="0"/>
              <a:t> </a:t>
            </a:r>
            <a:r>
              <a:rPr lang="en-US" sz="1600" dirty="0" err="1"/>
              <a:t>beberapa</a:t>
            </a:r>
            <a:r>
              <a:rPr lang="en-US" sz="1600" dirty="0"/>
              <a:t> </a:t>
            </a:r>
            <a:r>
              <a:rPr lang="en-US" sz="1600" dirty="0" err="1"/>
              <a:t>jenis</a:t>
            </a:r>
            <a:r>
              <a:rPr lang="en-US" sz="1600" dirty="0"/>
              <a:t> </a:t>
            </a:r>
          </a:p>
          <a:p>
            <a:pPr marL="0" lvl="0" indent="0" algn="l" rtl="0">
              <a:spcBef>
                <a:spcPts val="0"/>
              </a:spcBef>
              <a:spcAft>
                <a:spcPts val="1200"/>
              </a:spcAft>
              <a:buNone/>
            </a:pPr>
            <a:r>
              <a:rPr lang="en-US" sz="1600" dirty="0"/>
              <a:t>   </a:t>
            </a:r>
            <a:r>
              <a:rPr lang="en-US" sz="1600" dirty="0" err="1"/>
              <a:t>Contohnya</a:t>
            </a:r>
            <a:r>
              <a:rPr lang="en-US" sz="1600" dirty="0"/>
              <a:t> :               1. Selection Sort </a:t>
            </a:r>
          </a:p>
          <a:p>
            <a:pPr marL="0" lvl="0" indent="0" algn="l" rtl="0">
              <a:spcBef>
                <a:spcPts val="0"/>
              </a:spcBef>
              <a:spcAft>
                <a:spcPts val="1200"/>
              </a:spcAft>
              <a:buNone/>
            </a:pPr>
            <a:r>
              <a:rPr lang="en-US" sz="1600" dirty="0"/>
              <a:t>		   2. Merge Sort </a:t>
            </a:r>
          </a:p>
          <a:p>
            <a:pPr marL="0" lvl="0" indent="0" algn="l" rtl="0">
              <a:spcBef>
                <a:spcPts val="0"/>
              </a:spcBef>
              <a:spcAft>
                <a:spcPts val="1200"/>
              </a:spcAft>
              <a:buNone/>
            </a:pPr>
            <a:r>
              <a:rPr lang="en-US" sz="1600" dirty="0"/>
              <a:t>		   3. Quick Sort </a:t>
            </a:r>
          </a:p>
          <a:p>
            <a:pPr marL="0" lvl="0" indent="0" algn="l" rtl="0">
              <a:spcBef>
                <a:spcPts val="0"/>
              </a:spcBef>
              <a:spcAft>
                <a:spcPts val="1200"/>
              </a:spcAft>
              <a:buNone/>
            </a:pPr>
            <a:endParaRPr dirty="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4132C-7C38-4BB3-BE83-0153BA25E793}"/>
              </a:ext>
            </a:extLst>
          </p:cNvPr>
          <p:cNvPicPr>
            <a:picLocks noChangeAspect="1"/>
          </p:cNvPicPr>
          <p:nvPr/>
        </p:nvPicPr>
        <p:blipFill>
          <a:blip r:embed="rId2"/>
          <a:stretch>
            <a:fillRect/>
          </a:stretch>
        </p:blipFill>
        <p:spPr>
          <a:xfrm>
            <a:off x="0" y="522515"/>
            <a:ext cx="5184321" cy="4481390"/>
          </a:xfrm>
          <a:prstGeom prst="rect">
            <a:avLst/>
          </a:prstGeom>
        </p:spPr>
      </p:pic>
      <p:pic>
        <p:nvPicPr>
          <p:cNvPr id="5" name="Picture 4">
            <a:extLst>
              <a:ext uri="{FF2B5EF4-FFF2-40B4-BE49-F238E27FC236}">
                <a16:creationId xmlns:a16="http://schemas.microsoft.com/office/drawing/2014/main" id="{67230C22-87A3-D73F-2A37-B20752FA62AB}"/>
              </a:ext>
            </a:extLst>
          </p:cNvPr>
          <p:cNvPicPr>
            <a:picLocks noChangeAspect="1"/>
          </p:cNvPicPr>
          <p:nvPr/>
        </p:nvPicPr>
        <p:blipFill>
          <a:blip r:embed="rId3"/>
          <a:stretch>
            <a:fillRect/>
          </a:stretch>
        </p:blipFill>
        <p:spPr>
          <a:xfrm>
            <a:off x="4826345" y="1273629"/>
            <a:ext cx="4210266" cy="3730276"/>
          </a:xfrm>
          <a:prstGeom prst="rect">
            <a:avLst/>
          </a:prstGeom>
        </p:spPr>
      </p:pic>
    </p:spTree>
    <p:extLst>
      <p:ext uri="{BB962C8B-B14F-4D97-AF65-F5344CB8AC3E}">
        <p14:creationId xmlns:p14="http://schemas.microsoft.com/office/powerpoint/2010/main" val="47950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2"/>
                </a:solidFill>
              </a:rPr>
              <a:t>Jenis</a:t>
            </a:r>
            <a:r>
              <a:rPr lang="en-US" dirty="0">
                <a:solidFill>
                  <a:schemeClr val="accent2"/>
                </a:solidFill>
              </a:rPr>
              <a:t> </a:t>
            </a:r>
            <a:r>
              <a:rPr lang="en-US" dirty="0" err="1">
                <a:solidFill>
                  <a:schemeClr val="accent2"/>
                </a:solidFill>
              </a:rPr>
              <a:t>jenis</a:t>
            </a:r>
            <a:r>
              <a:rPr lang="en-US" dirty="0">
                <a:solidFill>
                  <a:schemeClr val="accent2"/>
                </a:solidFill>
              </a:rPr>
              <a:t> sorting</a:t>
            </a:r>
            <a:endParaRPr sz="3200" dirty="0">
              <a:solidFill>
                <a:schemeClr val="accent2"/>
              </a:solidFill>
            </a:endParaRPr>
          </a:p>
        </p:txBody>
      </p:sp>
      <p:sp>
        <p:nvSpPr>
          <p:cNvPr id="2744" name="Google Shape;2744;p35"/>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SELECTION SORT </a:t>
            </a:r>
            <a:endParaRPr dirty="0"/>
          </a:p>
        </p:txBody>
      </p:sp>
      <p:sp>
        <p:nvSpPr>
          <p:cNvPr id="2746" name="Google Shape;2746;p35"/>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MERGE SORT</a:t>
            </a:r>
            <a:endParaRPr dirty="0"/>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QUICK SORT</a:t>
            </a:r>
            <a:endParaRPr dirty="0"/>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713100" y="187779"/>
            <a:ext cx="4401600" cy="7551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SELECTION SORT </a:t>
            </a:r>
            <a:endParaRPr dirty="0">
              <a:solidFill>
                <a:schemeClr val="accent2"/>
              </a:solidFill>
            </a:endParaRPr>
          </a:p>
        </p:txBody>
      </p:sp>
      <p:pic>
        <p:nvPicPr>
          <p:cNvPr id="2774" name="Google Shape;2774;p36"/>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6F02ADF-A064-DFD9-8B4C-3BF191B7F77C}"/>
              </a:ext>
            </a:extLst>
          </p:cNvPr>
          <p:cNvSpPr txBox="1"/>
          <p:nvPr/>
        </p:nvSpPr>
        <p:spPr>
          <a:xfrm>
            <a:off x="163286" y="1026607"/>
            <a:ext cx="5229004" cy="3046988"/>
          </a:xfrm>
          <a:prstGeom prst="rect">
            <a:avLst/>
          </a:prstGeom>
          <a:noFill/>
        </p:spPr>
        <p:txBody>
          <a:bodyPr wrap="square" rtlCol="0">
            <a:spAutoFit/>
          </a:bodyPr>
          <a:lstStyle/>
          <a:p>
            <a:r>
              <a:rPr lang="en-US" sz="1600" dirty="0" err="1">
                <a:solidFill>
                  <a:schemeClr val="bg1"/>
                </a:solidFill>
              </a:rPr>
              <a:t>Pengertian</a:t>
            </a:r>
            <a:r>
              <a:rPr lang="en-US" sz="1600" dirty="0">
                <a:solidFill>
                  <a:schemeClr val="bg1"/>
                </a:solidFill>
              </a:rPr>
              <a:t> </a:t>
            </a:r>
          </a:p>
          <a:p>
            <a:pPr marL="0" indent="0" algn="just">
              <a:buNone/>
            </a:pPr>
            <a:r>
              <a:rPr lang="en-US" sz="1600" dirty="0">
                <a:solidFill>
                  <a:schemeClr val="bg1"/>
                </a:solidFill>
              </a:rPr>
              <a:t>   </a:t>
            </a:r>
            <a:r>
              <a:rPr lang="en-US" sz="1600" b="0" i="0" dirty="0">
                <a:solidFill>
                  <a:schemeClr val="bg1"/>
                </a:solidFill>
                <a:effectLst/>
                <a:latin typeface="-apple-system"/>
              </a:rPr>
              <a:t>Selection Sort </a:t>
            </a:r>
            <a:r>
              <a:rPr lang="en-US" sz="1600" b="0" i="0" dirty="0" err="1">
                <a:solidFill>
                  <a:schemeClr val="bg1"/>
                </a:solidFill>
                <a:effectLst/>
                <a:latin typeface="-apple-system"/>
              </a:rPr>
              <a:t>adalah</a:t>
            </a:r>
            <a:r>
              <a:rPr lang="en-US" sz="1600" b="0" i="0" dirty="0">
                <a:solidFill>
                  <a:schemeClr val="bg1"/>
                </a:solidFill>
                <a:effectLst/>
                <a:latin typeface="-apple-system"/>
              </a:rPr>
              <a:t> </a:t>
            </a:r>
            <a:r>
              <a:rPr lang="en-US" sz="1600" b="0" i="0" dirty="0" err="1">
                <a:solidFill>
                  <a:schemeClr val="bg1"/>
                </a:solidFill>
                <a:effectLst/>
                <a:latin typeface="-apple-system"/>
              </a:rPr>
              <a:t>algoritma</a:t>
            </a:r>
            <a:r>
              <a:rPr lang="en-US" sz="1600" b="0" i="0" dirty="0">
                <a:solidFill>
                  <a:schemeClr val="bg1"/>
                </a:solidFill>
                <a:effectLst/>
                <a:latin typeface="-apple-system"/>
              </a:rPr>
              <a:t> yang </a:t>
            </a:r>
            <a:r>
              <a:rPr lang="en-US" sz="1600" b="0" i="0" dirty="0" err="1">
                <a:solidFill>
                  <a:schemeClr val="bg1"/>
                </a:solidFill>
                <a:effectLst/>
                <a:latin typeface="-apple-system"/>
              </a:rPr>
              <a:t>mengurutkan</a:t>
            </a:r>
            <a:r>
              <a:rPr lang="en-US" sz="1600" b="0" i="0" dirty="0">
                <a:solidFill>
                  <a:schemeClr val="bg1"/>
                </a:solidFill>
                <a:effectLst/>
                <a:latin typeface="-apple-system"/>
              </a:rPr>
              <a:t> </a:t>
            </a:r>
            <a:r>
              <a:rPr lang="en-US" sz="1600" b="0" i="0" dirty="0" err="1">
                <a:solidFill>
                  <a:schemeClr val="bg1"/>
                </a:solidFill>
                <a:effectLst/>
                <a:latin typeface="-apple-system"/>
              </a:rPr>
              <a:t>dengan</a:t>
            </a:r>
            <a:r>
              <a:rPr lang="en-US" sz="1600" b="0" i="0" dirty="0">
                <a:solidFill>
                  <a:schemeClr val="bg1"/>
                </a:solidFill>
                <a:effectLst/>
                <a:latin typeface="-apple-system"/>
              </a:rPr>
              <a:t> </a:t>
            </a:r>
            <a:r>
              <a:rPr lang="en-US" sz="1600" b="0" i="0" dirty="0" err="1">
                <a:solidFill>
                  <a:schemeClr val="bg1"/>
                </a:solidFill>
                <a:effectLst/>
                <a:latin typeface="-apple-system"/>
              </a:rPr>
              <a:t>cara</a:t>
            </a:r>
            <a:r>
              <a:rPr lang="en-US" sz="1600" b="0" i="0" dirty="0">
                <a:solidFill>
                  <a:schemeClr val="bg1"/>
                </a:solidFill>
                <a:effectLst/>
                <a:latin typeface="-apple-system"/>
              </a:rPr>
              <a:t> </a:t>
            </a:r>
            <a:r>
              <a:rPr lang="en-US" sz="1600" b="0" i="0" dirty="0" err="1">
                <a:solidFill>
                  <a:schemeClr val="bg1"/>
                </a:solidFill>
                <a:effectLst/>
                <a:latin typeface="-apple-system"/>
              </a:rPr>
              <a:t>mencari</a:t>
            </a:r>
            <a:r>
              <a:rPr lang="en-US" sz="1600" b="0" i="0" dirty="0">
                <a:solidFill>
                  <a:schemeClr val="bg1"/>
                </a:solidFill>
                <a:effectLst/>
                <a:latin typeface="-apple-system"/>
              </a:rPr>
              <a:t> </a:t>
            </a:r>
            <a:r>
              <a:rPr lang="en-US" sz="1600" b="0" i="0" dirty="0" err="1">
                <a:solidFill>
                  <a:schemeClr val="bg1"/>
                </a:solidFill>
                <a:effectLst/>
                <a:latin typeface="-apple-system"/>
              </a:rPr>
              <a:t>suatu</a:t>
            </a:r>
            <a:r>
              <a:rPr lang="en-US" sz="1600" b="0" i="0" dirty="0">
                <a:solidFill>
                  <a:schemeClr val="bg1"/>
                </a:solidFill>
                <a:effectLst/>
                <a:latin typeface="-apple-system"/>
              </a:rPr>
              <a:t> </a:t>
            </a:r>
            <a:r>
              <a:rPr lang="en-US" sz="1600" b="0" i="0" dirty="0" err="1">
                <a:solidFill>
                  <a:schemeClr val="bg1"/>
                </a:solidFill>
                <a:effectLst/>
                <a:latin typeface="-apple-system"/>
              </a:rPr>
              <a:t>nilai</a:t>
            </a:r>
            <a:r>
              <a:rPr lang="en-US" sz="1600" b="0" i="0" dirty="0">
                <a:solidFill>
                  <a:schemeClr val="bg1"/>
                </a:solidFill>
                <a:effectLst/>
                <a:latin typeface="-apple-system"/>
              </a:rPr>
              <a:t> </a:t>
            </a:r>
            <a:r>
              <a:rPr lang="en-US" sz="1600" b="0" i="0" dirty="0" err="1">
                <a:solidFill>
                  <a:schemeClr val="bg1"/>
                </a:solidFill>
                <a:effectLst/>
                <a:latin typeface="-apple-system"/>
              </a:rPr>
              <a:t>ekstrim</a:t>
            </a:r>
            <a:r>
              <a:rPr lang="en-US" sz="1600" b="0" i="0" dirty="0">
                <a:solidFill>
                  <a:schemeClr val="bg1"/>
                </a:solidFill>
                <a:effectLst/>
                <a:latin typeface="-apple-system"/>
              </a:rPr>
              <a:t> </a:t>
            </a:r>
            <a:r>
              <a:rPr lang="en-US" sz="1600" b="0" i="0" dirty="0" err="1">
                <a:solidFill>
                  <a:schemeClr val="bg1"/>
                </a:solidFill>
                <a:effectLst/>
                <a:latin typeface="-apple-system"/>
              </a:rPr>
              <a:t>seperti</a:t>
            </a:r>
            <a:r>
              <a:rPr lang="en-US" sz="1600" b="0" i="0" dirty="0">
                <a:solidFill>
                  <a:schemeClr val="bg1"/>
                </a:solidFill>
                <a:effectLst/>
                <a:latin typeface="-apple-system"/>
              </a:rPr>
              <a:t> </a:t>
            </a:r>
            <a:r>
              <a:rPr lang="en-US" sz="1600" b="0" i="0" dirty="0" err="1">
                <a:solidFill>
                  <a:schemeClr val="bg1"/>
                </a:solidFill>
                <a:effectLst/>
                <a:latin typeface="-apple-system"/>
              </a:rPr>
              <a:t>nilai</a:t>
            </a:r>
            <a:r>
              <a:rPr lang="en-US" sz="1600" b="0" i="0" dirty="0">
                <a:solidFill>
                  <a:schemeClr val="bg1"/>
                </a:solidFill>
                <a:effectLst/>
                <a:latin typeface="-apple-system"/>
              </a:rPr>
              <a:t> minimal (</a:t>
            </a:r>
            <a:r>
              <a:rPr lang="en-US" sz="1600" b="0" i="0" dirty="0" err="1">
                <a:solidFill>
                  <a:schemeClr val="bg1"/>
                </a:solidFill>
                <a:effectLst/>
                <a:latin typeface="-apple-system"/>
              </a:rPr>
              <a:t>terkecil</a:t>
            </a:r>
            <a:r>
              <a:rPr lang="en-US" sz="1600" b="0" i="0" dirty="0">
                <a:solidFill>
                  <a:schemeClr val="bg1"/>
                </a:solidFill>
                <a:effectLst/>
                <a:latin typeface="-apple-system"/>
              </a:rPr>
              <a:t>) </a:t>
            </a:r>
            <a:r>
              <a:rPr lang="en-US" sz="1600" b="0" i="0" dirty="0" err="1">
                <a:solidFill>
                  <a:schemeClr val="bg1"/>
                </a:solidFill>
                <a:effectLst/>
                <a:latin typeface="-apple-system"/>
              </a:rPr>
              <a:t>atau</a:t>
            </a:r>
            <a:r>
              <a:rPr lang="en-US" sz="1600" b="0" i="0" dirty="0">
                <a:solidFill>
                  <a:schemeClr val="bg1"/>
                </a:solidFill>
                <a:effectLst/>
                <a:latin typeface="-apple-system"/>
              </a:rPr>
              <a:t> </a:t>
            </a:r>
            <a:r>
              <a:rPr lang="en-US" sz="1600" b="0" i="0" dirty="0" err="1">
                <a:solidFill>
                  <a:schemeClr val="bg1"/>
                </a:solidFill>
                <a:effectLst/>
                <a:latin typeface="-apple-system"/>
              </a:rPr>
              <a:t>maksimal</a:t>
            </a:r>
            <a:r>
              <a:rPr lang="en-US" sz="1600" b="0" i="0" dirty="0">
                <a:solidFill>
                  <a:schemeClr val="bg1"/>
                </a:solidFill>
                <a:effectLst/>
                <a:latin typeface="-apple-system"/>
              </a:rPr>
              <a:t> (</a:t>
            </a:r>
            <a:r>
              <a:rPr lang="en-US" sz="1600" b="0" i="0" dirty="0" err="1">
                <a:solidFill>
                  <a:schemeClr val="bg1"/>
                </a:solidFill>
                <a:effectLst/>
                <a:latin typeface="-apple-system"/>
              </a:rPr>
              <a:t>terbesar</a:t>
            </a:r>
            <a:r>
              <a:rPr lang="en-US" sz="1600" b="0" i="0" dirty="0">
                <a:solidFill>
                  <a:schemeClr val="bg1"/>
                </a:solidFill>
                <a:effectLst/>
                <a:latin typeface="-apple-system"/>
              </a:rPr>
              <a:t>) </a:t>
            </a:r>
            <a:r>
              <a:rPr lang="en-US" sz="1600" b="0" i="0" dirty="0" err="1">
                <a:solidFill>
                  <a:schemeClr val="bg1"/>
                </a:solidFill>
                <a:effectLst/>
                <a:latin typeface="-apple-system"/>
              </a:rPr>
              <a:t>dari</a:t>
            </a:r>
            <a:r>
              <a:rPr lang="en-US" sz="1600" b="0" i="0" dirty="0">
                <a:solidFill>
                  <a:schemeClr val="bg1"/>
                </a:solidFill>
                <a:effectLst/>
                <a:latin typeface="-apple-system"/>
              </a:rPr>
              <a:t> data yang </a:t>
            </a:r>
            <a:r>
              <a:rPr lang="en-US" sz="1600" b="0" i="0" dirty="0" err="1">
                <a:solidFill>
                  <a:schemeClr val="bg1"/>
                </a:solidFill>
                <a:effectLst/>
                <a:latin typeface="-apple-system"/>
              </a:rPr>
              <a:t>disajikan</a:t>
            </a:r>
            <a:r>
              <a:rPr lang="en-US" sz="1600" b="0" i="0" dirty="0">
                <a:solidFill>
                  <a:schemeClr val="bg1"/>
                </a:solidFill>
                <a:effectLst/>
                <a:latin typeface="-apple-system"/>
              </a:rPr>
              <a:t> </a:t>
            </a:r>
            <a:r>
              <a:rPr lang="en-US" sz="1600" b="0" i="0" dirty="0" err="1">
                <a:solidFill>
                  <a:schemeClr val="bg1"/>
                </a:solidFill>
                <a:effectLst/>
                <a:latin typeface="-apple-system"/>
              </a:rPr>
              <a:t>untuk</a:t>
            </a:r>
            <a:r>
              <a:rPr lang="en-US" sz="1600" b="0" i="0" dirty="0">
                <a:solidFill>
                  <a:schemeClr val="bg1"/>
                </a:solidFill>
                <a:effectLst/>
                <a:latin typeface="-apple-system"/>
              </a:rPr>
              <a:t> </a:t>
            </a:r>
            <a:r>
              <a:rPr lang="en-US" sz="1600" b="0" i="0" dirty="0" err="1">
                <a:solidFill>
                  <a:schemeClr val="bg1"/>
                </a:solidFill>
                <a:effectLst/>
                <a:latin typeface="-apple-system"/>
              </a:rPr>
              <a:t>ditukarkan</a:t>
            </a:r>
            <a:r>
              <a:rPr lang="en-US" sz="1600" b="0" i="0" dirty="0">
                <a:solidFill>
                  <a:schemeClr val="bg1"/>
                </a:solidFill>
                <a:effectLst/>
                <a:latin typeface="-apple-system"/>
              </a:rPr>
              <a:t> </a:t>
            </a:r>
            <a:r>
              <a:rPr lang="en-US" sz="1600" b="0" i="0" dirty="0" err="1">
                <a:solidFill>
                  <a:schemeClr val="bg1"/>
                </a:solidFill>
                <a:effectLst/>
                <a:latin typeface="-apple-system"/>
              </a:rPr>
              <a:t>dengan</a:t>
            </a:r>
            <a:r>
              <a:rPr lang="en-US" sz="1600" b="0" i="0" dirty="0">
                <a:solidFill>
                  <a:schemeClr val="bg1"/>
                </a:solidFill>
                <a:effectLst/>
                <a:latin typeface="-apple-system"/>
              </a:rPr>
              <a:t> </a:t>
            </a:r>
            <a:r>
              <a:rPr lang="en-US" sz="1600" b="0" i="0" dirty="0" err="1">
                <a:solidFill>
                  <a:schemeClr val="bg1"/>
                </a:solidFill>
                <a:effectLst/>
                <a:latin typeface="-apple-system"/>
              </a:rPr>
              <a:t>elemen</a:t>
            </a:r>
            <a:r>
              <a:rPr lang="en-US" sz="1600" b="0" i="0" dirty="0">
                <a:solidFill>
                  <a:schemeClr val="bg1"/>
                </a:solidFill>
                <a:effectLst/>
                <a:latin typeface="-apple-system"/>
              </a:rPr>
              <a:t> </a:t>
            </a:r>
            <a:r>
              <a:rPr lang="en-US" sz="1600" b="0" i="0" dirty="0" err="1">
                <a:solidFill>
                  <a:schemeClr val="bg1"/>
                </a:solidFill>
                <a:effectLst/>
                <a:latin typeface="-apple-system"/>
              </a:rPr>
              <a:t>terujung</a:t>
            </a:r>
            <a:r>
              <a:rPr lang="en-US" sz="1600" b="0" i="0" dirty="0">
                <a:solidFill>
                  <a:schemeClr val="bg1"/>
                </a:solidFill>
                <a:effectLst/>
                <a:latin typeface="-apple-system"/>
              </a:rPr>
              <a:t> yang </a:t>
            </a:r>
            <a:r>
              <a:rPr lang="en-US" sz="1600" b="0" i="0" dirty="0" err="1">
                <a:solidFill>
                  <a:schemeClr val="bg1"/>
                </a:solidFill>
                <a:effectLst/>
                <a:latin typeface="-apple-system"/>
              </a:rPr>
              <a:t>ada</a:t>
            </a:r>
            <a:r>
              <a:rPr lang="en-US" sz="1600" b="0" i="0" dirty="0">
                <a:solidFill>
                  <a:schemeClr val="bg1"/>
                </a:solidFill>
                <a:effectLst/>
                <a:latin typeface="-apple-system"/>
              </a:rPr>
              <a:t> pada </a:t>
            </a:r>
            <a:r>
              <a:rPr lang="en-US" sz="1600" b="0" i="0" dirty="0" err="1">
                <a:solidFill>
                  <a:schemeClr val="bg1"/>
                </a:solidFill>
                <a:effectLst/>
                <a:latin typeface="-apple-system"/>
              </a:rPr>
              <a:t>suatu</a:t>
            </a:r>
            <a:r>
              <a:rPr lang="en-US" sz="1600" b="0" i="0" dirty="0">
                <a:solidFill>
                  <a:schemeClr val="bg1"/>
                </a:solidFill>
                <a:effectLst/>
                <a:latin typeface="-apple-system"/>
              </a:rPr>
              <a:t> proses loop (</a:t>
            </a:r>
            <a:r>
              <a:rPr lang="en-US" sz="1600" b="0" i="0" dirty="0" err="1">
                <a:solidFill>
                  <a:schemeClr val="bg1"/>
                </a:solidFill>
                <a:effectLst/>
                <a:latin typeface="-apple-system"/>
              </a:rPr>
              <a:t>perulangan</a:t>
            </a:r>
            <a:r>
              <a:rPr lang="en-US" sz="1600" b="0" i="0" dirty="0">
                <a:solidFill>
                  <a:schemeClr val="bg1"/>
                </a:solidFill>
                <a:effectLst/>
                <a:latin typeface="-apple-system"/>
              </a:rPr>
              <a:t>). Jadi </a:t>
            </a:r>
            <a:r>
              <a:rPr lang="en-US" sz="1600" b="0" i="0" dirty="0" err="1">
                <a:solidFill>
                  <a:schemeClr val="bg1"/>
                </a:solidFill>
                <a:effectLst/>
                <a:latin typeface="-apple-system"/>
              </a:rPr>
              <a:t>cara</a:t>
            </a:r>
            <a:r>
              <a:rPr lang="en-US" sz="1600" b="0" i="0" dirty="0">
                <a:solidFill>
                  <a:schemeClr val="bg1"/>
                </a:solidFill>
                <a:effectLst/>
                <a:latin typeface="-apple-system"/>
              </a:rPr>
              <a:t> </a:t>
            </a:r>
            <a:r>
              <a:rPr lang="en-US" sz="1600" b="0" i="0" dirty="0" err="1">
                <a:solidFill>
                  <a:schemeClr val="bg1"/>
                </a:solidFill>
                <a:effectLst/>
                <a:latin typeface="-apple-system"/>
              </a:rPr>
              <a:t>kerja</a:t>
            </a:r>
            <a:r>
              <a:rPr lang="en-US" sz="1600" b="0" i="0" dirty="0">
                <a:solidFill>
                  <a:schemeClr val="bg1"/>
                </a:solidFill>
                <a:effectLst/>
                <a:latin typeface="-apple-system"/>
              </a:rPr>
              <a:t> </a:t>
            </a:r>
            <a:r>
              <a:rPr lang="en-US" sz="1600" b="0" i="0" dirty="0" err="1">
                <a:solidFill>
                  <a:schemeClr val="bg1"/>
                </a:solidFill>
                <a:effectLst/>
                <a:latin typeface="-apple-system"/>
              </a:rPr>
              <a:t>algoritma</a:t>
            </a:r>
            <a:r>
              <a:rPr lang="en-US" sz="1600" b="0" i="0" dirty="0">
                <a:solidFill>
                  <a:schemeClr val="bg1"/>
                </a:solidFill>
                <a:effectLst/>
                <a:latin typeface="-apple-system"/>
              </a:rPr>
              <a:t> </a:t>
            </a:r>
            <a:r>
              <a:rPr lang="en-US" sz="1600" b="0" i="0" dirty="0" err="1">
                <a:solidFill>
                  <a:schemeClr val="bg1"/>
                </a:solidFill>
                <a:effectLst/>
                <a:latin typeface="-apple-system"/>
              </a:rPr>
              <a:t>ini</a:t>
            </a:r>
            <a:r>
              <a:rPr lang="en-US" sz="1600" b="0" i="0" dirty="0">
                <a:solidFill>
                  <a:schemeClr val="bg1"/>
                </a:solidFill>
                <a:effectLst/>
                <a:latin typeface="-apple-system"/>
              </a:rPr>
              <a:t> </a:t>
            </a:r>
            <a:r>
              <a:rPr lang="en-US" sz="1600" b="0" i="0" dirty="0" err="1">
                <a:solidFill>
                  <a:schemeClr val="bg1"/>
                </a:solidFill>
                <a:effectLst/>
                <a:latin typeface="-apple-system"/>
              </a:rPr>
              <a:t>adalah</a:t>
            </a:r>
            <a:r>
              <a:rPr lang="en-US" sz="1600" b="0" i="0" dirty="0">
                <a:solidFill>
                  <a:schemeClr val="bg1"/>
                </a:solidFill>
                <a:effectLst/>
                <a:latin typeface="-apple-system"/>
              </a:rPr>
              <a:t> </a:t>
            </a:r>
            <a:r>
              <a:rPr lang="en-US" sz="1600" b="0" i="0" dirty="0" err="1">
                <a:solidFill>
                  <a:schemeClr val="bg1"/>
                </a:solidFill>
                <a:effectLst/>
                <a:latin typeface="-apple-system"/>
              </a:rPr>
              <a:t>misalkan</a:t>
            </a:r>
            <a:r>
              <a:rPr lang="en-US" sz="1600" b="0" i="0" dirty="0">
                <a:solidFill>
                  <a:schemeClr val="bg1"/>
                </a:solidFill>
                <a:effectLst/>
                <a:latin typeface="-apple-system"/>
              </a:rPr>
              <a:t> </a:t>
            </a:r>
            <a:r>
              <a:rPr lang="en-US" sz="1600" b="0" i="0" dirty="0" err="1">
                <a:solidFill>
                  <a:schemeClr val="bg1"/>
                </a:solidFill>
                <a:effectLst/>
                <a:latin typeface="-apple-system"/>
              </a:rPr>
              <a:t>mencari</a:t>
            </a:r>
            <a:r>
              <a:rPr lang="en-US" sz="1600" b="0" i="0" dirty="0">
                <a:solidFill>
                  <a:schemeClr val="bg1"/>
                </a:solidFill>
                <a:effectLst/>
                <a:latin typeface="-apple-system"/>
              </a:rPr>
              <a:t> </a:t>
            </a:r>
            <a:r>
              <a:rPr lang="en-US" sz="1600" b="0" i="0" dirty="0" err="1">
                <a:solidFill>
                  <a:schemeClr val="bg1"/>
                </a:solidFill>
                <a:effectLst/>
                <a:latin typeface="-apple-system"/>
              </a:rPr>
              <a:t>nilai</a:t>
            </a:r>
            <a:r>
              <a:rPr lang="en-US" sz="1600" b="0" i="0" dirty="0">
                <a:solidFill>
                  <a:schemeClr val="bg1"/>
                </a:solidFill>
                <a:effectLst/>
                <a:latin typeface="-apple-system"/>
              </a:rPr>
              <a:t> </a:t>
            </a:r>
            <a:r>
              <a:rPr lang="en-US" sz="1600" b="0" i="0" dirty="0" err="1">
                <a:solidFill>
                  <a:schemeClr val="bg1"/>
                </a:solidFill>
                <a:effectLst/>
                <a:latin typeface="-apple-system"/>
              </a:rPr>
              <a:t>terkecil</a:t>
            </a:r>
            <a:r>
              <a:rPr lang="en-US" sz="1600" b="0" i="0" dirty="0">
                <a:solidFill>
                  <a:schemeClr val="bg1"/>
                </a:solidFill>
                <a:effectLst/>
                <a:latin typeface="-apple-system"/>
              </a:rPr>
              <a:t> pada data </a:t>
            </a:r>
            <a:r>
              <a:rPr lang="en-US" sz="1600" b="0" i="0" dirty="0" err="1">
                <a:solidFill>
                  <a:schemeClr val="bg1"/>
                </a:solidFill>
                <a:effectLst/>
                <a:latin typeface="-apple-system"/>
              </a:rPr>
              <a:t>atau</a:t>
            </a:r>
            <a:r>
              <a:rPr lang="en-US" sz="1600" b="0" i="0" dirty="0">
                <a:solidFill>
                  <a:schemeClr val="bg1"/>
                </a:solidFill>
                <a:effectLst/>
                <a:latin typeface="-apple-system"/>
              </a:rPr>
              <a:t> array yang </a:t>
            </a:r>
            <a:r>
              <a:rPr lang="en-US" sz="1600" b="0" i="0" dirty="0" err="1">
                <a:solidFill>
                  <a:schemeClr val="bg1"/>
                </a:solidFill>
                <a:effectLst/>
                <a:latin typeface="-apple-system"/>
              </a:rPr>
              <a:t>belum</a:t>
            </a:r>
            <a:r>
              <a:rPr lang="en-US" sz="1600" b="0" i="0" dirty="0">
                <a:solidFill>
                  <a:schemeClr val="bg1"/>
                </a:solidFill>
                <a:effectLst/>
                <a:latin typeface="-apple-system"/>
              </a:rPr>
              <a:t> </a:t>
            </a:r>
            <a:r>
              <a:rPr lang="en-US" sz="1600" b="0" i="0" dirty="0" err="1">
                <a:solidFill>
                  <a:schemeClr val="bg1"/>
                </a:solidFill>
                <a:effectLst/>
                <a:latin typeface="-apple-system"/>
              </a:rPr>
              <a:t>terurut</a:t>
            </a:r>
            <a:r>
              <a:rPr lang="en-US" sz="1600" b="0" i="0" dirty="0">
                <a:solidFill>
                  <a:schemeClr val="bg1"/>
                </a:solidFill>
                <a:effectLst/>
                <a:latin typeface="-apple-system"/>
              </a:rPr>
              <a:t>. </a:t>
            </a:r>
            <a:r>
              <a:rPr lang="en-US" sz="1600" b="0" i="0" dirty="0" err="1">
                <a:solidFill>
                  <a:schemeClr val="bg1"/>
                </a:solidFill>
                <a:effectLst/>
                <a:latin typeface="-apple-system"/>
              </a:rPr>
              <a:t>Kemudian</a:t>
            </a:r>
            <a:r>
              <a:rPr lang="en-US" sz="1600" b="0" i="0" dirty="0">
                <a:solidFill>
                  <a:schemeClr val="bg1"/>
                </a:solidFill>
                <a:effectLst/>
                <a:latin typeface="-apple-system"/>
              </a:rPr>
              <a:t> </a:t>
            </a:r>
            <a:r>
              <a:rPr lang="en-US" sz="1600" b="0" i="0" dirty="0" err="1">
                <a:solidFill>
                  <a:schemeClr val="bg1"/>
                </a:solidFill>
                <a:effectLst/>
                <a:latin typeface="-apple-system"/>
              </a:rPr>
              <a:t>nilai</a:t>
            </a:r>
            <a:r>
              <a:rPr lang="en-US" sz="1600" b="0" i="0" dirty="0">
                <a:solidFill>
                  <a:schemeClr val="bg1"/>
                </a:solidFill>
                <a:effectLst/>
                <a:latin typeface="-apple-system"/>
              </a:rPr>
              <a:t> </a:t>
            </a:r>
            <a:r>
              <a:rPr lang="en-US" sz="1600" b="0" i="0" dirty="0" err="1">
                <a:solidFill>
                  <a:schemeClr val="bg1"/>
                </a:solidFill>
                <a:effectLst/>
                <a:latin typeface="-apple-system"/>
              </a:rPr>
              <a:t>terkecil</a:t>
            </a:r>
            <a:r>
              <a:rPr lang="en-US" sz="1600" b="0" i="0" dirty="0">
                <a:solidFill>
                  <a:schemeClr val="bg1"/>
                </a:solidFill>
                <a:effectLst/>
                <a:latin typeface="-apple-system"/>
              </a:rPr>
              <a:t> </a:t>
            </a:r>
            <a:r>
              <a:rPr lang="en-US" sz="1600" b="0" i="0" dirty="0" err="1">
                <a:solidFill>
                  <a:schemeClr val="bg1"/>
                </a:solidFill>
                <a:effectLst/>
                <a:latin typeface="-apple-system"/>
              </a:rPr>
              <a:t>akan</a:t>
            </a:r>
            <a:r>
              <a:rPr lang="en-US" sz="1600" b="0" i="0" dirty="0">
                <a:solidFill>
                  <a:schemeClr val="bg1"/>
                </a:solidFill>
                <a:effectLst/>
                <a:latin typeface="-apple-system"/>
              </a:rPr>
              <a:t> </a:t>
            </a:r>
            <a:r>
              <a:rPr lang="en-US" sz="1600" b="0" i="0" dirty="0" err="1">
                <a:solidFill>
                  <a:schemeClr val="bg1"/>
                </a:solidFill>
                <a:effectLst/>
                <a:latin typeface="-apple-system"/>
              </a:rPr>
              <a:t>diletakkan</a:t>
            </a:r>
            <a:r>
              <a:rPr lang="en-US" sz="1600" b="0" i="0" dirty="0">
                <a:solidFill>
                  <a:schemeClr val="bg1"/>
                </a:solidFill>
                <a:effectLst/>
                <a:latin typeface="-apple-system"/>
              </a:rPr>
              <a:t> pada </a:t>
            </a:r>
            <a:r>
              <a:rPr lang="en-US" sz="1600" b="0" i="0" dirty="0" err="1">
                <a:solidFill>
                  <a:schemeClr val="bg1"/>
                </a:solidFill>
                <a:effectLst/>
                <a:latin typeface="-apple-system"/>
              </a:rPr>
              <a:t>posisi</a:t>
            </a:r>
            <a:r>
              <a:rPr lang="en-US" sz="1600" b="0" i="0" dirty="0">
                <a:solidFill>
                  <a:schemeClr val="bg1"/>
                </a:solidFill>
                <a:effectLst/>
                <a:latin typeface="-apple-system"/>
              </a:rPr>
              <a:t> yang </a:t>
            </a:r>
            <a:r>
              <a:rPr lang="en-US" sz="1600" b="0" i="0" dirty="0" err="1">
                <a:solidFill>
                  <a:schemeClr val="bg1"/>
                </a:solidFill>
                <a:effectLst/>
                <a:latin typeface="-apple-system"/>
              </a:rPr>
              <a:t>seharusnya</a:t>
            </a:r>
            <a:r>
              <a:rPr lang="en-US" sz="1600" b="0" i="0" dirty="0">
                <a:solidFill>
                  <a:schemeClr val="bg1"/>
                </a:solidFill>
                <a:effectLst/>
                <a:latin typeface="-apple-system"/>
              </a:rPr>
              <a:t> </a:t>
            </a:r>
            <a:r>
              <a:rPr lang="en-US" sz="1600" b="0" i="0" dirty="0" err="1">
                <a:solidFill>
                  <a:schemeClr val="bg1"/>
                </a:solidFill>
                <a:effectLst/>
                <a:latin typeface="-apple-system"/>
              </a:rPr>
              <a:t>yaitu</a:t>
            </a:r>
            <a:r>
              <a:rPr lang="en-US" sz="1600" b="0" i="0" dirty="0">
                <a:solidFill>
                  <a:schemeClr val="bg1"/>
                </a:solidFill>
                <a:effectLst/>
                <a:latin typeface="-apple-system"/>
              </a:rPr>
              <a:t> </a:t>
            </a:r>
            <a:r>
              <a:rPr lang="en-US" sz="1600" b="0" i="0" dirty="0" err="1">
                <a:solidFill>
                  <a:schemeClr val="bg1"/>
                </a:solidFill>
                <a:effectLst/>
                <a:latin typeface="-apple-system"/>
              </a:rPr>
              <a:t>ditukar</a:t>
            </a:r>
            <a:r>
              <a:rPr lang="en-US" sz="1600" b="0" i="0" dirty="0">
                <a:solidFill>
                  <a:schemeClr val="bg1"/>
                </a:solidFill>
                <a:effectLst/>
                <a:latin typeface="-apple-system"/>
              </a:rPr>
              <a:t> </a:t>
            </a:r>
            <a:r>
              <a:rPr lang="en-US" sz="1600" b="0" i="0" dirty="0" err="1">
                <a:solidFill>
                  <a:schemeClr val="bg1"/>
                </a:solidFill>
                <a:effectLst/>
                <a:latin typeface="-apple-system"/>
              </a:rPr>
              <a:t>dengan</a:t>
            </a:r>
            <a:r>
              <a:rPr lang="en-US" sz="1600" b="0" i="0" dirty="0">
                <a:solidFill>
                  <a:schemeClr val="bg1"/>
                </a:solidFill>
                <a:effectLst/>
                <a:latin typeface="-apple-system"/>
              </a:rPr>
              <a:t> </a:t>
            </a:r>
            <a:r>
              <a:rPr lang="en-US" sz="1600" b="0" i="0" dirty="0" err="1">
                <a:solidFill>
                  <a:schemeClr val="bg1"/>
                </a:solidFill>
                <a:effectLst/>
                <a:latin typeface="-apple-system"/>
              </a:rPr>
              <a:t>nilai</a:t>
            </a:r>
            <a:r>
              <a:rPr lang="en-US" sz="1600" b="0" i="0" dirty="0">
                <a:solidFill>
                  <a:schemeClr val="bg1"/>
                </a:solidFill>
                <a:effectLst/>
                <a:latin typeface="-apple-system"/>
              </a:rPr>
              <a:t> pada </a:t>
            </a:r>
            <a:r>
              <a:rPr lang="en-US" sz="1600" b="0" i="0" dirty="0" err="1">
                <a:solidFill>
                  <a:schemeClr val="bg1"/>
                </a:solidFill>
                <a:effectLst/>
                <a:latin typeface="-apple-system"/>
              </a:rPr>
              <a:t>indeks</a:t>
            </a:r>
            <a:r>
              <a:rPr lang="en-US" sz="1600" b="0" i="0" dirty="0">
                <a:solidFill>
                  <a:schemeClr val="bg1"/>
                </a:solidFill>
                <a:effectLst/>
                <a:latin typeface="-apple-system"/>
              </a:rPr>
              <a:t> </a:t>
            </a:r>
            <a:r>
              <a:rPr lang="en-US" sz="1600" b="0" i="0" dirty="0" err="1">
                <a:solidFill>
                  <a:schemeClr val="bg1"/>
                </a:solidFill>
                <a:effectLst/>
                <a:latin typeface="-apple-system"/>
              </a:rPr>
              <a:t>pertama</a:t>
            </a:r>
            <a:r>
              <a:rPr lang="en-US" sz="1600" b="0" i="0" dirty="0">
                <a:solidFill>
                  <a:schemeClr val="bg1"/>
                </a:solidFill>
                <a:effectLst/>
                <a:latin typeface="-apple-system"/>
              </a:rPr>
              <a:t> </a:t>
            </a:r>
            <a:r>
              <a:rPr lang="en-US" sz="1600" b="0" i="0" dirty="0" err="1">
                <a:solidFill>
                  <a:schemeClr val="bg1"/>
                </a:solidFill>
                <a:effectLst/>
                <a:latin typeface="-apple-system"/>
              </a:rPr>
              <a:t>atau</a:t>
            </a:r>
            <a:r>
              <a:rPr lang="en-US" sz="1600" b="0" i="0" dirty="0">
                <a:solidFill>
                  <a:schemeClr val="bg1"/>
                </a:solidFill>
                <a:effectLst/>
                <a:latin typeface="-apple-system"/>
              </a:rPr>
              <a:t> 0. Lalu </a:t>
            </a:r>
            <a:r>
              <a:rPr lang="en-US" sz="1600" b="0" i="0" dirty="0" err="1">
                <a:solidFill>
                  <a:schemeClr val="bg1"/>
                </a:solidFill>
                <a:effectLst/>
                <a:latin typeface="-apple-system"/>
              </a:rPr>
              <a:t>dicari</a:t>
            </a:r>
            <a:r>
              <a:rPr lang="en-US" sz="1600" b="0" i="0" dirty="0">
                <a:solidFill>
                  <a:schemeClr val="bg1"/>
                </a:solidFill>
                <a:effectLst/>
                <a:latin typeface="-apple-system"/>
              </a:rPr>
              <a:t> </a:t>
            </a:r>
            <a:r>
              <a:rPr lang="en-US" sz="1600" b="0" i="0" dirty="0" err="1">
                <a:solidFill>
                  <a:schemeClr val="bg1"/>
                </a:solidFill>
                <a:effectLst/>
                <a:latin typeface="-apple-system"/>
              </a:rPr>
              <a:t>lagi</a:t>
            </a:r>
            <a:r>
              <a:rPr lang="en-US" sz="1600" b="0" i="0" dirty="0">
                <a:solidFill>
                  <a:schemeClr val="bg1"/>
                </a:solidFill>
                <a:effectLst/>
                <a:latin typeface="-apple-system"/>
              </a:rPr>
              <a:t> </a:t>
            </a:r>
            <a:r>
              <a:rPr lang="en-US" sz="1600" b="0" i="0" dirty="0" err="1">
                <a:solidFill>
                  <a:schemeClr val="bg1"/>
                </a:solidFill>
                <a:effectLst/>
                <a:latin typeface="-apple-system"/>
              </a:rPr>
              <a:t>nilai</a:t>
            </a:r>
            <a:r>
              <a:rPr lang="en-US" sz="1600" b="0" i="0" dirty="0">
                <a:solidFill>
                  <a:schemeClr val="bg1"/>
                </a:solidFill>
                <a:effectLst/>
                <a:latin typeface="-apple-system"/>
              </a:rPr>
              <a:t> </a:t>
            </a:r>
            <a:r>
              <a:rPr lang="en-US" sz="1600" b="0" i="0" dirty="0" err="1">
                <a:solidFill>
                  <a:schemeClr val="bg1"/>
                </a:solidFill>
                <a:effectLst/>
                <a:latin typeface="-apple-system"/>
              </a:rPr>
              <a:t>terkecil</a:t>
            </a:r>
            <a:r>
              <a:rPr lang="en-US" sz="1600" b="0" i="0" dirty="0">
                <a:solidFill>
                  <a:schemeClr val="bg1"/>
                </a:solidFill>
                <a:effectLst/>
                <a:latin typeface="-apple-system"/>
              </a:rPr>
              <a:t> </a:t>
            </a:r>
            <a:r>
              <a:rPr lang="en-US" sz="1600" b="0" i="0" dirty="0" err="1">
                <a:solidFill>
                  <a:schemeClr val="bg1"/>
                </a:solidFill>
                <a:effectLst/>
                <a:latin typeface="-apple-system"/>
              </a:rPr>
              <a:t>kedua</a:t>
            </a:r>
            <a:r>
              <a:rPr lang="en-US" sz="1600" b="0" i="0" dirty="0">
                <a:solidFill>
                  <a:schemeClr val="bg1"/>
                </a:solidFill>
                <a:effectLst/>
                <a:latin typeface="-apple-system"/>
              </a:rPr>
              <a:t> dan </a:t>
            </a:r>
            <a:r>
              <a:rPr lang="en-US" sz="1600" b="0" i="0" dirty="0" err="1">
                <a:solidFill>
                  <a:schemeClr val="bg1"/>
                </a:solidFill>
                <a:effectLst/>
                <a:latin typeface="-apple-system"/>
              </a:rPr>
              <a:t>ditukar</a:t>
            </a:r>
            <a:r>
              <a:rPr lang="en-US" sz="1600" b="0" i="0" dirty="0">
                <a:solidFill>
                  <a:schemeClr val="bg1"/>
                </a:solidFill>
                <a:effectLst/>
                <a:latin typeface="-apple-system"/>
              </a:rPr>
              <a:t> </a:t>
            </a:r>
            <a:r>
              <a:rPr lang="en-US" sz="1600" b="0" i="0" dirty="0" err="1">
                <a:solidFill>
                  <a:schemeClr val="bg1"/>
                </a:solidFill>
                <a:effectLst/>
                <a:latin typeface="-apple-system"/>
              </a:rPr>
              <a:t>dengan</a:t>
            </a:r>
            <a:r>
              <a:rPr lang="en-US" sz="1600" b="0" i="0" dirty="0">
                <a:solidFill>
                  <a:schemeClr val="bg1"/>
                </a:solidFill>
                <a:effectLst/>
                <a:latin typeface="-apple-system"/>
              </a:rPr>
              <a:t> </a:t>
            </a:r>
            <a:r>
              <a:rPr lang="en-US" sz="1600" b="0" i="0" dirty="0" err="1">
                <a:solidFill>
                  <a:schemeClr val="bg1"/>
                </a:solidFill>
                <a:effectLst/>
                <a:latin typeface="-apple-system"/>
              </a:rPr>
              <a:t>nilai</a:t>
            </a:r>
            <a:r>
              <a:rPr lang="en-US" sz="1600" b="0" i="0" dirty="0">
                <a:solidFill>
                  <a:schemeClr val="bg1"/>
                </a:solidFill>
                <a:effectLst/>
                <a:latin typeface="-apple-system"/>
              </a:rPr>
              <a:t> pada </a:t>
            </a:r>
            <a:r>
              <a:rPr lang="en-US" sz="1600" b="0" i="0" dirty="0" err="1">
                <a:solidFill>
                  <a:schemeClr val="bg1"/>
                </a:solidFill>
                <a:effectLst/>
                <a:latin typeface="-apple-system"/>
              </a:rPr>
              <a:t>indeks</a:t>
            </a:r>
            <a:r>
              <a:rPr lang="en-US" sz="1600" b="0" i="0" dirty="0">
                <a:solidFill>
                  <a:schemeClr val="bg1"/>
                </a:solidFill>
                <a:effectLst/>
                <a:latin typeface="-apple-system"/>
              </a:rPr>
              <a:t> </a:t>
            </a:r>
            <a:r>
              <a:rPr lang="en-US" sz="1600" b="0" i="0" dirty="0" err="1">
                <a:solidFill>
                  <a:schemeClr val="bg1"/>
                </a:solidFill>
                <a:effectLst/>
                <a:latin typeface="-apple-system"/>
              </a:rPr>
              <a:t>ke</a:t>
            </a:r>
            <a:r>
              <a:rPr lang="en-US" sz="1600" b="0" i="0" dirty="0">
                <a:solidFill>
                  <a:schemeClr val="bg1"/>
                </a:solidFill>
                <a:effectLst/>
                <a:latin typeface="-apple-system"/>
              </a:rPr>
              <a:t> 1 dan </a:t>
            </a:r>
            <a:r>
              <a:rPr lang="en-US" sz="1600" b="0" i="0" dirty="0" err="1">
                <a:solidFill>
                  <a:schemeClr val="bg1"/>
                </a:solidFill>
                <a:effectLst/>
                <a:latin typeface="-apple-system"/>
              </a:rPr>
              <a:t>begitu</a:t>
            </a:r>
            <a:r>
              <a:rPr lang="en-US" sz="1600" b="0" i="0" dirty="0">
                <a:solidFill>
                  <a:schemeClr val="bg1"/>
                </a:solidFill>
                <a:effectLst/>
                <a:latin typeface="-apple-system"/>
              </a:rPr>
              <a:t> </a:t>
            </a:r>
            <a:r>
              <a:rPr lang="en-US" sz="1600" b="0" i="0" dirty="0" err="1">
                <a:solidFill>
                  <a:schemeClr val="bg1"/>
                </a:solidFill>
                <a:effectLst/>
                <a:latin typeface="-apple-system"/>
              </a:rPr>
              <a:t>seterusnya</a:t>
            </a:r>
            <a:r>
              <a:rPr lang="en-US" sz="1600" b="0" i="0" dirty="0">
                <a:solidFill>
                  <a:schemeClr val="bg1"/>
                </a:solidFill>
                <a:effectLst/>
                <a:latin typeface="-apple-system"/>
              </a:rPr>
              <a:t>.</a:t>
            </a:r>
            <a:endParaRPr lang="en-US"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1094015" y="194429"/>
            <a:ext cx="6882492" cy="5085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ILUSTRASI SELECTION SORT </a:t>
            </a:r>
            <a:endParaRPr dirty="0">
              <a:solidFill>
                <a:schemeClr val="accent2"/>
              </a:solidFill>
            </a:endParaRPr>
          </a:p>
        </p:txBody>
      </p:sp>
      <p:sp>
        <p:nvSpPr>
          <p:cNvPr id="2825" name="Google Shape;2825;p37"/>
          <p:cNvSpPr txBox="1">
            <a:spLocks noGrp="1"/>
          </p:cNvSpPr>
          <p:nvPr>
            <p:ph type="subTitle" idx="1"/>
          </p:nvPr>
        </p:nvSpPr>
        <p:spPr>
          <a:xfrm>
            <a:off x="253093" y="947058"/>
            <a:ext cx="8670471" cy="35763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grpSp>
        <p:nvGrpSpPr>
          <p:cNvPr id="2826" name="Google Shape;2826;p37"/>
          <p:cNvGrpSpPr/>
          <p:nvPr/>
        </p:nvGrpSpPr>
        <p:grpSpPr>
          <a:xfrm flipH="1">
            <a:off x="4146697" y="4633852"/>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Content Placeholder 4">
            <a:extLst>
              <a:ext uri="{FF2B5EF4-FFF2-40B4-BE49-F238E27FC236}">
                <a16:creationId xmlns:a16="http://schemas.microsoft.com/office/drawing/2014/main" id="{92483CB3-FA70-50D5-907B-6FF09852D97A}"/>
              </a:ext>
            </a:extLst>
          </p:cNvPr>
          <p:cNvPicPr>
            <a:picLocks noGrp="1" noChangeAspect="1"/>
          </p:cNvPicPr>
          <p:nvPr>
            <p:ph idx="1"/>
          </p:nvPr>
        </p:nvPicPr>
        <p:blipFill>
          <a:blip r:embed="rId3"/>
          <a:stretch>
            <a:fillRect/>
          </a:stretch>
        </p:blipFill>
        <p:spPr>
          <a:xfrm>
            <a:off x="253093" y="1100819"/>
            <a:ext cx="3771900" cy="1413781"/>
          </a:xfrm>
          <a:prstGeom prst="rect">
            <a:avLst/>
          </a:prstGeom>
        </p:spPr>
      </p:pic>
      <p:pic>
        <p:nvPicPr>
          <p:cNvPr id="3" name="Picture 2">
            <a:extLst>
              <a:ext uri="{FF2B5EF4-FFF2-40B4-BE49-F238E27FC236}">
                <a16:creationId xmlns:a16="http://schemas.microsoft.com/office/drawing/2014/main" id="{D466EAB5-076A-743D-0085-56DE6F55C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549" y="1015789"/>
            <a:ext cx="4552758" cy="2552503"/>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AF6B-A2AC-F937-F359-958899ECDE50}"/>
              </a:ext>
            </a:extLst>
          </p:cNvPr>
          <p:cNvSpPr>
            <a:spLocks noGrp="1"/>
          </p:cNvSpPr>
          <p:nvPr>
            <p:ph type="title"/>
          </p:nvPr>
        </p:nvSpPr>
        <p:spPr/>
        <p:txBody>
          <a:bodyPr/>
          <a:lstStyle/>
          <a:p>
            <a:r>
              <a:rPr lang="en-US" dirty="0" err="1"/>
              <a:t>Ilustrasi</a:t>
            </a:r>
            <a:r>
              <a:rPr lang="en-US" dirty="0"/>
              <a:t> selection sort</a:t>
            </a:r>
          </a:p>
        </p:txBody>
      </p:sp>
      <p:sp>
        <p:nvSpPr>
          <p:cNvPr id="3" name="Text Placeholder 2">
            <a:extLst>
              <a:ext uri="{FF2B5EF4-FFF2-40B4-BE49-F238E27FC236}">
                <a16:creationId xmlns:a16="http://schemas.microsoft.com/office/drawing/2014/main" id="{14CB96B5-3D57-36E8-EE76-25FBE2958C86}"/>
              </a:ext>
            </a:extLst>
          </p:cNvPr>
          <p:cNvSpPr>
            <a:spLocks noGrp="1"/>
          </p:cNvSpPr>
          <p:nvPr>
            <p:ph type="body" idx="1"/>
          </p:nvPr>
        </p:nvSpPr>
        <p:spPr/>
        <p:txBody>
          <a:bodyPr/>
          <a:lstStyle/>
          <a:p>
            <a:r>
              <a:rPr lang="en-US" dirty="0"/>
              <a:t>Proses selection sort</a:t>
            </a:r>
          </a:p>
          <a:p>
            <a:endParaRPr lang="en-US" dirty="0"/>
          </a:p>
        </p:txBody>
      </p:sp>
      <p:pic>
        <p:nvPicPr>
          <p:cNvPr id="4" name="Picture 2">
            <a:extLst>
              <a:ext uri="{FF2B5EF4-FFF2-40B4-BE49-F238E27FC236}">
                <a16:creationId xmlns:a16="http://schemas.microsoft.com/office/drawing/2014/main" id="{7EC736AD-CC76-71B8-EE08-028F82315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1" y="1526721"/>
            <a:ext cx="7242486" cy="334735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5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86C-2D56-A6AA-B773-AA9EA6739334}"/>
              </a:ext>
            </a:extLst>
          </p:cNvPr>
          <p:cNvSpPr>
            <a:spLocks noGrp="1"/>
          </p:cNvSpPr>
          <p:nvPr>
            <p:ph type="title"/>
          </p:nvPr>
        </p:nvSpPr>
        <p:spPr/>
        <p:txBody>
          <a:bodyPr/>
          <a:lstStyle/>
          <a:p>
            <a:r>
              <a:rPr lang="en-US" dirty="0" err="1"/>
              <a:t>Kelebihan</a:t>
            </a:r>
            <a:r>
              <a:rPr lang="en-US" dirty="0"/>
              <a:t> dan </a:t>
            </a:r>
            <a:r>
              <a:rPr lang="en-US" dirty="0" err="1"/>
              <a:t>kekurangan</a:t>
            </a:r>
            <a:endParaRPr lang="en-US" dirty="0"/>
          </a:p>
        </p:txBody>
      </p:sp>
      <p:sp>
        <p:nvSpPr>
          <p:cNvPr id="3" name="Text Placeholder 2">
            <a:extLst>
              <a:ext uri="{FF2B5EF4-FFF2-40B4-BE49-F238E27FC236}">
                <a16:creationId xmlns:a16="http://schemas.microsoft.com/office/drawing/2014/main" id="{580DADAB-22C9-1245-CA6B-781EE401ACE3}"/>
              </a:ext>
            </a:extLst>
          </p:cNvPr>
          <p:cNvSpPr>
            <a:spLocks noGrp="1"/>
          </p:cNvSpPr>
          <p:nvPr>
            <p:ph type="body" idx="1"/>
          </p:nvPr>
        </p:nvSpPr>
        <p:spPr/>
        <p:txBody>
          <a:bodyPr/>
          <a:lstStyle/>
          <a:p>
            <a:pPr marL="152400" indent="0">
              <a:buNone/>
            </a:pPr>
            <a:r>
              <a:rPr lang="en-US" sz="1800" dirty="0" err="1"/>
              <a:t>Kelebihan</a:t>
            </a:r>
            <a:r>
              <a:rPr lang="en-US" sz="1800" dirty="0"/>
              <a:t> Selection Sort :</a:t>
            </a:r>
          </a:p>
          <a:p>
            <a:pPr marL="152400" indent="0">
              <a:buNone/>
            </a:pPr>
            <a:r>
              <a:rPr lang="en-US" sz="1800" dirty="0"/>
              <a:t>a) </a:t>
            </a:r>
            <a:r>
              <a:rPr lang="en-US" sz="1800" dirty="0" err="1"/>
              <a:t>Algoritma</a:t>
            </a:r>
            <a:r>
              <a:rPr lang="en-US" sz="1800" dirty="0"/>
              <a:t> </a:t>
            </a:r>
            <a:r>
              <a:rPr lang="en-US" sz="1800" dirty="0" err="1"/>
              <a:t>ini</a:t>
            </a:r>
            <a:r>
              <a:rPr lang="en-US" sz="1800" dirty="0"/>
              <a:t> sangat </a:t>
            </a:r>
            <a:r>
              <a:rPr lang="en-US" sz="1800" dirty="0" err="1"/>
              <a:t>rapat</a:t>
            </a:r>
            <a:r>
              <a:rPr lang="en-US" sz="1800" dirty="0"/>
              <a:t> dan </a:t>
            </a:r>
            <a:r>
              <a:rPr lang="en-US" sz="1800" dirty="0" err="1"/>
              <a:t>mudah</a:t>
            </a:r>
            <a:r>
              <a:rPr lang="en-US" sz="1800" dirty="0"/>
              <a:t> </a:t>
            </a:r>
            <a:r>
              <a:rPr lang="en-US" sz="1800" dirty="0" err="1"/>
              <a:t>untuk</a:t>
            </a:r>
            <a:r>
              <a:rPr lang="en-US" sz="1800" dirty="0"/>
              <a:t> </a:t>
            </a:r>
            <a:r>
              <a:rPr lang="en-US" sz="1800" dirty="0" err="1"/>
              <a:t>diimplementasikan</a:t>
            </a:r>
            <a:r>
              <a:rPr lang="en-US" sz="1800" dirty="0"/>
              <a:t>.</a:t>
            </a:r>
          </a:p>
          <a:p>
            <a:pPr marL="152400" indent="0">
              <a:buNone/>
            </a:pPr>
            <a:r>
              <a:rPr lang="en-US" sz="1800" dirty="0"/>
              <a:t>b) </a:t>
            </a:r>
            <a:r>
              <a:rPr lang="en-US" sz="1800" dirty="0" err="1"/>
              <a:t>Mempercepat</a:t>
            </a:r>
            <a:r>
              <a:rPr lang="en-US" sz="1800" dirty="0"/>
              <a:t> </a:t>
            </a:r>
            <a:r>
              <a:rPr lang="en-US" sz="1800" dirty="0" err="1"/>
              <a:t>pencarian</a:t>
            </a:r>
            <a:endParaRPr lang="en-US" sz="1800" dirty="0"/>
          </a:p>
          <a:p>
            <a:pPr marL="152400" indent="0">
              <a:buNone/>
            </a:pPr>
            <a:r>
              <a:rPr lang="en-US" sz="1800" dirty="0"/>
              <a:t>c) </a:t>
            </a:r>
            <a:r>
              <a:rPr lang="en-US" sz="1800" dirty="0" err="1"/>
              <a:t>Mudah</a:t>
            </a:r>
            <a:r>
              <a:rPr lang="en-US" sz="1800" dirty="0"/>
              <a:t> </a:t>
            </a:r>
            <a:r>
              <a:rPr lang="en-US" sz="1800" dirty="0" err="1"/>
              <a:t>menentukan</a:t>
            </a:r>
            <a:r>
              <a:rPr lang="en-US" sz="1800" dirty="0"/>
              <a:t> data </a:t>
            </a:r>
            <a:r>
              <a:rPr lang="en-US" sz="1800" dirty="0" err="1"/>
              <a:t>maksimum</a:t>
            </a:r>
            <a:r>
              <a:rPr lang="en-US" sz="1800" dirty="0"/>
              <a:t> /minimum.</a:t>
            </a:r>
          </a:p>
          <a:p>
            <a:pPr marL="152400" indent="0">
              <a:buNone/>
            </a:pPr>
            <a:r>
              <a:rPr lang="en-US" sz="1800" dirty="0"/>
              <a:t>d) </a:t>
            </a:r>
            <a:r>
              <a:rPr lang="en-US" sz="1800" dirty="0" err="1"/>
              <a:t>Mudah</a:t>
            </a:r>
            <a:r>
              <a:rPr lang="en-US" sz="1800" dirty="0"/>
              <a:t> </a:t>
            </a:r>
            <a:r>
              <a:rPr lang="en-US" sz="1800" dirty="0" err="1"/>
              <a:t>menggabungkannya</a:t>
            </a:r>
            <a:r>
              <a:rPr lang="en-US" sz="1800" dirty="0"/>
              <a:t> </a:t>
            </a:r>
            <a:r>
              <a:rPr lang="en-US" sz="1800" dirty="0" err="1"/>
              <a:t>kembali</a:t>
            </a:r>
            <a:r>
              <a:rPr lang="en-US" sz="1800" dirty="0"/>
              <a:t>.</a:t>
            </a:r>
          </a:p>
          <a:p>
            <a:pPr marL="152400" indent="0">
              <a:buNone/>
            </a:pPr>
            <a:r>
              <a:rPr lang="en-US" sz="1800" dirty="0"/>
              <a:t>e) </a:t>
            </a:r>
            <a:r>
              <a:rPr lang="en-US" sz="1800" dirty="0" err="1"/>
              <a:t>Kompleksitas</a:t>
            </a:r>
            <a:r>
              <a:rPr lang="en-US" sz="1800" dirty="0"/>
              <a:t> selection sort </a:t>
            </a:r>
            <a:r>
              <a:rPr lang="en-US" sz="1800" dirty="0" err="1"/>
              <a:t>relatif</a:t>
            </a:r>
            <a:r>
              <a:rPr lang="en-US" sz="1800" dirty="0"/>
              <a:t> </a:t>
            </a:r>
            <a:r>
              <a:rPr lang="en-US" sz="1800" dirty="0" err="1"/>
              <a:t>lebih</a:t>
            </a:r>
            <a:r>
              <a:rPr lang="en-US" sz="1800" dirty="0"/>
              <a:t> </a:t>
            </a:r>
            <a:r>
              <a:rPr lang="en-US" sz="1800" dirty="0" err="1"/>
              <a:t>kecil</a:t>
            </a:r>
            <a:r>
              <a:rPr lang="en-US" sz="1800" dirty="0"/>
              <a:t>.</a:t>
            </a:r>
          </a:p>
          <a:p>
            <a:pPr marL="152400" indent="0">
              <a:buNone/>
            </a:pPr>
            <a:r>
              <a:rPr lang="en-US" sz="1800" dirty="0"/>
              <a:t> </a:t>
            </a:r>
            <a:r>
              <a:rPr lang="en-US" sz="1800" dirty="0" err="1"/>
              <a:t>Kekurangan</a:t>
            </a:r>
            <a:r>
              <a:rPr lang="en-US" sz="1800" dirty="0"/>
              <a:t> Selection Sort :</a:t>
            </a:r>
          </a:p>
          <a:p>
            <a:pPr marL="152400" indent="0">
              <a:buNone/>
            </a:pPr>
            <a:r>
              <a:rPr lang="en-US" sz="1800" dirty="0"/>
              <a:t>a) </a:t>
            </a:r>
            <a:r>
              <a:rPr lang="en-US" sz="1800" dirty="0" err="1"/>
              <a:t>Membutuhkan</a:t>
            </a:r>
            <a:r>
              <a:rPr lang="en-US" sz="1800" dirty="0"/>
              <a:t> method </a:t>
            </a:r>
            <a:r>
              <a:rPr lang="en-US" sz="1800" dirty="0" err="1"/>
              <a:t>tambahan</a:t>
            </a:r>
            <a:endParaRPr lang="en-US" sz="1800" dirty="0"/>
          </a:p>
          <a:p>
            <a:pPr marL="152400" indent="0">
              <a:buNone/>
            </a:pPr>
            <a:r>
              <a:rPr lang="en-US" sz="1800" dirty="0"/>
              <a:t>b) </a:t>
            </a:r>
            <a:r>
              <a:rPr lang="en-US" sz="1800" dirty="0" err="1"/>
              <a:t>Sulit</a:t>
            </a:r>
            <a:r>
              <a:rPr lang="en-US" sz="1800" dirty="0"/>
              <a:t> </a:t>
            </a:r>
            <a:r>
              <a:rPr lang="en-US" sz="1800" dirty="0" err="1"/>
              <a:t>untuk</a:t>
            </a:r>
            <a:r>
              <a:rPr lang="en-US" sz="1800" dirty="0"/>
              <a:t> </a:t>
            </a:r>
            <a:r>
              <a:rPr lang="en-US" sz="1800" dirty="0" err="1"/>
              <a:t>digabungkan</a:t>
            </a:r>
            <a:r>
              <a:rPr lang="en-US" sz="1800" dirty="0"/>
              <a:t> </a:t>
            </a:r>
            <a:r>
              <a:rPr lang="en-US" sz="1800" dirty="0" err="1"/>
              <a:t>kembali</a:t>
            </a:r>
            <a:endParaRPr lang="en-US" sz="1800" dirty="0"/>
          </a:p>
          <a:p>
            <a:pPr marL="152400" indent="0">
              <a:buNone/>
            </a:pPr>
            <a:r>
              <a:rPr lang="en-US" sz="1800" dirty="0"/>
              <a:t>c) </a:t>
            </a:r>
            <a:r>
              <a:rPr lang="en-US" sz="1800" dirty="0" err="1"/>
              <a:t>Perlu</a:t>
            </a:r>
            <a:r>
              <a:rPr lang="en-US" sz="1800" dirty="0"/>
              <a:t> </a:t>
            </a:r>
            <a:r>
              <a:rPr lang="en-US" sz="1800" dirty="0" err="1"/>
              <a:t>dihindari</a:t>
            </a:r>
            <a:r>
              <a:rPr lang="en-US" sz="1800" dirty="0"/>
              <a:t> </a:t>
            </a:r>
            <a:r>
              <a:rPr lang="en-US" sz="1800" dirty="0" err="1"/>
              <a:t>untuk</a:t>
            </a:r>
            <a:r>
              <a:rPr lang="en-US" sz="1800" dirty="0"/>
              <a:t> </a:t>
            </a:r>
            <a:r>
              <a:rPr lang="en-US" sz="1800" dirty="0" err="1"/>
              <a:t>penggunaan</a:t>
            </a:r>
            <a:r>
              <a:rPr lang="en-US" sz="1800" dirty="0"/>
              <a:t> data </a:t>
            </a:r>
            <a:r>
              <a:rPr lang="en-US" sz="1800" dirty="0" err="1"/>
              <a:t>lebih</a:t>
            </a:r>
            <a:r>
              <a:rPr lang="en-US" sz="1800" dirty="0"/>
              <a:t> </a:t>
            </a:r>
            <a:r>
              <a:rPr lang="en-US" sz="1800" dirty="0" err="1"/>
              <a:t>dari</a:t>
            </a:r>
            <a:r>
              <a:rPr lang="en-US" sz="1800" dirty="0"/>
              <a:t> 1000 </a:t>
            </a:r>
            <a:r>
              <a:rPr lang="en-US" sz="1800" dirty="0" err="1"/>
              <a:t>tabel</a:t>
            </a:r>
            <a:r>
              <a:rPr lang="en-US" sz="1800" dirty="0"/>
              <a:t>, </a:t>
            </a:r>
            <a:r>
              <a:rPr lang="en-US" sz="1800" dirty="0" err="1"/>
              <a:t>karena</a:t>
            </a:r>
            <a:r>
              <a:rPr lang="en-US" sz="1800" dirty="0"/>
              <a:t> </a:t>
            </a:r>
            <a:r>
              <a:rPr lang="en-US" sz="1800" dirty="0" err="1"/>
              <a:t>akan</a:t>
            </a:r>
            <a:r>
              <a:rPr lang="en-US" sz="1800" dirty="0"/>
              <a:t> </a:t>
            </a:r>
            <a:r>
              <a:rPr lang="en-US" sz="1800" dirty="0" err="1"/>
              <a:t>menyebabkan</a:t>
            </a:r>
            <a:r>
              <a:rPr lang="en-US" sz="1800" dirty="0"/>
              <a:t> </a:t>
            </a:r>
            <a:r>
              <a:rPr lang="en-US" sz="1800" dirty="0" err="1"/>
              <a:t>kompleksitas</a:t>
            </a:r>
            <a:r>
              <a:rPr lang="en-US" sz="1800" dirty="0"/>
              <a:t> yang </a:t>
            </a:r>
            <a:r>
              <a:rPr lang="en-US" sz="1800" dirty="0" err="1"/>
              <a:t>lebih</a:t>
            </a:r>
            <a:r>
              <a:rPr lang="en-US" sz="1800" dirty="0"/>
              <a:t> </a:t>
            </a:r>
            <a:r>
              <a:rPr lang="en-US" sz="1800" dirty="0" err="1"/>
              <a:t>tinggi</a:t>
            </a:r>
            <a:r>
              <a:rPr lang="en-US" sz="1800" dirty="0"/>
              <a:t> dan </a:t>
            </a:r>
            <a:r>
              <a:rPr lang="en-US" sz="1800" dirty="0" err="1"/>
              <a:t>kurang</a:t>
            </a:r>
            <a:r>
              <a:rPr lang="en-US" sz="1800" dirty="0"/>
              <a:t> </a:t>
            </a:r>
            <a:r>
              <a:rPr lang="en-US" sz="1800" dirty="0" err="1"/>
              <a:t>praktis</a:t>
            </a:r>
            <a:endParaRPr lang="en-US" sz="1800" dirty="0"/>
          </a:p>
        </p:txBody>
      </p:sp>
    </p:spTree>
    <p:extLst>
      <p:ext uri="{BB962C8B-B14F-4D97-AF65-F5344CB8AC3E}">
        <p14:creationId xmlns:p14="http://schemas.microsoft.com/office/powerpoint/2010/main" val="274136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AEA9-7EFE-B7CE-F85E-D4487FFB6F51}"/>
              </a:ext>
            </a:extLst>
          </p:cNvPr>
          <p:cNvSpPr>
            <a:spLocks noGrp="1"/>
          </p:cNvSpPr>
          <p:nvPr>
            <p:ph type="title"/>
          </p:nvPr>
        </p:nvSpPr>
        <p:spPr>
          <a:xfrm>
            <a:off x="713100" y="539400"/>
            <a:ext cx="7717800" cy="513793"/>
          </a:xfrm>
        </p:spPr>
        <p:txBody>
          <a:bodyPr/>
          <a:lstStyle/>
          <a:p>
            <a:r>
              <a:rPr lang="en-US" dirty="0" err="1"/>
              <a:t>Codingan</a:t>
            </a:r>
            <a:r>
              <a:rPr lang="en-US" dirty="0"/>
              <a:t> selection sort</a:t>
            </a:r>
          </a:p>
        </p:txBody>
      </p:sp>
      <p:sp>
        <p:nvSpPr>
          <p:cNvPr id="3" name="Text Placeholder 2">
            <a:extLst>
              <a:ext uri="{FF2B5EF4-FFF2-40B4-BE49-F238E27FC236}">
                <a16:creationId xmlns:a16="http://schemas.microsoft.com/office/drawing/2014/main" id="{CDE7D475-A40D-9C3C-5A14-2632476C0884}"/>
              </a:ext>
            </a:extLst>
          </p:cNvPr>
          <p:cNvSpPr>
            <a:spLocks noGrp="1"/>
          </p:cNvSpPr>
          <p:nvPr>
            <p:ph type="body" idx="1"/>
          </p:nvPr>
        </p:nvSpPr>
        <p:spPr/>
        <p:txBody>
          <a:bodyPr/>
          <a:lstStyle/>
          <a:p>
            <a:endParaRPr lang="en-US" dirty="0"/>
          </a:p>
        </p:txBody>
      </p:sp>
      <p:pic>
        <p:nvPicPr>
          <p:cNvPr id="9" name="Picture 8">
            <a:extLst>
              <a:ext uri="{FF2B5EF4-FFF2-40B4-BE49-F238E27FC236}">
                <a16:creationId xmlns:a16="http://schemas.microsoft.com/office/drawing/2014/main" id="{26CCC1A8-0E16-F2CE-F3ED-5203BF31E72F}"/>
              </a:ext>
            </a:extLst>
          </p:cNvPr>
          <p:cNvPicPr>
            <a:picLocks noChangeAspect="1"/>
          </p:cNvPicPr>
          <p:nvPr/>
        </p:nvPicPr>
        <p:blipFill>
          <a:blip r:embed="rId2"/>
          <a:stretch>
            <a:fillRect/>
          </a:stretch>
        </p:blipFill>
        <p:spPr>
          <a:xfrm>
            <a:off x="0" y="1114222"/>
            <a:ext cx="4652592" cy="3955800"/>
          </a:xfrm>
          <a:prstGeom prst="rect">
            <a:avLst/>
          </a:prstGeom>
        </p:spPr>
      </p:pic>
      <p:pic>
        <p:nvPicPr>
          <p:cNvPr id="11" name="Picture 10">
            <a:extLst>
              <a:ext uri="{FF2B5EF4-FFF2-40B4-BE49-F238E27FC236}">
                <a16:creationId xmlns:a16="http://schemas.microsoft.com/office/drawing/2014/main" id="{D686B359-B321-B6F6-3E07-1C00593166F2}"/>
              </a:ext>
            </a:extLst>
          </p:cNvPr>
          <p:cNvPicPr>
            <a:picLocks noChangeAspect="1"/>
          </p:cNvPicPr>
          <p:nvPr/>
        </p:nvPicPr>
        <p:blipFill>
          <a:blip r:embed="rId3"/>
          <a:stretch>
            <a:fillRect/>
          </a:stretch>
        </p:blipFill>
        <p:spPr>
          <a:xfrm>
            <a:off x="4585846" y="1225752"/>
            <a:ext cx="4182597" cy="3844270"/>
          </a:xfrm>
          <a:prstGeom prst="rect">
            <a:avLst/>
          </a:prstGeom>
        </p:spPr>
      </p:pic>
    </p:spTree>
    <p:extLst>
      <p:ext uri="{BB962C8B-B14F-4D97-AF65-F5344CB8AC3E}">
        <p14:creationId xmlns:p14="http://schemas.microsoft.com/office/powerpoint/2010/main" val="296262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13100" y="658281"/>
            <a:ext cx="7717800" cy="41749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2"/>
                </a:solidFill>
              </a:rPr>
              <a:t>Merge Sort </a:t>
            </a:r>
            <a:r>
              <a:rPr lang="en-US" sz="1800" dirty="0" err="1">
                <a:solidFill>
                  <a:schemeClr val="accent2"/>
                </a:solidFill>
              </a:rPr>
              <a:t>adalah</a:t>
            </a:r>
            <a:r>
              <a:rPr lang="en-US" sz="1800" dirty="0">
                <a:solidFill>
                  <a:schemeClr val="accent2"/>
                </a:solidFill>
              </a:rPr>
              <a:t> </a:t>
            </a:r>
            <a:r>
              <a:rPr lang="en-US" sz="1800" dirty="0" err="1">
                <a:solidFill>
                  <a:schemeClr val="accent2"/>
                </a:solidFill>
              </a:rPr>
              <a:t>algoritma</a:t>
            </a:r>
            <a:r>
              <a:rPr lang="en-US" sz="1800" dirty="0">
                <a:solidFill>
                  <a:schemeClr val="accent2"/>
                </a:solidFill>
              </a:rPr>
              <a:t> </a:t>
            </a:r>
            <a:r>
              <a:rPr lang="en-US" sz="1800" dirty="0" err="1">
                <a:solidFill>
                  <a:schemeClr val="accent2"/>
                </a:solidFill>
              </a:rPr>
              <a:t>pengurutan</a:t>
            </a:r>
            <a:r>
              <a:rPr lang="en-US" sz="1800" dirty="0">
                <a:solidFill>
                  <a:schemeClr val="accent2"/>
                </a:solidFill>
              </a:rPr>
              <a:t> yang </a:t>
            </a:r>
            <a:r>
              <a:rPr lang="en-US" sz="1800" dirty="0" err="1">
                <a:solidFill>
                  <a:schemeClr val="accent2"/>
                </a:solidFill>
              </a:rPr>
              <a:t>bekerja</a:t>
            </a:r>
            <a:r>
              <a:rPr lang="en-US" sz="1800" dirty="0">
                <a:solidFill>
                  <a:schemeClr val="accent2"/>
                </a:solidFill>
              </a:rPr>
              <a:t> </a:t>
            </a:r>
            <a:r>
              <a:rPr lang="en-US" sz="1800" dirty="0" err="1">
                <a:solidFill>
                  <a:schemeClr val="accent2"/>
                </a:solidFill>
              </a:rPr>
              <a:t>dengan</a:t>
            </a:r>
            <a:r>
              <a:rPr lang="en-US" sz="1800" dirty="0">
                <a:solidFill>
                  <a:schemeClr val="accent2"/>
                </a:solidFill>
              </a:rPr>
              <a:t> </a:t>
            </a:r>
            <a:r>
              <a:rPr lang="en-US" sz="1800" dirty="0" err="1">
                <a:solidFill>
                  <a:schemeClr val="accent2"/>
                </a:solidFill>
              </a:rPr>
              <a:t>cara</a:t>
            </a:r>
            <a:r>
              <a:rPr lang="en-US" sz="1800" dirty="0">
                <a:solidFill>
                  <a:schemeClr val="accent2"/>
                </a:solidFill>
              </a:rPr>
              <a:t> </a:t>
            </a:r>
            <a:r>
              <a:rPr lang="en-US" sz="1800" dirty="0" err="1">
                <a:solidFill>
                  <a:schemeClr val="accent2"/>
                </a:solidFill>
              </a:rPr>
              <a:t>memecah</a:t>
            </a:r>
            <a:r>
              <a:rPr lang="en-US" sz="1800" dirty="0">
                <a:solidFill>
                  <a:schemeClr val="accent2"/>
                </a:solidFill>
              </a:rPr>
              <a:t> </a:t>
            </a:r>
            <a:r>
              <a:rPr lang="en-US" sz="1800" dirty="0" err="1">
                <a:solidFill>
                  <a:schemeClr val="accent2"/>
                </a:solidFill>
              </a:rPr>
              <a:t>atau</a:t>
            </a:r>
            <a:r>
              <a:rPr lang="en-US" sz="1800" dirty="0">
                <a:solidFill>
                  <a:schemeClr val="accent2"/>
                </a:solidFill>
              </a:rPr>
              <a:t> </a:t>
            </a:r>
            <a:r>
              <a:rPr lang="en-US" sz="1800" dirty="0" err="1">
                <a:solidFill>
                  <a:schemeClr val="accent2"/>
                </a:solidFill>
              </a:rPr>
              <a:t>membagi</a:t>
            </a:r>
            <a:r>
              <a:rPr lang="en-US" sz="1800" dirty="0">
                <a:solidFill>
                  <a:schemeClr val="accent2"/>
                </a:solidFill>
              </a:rPr>
              <a:t> </a:t>
            </a:r>
            <a:r>
              <a:rPr lang="en-US" sz="1800" dirty="0" err="1">
                <a:solidFill>
                  <a:schemeClr val="accent2"/>
                </a:solidFill>
              </a:rPr>
              <a:t>deretan</a:t>
            </a:r>
            <a:r>
              <a:rPr lang="en-US" sz="1800" dirty="0">
                <a:solidFill>
                  <a:schemeClr val="accent2"/>
                </a:solidFill>
              </a:rPr>
              <a:t> data </a:t>
            </a:r>
            <a:r>
              <a:rPr lang="en-US" sz="1800" dirty="0" err="1">
                <a:solidFill>
                  <a:schemeClr val="accent2"/>
                </a:solidFill>
              </a:rPr>
              <a:t>menjadi</a:t>
            </a:r>
            <a:r>
              <a:rPr lang="en-US" sz="1800" dirty="0">
                <a:solidFill>
                  <a:schemeClr val="accent2"/>
                </a:solidFill>
              </a:rPr>
              <a:t> </a:t>
            </a:r>
            <a:r>
              <a:rPr lang="en-US" sz="1800" dirty="0" err="1">
                <a:solidFill>
                  <a:schemeClr val="accent2"/>
                </a:solidFill>
              </a:rPr>
              <a:t>beberapa</a:t>
            </a:r>
            <a:r>
              <a:rPr lang="en-US" sz="1800" dirty="0">
                <a:solidFill>
                  <a:schemeClr val="accent2"/>
                </a:solidFill>
              </a:rPr>
              <a:t> </a:t>
            </a:r>
            <a:r>
              <a:rPr lang="en-US" sz="1800" dirty="0" err="1">
                <a:solidFill>
                  <a:schemeClr val="accent2"/>
                </a:solidFill>
              </a:rPr>
              <a:t>bagian</a:t>
            </a:r>
            <a:r>
              <a:rPr lang="en-US" sz="1800" dirty="0">
                <a:solidFill>
                  <a:schemeClr val="accent2"/>
                </a:solidFill>
              </a:rPr>
              <a:t>, </a:t>
            </a:r>
            <a:r>
              <a:rPr lang="en-US" sz="1800" dirty="0" err="1">
                <a:solidFill>
                  <a:schemeClr val="accent2"/>
                </a:solidFill>
              </a:rPr>
              <a:t>kemudian</a:t>
            </a:r>
            <a:r>
              <a:rPr lang="en-US" sz="1800" dirty="0">
                <a:solidFill>
                  <a:schemeClr val="accent2"/>
                </a:solidFill>
              </a:rPr>
              <a:t> </a:t>
            </a:r>
            <a:r>
              <a:rPr lang="en-US" sz="1800" dirty="0" err="1">
                <a:solidFill>
                  <a:schemeClr val="accent2"/>
                </a:solidFill>
              </a:rPr>
              <a:t>menggabungkannya</a:t>
            </a:r>
            <a:r>
              <a:rPr lang="en-US" sz="1800" dirty="0">
                <a:solidFill>
                  <a:schemeClr val="accent2"/>
                </a:solidFill>
              </a:rPr>
              <a:t> </a:t>
            </a:r>
            <a:r>
              <a:rPr lang="en-US" sz="1800" dirty="0" err="1">
                <a:solidFill>
                  <a:schemeClr val="accent2"/>
                </a:solidFill>
              </a:rPr>
              <a:t>kembali</a:t>
            </a:r>
            <a:r>
              <a:rPr lang="en-US" sz="1800" dirty="0">
                <a:solidFill>
                  <a:schemeClr val="accent2"/>
                </a:solidFill>
              </a:rPr>
              <a:t> </a:t>
            </a:r>
            <a:r>
              <a:rPr lang="en-US" sz="1800" dirty="0" err="1">
                <a:solidFill>
                  <a:schemeClr val="accent2"/>
                </a:solidFill>
              </a:rPr>
              <a:t>menjadi</a:t>
            </a:r>
            <a:r>
              <a:rPr lang="en-US" sz="1800" dirty="0">
                <a:solidFill>
                  <a:schemeClr val="accent2"/>
                </a:solidFill>
              </a:rPr>
              <a:t> </a:t>
            </a:r>
            <a:r>
              <a:rPr lang="en-US" sz="1800" dirty="0" err="1">
                <a:solidFill>
                  <a:schemeClr val="accent2"/>
                </a:solidFill>
              </a:rPr>
              <a:t>suatu</a:t>
            </a:r>
            <a:r>
              <a:rPr lang="en-US" sz="1800" dirty="0">
                <a:solidFill>
                  <a:schemeClr val="accent2"/>
                </a:solidFill>
              </a:rPr>
              <a:t> data yang </a:t>
            </a:r>
            <a:r>
              <a:rPr lang="en-US" sz="1800" dirty="0" err="1">
                <a:solidFill>
                  <a:schemeClr val="accent2"/>
                </a:solidFill>
              </a:rPr>
              <a:t>berurutan</a:t>
            </a:r>
            <a:r>
              <a:rPr lang="en-US" sz="1800" dirty="0">
                <a:solidFill>
                  <a:schemeClr val="accent2"/>
                </a:solidFill>
              </a:rPr>
              <a:t>. Oleh </a:t>
            </a:r>
            <a:r>
              <a:rPr lang="en-US" sz="1800" dirty="0" err="1">
                <a:solidFill>
                  <a:schemeClr val="accent2"/>
                </a:solidFill>
              </a:rPr>
              <a:t>karena</a:t>
            </a:r>
            <a:r>
              <a:rPr lang="en-US" sz="1800" dirty="0">
                <a:solidFill>
                  <a:schemeClr val="accent2"/>
                </a:solidFill>
              </a:rPr>
              <a:t> </a:t>
            </a:r>
            <a:r>
              <a:rPr lang="en-US" sz="1800" dirty="0" err="1">
                <a:solidFill>
                  <a:schemeClr val="accent2"/>
                </a:solidFill>
              </a:rPr>
              <a:t>itu</a:t>
            </a:r>
            <a:r>
              <a:rPr lang="en-US" sz="1800" dirty="0">
                <a:solidFill>
                  <a:schemeClr val="accent2"/>
                </a:solidFill>
              </a:rPr>
              <a:t>, Merge Sort </a:t>
            </a:r>
            <a:r>
              <a:rPr lang="en-US" sz="1800" dirty="0" err="1">
                <a:solidFill>
                  <a:schemeClr val="accent2"/>
                </a:solidFill>
              </a:rPr>
              <a:t>ini</a:t>
            </a:r>
            <a:r>
              <a:rPr lang="en-US" sz="1800" dirty="0">
                <a:solidFill>
                  <a:schemeClr val="accent2"/>
                </a:solidFill>
              </a:rPr>
              <a:t> </a:t>
            </a:r>
            <a:r>
              <a:rPr lang="en-US" sz="1800" dirty="0" err="1">
                <a:solidFill>
                  <a:schemeClr val="accent2"/>
                </a:solidFill>
              </a:rPr>
              <a:t>mempunyai</a:t>
            </a:r>
            <a:r>
              <a:rPr lang="en-US" sz="1800" dirty="0">
                <a:solidFill>
                  <a:schemeClr val="accent2"/>
                </a:solidFill>
              </a:rPr>
              <a:t> arti </a:t>
            </a:r>
            <a:r>
              <a:rPr lang="en-US" sz="1800" dirty="0" err="1">
                <a:solidFill>
                  <a:schemeClr val="accent2"/>
                </a:solidFill>
              </a:rPr>
              <a:t>penggabungan</a:t>
            </a:r>
            <a:r>
              <a:rPr lang="en-US" sz="1800" dirty="0">
                <a:solidFill>
                  <a:schemeClr val="accent2"/>
                </a:solidFill>
              </a:rPr>
              <a:t> </a:t>
            </a:r>
            <a:r>
              <a:rPr lang="en-US" sz="1800" dirty="0" err="1">
                <a:solidFill>
                  <a:schemeClr val="accent2"/>
                </a:solidFill>
              </a:rPr>
              <a:t>secara</a:t>
            </a:r>
            <a:r>
              <a:rPr lang="en-US" sz="1800" dirty="0">
                <a:solidFill>
                  <a:schemeClr val="accent2"/>
                </a:solidFill>
              </a:rPr>
              <a:t> </a:t>
            </a:r>
            <a:r>
              <a:rPr lang="en-US" sz="1800" dirty="0" err="1">
                <a:solidFill>
                  <a:schemeClr val="accent2"/>
                </a:solidFill>
              </a:rPr>
              <a:t>berurutan</a:t>
            </a:r>
            <a:r>
              <a:rPr lang="en-US" sz="1800" dirty="0">
                <a:solidFill>
                  <a:schemeClr val="accent2"/>
                </a:solidFill>
              </a:rPr>
              <a:t>.</a:t>
            </a:r>
            <a:br>
              <a:rPr lang="en-US" sz="1800" dirty="0">
                <a:solidFill>
                  <a:schemeClr val="accent2"/>
                </a:solidFill>
              </a:rPr>
            </a:br>
            <a:br>
              <a:rPr lang="en-US" sz="1800" dirty="0">
                <a:solidFill>
                  <a:schemeClr val="accent2"/>
                </a:solidFill>
              </a:rPr>
            </a:br>
            <a:r>
              <a:rPr lang="en-US" sz="1800" dirty="0">
                <a:solidFill>
                  <a:schemeClr val="accent2"/>
                </a:solidFill>
              </a:rPr>
              <a:t>Merge Sort </a:t>
            </a:r>
            <a:r>
              <a:rPr lang="en-US" sz="1800" dirty="0" err="1">
                <a:solidFill>
                  <a:schemeClr val="accent2"/>
                </a:solidFill>
              </a:rPr>
              <a:t>menjadi</a:t>
            </a:r>
            <a:r>
              <a:rPr lang="en-US" sz="1800" dirty="0">
                <a:solidFill>
                  <a:schemeClr val="accent2"/>
                </a:solidFill>
              </a:rPr>
              <a:t> </a:t>
            </a:r>
            <a:r>
              <a:rPr lang="en-US" sz="1800" dirty="0" err="1">
                <a:solidFill>
                  <a:schemeClr val="accent2"/>
                </a:solidFill>
              </a:rPr>
              <a:t>Algoritma</a:t>
            </a:r>
            <a:r>
              <a:rPr lang="en-US" sz="1800" dirty="0">
                <a:solidFill>
                  <a:schemeClr val="accent2"/>
                </a:solidFill>
              </a:rPr>
              <a:t> sorting yang </a:t>
            </a:r>
            <a:r>
              <a:rPr lang="en-US" sz="1800" dirty="0" err="1">
                <a:solidFill>
                  <a:schemeClr val="accent2"/>
                </a:solidFill>
              </a:rPr>
              <a:t>lebih</a:t>
            </a:r>
            <a:r>
              <a:rPr lang="en-US" sz="1800" dirty="0">
                <a:solidFill>
                  <a:schemeClr val="accent2"/>
                </a:solidFill>
              </a:rPr>
              <a:t> </a:t>
            </a:r>
            <a:r>
              <a:rPr lang="en-US" sz="1800" dirty="0" err="1">
                <a:solidFill>
                  <a:schemeClr val="accent2"/>
                </a:solidFill>
              </a:rPr>
              <a:t>baik</a:t>
            </a:r>
            <a:r>
              <a:rPr lang="en-US" sz="1800" dirty="0">
                <a:solidFill>
                  <a:schemeClr val="accent2"/>
                </a:solidFill>
              </a:rPr>
              <a:t> </a:t>
            </a:r>
            <a:r>
              <a:rPr lang="en-US" sz="1800" dirty="0" err="1">
                <a:solidFill>
                  <a:schemeClr val="accent2"/>
                </a:solidFill>
              </a:rPr>
              <a:t>daripada</a:t>
            </a:r>
            <a:r>
              <a:rPr lang="en-US" sz="1800" dirty="0">
                <a:solidFill>
                  <a:schemeClr val="accent2"/>
                </a:solidFill>
              </a:rPr>
              <a:t> </a:t>
            </a:r>
            <a:r>
              <a:rPr lang="en-US" sz="1800" dirty="0" err="1">
                <a:solidFill>
                  <a:schemeClr val="accent2"/>
                </a:solidFill>
              </a:rPr>
              <a:t>Algoritma</a:t>
            </a:r>
            <a:r>
              <a:rPr lang="en-US" sz="1800" dirty="0">
                <a:solidFill>
                  <a:schemeClr val="accent2"/>
                </a:solidFill>
              </a:rPr>
              <a:t> sorting </a:t>
            </a:r>
            <a:r>
              <a:rPr lang="en-US" sz="1800" dirty="0" err="1">
                <a:solidFill>
                  <a:schemeClr val="accent2"/>
                </a:solidFill>
              </a:rPr>
              <a:t>lainnya</a:t>
            </a:r>
            <a:r>
              <a:rPr lang="en-US" sz="1800" dirty="0">
                <a:solidFill>
                  <a:schemeClr val="accent2"/>
                </a:solidFill>
              </a:rPr>
              <a:t> </a:t>
            </a:r>
            <a:r>
              <a:rPr lang="en-US" sz="1800" dirty="0" err="1">
                <a:solidFill>
                  <a:schemeClr val="accent2"/>
                </a:solidFill>
              </a:rPr>
              <a:t>dimana</a:t>
            </a:r>
            <a:r>
              <a:rPr lang="en-US" sz="1800" dirty="0">
                <a:solidFill>
                  <a:schemeClr val="accent2"/>
                </a:solidFill>
              </a:rPr>
              <a:t> Merge Sort </a:t>
            </a:r>
            <a:r>
              <a:rPr lang="en-US" sz="1800" dirty="0" err="1">
                <a:solidFill>
                  <a:schemeClr val="accent2"/>
                </a:solidFill>
              </a:rPr>
              <a:t>ini</a:t>
            </a:r>
            <a:r>
              <a:rPr lang="en-US" sz="1800" dirty="0">
                <a:solidFill>
                  <a:schemeClr val="accent2"/>
                </a:solidFill>
              </a:rPr>
              <a:t> sangat </a:t>
            </a:r>
            <a:r>
              <a:rPr lang="en-US" sz="1800" dirty="0" err="1">
                <a:solidFill>
                  <a:schemeClr val="accent2"/>
                </a:solidFill>
              </a:rPr>
              <a:t>efisien</a:t>
            </a:r>
            <a:r>
              <a:rPr lang="en-US" sz="1800" dirty="0">
                <a:solidFill>
                  <a:schemeClr val="accent2"/>
                </a:solidFill>
              </a:rPr>
              <a:t> </a:t>
            </a:r>
            <a:r>
              <a:rPr lang="en-US" sz="1800" dirty="0" err="1">
                <a:solidFill>
                  <a:schemeClr val="accent2"/>
                </a:solidFill>
              </a:rPr>
              <a:t>karena</a:t>
            </a:r>
            <a:r>
              <a:rPr lang="en-US" sz="1800" dirty="0">
                <a:solidFill>
                  <a:schemeClr val="accent2"/>
                </a:solidFill>
              </a:rPr>
              <a:t> </a:t>
            </a:r>
            <a:r>
              <a:rPr lang="en-US" sz="1800" dirty="0" err="1">
                <a:solidFill>
                  <a:schemeClr val="accent2"/>
                </a:solidFill>
              </a:rPr>
              <a:t>setiap</a:t>
            </a:r>
            <a:r>
              <a:rPr lang="en-US" sz="1800" dirty="0">
                <a:solidFill>
                  <a:schemeClr val="accent2"/>
                </a:solidFill>
              </a:rPr>
              <a:t> </a:t>
            </a:r>
            <a:r>
              <a:rPr lang="en-US" sz="1800" dirty="0" err="1">
                <a:solidFill>
                  <a:schemeClr val="accent2"/>
                </a:solidFill>
              </a:rPr>
              <a:t>deretan</a:t>
            </a:r>
            <a:r>
              <a:rPr lang="en-US" sz="1800" dirty="0">
                <a:solidFill>
                  <a:schemeClr val="accent2"/>
                </a:solidFill>
              </a:rPr>
              <a:t> data </a:t>
            </a:r>
            <a:r>
              <a:rPr lang="en-US" sz="1800" dirty="0" err="1">
                <a:solidFill>
                  <a:schemeClr val="accent2"/>
                </a:solidFill>
              </a:rPr>
              <a:t>selalu</a:t>
            </a:r>
            <a:r>
              <a:rPr lang="en-US" sz="1800" dirty="0">
                <a:solidFill>
                  <a:schemeClr val="accent2"/>
                </a:solidFill>
              </a:rPr>
              <a:t> </a:t>
            </a:r>
            <a:r>
              <a:rPr lang="en-US" sz="1800" dirty="0" err="1">
                <a:solidFill>
                  <a:schemeClr val="accent2"/>
                </a:solidFill>
              </a:rPr>
              <a:t>dibagi</a:t>
            </a:r>
            <a:r>
              <a:rPr lang="en-US" sz="1800" dirty="0">
                <a:solidFill>
                  <a:schemeClr val="accent2"/>
                </a:solidFill>
              </a:rPr>
              <a:t> </a:t>
            </a:r>
            <a:r>
              <a:rPr lang="en-US" sz="1800" dirty="0" err="1">
                <a:solidFill>
                  <a:schemeClr val="accent2"/>
                </a:solidFill>
              </a:rPr>
              <a:t>menjadi</a:t>
            </a:r>
            <a:r>
              <a:rPr lang="en-US" sz="1800" dirty="0">
                <a:solidFill>
                  <a:schemeClr val="accent2"/>
                </a:solidFill>
              </a:rPr>
              <a:t> </a:t>
            </a:r>
            <a:r>
              <a:rPr lang="en-US" sz="1800" dirty="0" err="1">
                <a:solidFill>
                  <a:schemeClr val="accent2"/>
                </a:solidFill>
              </a:rPr>
              <a:t>deretan</a:t>
            </a:r>
            <a:r>
              <a:rPr lang="en-US" sz="1800" dirty="0">
                <a:solidFill>
                  <a:schemeClr val="accent2"/>
                </a:solidFill>
              </a:rPr>
              <a:t> data yang </a:t>
            </a:r>
            <a:r>
              <a:rPr lang="en-US" sz="1800" dirty="0" err="1">
                <a:solidFill>
                  <a:schemeClr val="accent2"/>
                </a:solidFill>
              </a:rPr>
              <a:t>lebih</a:t>
            </a:r>
            <a:r>
              <a:rPr lang="en-US" sz="1800" dirty="0">
                <a:solidFill>
                  <a:schemeClr val="accent2"/>
                </a:solidFill>
              </a:rPr>
              <a:t> </a:t>
            </a:r>
            <a:r>
              <a:rPr lang="en-US" sz="1800" dirty="0" err="1">
                <a:solidFill>
                  <a:schemeClr val="accent2"/>
                </a:solidFill>
              </a:rPr>
              <a:t>kecil</a:t>
            </a:r>
            <a:r>
              <a:rPr lang="en-US" sz="1800" dirty="0">
                <a:solidFill>
                  <a:schemeClr val="accent2"/>
                </a:solidFill>
              </a:rPr>
              <a:t> </a:t>
            </a:r>
            <a:r>
              <a:rPr lang="en-US" sz="1800" dirty="0" err="1">
                <a:solidFill>
                  <a:schemeClr val="accent2"/>
                </a:solidFill>
              </a:rPr>
              <a:t>lalu</a:t>
            </a:r>
            <a:r>
              <a:rPr lang="en-US" sz="1800" dirty="0">
                <a:solidFill>
                  <a:schemeClr val="accent2"/>
                </a:solidFill>
              </a:rPr>
              <a:t> </a:t>
            </a:r>
            <a:r>
              <a:rPr lang="en-US" sz="1800" dirty="0" err="1">
                <a:solidFill>
                  <a:schemeClr val="accent2"/>
                </a:solidFill>
              </a:rPr>
              <a:t>dibandingkan</a:t>
            </a:r>
            <a:r>
              <a:rPr lang="en-US" sz="1800" dirty="0">
                <a:solidFill>
                  <a:schemeClr val="accent2"/>
                </a:solidFill>
              </a:rPr>
              <a:t> </a:t>
            </a:r>
            <a:r>
              <a:rPr lang="en-US" sz="1800" dirty="0" err="1">
                <a:solidFill>
                  <a:schemeClr val="accent2"/>
                </a:solidFill>
              </a:rPr>
              <a:t>setiap</a:t>
            </a:r>
            <a:r>
              <a:rPr lang="en-US" sz="1800" dirty="0">
                <a:solidFill>
                  <a:schemeClr val="accent2"/>
                </a:solidFill>
              </a:rPr>
              <a:t> </a:t>
            </a:r>
            <a:r>
              <a:rPr lang="en-US" sz="1800" dirty="0" err="1">
                <a:solidFill>
                  <a:schemeClr val="accent2"/>
                </a:solidFill>
              </a:rPr>
              <a:t>datanya</a:t>
            </a:r>
            <a:r>
              <a:rPr lang="en-US" sz="1800" dirty="0">
                <a:solidFill>
                  <a:schemeClr val="accent2"/>
                </a:solidFill>
              </a:rPr>
              <a:t> dan </a:t>
            </a:r>
            <a:r>
              <a:rPr lang="en-US" sz="1800" dirty="0" err="1">
                <a:solidFill>
                  <a:schemeClr val="accent2"/>
                </a:solidFill>
              </a:rPr>
              <a:t>kemudian</a:t>
            </a:r>
            <a:r>
              <a:rPr lang="en-US" sz="1800" dirty="0">
                <a:solidFill>
                  <a:schemeClr val="accent2"/>
                </a:solidFill>
              </a:rPr>
              <a:t> </a:t>
            </a:r>
            <a:r>
              <a:rPr lang="en-US" sz="1800" dirty="0" err="1">
                <a:solidFill>
                  <a:schemeClr val="accent2"/>
                </a:solidFill>
              </a:rPr>
              <a:t>digabungkan</a:t>
            </a:r>
            <a:r>
              <a:rPr lang="en-US" sz="1800" dirty="0">
                <a:solidFill>
                  <a:schemeClr val="accent2"/>
                </a:solidFill>
              </a:rPr>
              <a:t> </a:t>
            </a:r>
            <a:r>
              <a:rPr lang="en-US" sz="1800" dirty="0" err="1">
                <a:solidFill>
                  <a:schemeClr val="accent2"/>
                </a:solidFill>
              </a:rPr>
              <a:t>kembali</a:t>
            </a:r>
            <a:r>
              <a:rPr lang="en-US" sz="1800" dirty="0">
                <a:solidFill>
                  <a:schemeClr val="accent2"/>
                </a:solidFill>
              </a:rPr>
              <a:t> </a:t>
            </a:r>
            <a:r>
              <a:rPr lang="en-US" sz="1800" dirty="0" err="1">
                <a:solidFill>
                  <a:schemeClr val="accent2"/>
                </a:solidFill>
              </a:rPr>
              <a:t>sehingga</a:t>
            </a:r>
            <a:r>
              <a:rPr lang="en-US" sz="1800" dirty="0">
                <a:solidFill>
                  <a:schemeClr val="accent2"/>
                </a:solidFill>
              </a:rPr>
              <a:t> </a:t>
            </a:r>
            <a:r>
              <a:rPr lang="en-US" sz="1800" dirty="0" err="1">
                <a:solidFill>
                  <a:schemeClr val="accent2"/>
                </a:solidFill>
              </a:rPr>
              <a:t>tidak</a:t>
            </a:r>
            <a:r>
              <a:rPr lang="en-US" sz="1800" dirty="0">
                <a:solidFill>
                  <a:schemeClr val="accent2"/>
                </a:solidFill>
              </a:rPr>
              <a:t> </a:t>
            </a:r>
            <a:r>
              <a:rPr lang="en-US" sz="1800" dirty="0" err="1">
                <a:solidFill>
                  <a:schemeClr val="accent2"/>
                </a:solidFill>
              </a:rPr>
              <a:t>memerlukan</a:t>
            </a:r>
            <a:r>
              <a:rPr lang="en-US" sz="1800" dirty="0">
                <a:solidFill>
                  <a:schemeClr val="accent2"/>
                </a:solidFill>
              </a:rPr>
              <a:t> </a:t>
            </a:r>
            <a:r>
              <a:rPr lang="en-US" sz="1800" dirty="0" err="1">
                <a:solidFill>
                  <a:schemeClr val="accent2"/>
                </a:solidFill>
              </a:rPr>
              <a:t>perbandingan</a:t>
            </a:r>
            <a:r>
              <a:rPr lang="en-US" sz="1800" dirty="0">
                <a:solidFill>
                  <a:schemeClr val="accent2"/>
                </a:solidFill>
              </a:rPr>
              <a:t> yang </a:t>
            </a:r>
            <a:r>
              <a:rPr lang="en-US" sz="1800" dirty="0" err="1">
                <a:solidFill>
                  <a:schemeClr val="accent2"/>
                </a:solidFill>
              </a:rPr>
              <a:t>terlalu</a:t>
            </a:r>
            <a:r>
              <a:rPr lang="en-US" sz="1800" dirty="0">
                <a:solidFill>
                  <a:schemeClr val="accent2"/>
                </a:solidFill>
              </a:rPr>
              <a:t> </a:t>
            </a:r>
            <a:r>
              <a:rPr lang="en-US" sz="1800" dirty="0" err="1">
                <a:solidFill>
                  <a:schemeClr val="accent2"/>
                </a:solidFill>
              </a:rPr>
              <a:t>banyak</a:t>
            </a:r>
            <a:r>
              <a:rPr lang="en-US" sz="1800" dirty="0">
                <a:solidFill>
                  <a:schemeClr val="accent2"/>
                </a:solidFill>
              </a:rPr>
              <a:t>.</a:t>
            </a:r>
            <a:br>
              <a:rPr lang="en-US" sz="1800" dirty="0">
                <a:solidFill>
                  <a:schemeClr val="accent2"/>
                </a:solidFill>
              </a:rPr>
            </a:br>
            <a:endParaRPr sz="1800" dirty="0">
              <a:solidFill>
                <a:schemeClr val="accent2"/>
              </a:solidFill>
            </a:endParaRPr>
          </a:p>
        </p:txBody>
      </p:sp>
      <p:sp>
        <p:nvSpPr>
          <p:cNvPr id="2885" name="Google Shape;2885;p38"/>
          <p:cNvSpPr txBox="1">
            <a:spLocks noGrp="1"/>
          </p:cNvSpPr>
          <p:nvPr>
            <p:ph type="title" idx="2"/>
          </p:nvPr>
        </p:nvSpPr>
        <p:spPr>
          <a:xfrm>
            <a:off x="3132450" y="81643"/>
            <a:ext cx="2879100" cy="7441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MERGE SORT</a:t>
            </a:r>
            <a:endParaRPr sz="2800"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1007</Words>
  <Application>Microsoft Office PowerPoint</Application>
  <PresentationFormat>On-screen Show (16:9)</PresentationFormat>
  <Paragraphs>85</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PT Sans</vt:lpstr>
      <vt:lpstr>arial</vt:lpstr>
      <vt:lpstr>Exo</vt:lpstr>
      <vt:lpstr>Roboto Condensed Light</vt:lpstr>
      <vt:lpstr>arial</vt:lpstr>
      <vt:lpstr>Open Sans</vt:lpstr>
      <vt:lpstr>-apple-system</vt:lpstr>
      <vt:lpstr>Data Center Business Plan by Slidesgo</vt:lpstr>
      <vt:lpstr>Kelompok 6</vt:lpstr>
      <vt:lpstr>SORTING (PENGURUTAN)</vt:lpstr>
      <vt:lpstr>Jenis jenis sorting</vt:lpstr>
      <vt:lpstr>SELECTION SORT </vt:lpstr>
      <vt:lpstr>ILUSTRASI SELECTION SORT </vt:lpstr>
      <vt:lpstr>Ilustrasi selection sort</vt:lpstr>
      <vt:lpstr>Kelebihan dan kekurangan</vt:lpstr>
      <vt:lpstr>Codingan selection sort</vt:lpstr>
      <vt:lpstr>Merge Sort adalah algoritma pengurutan yang bekerja dengan cara memecah atau membagi deretan data menjadi beberapa bagian, kemudian menggabungkannya kembali menjadi suatu data yang berurutan. Oleh karena itu, Merge Sort ini mempunyai arti penggabungan secara berurutan.  Merge Sort menjadi Algoritma sorting yang lebih baik daripada Algoritma sorting lainnya dimana Merge Sort ini sangat efisien karena setiap deretan data selalu dibagi menjadi deretan data yang lebih kecil lalu dibandingkan setiap datanya dan kemudian digabungkan kembali sehingga tidak memerlukan perbandingan yang terlalu banyak. </vt:lpstr>
      <vt:lpstr>ILUSTRASI MERGE SORT </vt:lpstr>
      <vt:lpstr>Proses merge sort</vt:lpstr>
      <vt:lpstr>PowerPoint Presentation</vt:lpstr>
      <vt:lpstr>Kelebihan dan kekurangan</vt:lpstr>
      <vt:lpstr>PowerPoint Presentation</vt:lpstr>
      <vt:lpstr>PowerPoint Presentation</vt:lpstr>
      <vt:lpstr>QUICK SORT</vt:lpstr>
      <vt:lpstr>PowerPoint Presentation</vt:lpstr>
      <vt:lpstr>Kelebihan dan kekurangan</vt:lpstr>
      <vt:lpstr>Codingan quick sort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6</dc:title>
  <dc:creator>Ragil Hidayat</dc:creator>
  <cp:lastModifiedBy>azis setiawan</cp:lastModifiedBy>
  <cp:revision>10</cp:revision>
  <dcterms:modified xsi:type="dcterms:W3CDTF">2023-05-24T22:45:57Z</dcterms:modified>
</cp:coreProperties>
</file>