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06" r:id="rId2"/>
    <p:sldId id="267" r:id="rId3"/>
    <p:sldId id="391" r:id="rId4"/>
    <p:sldId id="324" r:id="rId5"/>
    <p:sldId id="356" r:id="rId6"/>
    <p:sldId id="410" r:id="rId7"/>
    <p:sldId id="257" r:id="rId8"/>
    <p:sldId id="309" r:id="rId9"/>
    <p:sldId id="392" r:id="rId10"/>
    <p:sldId id="379" r:id="rId11"/>
    <p:sldId id="409" r:id="rId12"/>
    <p:sldId id="329" r:id="rId13"/>
    <p:sldId id="312" r:id="rId14"/>
    <p:sldId id="330" r:id="rId15"/>
    <p:sldId id="393" r:id="rId16"/>
    <p:sldId id="394" r:id="rId17"/>
    <p:sldId id="332" r:id="rId18"/>
    <p:sldId id="333" r:id="rId19"/>
    <p:sldId id="372" r:id="rId20"/>
    <p:sldId id="335" r:id="rId21"/>
    <p:sldId id="334" r:id="rId22"/>
    <p:sldId id="357" r:id="rId23"/>
    <p:sldId id="336" r:id="rId24"/>
    <p:sldId id="337" r:id="rId25"/>
    <p:sldId id="342" r:id="rId26"/>
    <p:sldId id="395" r:id="rId27"/>
    <p:sldId id="321" r:id="rId28"/>
    <p:sldId id="340" r:id="rId29"/>
    <p:sldId id="345" r:id="rId30"/>
    <p:sldId id="351" r:id="rId31"/>
    <p:sldId id="347" r:id="rId32"/>
    <p:sldId id="352" r:id="rId33"/>
    <p:sldId id="353" r:id="rId34"/>
    <p:sldId id="396" r:id="rId35"/>
    <p:sldId id="397" r:id="rId36"/>
    <p:sldId id="399" r:id="rId37"/>
    <p:sldId id="398" r:id="rId38"/>
    <p:sldId id="358" r:id="rId39"/>
    <p:sldId id="359" r:id="rId40"/>
    <p:sldId id="400" r:id="rId41"/>
    <p:sldId id="381" r:id="rId42"/>
    <p:sldId id="376" r:id="rId43"/>
    <p:sldId id="362" r:id="rId44"/>
    <p:sldId id="405" r:id="rId45"/>
    <p:sldId id="404" r:id="rId46"/>
    <p:sldId id="411" r:id="rId47"/>
    <p:sldId id="412" r:id="rId48"/>
    <p:sldId id="413" r:id="rId49"/>
    <p:sldId id="414" r:id="rId50"/>
    <p:sldId id="429" r:id="rId51"/>
    <p:sldId id="430" r:id="rId52"/>
    <p:sldId id="431" r:id="rId53"/>
    <p:sldId id="415" r:id="rId54"/>
    <p:sldId id="416" r:id="rId55"/>
    <p:sldId id="432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1" r:id="rId64"/>
    <p:sldId id="419" r:id="rId65"/>
    <p:sldId id="318" r:id="rId66"/>
    <p:sldId id="319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6" autoAdjust="0"/>
    <p:restoredTop sz="81250" autoAdjust="0"/>
  </p:normalViewPr>
  <p:slideViewPr>
    <p:cSldViewPr>
      <p:cViewPr>
        <p:scale>
          <a:sx n="75" d="100"/>
          <a:sy n="75" d="100"/>
        </p:scale>
        <p:origin x="-100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жесткость может</a:t>
            </a:r>
            <a:r>
              <a:rPr lang="ru-RU" baseline="0" dirty="0" smtClean="0"/>
              <a:t> быть глубоко в стеке вызовов. Чем глубже, тем сложнее от нее избавляться — нужно по-честному протаскивать зависимости через весь стек.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32348/regex-match-open-tags-except-xhtml-self-contained-ta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fprog.ru/2009/issue3/eugene-kirpichov-elements-of-functional-languag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dirty="0" smtClean="0"/>
              <a:t>, ноябрь 201</a:t>
            </a:r>
            <a:r>
              <a:rPr lang="en-US" sz="2400" dirty="0" smtClean="0"/>
              <a:t>4</a:t>
            </a:r>
          </a:p>
          <a:p>
            <a:pPr algn="r"/>
            <a:r>
              <a:rPr lang="ru-RU" sz="2400" dirty="0" smtClean="0"/>
              <a:t>Плинер Юрий</a:t>
            </a:r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 сожалению место под заголовок слишком мало, чтобы правильно отразить суть того, что на нем пред...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allLinesFromText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textLines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wordToLinesFromTextMap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invertedIndex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lineIndicesOfWord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allWordsFromRequest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requestWords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queryWords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Reverse(array, 0, k-1);  //O(k)</a:t>
            </a:r>
          </a:p>
          <a:p>
            <a:pPr marL="0" indent="0">
              <a:buNone/>
            </a:pPr>
            <a:r>
              <a:rPr lang="en-US" dirty="0" smtClean="0"/>
              <a:t>Reverse(array, k, n-1);  //O(n-k)</a:t>
            </a:r>
          </a:p>
          <a:p>
            <a:pPr marL="0" indent="0">
              <a:buNone/>
            </a:pPr>
            <a:r>
              <a:rPr lang="en-US" dirty="0" smtClean="0"/>
              <a:t>Reverse(array, 0, n-1);  // 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Field1 </a:t>
            </a:r>
            <a:r>
              <a:rPr lang="ru-RU" dirty="0" smtClean="0"/>
              <a:t> </a:t>
            </a:r>
            <a:r>
              <a:rPr lang="en-US" dirty="0" smtClean="0"/>
              <a:t>Field2 </a:t>
            </a:r>
            <a:r>
              <a:rPr lang="ru-RU" dirty="0" smtClean="0"/>
              <a:t> </a:t>
            </a:r>
            <a:r>
              <a:rPr lang="en-US" dirty="0" smtClean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02-clean-code &amp;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testing\cleancode.sln</a:t>
            </a:r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ru-RU" b="1" dirty="0" smtClean="0"/>
              <a:t>задание 1</a:t>
            </a:r>
            <a:r>
              <a:rPr lang="ru-RU" dirty="0" smtClean="0"/>
              <a:t>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b="1" dirty="0" smtClean="0"/>
              <a:t>Extract method</a:t>
            </a:r>
            <a:r>
              <a:rPr lang="ru-RU" b="1" dirty="0" smtClean="0"/>
              <a:t> </a:t>
            </a:r>
            <a:r>
              <a:rPr lang="ru-RU" sz="3600" b="1" dirty="0" smtClean="0"/>
              <a:t>	</a:t>
            </a:r>
            <a:r>
              <a:rPr lang="en-US" sz="3600" dirty="0" err="1" smtClean="0"/>
              <a:t>Ctrl+Alt+M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b="1" dirty="0" smtClean="0"/>
              <a:t>Rename</a:t>
            </a:r>
            <a:r>
              <a:rPr lang="ru-RU" sz="3600" b="1" dirty="0" smtClean="0"/>
              <a:t>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размером более 30 строк?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— начинайте декомпозицию!</a:t>
            </a:r>
          </a:p>
          <a:p>
            <a:pPr marL="0" indent="0">
              <a:buNone/>
            </a:pPr>
            <a:r>
              <a:rPr lang="ru-RU" dirty="0" smtClean="0"/>
              <a:t>Ввод, вывод, слабо связанные шаги алгоритма, … → все в отдельные модули (методы / классы)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ru-RU" dirty="0" smtClean="0"/>
              <a:t>Независимость</a:t>
            </a:r>
          </a:p>
          <a:p>
            <a:r>
              <a:rPr lang="ru-RU" dirty="0" smtClean="0"/>
              <a:t>Снаружи проще, чем внутри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Задача </a:t>
            </a:r>
            <a:br>
              <a:rPr lang="ru-RU" smtClean="0"/>
            </a:br>
            <a:r>
              <a:rPr lang="ru-RU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smtClean="0"/>
              <a:t>На вход:</a:t>
            </a:r>
            <a:r>
              <a:rPr lang="ru-RU" smtClean="0"/>
              <a:t> файл с текстом</a:t>
            </a:r>
          </a:p>
          <a:p>
            <a:pPr marL="0" indent="0">
              <a:buNone/>
            </a:pPr>
            <a:r>
              <a:rPr lang="ru-RU" b="1" smtClean="0"/>
              <a:t>На выход:</a:t>
            </a:r>
            <a:r>
              <a:rPr lang="ru-RU" smtClean="0"/>
              <a:t> 100 самых распространенных </a:t>
            </a:r>
            <a:br>
              <a:rPr lang="ru-RU" smtClean="0"/>
            </a:br>
            <a:r>
              <a:rPr lang="ru-RU" smtClean="0"/>
              <a:t>2-грамм, с указанием частоты</a:t>
            </a:r>
          </a:p>
          <a:p>
            <a:pPr marL="0" indent="0">
              <a:buNone/>
            </a:pPr>
            <a:endParaRPr lang="ru-RU" smtClean="0"/>
          </a:p>
          <a:p>
            <a:pPr marL="0" indent="0">
              <a:buNone/>
            </a:pPr>
            <a:r>
              <a:rPr lang="ru-RU" sz="440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для человека, а не для компьютера</a:t>
            </a:r>
          </a:p>
          <a:p>
            <a:r>
              <a:rPr lang="ru-RU" dirty="0" smtClean="0"/>
              <a:t>Другие люди</a:t>
            </a:r>
          </a:p>
          <a:p>
            <a:pPr lvl="1"/>
            <a:r>
              <a:rPr lang="ru-RU" dirty="0" smtClean="0"/>
              <a:t>в том числе вы через год</a:t>
            </a:r>
          </a:p>
          <a:p>
            <a:r>
              <a:rPr lang="ru-RU" dirty="0" smtClean="0"/>
              <a:t>Модификация и развитие</a:t>
            </a:r>
          </a:p>
          <a:p>
            <a:r>
              <a:rPr lang="ru-RU" dirty="0" smtClean="0"/>
              <a:t>Повторное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  <a:r>
              <a:rPr lang="en-US" dirty="0" smtClean="0"/>
              <a:t> (</a:t>
            </a:r>
            <a:r>
              <a:rPr lang="ru-RU" dirty="0" smtClean="0"/>
              <a:t>когда данных очень-очень много)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580112" y="1628800"/>
            <a:ext cx="296267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63592" y="1124744"/>
            <a:ext cx="3056880" cy="783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Нужные значения передадут извне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Имя файла с данными</a:t>
            </a:r>
          </a:p>
          <a:p>
            <a:r>
              <a:rPr lang="ru-RU" dirty="0" smtClean="0"/>
              <a:t>Источник данных (</a:t>
            </a:r>
            <a:r>
              <a:rPr lang="en-US" dirty="0" smtClean="0"/>
              <a:t>xml-</a:t>
            </a:r>
            <a:r>
              <a:rPr lang="ru-RU" dirty="0" smtClean="0"/>
              <a:t>файл / </a:t>
            </a:r>
            <a:r>
              <a:rPr lang="en-US" dirty="0" smtClean="0"/>
              <a:t>text-</a:t>
            </a:r>
            <a:r>
              <a:rPr lang="ru-RU" dirty="0" smtClean="0"/>
              <a:t>файл / память / …)</a:t>
            </a:r>
          </a:p>
          <a:p>
            <a:r>
              <a:rPr lang="ru-RU" dirty="0" smtClean="0"/>
              <a:t>Способ отображения прогресса в</a:t>
            </a:r>
            <a:r>
              <a:rPr lang="en-US" dirty="0" smtClean="0"/>
              <a:t> UI</a:t>
            </a:r>
            <a:endParaRPr lang="ru-RU" dirty="0" smtClean="0"/>
          </a:p>
          <a:p>
            <a:r>
              <a:rPr lang="ru-RU" dirty="0" smtClean="0"/>
              <a:t>Алгоритм выбора наиболее подходящего чего-то</a:t>
            </a:r>
          </a:p>
          <a:p>
            <a:r>
              <a:rPr lang="ru-RU" dirty="0" smtClean="0"/>
              <a:t>Настройки доступа к базе данных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хэштаблицы</a:t>
            </a:r>
            <a:endParaRPr lang="ru-RU" dirty="0"/>
          </a:p>
          <a:p>
            <a:r>
              <a:rPr lang="ru-RU" dirty="0" smtClean="0"/>
              <a:t>Реализация класса</a:t>
            </a:r>
            <a:r>
              <a:rPr lang="en-US" dirty="0"/>
              <a:t> </a:t>
            </a:r>
            <a:r>
              <a:rPr lang="en-US" dirty="0" smtClean="0"/>
              <a:t>List&lt;T&gt;</a:t>
            </a:r>
            <a:endParaRPr lang="ru-RU" dirty="0" smtClean="0"/>
          </a:p>
          <a:p>
            <a:r>
              <a:rPr lang="ru-RU" dirty="0" smtClean="0"/>
              <a:t>Реализация класса </a:t>
            </a:r>
            <a:r>
              <a:rPr lang="en-US" dirty="0" smtClean="0"/>
              <a:t>String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2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94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800" b="1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b="1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281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 научитесь понимать, </a:t>
            </a:r>
            <a:br>
              <a:rPr lang="ru-RU" dirty="0" smtClean="0"/>
            </a:br>
            <a:r>
              <a:rPr lang="ru-RU" dirty="0" smtClean="0"/>
              <a:t>			когда их НЕ использовать!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line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http://stackoverflow.com/questions/1732348/regex-match-open-tags-except-xhtml-self-contained-tags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140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.Select(x =&gt; x*x)</a:t>
            </a:r>
            <a:r>
              <a:rPr lang="en-US" sz="2800" dirty="0"/>
              <a:t> </a:t>
            </a:r>
            <a:r>
              <a:rPr lang="en-US" sz="2800" dirty="0" smtClean="0"/>
              <a:t>;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отработает моментально, не глядя на </a:t>
            </a:r>
            <a:r>
              <a:rPr lang="en-US" sz="2800" dirty="0" smtClean="0"/>
              <a:t>list</a:t>
            </a:r>
          </a:p>
          <a:p>
            <a:pPr marL="0" indent="0">
              <a:buNone/>
            </a:pPr>
            <a:r>
              <a:rPr lang="ru-RU" sz="2800" dirty="0" smtClean="0"/>
              <a:t>вернет обертку, реализацию </a:t>
            </a:r>
            <a:r>
              <a:rPr lang="en-US" sz="2800" dirty="0" err="1" smtClean="0"/>
              <a:t>I</a:t>
            </a:r>
            <a:r>
              <a:rPr lang="en-US" sz="2800" dirty="0" err="1"/>
              <a:t>E</a:t>
            </a:r>
            <a:r>
              <a:rPr lang="en-US" sz="2800" dirty="0" err="1" smtClean="0"/>
              <a:t>numerable</a:t>
            </a:r>
            <a:r>
              <a:rPr lang="en-US" sz="2800" dirty="0" smtClean="0"/>
              <a:t>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</a:t>
            </a:r>
            <a:r>
              <a:rPr lang="ru-RU" sz="2800" dirty="0" smtClean="0"/>
              <a:t>, которая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начнет перечислять </a:t>
            </a:r>
            <a:r>
              <a:rPr lang="en-US" sz="2800" dirty="0" smtClean="0"/>
              <a:t>list</a:t>
            </a:r>
            <a:r>
              <a:rPr lang="ru-RU" sz="2800" dirty="0" smtClean="0"/>
              <a:t> лишь когда начнут перечислять её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/>
              <a:t>основная работа будет тут: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[] res = </a:t>
            </a:r>
            <a:r>
              <a:rPr lang="en-US" sz="2800" dirty="0" err="1" smtClean="0"/>
              <a:t>a.ToArray</a:t>
            </a:r>
            <a:r>
              <a:rPr lang="en-US" sz="2800" dirty="0" smtClean="0"/>
              <a:t>()</a:t>
            </a:r>
            <a:r>
              <a:rPr lang="en-US" sz="2800" dirty="0"/>
              <a:t>;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string[]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/>
              <a:t>Ленивая версия:</a:t>
            </a:r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читает </a:t>
            </a:r>
            <a:r>
              <a:rPr lang="ru-RU" dirty="0"/>
              <a:t>файл по мере итерирования по этому перечисляемому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yield 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AllGuids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Empty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NewGuid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/>
              <a:t>Упрощенный способ создания ленивого перечисляемого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2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LINQ. </a:t>
            </a:r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OpenText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fileReader.</a:t>
            </a:r>
            <a:r>
              <a:rPr lang="en-US" sz="1800" dirty="0" err="1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EndOfStream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fileReader.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fileReader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fileReader.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Dispose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1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8363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/>
              <a:t>LINQ. </a:t>
            </a:r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04864"/>
            <a:ext cx="8064896" cy="34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8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Take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(2))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8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en-US" sz="1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456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Функциональщина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Кошерный 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7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Функциональщина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Основной строительный блок — функция</a:t>
            </a:r>
          </a:p>
          <a:p>
            <a:pPr marL="400050" lvl="1" indent="0">
              <a:buNone/>
            </a:pPr>
            <a:r>
              <a:rPr lang="ru-RU" dirty="0" smtClean="0"/>
              <a:t>…без побочных эффектов (</a:t>
            </a:r>
            <a:r>
              <a:rPr lang="en-US" dirty="0" smtClean="0"/>
              <a:t>pure function)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Данные — неизменяемые</a:t>
            </a:r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очень длинный список остальных идей)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http://fprog.ru/2009/issue3/eugene-kirpichov-elements-of-functional-languages/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27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красота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Чистая функция – это такая функция,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одних и тех же значений аргументов всегда возвращает один и тот же результат (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 содержит побочных эффектов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de-DE" dirty="0" smtClean="0"/>
              <a:t>I/O</a:t>
            </a:r>
            <a:r>
              <a:rPr lang="ru-RU" dirty="0" smtClean="0"/>
              <a:t>, изменение глобальных переменных,</a:t>
            </a:r>
            <a:r>
              <a:rPr lang="en-US" dirty="0" smtClean="0"/>
              <a:t> </a:t>
            </a:r>
            <a:r>
              <a:rPr lang="ru-RU" dirty="0" smtClean="0"/>
              <a:t>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6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Dirty</a:t>
            </a:r>
            <a:r>
              <a:rPr lang="de-DE" dirty="0" smtClean="0"/>
              <a:t>,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"I've been called!"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x + </a:t>
            </a:r>
            <a:r>
              <a:rPr lang="en-US" dirty="0" err="1"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9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6666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9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11183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.Select(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.Select(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ConvertToText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(10000,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3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Самая простая: </a:t>
            </a:r>
            <a:r>
              <a:rPr lang="en-US" b="1" dirty="0" smtClean="0"/>
              <a:t>Map </a:t>
            </a:r>
            <a:r>
              <a:rPr lang="en-US" dirty="0"/>
              <a:t>(</a:t>
            </a:r>
            <a:r>
              <a:rPr lang="ru-RU" dirty="0"/>
              <a:t>в С</a:t>
            </a:r>
            <a:r>
              <a:rPr lang="en-US" dirty="0"/>
              <a:t># — </a:t>
            </a:r>
            <a:r>
              <a:rPr lang="en-US" b="1" dirty="0" smtClean="0"/>
              <a:t>Select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2057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});</a:t>
            </a:r>
          </a:p>
          <a:p>
            <a:pPr fontAlgn="t"/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=&gt;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</a:t>
            </a:r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{2, 3, 4}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21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Иммутабельные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сеттеры приватные</a:t>
            </a:r>
          </a:p>
          <a:p>
            <a:r>
              <a:rPr lang="ru-RU" dirty="0" smtClean="0"/>
              <a:t>Каждый метод, который раньше изменял бы значение полей объекта теперь возвращает новую копию объекта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81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cat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983162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4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70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Всего одна мысль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Гораздо важнее, чтобы в команде был общий  стиль, чем то, какой именно это будет стиль.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Долгие обсуждения тонкостей стиля форматирования — пустая трата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Проще всего сойтись на «стандартном» для языка 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FP: </a:t>
            </a:r>
            <a:r>
              <a:rPr lang="ru-RU" dirty="0" smtClean="0"/>
              <a:t>Зачем?!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Чистые функции → явные зависимости</a:t>
            </a:r>
          </a:p>
          <a:p>
            <a:pPr marL="0" indent="0">
              <a:buNone/>
            </a:pPr>
            <a:r>
              <a:rPr lang="ru-RU" sz="2800" dirty="0" smtClean="0"/>
              <a:t>Неизменяемые данные → проще зависимости,</a:t>
            </a:r>
            <a:r>
              <a:rPr lang="en-US" sz="2800" dirty="0" smtClean="0"/>
              <a:t> </a:t>
            </a:r>
            <a:r>
              <a:rPr lang="ru-RU" sz="2800" dirty="0" smtClean="0"/>
              <a:t>проще </a:t>
            </a:r>
            <a:r>
              <a:rPr lang="ru-RU" sz="2800" dirty="0" err="1" smtClean="0"/>
              <a:t>многопоточность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Меньше </a:t>
            </a:r>
            <a:r>
              <a:rPr lang="ru-RU" sz="2800" dirty="0"/>
              <a:t>ошибок, понятнее код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ФВП → больше возможностей обобщения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Меньше велосипедов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64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понятность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2843808" y="355850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568" y="3584630"/>
            <a:ext cx="229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  <a:endParaRPr lang="ru-RU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smtClean="0">
                <a:solidFill>
                  <a:srgbClr val="FF0000"/>
                </a:solidFill>
                <a:latin typeface="Consolas"/>
              </a:rPr>
              <a:t>m_text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имя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Состоит из корректных английских слов</a:t>
            </a:r>
            <a:endParaRPr lang="en-US" dirty="0" smtClean="0"/>
          </a:p>
          <a:p>
            <a:pPr lvl="1"/>
            <a:r>
              <a:rPr lang="en-US" sz="2400" dirty="0" err="1" smtClean="0"/>
              <a:t>pszWndPrc</a:t>
            </a:r>
            <a:r>
              <a:rPr lang="ru-RU" sz="2400" dirty="0" smtClean="0"/>
              <a:t>, </a:t>
            </a:r>
            <a:r>
              <a:rPr lang="en-US" sz="2400" dirty="0" err="1"/>
              <a:t>zaprosPolzovatelya</a:t>
            </a:r>
            <a:r>
              <a:rPr lang="ru-RU" sz="2400" dirty="0" smtClean="0"/>
              <a:t> — в АД!!!</a:t>
            </a:r>
          </a:p>
          <a:p>
            <a:r>
              <a:rPr lang="ru-RU" dirty="0" smtClean="0"/>
              <a:t>Имена адекватны смыслу</a:t>
            </a:r>
          </a:p>
          <a:p>
            <a:pPr lvl="1"/>
            <a:r>
              <a:rPr lang="en-US" sz="2400" dirty="0" smtClean="0"/>
              <a:t>void </a:t>
            </a:r>
            <a:r>
              <a:rPr lang="en-US" sz="2400" dirty="0" err="1" smtClean="0"/>
              <a:t>FindTreasure</a:t>
            </a:r>
            <a:r>
              <a:rPr lang="en-US" sz="2400" dirty="0" smtClean="0"/>
              <a:t>(…)</a:t>
            </a:r>
          </a:p>
          <a:p>
            <a:pPr lvl="1"/>
            <a:r>
              <a:rPr lang="en-US" sz="2400" dirty="0" smtClean="0"/>
              <a:t>Person </a:t>
            </a:r>
            <a:r>
              <a:rPr lang="en-US" sz="2400" dirty="0" err="1" smtClean="0"/>
              <a:t>SavePerson</a:t>
            </a:r>
            <a:r>
              <a:rPr lang="en-US" sz="2400" dirty="0" smtClean="0"/>
              <a:t>()</a:t>
            </a:r>
            <a:endParaRPr lang="ru-RU" sz="2400" dirty="0" smtClean="0"/>
          </a:p>
          <a:p>
            <a:r>
              <a:rPr lang="ru-RU" dirty="0" smtClean="0"/>
              <a:t>Раскрывает смысл!</a:t>
            </a:r>
            <a:endParaRPr lang="en-US" dirty="0" smtClean="0"/>
          </a:p>
          <a:p>
            <a:pPr lvl="1"/>
            <a:r>
              <a:rPr lang="en-US" sz="2400" dirty="0" smtClean="0"/>
              <a:t>Dictionary&lt;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Tuple&lt;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&gt;&gt; Handle(</a:t>
            </a:r>
            <a:r>
              <a:rPr lang="en-US" sz="2400" dirty="0" err="1" smtClean="0"/>
              <a:t>int</a:t>
            </a:r>
            <a:r>
              <a:rPr lang="en-US" sz="2400" dirty="0" smtClean="0"/>
              <a:t>[,][] data)</a:t>
            </a:r>
          </a:p>
          <a:p>
            <a:r>
              <a:rPr lang="ru-RU" dirty="0" smtClean="0"/>
              <a:t>Правильная длина</a:t>
            </a:r>
          </a:p>
          <a:p>
            <a:pPr lvl="1"/>
            <a:r>
              <a:rPr lang="ru-RU" dirty="0" smtClean="0"/>
              <a:t>«пропорциональна» размеру области видимости.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dirty="0" smtClean="0"/>
              <a:t> vs </a:t>
            </a:r>
            <a:r>
              <a:rPr lang="en-US" b="1" dirty="0" err="1" smtClean="0"/>
              <a:t>upperCaseWordIndex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33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13756</TotalTime>
  <Words>1193</Words>
  <Application>Microsoft Office PowerPoint</Application>
  <PresentationFormat>Экран (4:3)</PresentationFormat>
  <Paragraphs>460</Paragraphs>
  <Slides>66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Тема Office</vt:lpstr>
      <vt:lpstr>Качественный код</vt:lpstr>
      <vt:lpstr>Собственно, зачем?</vt:lpstr>
      <vt:lpstr>Зачем?</vt:lpstr>
      <vt:lpstr>Презентация PowerPoint</vt:lpstr>
      <vt:lpstr>Форматирование</vt:lpstr>
      <vt:lpstr>Всего одна мысль</vt:lpstr>
      <vt:lpstr>Имена и сигнатуры методов</vt:lpstr>
      <vt:lpstr>Соглашения об именовании</vt:lpstr>
      <vt:lpstr>Хорошее имя</vt:lpstr>
      <vt:lpstr>К сожалению место под заголовок слишком мало, чтобы правильно отразить суть того, что на нем пред...</vt:lpstr>
      <vt:lpstr>Декомпозиция</vt:lpstr>
      <vt:lpstr>Презентация PowerPoint</vt:lpstr>
      <vt:lpstr>7±2*</vt:lpstr>
      <vt:lpstr>Декомпозиция</vt:lpstr>
      <vt:lpstr>Циклический сдвиг массива</vt:lpstr>
      <vt:lpstr>Циклический сдвиг массива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10 минут практики</vt:lpstr>
      <vt:lpstr>Декомпозиция — простые мысли</vt:lpstr>
      <vt:lpstr>Идеальный модуль</vt:lpstr>
      <vt:lpstr>Задача  «Частотный словарь 2-грамм»</vt:lpstr>
      <vt:lpstr>Явное управление зависимостями</vt:lpstr>
      <vt:lpstr>Что такое модуль в коде?</vt:lpstr>
      <vt:lpstr>Понятие «жесткости»</vt:lpstr>
      <vt:lpstr>Неявное управление</vt:lpstr>
      <vt:lpstr>Явное управление</vt:lpstr>
      <vt:lpstr>Какие зависимости делать явными?</vt:lpstr>
      <vt:lpstr>Явное управление зависимостями</vt:lpstr>
      <vt:lpstr>Презентация PowerPoint</vt:lpstr>
      <vt:lpstr>Презентация PowerPoint</vt:lpstr>
      <vt:lpstr>Языковые возможности</vt:lpstr>
      <vt:lpstr>Регулярные выражения</vt:lpstr>
      <vt:lpstr>Регулярные выражения</vt:lpstr>
      <vt:lpstr>Работа с файлами</vt:lpstr>
      <vt:lpstr>LINQ</vt:lpstr>
      <vt:lpstr>LINQ. Ленивость</vt:lpstr>
      <vt:lpstr>LINQ. Ленивость</vt:lpstr>
      <vt:lpstr>LINQ. yield return</vt:lpstr>
      <vt:lpstr>LINQ. Foreach</vt:lpstr>
      <vt:lpstr>LINQ. Foreach</vt:lpstr>
      <vt:lpstr>Функциональщина</vt:lpstr>
      <vt:lpstr>Функциональщина</vt:lpstr>
      <vt:lpstr>Pure functions</vt:lpstr>
      <vt:lpstr>Dirty, dirty function</vt:lpstr>
      <vt:lpstr>Pure function!</vt:lpstr>
      <vt:lpstr>Pure functions?! O_o</vt:lpstr>
      <vt:lpstr>Pure functions!</vt:lpstr>
      <vt:lpstr>Функции высшего порядка</vt:lpstr>
      <vt:lpstr>Иммутабельные объекты</vt:lpstr>
      <vt:lpstr>Mutable Cat</vt:lpstr>
      <vt:lpstr>Immutable Cat</vt:lpstr>
      <vt:lpstr>Immutable Linked List</vt:lpstr>
      <vt:lpstr>Immutable tree</vt:lpstr>
      <vt:lpstr>Immutable data structures</vt:lpstr>
      <vt:lpstr>Immutable collections</vt:lpstr>
      <vt:lpstr>FP: Зачем?!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Плинер Юрий Александрович</cp:lastModifiedBy>
  <cp:revision>318</cp:revision>
  <dcterms:created xsi:type="dcterms:W3CDTF">2012-06-18T09:24:29Z</dcterms:created>
  <dcterms:modified xsi:type="dcterms:W3CDTF">2014-11-28T02:32:34Z</dcterms:modified>
</cp:coreProperties>
</file>