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5"/>
  </p:notesMasterIdLst>
  <p:sldIdLst>
    <p:sldId id="256" r:id="rId2"/>
    <p:sldId id="257" r:id="rId3"/>
    <p:sldId id="317" r:id="rId4"/>
    <p:sldId id="314" r:id="rId5"/>
    <p:sldId id="329" r:id="rId6"/>
    <p:sldId id="318" r:id="rId7"/>
    <p:sldId id="319" r:id="rId8"/>
    <p:sldId id="335" r:id="rId9"/>
    <p:sldId id="330" r:id="rId10"/>
    <p:sldId id="331" r:id="rId11"/>
    <p:sldId id="322" r:id="rId12"/>
    <p:sldId id="320" r:id="rId13"/>
    <p:sldId id="321" r:id="rId14"/>
    <p:sldId id="323" r:id="rId15"/>
    <p:sldId id="324" r:id="rId16"/>
    <p:sldId id="325" r:id="rId17"/>
    <p:sldId id="326" r:id="rId18"/>
    <p:sldId id="327" r:id="rId19"/>
    <p:sldId id="328" r:id="rId20"/>
    <p:sldId id="336" r:id="rId21"/>
    <p:sldId id="334" r:id="rId22"/>
    <p:sldId id="332" r:id="rId23"/>
    <p:sldId id="333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83" autoAdjust="0"/>
  </p:normalViewPr>
  <p:slideViewPr>
    <p:cSldViewPr>
      <p:cViewPr>
        <p:scale>
          <a:sx n="75" d="100"/>
          <a:sy n="75" d="100"/>
        </p:scale>
        <p:origin x="-118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28.11.2014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73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28.11.2014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28.11.2014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28.11.2014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28.11.2014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28.11.2014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28.11.2014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28.11.2014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28.11.2014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28.11.2014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28.11.2014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28.11.2014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28.11.2014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accent5">
              <a:lumMod val="75000"/>
            </a:schemeClr>
          </a:solidFill>
          <a:latin typeface="Candara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XpnKHJAok8" TargetMode="External"/><Relationship Id="rId2" Type="http://schemas.openxmlformats.org/officeDocument/2006/relationships/hyperlink" Target="http://git-scm.com/book/r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cottle.github.io/learnGitBranching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school.com/courses/try-gi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/ru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endParaRPr lang="ru-RU" sz="5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Контур.Кампус</a:t>
            </a:r>
            <a:r>
              <a:rPr lang="ru-RU" dirty="0" smtClean="0"/>
              <a:t>, </a:t>
            </a:r>
            <a:r>
              <a:rPr lang="ru-RU" dirty="0" smtClean="0"/>
              <a:t>ноябрь</a:t>
            </a:r>
            <a:r>
              <a:rPr lang="ru-RU" dirty="0" smtClean="0"/>
              <a:t> </a:t>
            </a:r>
            <a:r>
              <a:rPr lang="ru-RU" dirty="0" smtClean="0"/>
              <a:t>2014</a:t>
            </a:r>
            <a:endParaRPr lang="ru-RU" dirty="0" smtClean="0"/>
          </a:p>
          <a:p>
            <a:r>
              <a:rPr lang="ru-RU" dirty="0" smtClean="0"/>
              <a:t>Плинер Юрий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32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Branch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</a:t>
            </a:r>
            <a:r>
              <a:rPr lang="ru-RU" dirty="0" smtClean="0"/>
              <a:t>делать </a:t>
            </a:r>
            <a:r>
              <a:rPr lang="ru-RU" dirty="0"/>
              <a:t>с текущего места новую ветку и сразу же продолжить с ней. </a:t>
            </a:r>
            <a:r>
              <a:rPr lang="ru-RU" dirty="0"/>
              <a:t/>
            </a:r>
            <a:br>
              <a:rPr lang="ru-RU" dirty="0"/>
            </a:br>
            <a:endParaRPr lang="en-US" b="1" dirty="0"/>
          </a:p>
          <a:p>
            <a:pPr marL="0" indent="0">
              <a:buNone/>
            </a:pPr>
            <a:r>
              <a:rPr lang="en-US" b="1" dirty="0" err="1" smtClean="0"/>
              <a:t>git</a:t>
            </a:r>
            <a:r>
              <a:rPr lang="en-US" b="1" dirty="0" smtClean="0"/>
              <a:t> </a:t>
            </a:r>
            <a:r>
              <a:rPr lang="en-US" b="1" dirty="0"/>
              <a:t>checkout -b &lt;</a:t>
            </a:r>
            <a:r>
              <a:rPr lang="en-US" b="1" dirty="0" err="1"/>
              <a:t>branch_name</a:t>
            </a:r>
            <a:r>
              <a:rPr lang="en-US" b="1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03517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err="1" smtClean="0"/>
              <a:t>master</a:t>
            </a:r>
            <a:r>
              <a:rPr lang="ru-RU" dirty="0"/>
              <a:t> — имя ветки </a:t>
            </a:r>
            <a:r>
              <a:rPr lang="ru-RU" dirty="0" err="1"/>
              <a:t>по-умолчанию</a:t>
            </a:r>
            <a:r>
              <a:rPr lang="ru-RU" dirty="0"/>
              <a:t>, это тоже указатель на определённый </a:t>
            </a:r>
            <a:r>
              <a:rPr lang="ru-RU" dirty="0" err="1"/>
              <a:t>коммит</a:t>
            </a:r>
            <a:r>
              <a:rPr lang="ru-RU" dirty="0"/>
              <a:t/>
            </a:r>
            <a:br>
              <a:rPr lang="ru-RU" dirty="0"/>
            </a:br>
            <a:r>
              <a:rPr lang="ru-RU" b="1" dirty="0" err="1"/>
              <a:t>origin</a:t>
            </a:r>
            <a:r>
              <a:rPr lang="ru-RU" dirty="0"/>
              <a:t> — имя удалённого </a:t>
            </a:r>
            <a:r>
              <a:rPr lang="ru-RU" dirty="0" err="1"/>
              <a:t>репозитория</a:t>
            </a:r>
            <a:r>
              <a:rPr lang="ru-RU" dirty="0"/>
              <a:t> по умолчанию (можно дать другое</a:t>
            </a:r>
            <a:r>
              <a:rPr lang="ru-RU" dirty="0" smtClean="0"/>
              <a:t>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Как жить с </a:t>
            </a:r>
            <a:r>
              <a:rPr lang="en-US" dirty="0" smtClean="0"/>
              <a:t>master </a:t>
            </a:r>
            <a:r>
              <a:rPr lang="ru-RU" dirty="0" smtClean="0"/>
              <a:t>и </a:t>
            </a:r>
            <a:r>
              <a:rPr lang="en-US" dirty="0" smtClean="0"/>
              <a:t>origin master?</a:t>
            </a:r>
          </a:p>
        </p:txBody>
      </p:sp>
    </p:spTree>
    <p:extLst>
      <p:ext uri="{BB962C8B-B14F-4D97-AF65-F5344CB8AC3E}">
        <p14:creationId xmlns:p14="http://schemas.microsoft.com/office/powerpoint/2010/main" val="2839057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</a:t>
            </a:r>
            <a:r>
              <a:rPr lang="ru-RU" dirty="0" smtClean="0"/>
              <a:t> </a:t>
            </a:r>
            <a:r>
              <a:rPr lang="en-US" dirty="0"/>
              <a:t>(</a:t>
            </a:r>
            <a:r>
              <a:rPr lang="en-US" dirty="0" smtClean="0"/>
              <a:t>Fast Forward)</a:t>
            </a:r>
            <a:endParaRPr lang="ru-RU" dirty="0"/>
          </a:p>
        </p:txBody>
      </p:sp>
      <p:pic>
        <p:nvPicPr>
          <p:cNvPr id="2053" name="Picture 5" descr="http://consttype.org/img/git/git-fetch-f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1484784"/>
            <a:ext cx="7058562" cy="411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91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(Fast Forward)</a:t>
            </a:r>
            <a:endParaRPr lang="ru-RU" dirty="0"/>
          </a:p>
        </p:txBody>
      </p:sp>
      <p:pic>
        <p:nvPicPr>
          <p:cNvPr id="4100" name="Picture 4" descr="http://consttype.org/img/git/git-merge-f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0" y="1601571"/>
            <a:ext cx="5760642" cy="467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74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Fetch(Local commits)</a:t>
            </a:r>
            <a:endParaRPr lang="ru-RU" dirty="0"/>
          </a:p>
        </p:txBody>
      </p:sp>
      <p:pic>
        <p:nvPicPr>
          <p:cNvPr id="5124" name="Picture 4" descr="http://consttype.org/img/git/git-fetch-l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532124"/>
            <a:ext cx="5832648" cy="487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571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Merge(Local commits)</a:t>
            </a:r>
            <a:endParaRPr lang="ru-RU" dirty="0"/>
          </a:p>
        </p:txBody>
      </p:sp>
      <p:pic>
        <p:nvPicPr>
          <p:cNvPr id="6146" name="Picture 2" descr="http://consttype.org/img/git/git-merge-l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60848"/>
            <a:ext cx="5688632" cy="4441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901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Push(Local commits)</a:t>
            </a:r>
            <a:endParaRPr lang="ru-RU" dirty="0"/>
          </a:p>
        </p:txBody>
      </p:sp>
      <p:pic>
        <p:nvPicPr>
          <p:cNvPr id="7170" name="Picture 2" descr="http://consttype.org/img/git/git-push-l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72816"/>
            <a:ext cx="6702937" cy="429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346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Yet another merge</a:t>
            </a:r>
            <a:endParaRPr lang="ru-RU" dirty="0"/>
          </a:p>
        </p:txBody>
      </p:sp>
      <p:pic>
        <p:nvPicPr>
          <p:cNvPr id="8194" name="Picture 2" descr="merge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60848"/>
            <a:ext cx="8784192" cy="267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770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Rebase</a:t>
            </a:r>
            <a:endParaRPr lang="ru-RU" dirty="0"/>
          </a:p>
        </p:txBody>
      </p:sp>
      <p:pic>
        <p:nvPicPr>
          <p:cNvPr id="9218" name="Picture 2" descr="http://consttype.org/img/git/git-rebase-l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844824"/>
            <a:ext cx="4029075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289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Conflicts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mergetool</a:t>
            </a:r>
            <a:r>
              <a:rPr lang="en-US" dirty="0" smtClean="0"/>
              <a:t> –tool=</a:t>
            </a:r>
            <a:r>
              <a:rPr lang="en-US" dirty="0" err="1" smtClean="0"/>
              <a:t>tortoisemerge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или руками:</a:t>
            </a:r>
          </a:p>
          <a:p>
            <a:pPr marL="0" indent="0">
              <a:buNone/>
            </a:pPr>
            <a:r>
              <a:rPr lang="en-US" dirty="0" smtClean="0"/>
              <a:t>&lt;&lt;&lt;&lt;&lt;&lt;&lt; </a:t>
            </a:r>
            <a:r>
              <a:rPr lang="en-US" dirty="0"/>
              <a:t>HEAD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nine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=======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eight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&gt;&gt;&gt;&gt;&gt;&gt;&gt;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branch</a:t>
            </a:r>
          </a:p>
        </p:txBody>
      </p:sp>
    </p:spTree>
    <p:extLst>
      <p:ext uri="{BB962C8B-B14F-4D97-AF65-F5344CB8AC3E}">
        <p14:creationId xmlns:p14="http://schemas.microsoft.com/office/powerpoint/2010/main" val="1750487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Зачем?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ru-RU" dirty="0" smtClean="0"/>
              <a:t>Я и Петя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Я и… 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732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Консоль это хорошо, но…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GitHub For Windows</a:t>
            </a:r>
          </a:p>
          <a:p>
            <a:r>
              <a:rPr lang="en-US" dirty="0" err="1" smtClean="0"/>
              <a:t>TortoiseGit</a:t>
            </a:r>
            <a:endParaRPr lang="en-US" dirty="0" smtClean="0"/>
          </a:p>
          <a:p>
            <a:r>
              <a:rPr lang="en-US" dirty="0" err="1" smtClean="0"/>
              <a:t>SourceTree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9796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читать?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help &lt;command&gt;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Pro </a:t>
            </a:r>
            <a:r>
              <a:rPr lang="en-US" dirty="0" err="1">
                <a:hlinkClick r:id="rId2"/>
              </a:rPr>
              <a:t>Git</a:t>
            </a:r>
            <a:r>
              <a:rPr lang="en-US" dirty="0">
                <a:hlinkClick r:id="rId2"/>
              </a:rPr>
              <a:t> Book</a:t>
            </a:r>
            <a:r>
              <a:rPr lang="en-US" dirty="0"/>
              <a:t> (</a:t>
            </a:r>
            <a:r>
              <a:rPr lang="en-US" dirty="0" err="1"/>
              <a:t>ru</a:t>
            </a:r>
            <a:r>
              <a:rPr lang="en-US" dirty="0"/>
              <a:t>)</a:t>
            </a:r>
            <a:endParaRPr lang="ru-RU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Tech Talk: Linus Torvalds on </a:t>
            </a:r>
            <a:r>
              <a:rPr lang="en-US" dirty="0" err="1">
                <a:hlinkClick r:id="rId3"/>
              </a:rPr>
              <a:t>git</a:t>
            </a:r>
            <a:r>
              <a:rPr lang="en-US" dirty="0"/>
              <a:t> (video)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http://pcottle.github.io/learnGitBranching/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3798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Задание 1</a:t>
            </a:r>
            <a:endParaRPr lang="ru-RU" strike="sngStrike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https://www.codeschool.com/courses/try-git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1176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Ставим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ru-RU" dirty="0" smtClean="0"/>
              <a:t>локально</a:t>
            </a:r>
          </a:p>
          <a:p>
            <a:endParaRPr lang="ru-RU" dirty="0"/>
          </a:p>
          <a:p>
            <a:r>
              <a:rPr lang="en-US" dirty="0" smtClean="0"/>
              <a:t>https</a:t>
            </a:r>
            <a:r>
              <a:rPr lang="en-US" dirty="0"/>
              <a:t>://github.com/kampus-2014-2/01-git-task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7808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Немного истории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CVS — </a:t>
            </a:r>
            <a:r>
              <a:rPr lang="ru-RU" dirty="0" smtClean="0"/>
              <a:t>история одного профессора</a:t>
            </a:r>
          </a:p>
          <a:p>
            <a:pPr marL="0" indent="0">
              <a:buNone/>
            </a:pPr>
            <a:r>
              <a:rPr lang="en-US" dirty="0" smtClean="0"/>
              <a:t>SVN</a:t>
            </a:r>
            <a:r>
              <a:rPr lang="ru-RU" dirty="0" smtClean="0"/>
              <a:t> — «</a:t>
            </a:r>
            <a:r>
              <a:rPr lang="en-US" dirty="0" smtClean="0"/>
              <a:t>CVS done right!</a:t>
            </a:r>
            <a:r>
              <a:rPr lang="ru-RU" dirty="0" smtClean="0"/>
              <a:t>»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+ атомарность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+ скорость</a:t>
            </a:r>
            <a:r>
              <a:rPr lang="en-US" dirty="0" smtClean="0"/>
              <a:t>(</a:t>
            </a:r>
            <a:r>
              <a:rPr lang="ru-RU" dirty="0" smtClean="0"/>
              <a:t>локальная чистая копия)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— </a:t>
            </a:r>
            <a:r>
              <a:rPr lang="ru-RU" dirty="0" smtClean="0"/>
              <a:t>«в </a:t>
            </a:r>
            <a:r>
              <a:rPr lang="en-US" dirty="0" smtClean="0"/>
              <a:t>CVS </a:t>
            </a:r>
            <a:r>
              <a:rPr lang="ru-RU" dirty="0" smtClean="0"/>
              <a:t>всё сделано неправильно»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+ </a:t>
            </a:r>
            <a:r>
              <a:rPr lang="ru-RU" dirty="0" err="1" smtClean="0"/>
              <a:t>распределенность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+ маленькие </a:t>
            </a:r>
            <a:r>
              <a:rPr lang="ru-RU" dirty="0" err="1"/>
              <a:t>репозитории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+ больше скорости (локальная история)</a:t>
            </a:r>
          </a:p>
        </p:txBody>
      </p:sp>
    </p:spTree>
    <p:extLst>
      <p:ext uri="{BB962C8B-B14F-4D97-AF65-F5344CB8AC3E}">
        <p14:creationId xmlns:p14="http://schemas.microsoft.com/office/powerpoint/2010/main" val="95595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</a:t>
            </a:r>
            <a:r>
              <a:rPr lang="en-US" dirty="0" smtClean="0"/>
              <a:t>ithub.com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797152"/>
            <a:ext cx="8507288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https://github.com/kampus-2014-2</a:t>
            </a:r>
            <a:endParaRPr lang="ru-RU" sz="2800" dirty="0"/>
          </a:p>
        </p:txBody>
      </p:sp>
      <p:pic>
        <p:nvPicPr>
          <p:cNvPr id="1026" name="Picture 2" descr="File:Octocat, a Mascot of Githu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356" y="1196752"/>
            <a:ext cx="3614836" cy="361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50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github.com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Social coding</a:t>
            </a:r>
          </a:p>
          <a:p>
            <a:pPr marL="0" indent="0">
              <a:buNone/>
            </a:pPr>
            <a:r>
              <a:rPr lang="en-US" dirty="0" smtClean="0"/>
              <a:t>Fork me!</a:t>
            </a:r>
          </a:p>
          <a:p>
            <a:pPr marL="0" indent="0">
              <a:buNone/>
            </a:pPr>
            <a:r>
              <a:rPr lang="en-US" dirty="0" smtClean="0"/>
              <a:t>Pull request</a:t>
            </a:r>
            <a:r>
              <a:rPr lang="ru-RU" dirty="0" smtClean="0"/>
              <a:t> — модель авторизации </a:t>
            </a:r>
            <a:r>
              <a:rPr lang="ru-RU" b="1" dirty="0" smtClean="0"/>
              <a:t>наоборот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01584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History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916832"/>
            <a:ext cx="2955007" cy="3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6472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Blobs</a:t>
            </a:r>
            <a:endParaRPr lang="ru-RU" dirty="0"/>
          </a:p>
        </p:txBody>
      </p:sp>
      <p:pic>
        <p:nvPicPr>
          <p:cNvPr id="4" name="Picture 4" descr="http://ryanfb.github.io/papers-BICS/images/commit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323" y="1876049"/>
            <a:ext cx="7235354" cy="397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322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Commit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$ echo hello &gt; readme.txt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sz="3600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 status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sz="3600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 add –A</a:t>
            </a:r>
          </a:p>
          <a:p>
            <a:pPr marL="0" indent="0">
              <a:buNone/>
            </a:pP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sz="3600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 status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sz="3600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 commit –m “add readme”</a:t>
            </a:r>
          </a:p>
          <a:p>
            <a:pPr marL="0" indent="0">
              <a:buNone/>
            </a:pP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sz="3600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 status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sz="3600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 log</a:t>
            </a:r>
          </a:p>
          <a:p>
            <a:pPr marL="0" indent="0">
              <a:buNone/>
            </a:pPr>
            <a:endParaRPr lang="en-US" sz="36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050" name="Picture 2" descr="http://imagineannie.files.wordpress.com/2010/02/monkey_typing_jonk1.jpg?w=367&amp;h=2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717" y="4524374"/>
            <a:ext cx="3495675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467544" y="6093296"/>
            <a:ext cx="4266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git-scm.com/book/ru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3779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 smtClean="0"/>
              <a:t>Branch </a:t>
            </a:r>
            <a:r>
              <a:rPr lang="en-US" dirty="0" err="1" smtClean="0"/>
              <a:t>Branch</a:t>
            </a:r>
            <a:r>
              <a:rPr lang="en-US" dirty="0" smtClean="0"/>
              <a:t> Pointer</a:t>
            </a:r>
            <a:endParaRPr lang="ru-RU" strike="sngStrike" dirty="0"/>
          </a:p>
        </p:txBody>
      </p:sp>
      <p:pic>
        <p:nvPicPr>
          <p:cNvPr id="10244" name="Picture 4" descr="http://invenio-software.org/raw-attachment/wiki/Tools/Git/Workflow/invenio-git-branch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484784"/>
            <a:ext cx="3888432" cy="478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9107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4768</TotalTime>
  <Words>199</Words>
  <Application>Microsoft Office PowerPoint</Application>
  <PresentationFormat>Экран (4:3)</PresentationFormat>
  <Paragraphs>72</Paragraphs>
  <Slides>23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Тема Office</vt:lpstr>
      <vt:lpstr>git</vt:lpstr>
      <vt:lpstr>Зачем?</vt:lpstr>
      <vt:lpstr>Немного истории</vt:lpstr>
      <vt:lpstr>github.com</vt:lpstr>
      <vt:lpstr>github.com</vt:lpstr>
      <vt:lpstr>Immutable History</vt:lpstr>
      <vt:lpstr>Blobs</vt:lpstr>
      <vt:lpstr>Commit</vt:lpstr>
      <vt:lpstr>Branch Branch Pointer</vt:lpstr>
      <vt:lpstr>New Branch</vt:lpstr>
      <vt:lpstr>Remotes</vt:lpstr>
      <vt:lpstr>Fetch (Fast Forward)</vt:lpstr>
      <vt:lpstr>Merge (Fast Forward)</vt:lpstr>
      <vt:lpstr>Fetch(Local commits)</vt:lpstr>
      <vt:lpstr>Merge(Local commits)</vt:lpstr>
      <vt:lpstr>Push(Local commits)</vt:lpstr>
      <vt:lpstr>Yet another merge</vt:lpstr>
      <vt:lpstr>Rebase</vt:lpstr>
      <vt:lpstr>Resolving Conflicts</vt:lpstr>
      <vt:lpstr>Консоль это хорошо, но…</vt:lpstr>
      <vt:lpstr>Что читать? </vt:lpstr>
      <vt:lpstr>Задание 1</vt:lpstr>
      <vt:lpstr>Задание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Плинер Юрий Александрович</cp:lastModifiedBy>
  <cp:revision>77</cp:revision>
  <dcterms:created xsi:type="dcterms:W3CDTF">2013-06-28T10:07:11Z</dcterms:created>
  <dcterms:modified xsi:type="dcterms:W3CDTF">2014-11-28T02:31:24Z</dcterms:modified>
</cp:coreProperties>
</file>