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Тестирование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200"/>
              <a:t>Контур.Кампус, ноябрь 2014</a:t>
            </a:r>
            <a:endParaRPr sz="3200"/>
          </a:p>
          <a:p>
            <a:pPr lvl="1">
              <a:defRPr sz="1800"/>
            </a:pPr>
            <a:r>
              <a:rPr sz="3200"/>
              <a:t>@georgekoshelev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Profit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Документируем</a:t>
            </a:r>
            <a:endParaRPr sz="3600"/>
          </a:p>
          <a:p>
            <a:pPr lvl="0">
              <a:defRPr sz="1800"/>
            </a:pPr>
            <a:r>
              <a:rPr sz="3600"/>
              <a:t>Фиксируем требования к продукту</a:t>
            </a:r>
            <a:endParaRPr sz="3600"/>
          </a:p>
          <a:p>
            <a:pPr lvl="0">
              <a:defRPr sz="1800"/>
            </a:pPr>
            <a:r>
              <a:rPr sz="3600"/>
              <a:t>Отлаживаемся</a:t>
            </a:r>
            <a:endParaRPr sz="3600"/>
          </a:p>
          <a:p>
            <a:pPr lvl="0">
              <a:defRPr sz="1800"/>
            </a:pPr>
            <a:r>
              <a:rPr sz="3600"/>
              <a:t>Ловим баги</a:t>
            </a:r>
            <a:endParaRPr sz="3600"/>
          </a:p>
          <a:p>
            <a:pPr lvl="0">
              <a:defRPr sz="1800"/>
            </a:pPr>
            <a:r>
              <a:rPr sz="3600"/>
              <a:t>Смотрим в завтрашний день :)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Виды тестов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Модульные</a:t>
            </a:r>
            <a:endParaRPr sz="3600"/>
          </a:p>
          <a:p>
            <a:pPr lvl="0">
              <a:defRPr sz="1800"/>
            </a:pPr>
            <a:r>
              <a:rPr sz="3600"/>
              <a:t>Интеграционные</a:t>
            </a:r>
            <a:endParaRPr sz="3600"/>
          </a:p>
          <a:p>
            <a:pPr lvl="0">
              <a:defRPr sz="1800"/>
            </a:pPr>
            <a:r>
              <a:rPr sz="3600"/>
              <a:t>Функциональные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FIRST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Fast</a:t>
            </a:r>
            <a:endParaRPr sz="3600"/>
          </a:p>
          <a:p>
            <a:pPr lvl="0">
              <a:defRPr sz="1800"/>
            </a:pPr>
            <a:r>
              <a:rPr sz="3600"/>
              <a:t>Isolated</a:t>
            </a:r>
            <a:endParaRPr sz="3600"/>
          </a:p>
          <a:p>
            <a:pPr lvl="0">
              <a:defRPr sz="1800"/>
            </a:pPr>
            <a:r>
              <a:rPr sz="3600"/>
              <a:t>Repeatable</a:t>
            </a:r>
            <a:endParaRPr sz="3600"/>
          </a:p>
          <a:p>
            <a:pPr lvl="0">
              <a:defRPr sz="1800"/>
            </a:pPr>
            <a:r>
              <a:rPr sz="3600"/>
              <a:t>Self-Verifying</a:t>
            </a:r>
            <a:endParaRPr sz="3600"/>
          </a:p>
          <a:p>
            <a:pPr lvl="0">
              <a:defRPr sz="1800"/>
            </a:pPr>
            <a:r>
              <a:rPr sz="3600"/>
              <a:t>Timely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TDD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Не TDD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2656259" y="3856068"/>
            <a:ext cx="7666882" cy="2041465"/>
            <a:chOff x="114300" y="0"/>
            <a:chExt cx="7666880" cy="2041463"/>
          </a:xfrm>
        </p:grpSpPr>
        <p:grpSp>
          <p:nvGrpSpPr>
            <p:cNvPr id="72" name="Group 72"/>
            <p:cNvGrpSpPr/>
            <p:nvPr/>
          </p:nvGrpSpPr>
          <p:grpSpPr>
            <a:xfrm>
              <a:off x="114300" y="0"/>
              <a:ext cx="2041465" cy="2041464"/>
              <a:chOff x="0" y="0"/>
              <a:chExt cx="2041463" cy="204146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0"/>
                <a:ext cx="2041464" cy="2041464"/>
              </a:xfrm>
              <a:prstGeom prst="roundRect">
                <a:avLst>
                  <a:gd name="adj" fmla="val 7500"/>
                </a:avLst>
              </a:prstGeom>
              <a:solidFill>
                <a:srgbClr val="FFFFFF"/>
              </a:solidFill>
              <a:ln w="25400" cap="flat">
                <a:solidFill>
                  <a:srgbClr val="DF883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44798" y="740061"/>
                <a:ext cx="195186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3214"/>
                  <a:t>Design</a:t>
                </a:r>
              </a:p>
            </p:txBody>
          </p:sp>
        </p:grpSp>
        <p:sp>
          <p:nvSpPr>
            <p:cNvPr id="73" name="Shape 73"/>
            <p:cNvSpPr/>
            <p:nvPr/>
          </p:nvSpPr>
          <p:spPr>
            <a:xfrm>
              <a:off x="2266025" y="796170"/>
              <a:ext cx="449123" cy="449124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FAC8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76" name="Group 76"/>
            <p:cNvGrpSpPr/>
            <p:nvPr/>
          </p:nvGrpSpPr>
          <p:grpSpPr>
            <a:xfrm>
              <a:off x="2774608" y="0"/>
              <a:ext cx="2346265" cy="2041464"/>
              <a:chOff x="-165100" y="0"/>
              <a:chExt cx="2346263" cy="2041463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-165100" y="0"/>
                <a:ext cx="2346264" cy="2041464"/>
              </a:xfrm>
              <a:prstGeom prst="roundRect">
                <a:avLst>
                  <a:gd name="adj" fmla="val 7500"/>
                </a:avLst>
              </a:prstGeom>
              <a:solidFill>
                <a:srgbClr val="FFFFFF"/>
              </a:solidFill>
              <a:ln w="25400" cap="flat">
                <a:solidFill>
                  <a:srgbClr val="DF883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-82202" y="740061"/>
                <a:ext cx="220586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3214"/>
                  <a:t>Implement</a:t>
                </a:r>
              </a:p>
            </p:txBody>
          </p:sp>
        </p:grpSp>
        <p:sp>
          <p:nvSpPr>
            <p:cNvPr id="77" name="Shape 77"/>
            <p:cNvSpPr/>
            <p:nvPr/>
          </p:nvSpPr>
          <p:spPr>
            <a:xfrm>
              <a:off x="5205733" y="796170"/>
              <a:ext cx="449123" cy="449124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FAC8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80" name="Group 80"/>
            <p:cNvGrpSpPr/>
            <p:nvPr/>
          </p:nvGrpSpPr>
          <p:grpSpPr>
            <a:xfrm>
              <a:off x="5739716" y="0"/>
              <a:ext cx="2041465" cy="2041464"/>
              <a:chOff x="0" y="0"/>
              <a:chExt cx="2041463" cy="2041463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2041464" cy="2041464"/>
              </a:xfrm>
              <a:prstGeom prst="roundRect">
                <a:avLst>
                  <a:gd name="adj" fmla="val 7500"/>
                </a:avLst>
              </a:prstGeom>
              <a:solidFill>
                <a:srgbClr val="FFFFFF"/>
              </a:solidFill>
              <a:ln w="25400" cap="flat">
                <a:solidFill>
                  <a:srgbClr val="DF883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44798" y="740061"/>
                <a:ext cx="195186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321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3214"/>
                  <a:t>Test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TDD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1331855" y="3904893"/>
            <a:ext cx="10341090" cy="1943814"/>
            <a:chOff x="0" y="0"/>
            <a:chExt cx="10341088" cy="1943813"/>
          </a:xfrm>
        </p:grpSpPr>
        <p:grpSp>
          <p:nvGrpSpPr>
            <p:cNvPr id="86" name="Group 86"/>
            <p:cNvGrpSpPr/>
            <p:nvPr/>
          </p:nvGrpSpPr>
          <p:grpSpPr>
            <a:xfrm>
              <a:off x="0" y="0"/>
              <a:ext cx="1943814" cy="1943814"/>
              <a:chOff x="0" y="0"/>
              <a:chExt cx="1943813" cy="1943813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0" y="0"/>
                <a:ext cx="1943814" cy="1943814"/>
              </a:xfrm>
              <a:prstGeom prst="roundRect">
                <a:avLst>
                  <a:gd name="adj" fmla="val 7500"/>
                </a:avLst>
              </a:prstGeom>
              <a:solidFill>
                <a:srgbClr val="FFFFFF"/>
              </a:solidFill>
              <a:ln w="25400" cap="flat">
                <a:solidFill>
                  <a:srgbClr val="DF883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2344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2655" y="688380"/>
                <a:ext cx="1858503" cy="5670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234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2344"/>
                  <a:t>Design</a:t>
                </a:r>
              </a:p>
            </p:txBody>
          </p:sp>
        </p:grpSp>
        <p:sp>
          <p:nvSpPr>
            <p:cNvPr id="87" name="Shape 87"/>
            <p:cNvSpPr/>
            <p:nvPr/>
          </p:nvSpPr>
          <p:spPr>
            <a:xfrm>
              <a:off x="2157632" y="758087"/>
              <a:ext cx="427640" cy="427640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FAC8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2799091" y="0"/>
              <a:ext cx="1943815" cy="1943814"/>
              <a:chOff x="0" y="0"/>
              <a:chExt cx="1943813" cy="1943813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0"/>
                <a:ext cx="1943814" cy="1943814"/>
              </a:xfrm>
              <a:prstGeom prst="roundRect">
                <a:avLst>
                  <a:gd name="adj" fmla="val 7500"/>
                </a:avLst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2655" y="688380"/>
                <a:ext cx="1858503" cy="5670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1" sz="234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2344"/>
                  <a:t>Test</a:t>
                </a:r>
              </a:p>
            </p:txBody>
          </p:sp>
        </p:grpSp>
        <p:sp>
          <p:nvSpPr>
            <p:cNvPr id="91" name="Shape 91"/>
            <p:cNvSpPr/>
            <p:nvPr/>
          </p:nvSpPr>
          <p:spPr>
            <a:xfrm>
              <a:off x="4956724" y="758087"/>
              <a:ext cx="427640" cy="427640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FAC8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4" name="Group 94"/>
            <p:cNvGrpSpPr/>
            <p:nvPr/>
          </p:nvGrpSpPr>
          <p:grpSpPr>
            <a:xfrm>
              <a:off x="5598183" y="0"/>
              <a:ext cx="1943814" cy="1943814"/>
              <a:chOff x="0" y="0"/>
              <a:chExt cx="1943813" cy="1943813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1943814" cy="1943814"/>
              </a:xfrm>
              <a:prstGeom prst="roundRect">
                <a:avLst>
                  <a:gd name="adj" fmla="val 7500"/>
                </a:avLst>
              </a:prstGeom>
              <a:solidFill>
                <a:srgbClr val="FFFFFF"/>
              </a:solidFill>
              <a:ln w="25400" cap="flat">
                <a:solidFill>
                  <a:srgbClr val="DF883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b="1" sz="2344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2655" y="464544"/>
                <a:ext cx="1858503" cy="10147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1" sz="234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2344"/>
                  <a:t>Implement</a:t>
                </a:r>
              </a:p>
            </p:txBody>
          </p:sp>
        </p:grpSp>
        <p:sp>
          <p:nvSpPr>
            <p:cNvPr id="95" name="Shape 95"/>
            <p:cNvSpPr/>
            <p:nvPr/>
          </p:nvSpPr>
          <p:spPr>
            <a:xfrm>
              <a:off x="7755816" y="758087"/>
              <a:ext cx="427640" cy="427640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FAC8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8" name="Group 98"/>
            <p:cNvGrpSpPr/>
            <p:nvPr/>
          </p:nvGrpSpPr>
          <p:grpSpPr>
            <a:xfrm>
              <a:off x="8397275" y="0"/>
              <a:ext cx="1943814" cy="1943814"/>
              <a:chOff x="0" y="0"/>
              <a:chExt cx="1943813" cy="1943813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0" y="0"/>
                <a:ext cx="1943814" cy="1943814"/>
              </a:xfrm>
              <a:prstGeom prst="roundRect">
                <a:avLst>
                  <a:gd name="adj" fmla="val 7500"/>
                </a:avLst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12700" dir="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2655" y="688380"/>
                <a:ext cx="1858503" cy="5670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b="1" sz="2344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2344"/>
                  <a:t>Test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pros 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18583" indent="-518583">
              <a:defRPr sz="1800"/>
            </a:pPr>
            <a:r>
              <a:rPr sz="4200"/>
              <a:t>Refactoring and maintaining friendly</a:t>
            </a:r>
            <a:endParaRPr sz="4200"/>
          </a:p>
          <a:p>
            <a:pPr lvl="0" marL="518583" indent="-518583">
              <a:defRPr sz="1800"/>
            </a:pPr>
            <a:r>
              <a:rPr sz="4200"/>
              <a:t>100% coverage (радикализм)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Тестов может быть слишком много</a:t>
            </a:r>
            <a:endParaRPr sz="3600"/>
          </a:p>
          <a:p>
            <a:pPr lvl="0">
              <a:defRPr sz="1800"/>
            </a:pPr>
            <a:r>
              <a:rPr sz="3600"/>
              <a:t>Тесты могут отнимать много времени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Пытайтесь повторить это дома!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Design for Testability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Зависимости: Network, FS, DB, …</a:t>
            </a:r>
            <a:endParaRPr sz="3600"/>
          </a:p>
          <a:p>
            <a:pPr lvl="0">
              <a:defRPr sz="1800"/>
            </a:pPr>
            <a:r>
              <a:rPr sz="3600"/>
              <a:t>Инструменты: интерфейсы, моки, фэйки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952500" y="5384800"/>
            <a:ext cx="11099800" cy="3505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“Мыть руки и дезинфицировать приборы слишком долго. Я могу оперировать больше людей, если просто их встряхну”</a:t>
            </a:r>
          </a:p>
        </p:txBody>
      </p:sp>
      <p:pic>
        <p:nvPicPr>
          <p:cNvPr id="36" name="4533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450850"/>
            <a:ext cx="70485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Абсолютный минимум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Алгоритм → тест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Есть граничные случаи → тест +</a:t>
            </a:r>
            <a:r>
              <a:rPr sz="3600"/>
              <a:t> документация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Формат данных → тест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Изменение формата → тест на совместимость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Внешний </a:t>
            </a:r>
            <a:r>
              <a:rPr sz="3600"/>
              <a:t>API</a:t>
            </a:r>
            <a:r>
              <a:rPr sz="3600"/>
              <a:t> → тест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Изменение </a:t>
            </a:r>
            <a:r>
              <a:rPr sz="3600"/>
              <a:t>API → </a:t>
            </a:r>
            <a:r>
              <a:rPr sz="3600"/>
              <a:t>тест на совместимость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Регулярное выражение → тест</a:t>
            </a:r>
            <a:endParaRPr sz="3600"/>
          </a:p>
          <a:p>
            <a:pPr lvl="0" marL="342900" indent="-342900" defTabSz="9144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defRPr sz="1800"/>
            </a:pPr>
            <a:r>
              <a:rPr sz="3600"/>
              <a:t>Много данных → нагрузочный тест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Что почитать?</a:t>
            </a:r>
          </a:p>
        </p:txBody>
      </p:sp>
      <p:pic>
        <p:nvPicPr>
          <p:cNvPr id="116" name="978193398827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657" y="2616200"/>
            <a:ext cx="5005486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Вопросы?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6019800" y="639189"/>
            <a:ext cx="6299200" cy="5448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“Да знаю я как строить ваши небоскребы! Дайте мне немного кирпичей и я начну!”</a:t>
            </a:r>
          </a:p>
        </p:txBody>
      </p:sp>
      <p:pic>
        <p:nvPicPr>
          <p:cNvPr id="39" name="self-bld-july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425450"/>
            <a:ext cx="4415681" cy="6615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It’s depends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603500"/>
            <a:ext cx="53721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Хирург</a:t>
            </a:r>
            <a:endParaRPr sz="3600"/>
          </a:p>
          <a:p>
            <a:pPr lvl="0">
              <a:defRPr sz="1800"/>
            </a:pPr>
            <a:r>
              <a:rPr sz="3600"/>
              <a:t>Строитель</a:t>
            </a:r>
            <a:endParaRPr sz="3600"/>
          </a:p>
          <a:p>
            <a:pPr lvl="0">
              <a:defRPr sz="1800"/>
            </a:pPr>
            <a:r>
              <a:rPr sz="3600"/>
              <a:t>Инженер-программист</a:t>
            </a:r>
          </a:p>
        </p:txBody>
      </p:sp>
      <p:sp>
        <p:nvSpPr>
          <p:cNvPr id="43" name="Shape 43"/>
          <p:cNvSpPr/>
          <p:nvPr/>
        </p:nvSpPr>
        <p:spPr>
          <a:xfrm>
            <a:off x="6921500" y="2603500"/>
            <a:ext cx="51181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Мясник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Гастарбайтер</a:t>
            </a:r>
            <a:endParaRPr sz="3600"/>
          </a:p>
          <a:p>
            <a:pPr lvl="0" marL="444500" indent="-444500" algn="l">
              <a:spcBef>
                <a:spcPts val="4200"/>
              </a:spcBef>
              <a:buSzPct val="75000"/>
              <a:buChar char="•"/>
              <a:defRPr sz="1800"/>
            </a:pPr>
            <a:r>
              <a:rPr sz="3600"/>
              <a:t>? :)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Лучшее Бездны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Мой код слишком сложно тестировать</a:t>
            </a:r>
            <a:endParaRPr sz="3600"/>
          </a:p>
          <a:p>
            <a:pPr lvl="0">
              <a:defRPr sz="1800"/>
            </a:pPr>
            <a:r>
              <a:rPr sz="3600"/>
              <a:t>Написание тестов занимает слишком много времени</a:t>
            </a:r>
            <a:endParaRPr sz="3600"/>
          </a:p>
          <a:p>
            <a:pPr lvl="0">
              <a:defRPr sz="1800"/>
            </a:pPr>
            <a:r>
              <a:rPr sz="3600"/>
              <a:t>Запуск тестов занимает слишком много времени</a:t>
            </a:r>
            <a:endParaRPr sz="3600"/>
          </a:p>
          <a:p>
            <a:pPr lvl="0">
              <a:defRPr sz="1800"/>
            </a:pPr>
            <a:r>
              <a:rPr sz="3600"/>
              <a:t>Это не моя работа - тестировать код</a:t>
            </a:r>
            <a:endParaRPr sz="3600"/>
          </a:p>
          <a:p>
            <a:pPr lvl="0">
              <a:defRPr sz="1800"/>
            </a:pPr>
            <a:r>
              <a:rPr sz="3600"/>
              <a:t>Я не могу тестировать код, потому что я точно не знаю как он должен работать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600"/>
            </a:lvl1pPr>
          </a:lstStyle>
          <a:p>
            <a:pPr lvl="0">
              <a:defRPr sz="1800"/>
            </a:pPr>
            <a:r>
              <a:rPr sz="4600"/>
              <a:t>Я вернусь к написанию теста позже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Never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Авто-тестирование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Тестируем систему по частям</a:t>
            </a:r>
            <a:endParaRPr sz="3600"/>
          </a:p>
          <a:p>
            <a:pPr lvl="0">
              <a:defRPr sz="1800"/>
            </a:pPr>
            <a:r>
              <a:rPr sz="3600"/>
              <a:t>Тест либо работает, либо не работает</a:t>
            </a:r>
            <a:endParaRPr sz="3600"/>
          </a:p>
          <a:p>
            <a:pPr lvl="0">
              <a:defRPr sz="1800"/>
            </a:pPr>
            <a:r>
              <a:rPr sz="3600"/>
              <a:t>Независимы друг от друга и от среды выполнения</a:t>
            </a:r>
            <a:endParaRPr sz="3600"/>
          </a:p>
          <a:p>
            <a:pPr lvl="0">
              <a:defRPr sz="1800"/>
            </a:pPr>
            <a:r>
              <a:rPr sz="3600"/>
              <a:t>Повторяемые</a:t>
            </a:r>
            <a:endParaRPr sz="3600"/>
          </a:p>
          <a:p>
            <a:pPr lvl="0">
              <a:defRPr sz="1800"/>
            </a:pPr>
            <a:r>
              <a:rPr sz="3600"/>
              <a:t>Быстрые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Правильный тест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AAA : Arrange, Act, Assert</a:t>
            </a:r>
            <a:endParaRPr sz="3600"/>
          </a:p>
          <a:p>
            <a:pPr lvl="0">
              <a:defRPr sz="1800"/>
            </a:pPr>
            <a:r>
              <a:rPr sz="3600"/>
              <a:t>Имя теста должно хорошо описывать тестовый случай</a:t>
            </a:r>
            <a:endParaRPr sz="3600"/>
          </a:p>
          <a:p>
            <a:pPr lvl="0">
              <a:defRPr sz="1800"/>
            </a:pPr>
            <a:r>
              <a:rPr sz="3600"/>
              <a:t>Много простых тестов лучше одного монструозного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