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4"/>
  </p:handoutMasterIdLst>
  <p:sldIdLst>
    <p:sldId id="257" r:id="rId3"/>
    <p:sldId id="258" r:id="rId4"/>
    <p:sldId id="290" r:id="rId5"/>
    <p:sldId id="273" r:id="rId6"/>
    <p:sldId id="277" r:id="rId7"/>
    <p:sldId id="293" r:id="rId8"/>
    <p:sldId id="288" r:id="rId9"/>
    <p:sldId id="283" r:id="rId11"/>
    <p:sldId id="284" r:id="rId12"/>
    <p:sldId id="308"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095" userDrawn="1">
          <p15:clr>
            <a:srgbClr val="A4A3A4"/>
          </p15:clr>
        </p15:guide>
        <p15:guide id="2" pos="38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17C"/>
    <a:srgbClr val="D2824B"/>
    <a:srgbClr val="F49457"/>
    <a:srgbClr val="F78C00"/>
    <a:srgbClr val="F66984"/>
    <a:srgbClr val="CD234E"/>
    <a:srgbClr val="842B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5000"/>
    <p:restoredTop sz="94660"/>
  </p:normalViewPr>
  <p:slideViewPr>
    <p:cSldViewPr snapToGrid="0" showGuides="1">
      <p:cViewPr>
        <p:scale>
          <a:sx n="50" d="100"/>
          <a:sy n="50" d="100"/>
        </p:scale>
        <p:origin x="1500" y="510"/>
      </p:cViewPr>
      <p:guideLst>
        <p:guide orient="horz" pos="2095"/>
        <p:guide pos="3855"/>
      </p:guideLst>
    </p:cSldViewPr>
  </p:slideViewPr>
  <p:notesTextViewPr>
    <p:cViewPr>
      <p:scale>
        <a:sx n="1" d="1"/>
        <a:sy n="1" d="1"/>
      </p:scale>
      <p:origin x="0" y="0"/>
    </p:cViewPr>
  </p:notesTextViewPr>
  <p:sorterViewPr showFormatting="0">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DC0FFAE-E64D-4177-B32F-47B373BE19CC}"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079" name="幻灯片图像占位符 7"/>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3"/>
          </p:nvPr>
        </p:nvSpPr>
        <p:spPr/>
        <p:txBody>
          <a:bodyPr/>
          <a:p>
            <a:endParaRPr lang="en-US"/>
          </a:p>
        </p:txBody>
      </p:sp>
      <p:sp>
        <p:nvSpPr>
          <p:cNvPr id="3" name="Slide Image Placeholder 2"/>
          <p:cNvSpPr>
            <a:spLocks noGrp="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2A7E9E3-F0A9-4B10-803B-1EA7BC3BC09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2A7E9E3-F0A9-4B10-803B-1EA7BC3BC09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22A7E9E3-F0A9-4B10-803B-1EA7BC3BC09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A7E9E3-F0A9-4B10-803B-1EA7BC3BC09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5081" b="2550"/>
          <a:stretch>
            <a:fillRect/>
          </a:stretch>
        </p:blipFill>
        <p:spPr>
          <a:xfrm>
            <a:off x="619431" y="174900"/>
            <a:ext cx="11572565" cy="6683100"/>
          </a:xfrm>
          <a:custGeom>
            <a:avLst/>
            <a:gdLst>
              <a:gd name="connsiteX0" fmla="*/ 11572565 w 11572565"/>
              <a:gd name="connsiteY0" fmla="*/ 0 h 6683099"/>
              <a:gd name="connsiteX1" fmla="*/ 11572565 w 11572565"/>
              <a:gd name="connsiteY1" fmla="*/ 6683099 h 6683099"/>
              <a:gd name="connsiteX2" fmla="*/ 0 w 11572565"/>
              <a:gd name="connsiteY2" fmla="*/ 6683099 h 6683099"/>
            </a:gdLst>
            <a:ahLst/>
            <a:cxnLst>
              <a:cxn ang="0">
                <a:pos x="connsiteX0" y="connsiteY0"/>
              </a:cxn>
              <a:cxn ang="0">
                <a:pos x="connsiteX1" y="connsiteY1"/>
              </a:cxn>
              <a:cxn ang="0">
                <a:pos x="connsiteX2" y="connsiteY2"/>
              </a:cxn>
            </a:cxnLst>
            <a:rect l="l" t="t" r="r" b="b"/>
            <a:pathLst>
              <a:path w="11572565" h="6683099">
                <a:moveTo>
                  <a:pt x="11572565" y="0"/>
                </a:moveTo>
                <a:lnTo>
                  <a:pt x="11572565" y="6683099"/>
                </a:lnTo>
                <a:lnTo>
                  <a:pt x="0" y="6683099"/>
                </a:lnTo>
                <a:close/>
              </a:path>
            </a:pathLst>
          </a:custGeom>
        </p:spPr>
      </p:pic>
      <p:grpSp>
        <p:nvGrpSpPr>
          <p:cNvPr id="4098" name="组合 8"/>
          <p:cNvGrpSpPr/>
          <p:nvPr/>
        </p:nvGrpSpPr>
        <p:grpSpPr>
          <a:xfrm>
            <a:off x="-1212850" y="566738"/>
            <a:ext cx="5815013" cy="5486400"/>
            <a:chOff x="-1213201" y="124209"/>
            <a:chExt cx="5815897" cy="5485901"/>
          </a:xfrm>
        </p:grpSpPr>
        <p:sp>
          <p:nvSpPr>
            <p:cNvPr id="6" name="等腰三角形 5"/>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等腰三角形 6"/>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2" name="直角三角形 11"/>
          <p:cNvSpPr/>
          <p:nvPr/>
        </p:nvSpPr>
        <p:spPr>
          <a:xfrm flipH="1">
            <a:off x="619125" y="31750"/>
            <a:ext cx="11572875" cy="6826250"/>
          </a:xfrm>
          <a:prstGeom prst="rtTriangle">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3" name="文本框 13"/>
          <p:cNvSpPr txBox="1"/>
          <p:nvPr/>
        </p:nvSpPr>
        <p:spPr>
          <a:xfrm>
            <a:off x="2684463" y="363538"/>
            <a:ext cx="6823075" cy="829945"/>
          </a:xfrm>
          <a:prstGeom prst="rect">
            <a:avLst/>
          </a:prstGeom>
          <a:noFill/>
          <a:ln w="9525">
            <a:noFill/>
          </a:ln>
        </p:spPr>
        <p:txBody>
          <a:bodyPr wrap="square" anchor="t" anchorCtr="0">
            <a:spAutoFit/>
          </a:bodyPr>
          <a:p>
            <a:r>
              <a:rPr lang="en-US" altLang="zh-CN" sz="4800" b="1" dirty="0">
                <a:solidFill>
                  <a:srgbClr val="262626"/>
                </a:solidFill>
                <a:latin typeface="Microsoft YaHei" panose="020B0503020204020204" pitchFamily="34" charset="-122"/>
                <a:ea typeface="Microsoft YaHei" panose="020B0503020204020204" pitchFamily="34" charset="-122"/>
              </a:rPr>
              <a:t>SALARY PREDICTION</a:t>
            </a:r>
            <a:endParaRPr lang="en-US" altLang="zh-CN" sz="4800" b="1" dirty="0">
              <a:solidFill>
                <a:srgbClr val="262626"/>
              </a:solidFill>
              <a:latin typeface="Microsoft YaHei" panose="020B0503020204020204" pitchFamily="34" charset="-122"/>
              <a:ea typeface="Microsoft YaHei" panose="020B0503020204020204" pitchFamily="34" charset="-122"/>
            </a:endParaRPr>
          </a:p>
        </p:txBody>
      </p:sp>
      <p:sp>
        <p:nvSpPr>
          <p:cNvPr id="4104" name="文本框 14"/>
          <p:cNvSpPr txBox="1"/>
          <p:nvPr/>
        </p:nvSpPr>
        <p:spPr>
          <a:xfrm>
            <a:off x="3040063" y="1195388"/>
            <a:ext cx="6111875" cy="1014730"/>
          </a:xfrm>
          <a:prstGeom prst="rect">
            <a:avLst/>
          </a:prstGeom>
          <a:noFill/>
          <a:ln w="9525">
            <a:noFill/>
          </a:ln>
        </p:spPr>
        <p:txBody>
          <a:bodyPr wrap="square" anchor="t" anchorCtr="0">
            <a:spAutoFit/>
          </a:bodyPr>
          <a:p>
            <a:pPr algn="ctr"/>
            <a:r>
              <a:rPr lang="en-US" altLang="zh-CN" sz="2000" dirty="0">
                <a:solidFill>
                  <a:srgbClr val="262626"/>
                </a:solidFill>
                <a:latin typeface="Microsoft YaHei" panose="020B0503020204020204" pitchFamily="34" charset="-122"/>
                <a:ea typeface="Microsoft YaHei" panose="020B0503020204020204" pitchFamily="34" charset="-122"/>
              </a:rPr>
              <a:t>Machine Learning project </a:t>
            </a:r>
            <a:endParaRPr lang="en-US" altLang="zh-CN" sz="2000" dirty="0">
              <a:solidFill>
                <a:srgbClr val="262626"/>
              </a:solidFill>
              <a:latin typeface="Microsoft YaHei" panose="020B0503020204020204" pitchFamily="34" charset="-122"/>
              <a:ea typeface="Microsoft YaHei" panose="020B0503020204020204" pitchFamily="34" charset="-122"/>
            </a:endParaRPr>
          </a:p>
          <a:p>
            <a:pPr algn="ctr"/>
            <a:r>
              <a:rPr lang="en-US" altLang="zh-CN" sz="2000" dirty="0">
                <a:solidFill>
                  <a:srgbClr val="262626"/>
                </a:solidFill>
                <a:latin typeface="Microsoft YaHei" panose="020B0503020204020204" pitchFamily="34" charset="-122"/>
                <a:ea typeface="Microsoft YaHei" panose="020B0503020204020204" pitchFamily="34" charset="-122"/>
              </a:rPr>
              <a:t>Name: kamran tariq</a:t>
            </a:r>
            <a:endParaRPr lang="zh-CN" altLang="en-US" sz="2000" dirty="0">
              <a:solidFill>
                <a:srgbClr val="262626"/>
              </a:solidFill>
              <a:latin typeface="Microsoft YaHei" panose="020B0503020204020204" pitchFamily="34" charset="-122"/>
              <a:ea typeface="Microsoft YaHei" panose="020B0503020204020204" pitchFamily="34" charset="-122"/>
            </a:endParaRPr>
          </a:p>
          <a:p>
            <a:endParaRPr lang="zh-CN" altLang="en-US" sz="2000" b="1" dirty="0">
              <a:solidFill>
                <a:srgbClr val="262626"/>
              </a:solidFill>
              <a:latin typeface="Microsoft YaHei Light" panose="020B0502040204020203" pitchFamily="34" charset="-122"/>
              <a:ea typeface="Microsoft YaHei Light" panose="020B0502040204020203"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5" name="图片 1"/>
          <p:cNvPicPr>
            <a:picLocks noChangeAspect="1"/>
          </p:cNvPicPr>
          <p:nvPr/>
        </p:nvPicPr>
        <p:blipFill>
          <a:blip r:embed="rId1"/>
          <a:srcRect l="1430" r="845" b="2084"/>
          <a:stretch>
            <a:fillRect/>
          </a:stretch>
        </p:blipFill>
        <p:spPr>
          <a:xfrm>
            <a:off x="0" y="0"/>
            <a:ext cx="12192000" cy="6870700"/>
          </a:xfrm>
          <a:prstGeom prst="rect">
            <a:avLst/>
          </a:prstGeom>
          <a:noFill/>
          <a:ln w="9525">
            <a:noFill/>
          </a:ln>
        </p:spPr>
      </p:pic>
      <p:sp>
        <p:nvSpPr>
          <p:cNvPr id="3" name="矩形 2"/>
          <p:cNvSpPr/>
          <p:nvPr/>
        </p:nvSpPr>
        <p:spPr>
          <a:xfrm>
            <a:off x="0" y="0"/>
            <a:ext cx="12192000" cy="6858000"/>
          </a:xfrm>
          <a:prstGeom prst="rect">
            <a:avLst/>
          </a:pr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直角三角形 11"/>
          <p:cNvSpPr/>
          <p:nvPr/>
        </p:nvSpPr>
        <p:spPr>
          <a:xfrm flipH="1">
            <a:off x="619125" y="49213"/>
            <a:ext cx="11572875" cy="6827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748" name="文本框 13"/>
          <p:cNvSpPr txBox="1"/>
          <p:nvPr/>
        </p:nvSpPr>
        <p:spPr>
          <a:xfrm>
            <a:off x="6059488" y="5260975"/>
            <a:ext cx="5821362" cy="1108075"/>
          </a:xfrm>
          <a:prstGeom prst="rect">
            <a:avLst/>
          </a:prstGeom>
          <a:noFill/>
          <a:ln w="9525">
            <a:noFill/>
          </a:ln>
        </p:spPr>
        <p:txBody>
          <a:bodyPr wrap="square" anchor="t" anchorCtr="0">
            <a:spAutoFit/>
          </a:bodyPr>
          <a:p>
            <a:pPr algn="r"/>
            <a:r>
              <a:rPr lang="en-US" altLang="zh-CN" sz="6600" b="1" i="1" dirty="0">
                <a:solidFill>
                  <a:srgbClr val="262626"/>
                </a:solidFill>
                <a:latin typeface="Microsoft YaHei" panose="020B0503020204020204" pitchFamily="34" charset="-122"/>
                <a:ea typeface="Microsoft YaHei" panose="020B0503020204020204" pitchFamily="34" charset="-122"/>
              </a:rPr>
              <a:t>THANKS</a:t>
            </a:r>
            <a:endParaRPr lang="zh-CN" altLang="en-US" sz="8000" b="1" i="1" dirty="0">
              <a:solidFill>
                <a:srgbClr val="262626"/>
              </a:solidFill>
              <a:latin typeface="Microsoft YaHei" panose="020B0503020204020204" pitchFamily="34" charset="-122"/>
              <a:ea typeface="Microsoft YaHei" panose="020B0503020204020204" pitchFamily="34" charset="-122"/>
            </a:endParaRPr>
          </a:p>
        </p:txBody>
      </p:sp>
      <p:grpSp>
        <p:nvGrpSpPr>
          <p:cNvPr id="31749" name="组合 8"/>
          <p:cNvGrpSpPr/>
          <p:nvPr/>
        </p:nvGrpSpPr>
        <p:grpSpPr>
          <a:xfrm rot="1902155">
            <a:off x="10526713" y="4081463"/>
            <a:ext cx="1419225" cy="1339850"/>
            <a:chOff x="-1213201" y="124209"/>
            <a:chExt cx="5815897" cy="5485901"/>
          </a:xfrm>
        </p:grpSpPr>
        <p:sp>
          <p:nvSpPr>
            <p:cNvPr id="6" name="等腰三角形 5"/>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等腰三角形 6"/>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1753" name="文本框 10"/>
          <p:cNvSpPr txBox="1"/>
          <p:nvPr/>
        </p:nvSpPr>
        <p:spPr>
          <a:xfrm>
            <a:off x="5770563" y="6081713"/>
            <a:ext cx="6110287" cy="401637"/>
          </a:xfrm>
          <a:prstGeom prst="rect">
            <a:avLst/>
          </a:prstGeom>
          <a:noFill/>
          <a:ln w="9525">
            <a:noFill/>
          </a:ln>
        </p:spPr>
        <p:txBody>
          <a:bodyPr wrap="square" anchor="t" anchorCtr="0">
            <a:spAutoFit/>
          </a:bodyPr>
          <a:p>
            <a:pPr algn="r"/>
            <a:r>
              <a:rPr lang="en-US" altLang="zh-CN" sz="2000" dirty="0">
                <a:solidFill>
                  <a:srgbClr val="262626"/>
                </a:solidFill>
                <a:latin typeface="Microsoft YaHei" panose="020B0503020204020204" pitchFamily="34" charset="-122"/>
                <a:ea typeface="Microsoft YaHei" panose="020B0503020204020204" pitchFamily="34" charset="-122"/>
              </a:rPr>
              <a:t>I JUST WOULD LIKE TO HAND YOU MY BEST</a:t>
            </a:r>
            <a:endParaRPr lang="zh-CN" altLang="en-US" sz="2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 name="组合 9"/>
          <p:cNvGrpSpPr/>
          <p:nvPr/>
        </p:nvGrpSpPr>
        <p:grpSpPr>
          <a:xfrm>
            <a:off x="-1225550" y="-120650"/>
            <a:ext cx="5815013" cy="5486400"/>
            <a:chOff x="-1213201" y="124209"/>
            <a:chExt cx="5815897" cy="5485901"/>
          </a:xfrm>
        </p:grpSpPr>
        <p:sp>
          <p:nvSpPr>
            <p:cNvPr id="11" name="等腰三角形 10"/>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等腰三角形 15"/>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等腰三角形 16"/>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125" name="文本框 13"/>
          <p:cNvSpPr txBox="1"/>
          <p:nvPr/>
        </p:nvSpPr>
        <p:spPr>
          <a:xfrm>
            <a:off x="255588" y="5011738"/>
            <a:ext cx="5243512" cy="708025"/>
          </a:xfrm>
          <a:prstGeom prst="rect">
            <a:avLst/>
          </a:prstGeom>
          <a:noFill/>
          <a:ln w="9525">
            <a:noFill/>
          </a:ln>
        </p:spPr>
        <p:txBody>
          <a:bodyPr wrap="square" anchor="t" anchorCtr="0">
            <a:spAutoFit/>
          </a:bodyPr>
          <a:p>
            <a:pPr algn="dist"/>
            <a:r>
              <a:rPr lang="en-US" altLang="zh-CN" sz="4000" b="1" dirty="0">
                <a:solidFill>
                  <a:srgbClr val="262626"/>
                </a:solidFill>
                <a:latin typeface="Microsoft YaHei" panose="020B0503020204020204" pitchFamily="34" charset="-122"/>
                <a:ea typeface="Microsoft YaHei" panose="020B0503020204020204" pitchFamily="34" charset="-122"/>
              </a:rPr>
              <a:t>CONTENTS</a:t>
            </a:r>
            <a:endParaRPr lang="zh-CN" altLang="en-US" sz="4800" b="1" dirty="0">
              <a:solidFill>
                <a:srgbClr val="262626"/>
              </a:solidFill>
              <a:latin typeface="Microsoft YaHei" panose="020B0503020204020204" pitchFamily="34" charset="-122"/>
              <a:ea typeface="Microsoft YaHei" panose="020B0503020204020204" pitchFamily="34" charset="-122"/>
            </a:endParaRPr>
          </a:p>
        </p:txBody>
      </p:sp>
      <p:sp>
        <p:nvSpPr>
          <p:cNvPr id="5127" name="文本框 64"/>
          <p:cNvSpPr txBox="1"/>
          <p:nvPr/>
        </p:nvSpPr>
        <p:spPr>
          <a:xfrm>
            <a:off x="6740525" y="822325"/>
            <a:ext cx="122396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Step 1</a:t>
            </a:r>
            <a:endParaRPr lang="zh-CN" altLang="en-US" sz="2400" b="1" dirty="0">
              <a:solidFill>
                <a:srgbClr val="262626"/>
              </a:solidFill>
              <a:latin typeface="Microsoft YaHei" panose="020B0503020204020204" pitchFamily="34" charset="-122"/>
              <a:ea typeface="Microsoft YaHei" panose="020B0503020204020204" pitchFamily="34" charset="-122"/>
            </a:endParaRPr>
          </a:p>
        </p:txBody>
      </p:sp>
      <p:sp>
        <p:nvSpPr>
          <p:cNvPr id="5128" name="文本框 65"/>
          <p:cNvSpPr txBox="1"/>
          <p:nvPr/>
        </p:nvSpPr>
        <p:spPr>
          <a:xfrm>
            <a:off x="8306435" y="822325"/>
            <a:ext cx="3445510" cy="460375"/>
          </a:xfrm>
          <a:prstGeom prst="rect">
            <a:avLst/>
          </a:prstGeom>
          <a:noFill/>
          <a:ln w="9525">
            <a:noFill/>
          </a:ln>
        </p:spPr>
        <p:txBody>
          <a:bodyPr wrap="square" anchor="t" anchorCtr="0">
            <a:spAutoFit/>
          </a:bodyPr>
          <a:p>
            <a:r>
              <a:rPr lang="en-US" altLang="zh-CN" sz="2400" dirty="0">
                <a:solidFill>
                  <a:srgbClr val="262626"/>
                </a:solidFill>
                <a:latin typeface="Microsoft YaHei" panose="020B0503020204020204" pitchFamily="34" charset="-122"/>
                <a:ea typeface="Microsoft YaHei" panose="020B0503020204020204" pitchFamily="34" charset="-122"/>
              </a:rPr>
              <a:t>Data Preprocessing</a:t>
            </a:r>
            <a:endParaRPr lang="en-US" altLang="zh-CN" sz="2400" dirty="0">
              <a:solidFill>
                <a:srgbClr val="262626"/>
              </a:solidFill>
              <a:latin typeface="Microsoft YaHei" panose="020B0503020204020204" pitchFamily="34" charset="-122"/>
              <a:ea typeface="Microsoft YaHei" panose="020B0503020204020204" pitchFamily="34" charset="-122"/>
            </a:endParaRPr>
          </a:p>
        </p:txBody>
      </p:sp>
      <p:sp>
        <p:nvSpPr>
          <p:cNvPr id="67" name="流程图: 联系 66"/>
          <p:cNvSpPr/>
          <p:nvPr/>
        </p:nvSpPr>
        <p:spPr>
          <a:xfrm>
            <a:off x="7964488" y="985203"/>
            <a:ext cx="134938" cy="134938"/>
          </a:xfrm>
          <a:prstGeom prst="flowChartConnec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5130" name="文本框 67"/>
          <p:cNvSpPr txBox="1"/>
          <p:nvPr/>
        </p:nvSpPr>
        <p:spPr>
          <a:xfrm>
            <a:off x="6740525" y="1405255"/>
            <a:ext cx="122396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Step 2</a:t>
            </a:r>
            <a:endParaRPr lang="zh-CN" altLang="en-US" sz="2400" b="1" dirty="0">
              <a:solidFill>
                <a:srgbClr val="262626"/>
              </a:solidFill>
              <a:latin typeface="Microsoft YaHei" panose="020B0503020204020204" pitchFamily="34" charset="-122"/>
              <a:ea typeface="Microsoft YaHei" panose="020B0503020204020204" pitchFamily="34" charset="-122"/>
            </a:endParaRPr>
          </a:p>
        </p:txBody>
      </p:sp>
      <p:sp>
        <p:nvSpPr>
          <p:cNvPr id="5131" name="文本框 68"/>
          <p:cNvSpPr txBox="1"/>
          <p:nvPr/>
        </p:nvSpPr>
        <p:spPr>
          <a:xfrm>
            <a:off x="8306435" y="1407160"/>
            <a:ext cx="3549015" cy="460375"/>
          </a:xfrm>
          <a:prstGeom prst="rect">
            <a:avLst/>
          </a:prstGeom>
          <a:noFill/>
          <a:ln w="9525">
            <a:noFill/>
          </a:ln>
        </p:spPr>
        <p:txBody>
          <a:bodyPr wrap="square" anchor="t" anchorCtr="0">
            <a:spAutoFit/>
          </a:bodyPr>
          <a:p>
            <a:r>
              <a:rPr lang="en-US" altLang="zh-CN" sz="2400" dirty="0">
                <a:solidFill>
                  <a:srgbClr val="262626"/>
                </a:solidFill>
                <a:latin typeface="Microsoft YaHei" panose="020B0503020204020204" pitchFamily="34" charset="-122"/>
                <a:ea typeface="Microsoft YaHei" panose="020B0503020204020204" pitchFamily="34" charset="-122"/>
              </a:rPr>
              <a:t>Feature engineering</a:t>
            </a:r>
            <a:endParaRPr lang="en-US" altLang="zh-CN" sz="2400" dirty="0">
              <a:solidFill>
                <a:srgbClr val="262626"/>
              </a:solidFill>
              <a:latin typeface="Microsoft YaHei" panose="020B0503020204020204" pitchFamily="34" charset="-122"/>
              <a:ea typeface="Microsoft YaHei" panose="020B0503020204020204" pitchFamily="34" charset="-122"/>
            </a:endParaRPr>
          </a:p>
        </p:txBody>
      </p:sp>
      <p:sp>
        <p:nvSpPr>
          <p:cNvPr id="70" name="流程图: 联系 69"/>
          <p:cNvSpPr/>
          <p:nvPr/>
        </p:nvSpPr>
        <p:spPr>
          <a:xfrm>
            <a:off x="8006398" y="1573213"/>
            <a:ext cx="134938" cy="134938"/>
          </a:xfrm>
          <a:prstGeom prst="flowChartConnec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5133" name="文本框 70"/>
          <p:cNvSpPr txBox="1"/>
          <p:nvPr/>
        </p:nvSpPr>
        <p:spPr>
          <a:xfrm>
            <a:off x="6759575" y="1988185"/>
            <a:ext cx="122396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Step 3</a:t>
            </a:r>
            <a:endParaRPr lang="zh-CN" altLang="en-US" sz="2400" b="1" dirty="0">
              <a:solidFill>
                <a:srgbClr val="262626"/>
              </a:solidFill>
              <a:latin typeface="Microsoft YaHei" panose="020B0503020204020204" pitchFamily="34" charset="-122"/>
              <a:ea typeface="Microsoft YaHei" panose="020B0503020204020204" pitchFamily="34" charset="-122"/>
            </a:endParaRPr>
          </a:p>
        </p:txBody>
      </p:sp>
      <p:sp>
        <p:nvSpPr>
          <p:cNvPr id="5134" name="文本框 71"/>
          <p:cNvSpPr txBox="1"/>
          <p:nvPr/>
        </p:nvSpPr>
        <p:spPr>
          <a:xfrm>
            <a:off x="8141970" y="1991995"/>
            <a:ext cx="4624705" cy="460375"/>
          </a:xfrm>
          <a:prstGeom prst="rect">
            <a:avLst/>
          </a:prstGeom>
          <a:noFill/>
          <a:ln w="9525">
            <a:noFill/>
          </a:ln>
        </p:spPr>
        <p:txBody>
          <a:bodyPr wrap="square" anchor="t" anchorCtr="0">
            <a:spAutoFit/>
          </a:bodyPr>
          <a:p>
            <a:r>
              <a:rPr lang="en-US" altLang="zh-CN" sz="2400" dirty="0">
                <a:solidFill>
                  <a:srgbClr val="262626"/>
                </a:solidFill>
                <a:latin typeface="Microsoft YaHei" panose="020B0503020204020204" pitchFamily="34" charset="-122"/>
                <a:ea typeface="Microsoft YaHei" panose="020B0503020204020204" pitchFamily="34" charset="-122"/>
              </a:rPr>
              <a:t>Exploratory Data Analysis</a:t>
            </a:r>
            <a:endParaRPr lang="en-US" altLang="zh-CN" sz="2400" dirty="0">
              <a:solidFill>
                <a:srgbClr val="262626"/>
              </a:solidFill>
              <a:latin typeface="Microsoft YaHei" panose="020B0503020204020204" pitchFamily="34" charset="-122"/>
              <a:ea typeface="Microsoft YaHei" panose="020B0503020204020204" pitchFamily="34" charset="-122"/>
            </a:endParaRPr>
          </a:p>
        </p:txBody>
      </p:sp>
      <p:sp>
        <p:nvSpPr>
          <p:cNvPr id="73" name="流程图: 联系 72"/>
          <p:cNvSpPr/>
          <p:nvPr/>
        </p:nvSpPr>
        <p:spPr>
          <a:xfrm>
            <a:off x="8005763" y="2154238"/>
            <a:ext cx="134938" cy="134938"/>
          </a:xfrm>
          <a:prstGeom prst="flowChartConnec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5136" name="文本框 73"/>
          <p:cNvSpPr txBox="1"/>
          <p:nvPr/>
        </p:nvSpPr>
        <p:spPr>
          <a:xfrm>
            <a:off x="6740525" y="2571115"/>
            <a:ext cx="122396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Step 4</a:t>
            </a:r>
            <a:endParaRPr lang="zh-CN" altLang="en-US" sz="2400" b="1" dirty="0">
              <a:solidFill>
                <a:srgbClr val="262626"/>
              </a:solidFill>
              <a:latin typeface="Microsoft YaHei" panose="020B0503020204020204" pitchFamily="34" charset="-122"/>
              <a:ea typeface="Microsoft YaHei" panose="020B0503020204020204" pitchFamily="34" charset="-122"/>
            </a:endParaRPr>
          </a:p>
        </p:txBody>
      </p:sp>
      <p:sp>
        <p:nvSpPr>
          <p:cNvPr id="5137" name="文本框 74"/>
          <p:cNvSpPr txBox="1"/>
          <p:nvPr/>
        </p:nvSpPr>
        <p:spPr>
          <a:xfrm>
            <a:off x="8378825" y="2520950"/>
            <a:ext cx="3591560" cy="460375"/>
          </a:xfrm>
          <a:prstGeom prst="rect">
            <a:avLst/>
          </a:prstGeom>
          <a:noFill/>
          <a:ln w="9525">
            <a:noFill/>
          </a:ln>
        </p:spPr>
        <p:txBody>
          <a:bodyPr wrap="square" anchor="t" anchorCtr="0">
            <a:spAutoFit/>
          </a:bodyPr>
          <a:p>
            <a:r>
              <a:rPr lang="en-US" altLang="zh-CN" sz="2400" dirty="0">
                <a:solidFill>
                  <a:srgbClr val="262626"/>
                </a:solidFill>
                <a:latin typeface="Microsoft YaHei" panose="020B0503020204020204" pitchFamily="34" charset="-122"/>
                <a:ea typeface="Microsoft YaHei" panose="020B0503020204020204" pitchFamily="34" charset="-122"/>
              </a:rPr>
              <a:t>ML Model Selection</a:t>
            </a:r>
            <a:endParaRPr lang="en-US" altLang="zh-CN" sz="2400" dirty="0">
              <a:solidFill>
                <a:srgbClr val="262626"/>
              </a:solidFill>
              <a:latin typeface="Microsoft YaHei" panose="020B0503020204020204" pitchFamily="34" charset="-122"/>
              <a:ea typeface="Microsoft YaHei" panose="020B0503020204020204" pitchFamily="34" charset="-122"/>
            </a:endParaRPr>
          </a:p>
        </p:txBody>
      </p:sp>
      <p:sp>
        <p:nvSpPr>
          <p:cNvPr id="76" name="流程图: 联系 75"/>
          <p:cNvSpPr/>
          <p:nvPr/>
        </p:nvSpPr>
        <p:spPr>
          <a:xfrm>
            <a:off x="8040688" y="2734628"/>
            <a:ext cx="134938" cy="134938"/>
          </a:xfrm>
          <a:prstGeom prst="flowChartConnec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2" name="文本框 64"/>
          <p:cNvSpPr txBox="1"/>
          <p:nvPr>
            <p:custDataLst>
              <p:tags r:id="rId1"/>
            </p:custDataLst>
          </p:nvPr>
        </p:nvSpPr>
        <p:spPr>
          <a:xfrm>
            <a:off x="6740525" y="3143250"/>
            <a:ext cx="122396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Step 5</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3" name="流程图: 联系 66"/>
          <p:cNvSpPr/>
          <p:nvPr>
            <p:custDataLst>
              <p:tags r:id="rId2"/>
            </p:custDataLst>
          </p:nvPr>
        </p:nvSpPr>
        <p:spPr>
          <a:xfrm>
            <a:off x="8080058" y="3295333"/>
            <a:ext cx="134938" cy="134938"/>
          </a:xfrm>
          <a:prstGeom prst="flowChartConnec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4" name="文本框 67"/>
          <p:cNvSpPr txBox="1"/>
          <p:nvPr>
            <p:custDataLst>
              <p:tags r:id="rId3"/>
            </p:custDataLst>
          </p:nvPr>
        </p:nvSpPr>
        <p:spPr>
          <a:xfrm>
            <a:off x="6751955" y="4402455"/>
            <a:ext cx="122396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Step 7</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5" name="流程图: 联系 69"/>
          <p:cNvSpPr/>
          <p:nvPr>
            <p:custDataLst>
              <p:tags r:id="rId4"/>
            </p:custDataLst>
          </p:nvPr>
        </p:nvSpPr>
        <p:spPr>
          <a:xfrm>
            <a:off x="8121968" y="3883343"/>
            <a:ext cx="134938" cy="134938"/>
          </a:xfrm>
          <a:prstGeom prst="flowChartConnec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14" name="文本框 65"/>
          <p:cNvSpPr txBox="1"/>
          <p:nvPr>
            <p:custDataLst>
              <p:tags r:id="rId5"/>
            </p:custDataLst>
          </p:nvPr>
        </p:nvSpPr>
        <p:spPr>
          <a:xfrm>
            <a:off x="8378825" y="3161665"/>
            <a:ext cx="2886075" cy="460375"/>
          </a:xfrm>
          <a:prstGeom prst="rect">
            <a:avLst/>
          </a:prstGeom>
          <a:noFill/>
          <a:ln w="9525">
            <a:noFill/>
          </a:ln>
        </p:spPr>
        <p:txBody>
          <a:bodyPr wrap="square" anchor="t" anchorCtr="0">
            <a:spAutoFit/>
          </a:bodyPr>
          <a:p>
            <a:r>
              <a:rPr lang="en-US" altLang="zh-CN" sz="2400" dirty="0">
                <a:solidFill>
                  <a:srgbClr val="262626"/>
                </a:solidFill>
                <a:latin typeface="Microsoft YaHei" panose="020B0503020204020204" pitchFamily="34" charset="-122"/>
                <a:ea typeface="Microsoft YaHei" panose="020B0503020204020204" pitchFamily="34" charset="-122"/>
              </a:rPr>
              <a:t>Model Evaluation</a:t>
            </a:r>
            <a:endParaRPr lang="en-US" altLang="zh-CN" sz="2400" dirty="0">
              <a:solidFill>
                <a:srgbClr val="262626"/>
              </a:solidFill>
              <a:latin typeface="Microsoft YaHei" panose="020B0503020204020204" pitchFamily="34" charset="-122"/>
              <a:ea typeface="Microsoft YaHei" panose="020B0503020204020204" pitchFamily="34" charset="-122"/>
            </a:endParaRPr>
          </a:p>
        </p:txBody>
      </p:sp>
      <p:sp>
        <p:nvSpPr>
          <p:cNvPr id="15" name="文本框 68"/>
          <p:cNvSpPr txBox="1"/>
          <p:nvPr>
            <p:custDataLst>
              <p:tags r:id="rId6"/>
            </p:custDataLst>
          </p:nvPr>
        </p:nvSpPr>
        <p:spPr>
          <a:xfrm>
            <a:off x="8513445" y="3740150"/>
            <a:ext cx="2886075" cy="460375"/>
          </a:xfrm>
          <a:prstGeom prst="rect">
            <a:avLst/>
          </a:prstGeom>
          <a:noFill/>
          <a:ln w="9525">
            <a:noFill/>
          </a:ln>
        </p:spPr>
        <p:txBody>
          <a:bodyPr wrap="square" anchor="t" anchorCtr="0">
            <a:spAutoFit/>
          </a:bodyPr>
          <a:p>
            <a:r>
              <a:rPr lang="en-US" altLang="zh-CN" sz="2400" dirty="0">
                <a:solidFill>
                  <a:srgbClr val="262626"/>
                </a:solidFill>
                <a:latin typeface="Microsoft YaHei" panose="020B0503020204020204" pitchFamily="34" charset="-122"/>
                <a:ea typeface="Microsoft YaHei" panose="020B0503020204020204" pitchFamily="34" charset="-122"/>
              </a:rPr>
              <a:t>Ml pipeline</a:t>
            </a:r>
            <a:endParaRPr lang="en-US" altLang="zh-CN" sz="2400" dirty="0">
              <a:solidFill>
                <a:srgbClr val="262626"/>
              </a:solidFill>
              <a:latin typeface="Microsoft YaHei" panose="020B0503020204020204" pitchFamily="34" charset="-122"/>
              <a:ea typeface="Microsoft YaHei" panose="020B0503020204020204" pitchFamily="34" charset="-122"/>
            </a:endParaRPr>
          </a:p>
        </p:txBody>
      </p:sp>
      <p:sp>
        <p:nvSpPr>
          <p:cNvPr id="33" name="文本框 67"/>
          <p:cNvSpPr txBox="1"/>
          <p:nvPr>
            <p:custDataLst>
              <p:tags r:id="rId7"/>
            </p:custDataLst>
          </p:nvPr>
        </p:nvSpPr>
        <p:spPr>
          <a:xfrm>
            <a:off x="6741795" y="3775075"/>
            <a:ext cx="1223963"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Step 6</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34" name="流程图: 联系 69"/>
          <p:cNvSpPr/>
          <p:nvPr>
            <p:custDataLst>
              <p:tags r:id="rId8"/>
            </p:custDataLst>
          </p:nvPr>
        </p:nvSpPr>
        <p:spPr>
          <a:xfrm>
            <a:off x="8134668" y="4536123"/>
            <a:ext cx="134938" cy="134938"/>
          </a:xfrm>
          <a:prstGeom prst="flowChartConnector">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35" name="文本框 68"/>
          <p:cNvSpPr txBox="1"/>
          <p:nvPr>
            <p:custDataLst>
              <p:tags r:id="rId9"/>
            </p:custDataLst>
          </p:nvPr>
        </p:nvSpPr>
        <p:spPr>
          <a:xfrm>
            <a:off x="8560435" y="4392930"/>
            <a:ext cx="2886075" cy="460375"/>
          </a:xfrm>
          <a:prstGeom prst="rect">
            <a:avLst/>
          </a:prstGeom>
          <a:noFill/>
          <a:ln w="9525">
            <a:noFill/>
          </a:ln>
        </p:spPr>
        <p:txBody>
          <a:bodyPr wrap="square" anchor="t" anchorCtr="0">
            <a:spAutoFit/>
          </a:bodyPr>
          <a:p>
            <a:r>
              <a:rPr lang="en-US" altLang="zh-CN" sz="2400" dirty="0">
                <a:solidFill>
                  <a:srgbClr val="262626"/>
                </a:solidFill>
                <a:latin typeface="Microsoft YaHei" panose="020B0503020204020204" pitchFamily="34" charset="-122"/>
                <a:ea typeface="Microsoft YaHei" panose="020B0503020204020204" pitchFamily="34" charset="-122"/>
              </a:rPr>
              <a:t>Recomendation</a:t>
            </a:r>
            <a:endParaRPr lang="en-US" altLang="zh-CN" sz="24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右箭头 15"/>
          <p:cNvSpPr/>
          <p:nvPr/>
        </p:nvSpPr>
        <p:spPr>
          <a:xfrm>
            <a:off x="7435850" y="2154238"/>
            <a:ext cx="3916363" cy="944563"/>
          </a:xfrm>
          <a:prstGeom prst="rightArrow">
            <a:avLst/>
          </a:prstGeom>
          <a:solidFill>
            <a:srgbClr val="CD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icrosoft YaHei" panose="020B0503020204020204" pitchFamily="34" charset="-122"/>
              <a:cs typeface="+mn-cs"/>
            </a:endParaRPr>
          </a:p>
        </p:txBody>
      </p:sp>
      <p:sp>
        <p:nvSpPr>
          <p:cNvPr id="31" name="右箭头 30"/>
          <p:cNvSpPr/>
          <p:nvPr/>
        </p:nvSpPr>
        <p:spPr>
          <a:xfrm>
            <a:off x="3971925" y="1916113"/>
            <a:ext cx="3916363" cy="944563"/>
          </a:xfrm>
          <a:prstGeom prst="rightArrow">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icrosoft YaHei" panose="020B0503020204020204" pitchFamily="34" charset="-122"/>
              <a:cs typeface="+mn-cs"/>
            </a:endParaRPr>
          </a:p>
        </p:txBody>
      </p:sp>
      <p:sp>
        <p:nvSpPr>
          <p:cNvPr id="32" name="右箭头 31"/>
          <p:cNvSpPr/>
          <p:nvPr/>
        </p:nvSpPr>
        <p:spPr>
          <a:xfrm>
            <a:off x="520700" y="1685925"/>
            <a:ext cx="3917950" cy="944563"/>
          </a:xfrm>
          <a:prstGeom prst="rightArrow">
            <a:avLst/>
          </a:prstGeom>
          <a:solidFill>
            <a:srgbClr val="D28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icrosoft YaHei" panose="020B0503020204020204" pitchFamily="34" charset="-122"/>
              <a:cs typeface="+mn-cs"/>
            </a:endParaRPr>
          </a:p>
        </p:txBody>
      </p:sp>
      <p:sp>
        <p:nvSpPr>
          <p:cNvPr id="9220" name="Freeform 35"/>
          <p:cNvSpPr/>
          <p:nvPr/>
        </p:nvSpPr>
        <p:spPr>
          <a:xfrm rot="5400000">
            <a:off x="4524058" y="2214563"/>
            <a:ext cx="238125" cy="377825"/>
          </a:xfrm>
          <a:custGeom>
            <a:avLst/>
            <a:gdLst/>
            <a:ahLst/>
            <a:cxnLst>
              <a:cxn ang="0">
                <a:pos x="237356" y="214086"/>
              </a:cxn>
              <a:cxn ang="0">
                <a:pos x="0" y="0"/>
              </a:cxn>
              <a:cxn ang="0">
                <a:pos x="0" y="0"/>
              </a:cxn>
              <a:cxn ang="0">
                <a:pos x="0" y="0"/>
              </a:cxn>
              <a:cxn ang="0">
                <a:pos x="0" y="0"/>
              </a:cxn>
              <a:cxn ang="0">
                <a:pos x="0" y="321129"/>
              </a:cxn>
              <a:cxn ang="0">
                <a:pos x="83773" y="265281"/>
              </a:cxn>
              <a:cxn ang="0">
                <a:pos x="134967" y="379305"/>
              </a:cxn>
              <a:cxn ang="0">
                <a:pos x="193143" y="353708"/>
              </a:cxn>
              <a:cxn ang="0">
                <a:pos x="141948" y="239684"/>
              </a:cxn>
              <a:cxn ang="0">
                <a:pos x="237356" y="214086"/>
              </a:cxn>
            </a:cxnLst>
            <a:pathLst>
              <a:path w="102" h="163">
                <a:moveTo>
                  <a:pt x="102" y="92"/>
                </a:moveTo>
                <a:lnTo>
                  <a:pt x="0" y="0"/>
                </a:lnTo>
                <a:lnTo>
                  <a:pt x="0" y="0"/>
                </a:lnTo>
                <a:lnTo>
                  <a:pt x="0" y="0"/>
                </a:lnTo>
                <a:lnTo>
                  <a:pt x="0" y="0"/>
                </a:lnTo>
                <a:lnTo>
                  <a:pt x="0" y="138"/>
                </a:lnTo>
                <a:lnTo>
                  <a:pt x="36" y="114"/>
                </a:lnTo>
                <a:lnTo>
                  <a:pt x="58" y="163"/>
                </a:lnTo>
                <a:lnTo>
                  <a:pt x="83" y="152"/>
                </a:lnTo>
                <a:lnTo>
                  <a:pt x="61" y="103"/>
                </a:lnTo>
                <a:lnTo>
                  <a:pt x="102" y="92"/>
                </a:lnTo>
                <a:close/>
              </a:path>
            </a:pathLst>
          </a:custGeom>
          <a:solidFill>
            <a:schemeClr val="bg1"/>
          </a:solidFill>
          <a:ln w="9525">
            <a:noFill/>
          </a:ln>
        </p:spPr>
        <p:txBody>
          <a:bodyPr/>
          <a:p>
            <a:endParaRPr lang="en-US"/>
          </a:p>
        </p:txBody>
      </p:sp>
      <p:grpSp>
        <p:nvGrpSpPr>
          <p:cNvPr id="34" name="组合 33"/>
          <p:cNvGrpSpPr/>
          <p:nvPr/>
        </p:nvGrpSpPr>
        <p:grpSpPr>
          <a:xfrm>
            <a:off x="763876" y="1938375"/>
            <a:ext cx="381633" cy="381631"/>
            <a:chOff x="2890838" y="1998664"/>
            <a:chExt cx="260351" cy="260350"/>
          </a:xfrm>
          <a:solidFill>
            <a:schemeClr val="bg1"/>
          </a:solidFill>
        </p:grpSpPr>
        <p:sp>
          <p:nvSpPr>
            <p:cNvPr id="35" name="Freeform 79"/>
            <p:cNvSpPr/>
            <p:nvPr/>
          </p:nvSpPr>
          <p:spPr bwMode="auto">
            <a:xfrm>
              <a:off x="3000376" y="1998664"/>
              <a:ext cx="150813" cy="149225"/>
            </a:xfrm>
            <a:custGeom>
              <a:avLst/>
              <a:gdLst>
                <a:gd name="T0" fmla="*/ 47 w 95"/>
                <a:gd name="T1" fmla="*/ 0 h 94"/>
                <a:gd name="T2" fmla="*/ 0 w 95"/>
                <a:gd name="T3" fmla="*/ 47 h 94"/>
                <a:gd name="T4" fmla="*/ 47 w 95"/>
                <a:gd name="T5" fmla="*/ 94 h 94"/>
                <a:gd name="T6" fmla="*/ 95 w 95"/>
                <a:gd name="T7" fmla="*/ 47 h 94"/>
                <a:gd name="T8" fmla="*/ 47 w 95"/>
                <a:gd name="T9" fmla="*/ 0 h 94"/>
              </a:gdLst>
              <a:ahLst/>
              <a:cxnLst>
                <a:cxn ang="0">
                  <a:pos x="T0" y="T1"/>
                </a:cxn>
                <a:cxn ang="0">
                  <a:pos x="T2" y="T3"/>
                </a:cxn>
                <a:cxn ang="0">
                  <a:pos x="T4" y="T5"/>
                </a:cxn>
                <a:cxn ang="0">
                  <a:pos x="T6" y="T7"/>
                </a:cxn>
                <a:cxn ang="0">
                  <a:pos x="T8" y="T9"/>
                </a:cxn>
              </a:cxnLst>
              <a:rect l="0" t="0" r="r" b="b"/>
              <a:pathLst>
                <a:path w="95" h="94">
                  <a:moveTo>
                    <a:pt x="47" y="0"/>
                  </a:moveTo>
                  <a:lnTo>
                    <a:pt x="0" y="47"/>
                  </a:lnTo>
                  <a:lnTo>
                    <a:pt x="47" y="94"/>
                  </a:lnTo>
                  <a:lnTo>
                    <a:pt x="95" y="47"/>
                  </a:lnTo>
                  <a:lnTo>
                    <a:pt x="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mn-lt"/>
                <a:ea typeface="Microsoft YaHei" panose="020B0503020204020204" pitchFamily="34" charset="-122"/>
                <a:cs typeface="+mn-cs"/>
              </a:endParaRPr>
            </a:p>
          </p:txBody>
        </p:sp>
        <p:sp>
          <p:nvSpPr>
            <p:cNvPr id="36" name="Freeform 80"/>
            <p:cNvSpPr>
              <a:spLocks noEditPoints="1"/>
            </p:cNvSpPr>
            <p:nvPr/>
          </p:nvSpPr>
          <p:spPr bwMode="auto">
            <a:xfrm>
              <a:off x="2890838" y="2097089"/>
              <a:ext cx="158750" cy="161925"/>
            </a:xfrm>
            <a:custGeom>
              <a:avLst/>
              <a:gdLst>
                <a:gd name="T0" fmla="*/ 25 w 178"/>
                <a:gd name="T1" fmla="*/ 71 h 179"/>
                <a:gd name="T2" fmla="*/ 0 w 178"/>
                <a:gd name="T3" fmla="*/ 152 h 179"/>
                <a:gd name="T4" fmla="*/ 27 w 178"/>
                <a:gd name="T5" fmla="*/ 179 h 179"/>
                <a:gd name="T6" fmla="*/ 108 w 178"/>
                <a:gd name="T7" fmla="*/ 153 h 179"/>
                <a:gd name="T8" fmla="*/ 178 w 178"/>
                <a:gd name="T9" fmla="*/ 57 h 179"/>
                <a:gd name="T10" fmla="*/ 121 w 178"/>
                <a:gd name="T11" fmla="*/ 0 h 179"/>
                <a:gd name="T12" fmla="*/ 25 w 178"/>
                <a:gd name="T13" fmla="*/ 71 h 179"/>
                <a:gd name="T14" fmla="*/ 81 w 178"/>
                <a:gd name="T15" fmla="*/ 120 h 179"/>
                <a:gd name="T16" fmla="*/ 59 w 178"/>
                <a:gd name="T17" fmla="*/ 120 h 179"/>
                <a:gd name="T18" fmla="*/ 59 w 178"/>
                <a:gd name="T19" fmla="*/ 98 h 179"/>
                <a:gd name="T20" fmla="*/ 81 w 178"/>
                <a:gd name="T21" fmla="*/ 98 h 179"/>
                <a:gd name="T22" fmla="*/ 81 w 178"/>
                <a:gd name="T23" fmla="*/ 12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179">
                  <a:moveTo>
                    <a:pt x="25" y="71"/>
                  </a:moveTo>
                  <a:cubicBezTo>
                    <a:pt x="38" y="88"/>
                    <a:pt x="27" y="122"/>
                    <a:pt x="0" y="152"/>
                  </a:cubicBezTo>
                  <a:cubicBezTo>
                    <a:pt x="27" y="179"/>
                    <a:pt x="27" y="179"/>
                    <a:pt x="27" y="179"/>
                  </a:cubicBezTo>
                  <a:cubicBezTo>
                    <a:pt x="57" y="152"/>
                    <a:pt x="91" y="141"/>
                    <a:pt x="108" y="153"/>
                  </a:cubicBezTo>
                  <a:cubicBezTo>
                    <a:pt x="178" y="57"/>
                    <a:pt x="178" y="57"/>
                    <a:pt x="178" y="57"/>
                  </a:cubicBezTo>
                  <a:cubicBezTo>
                    <a:pt x="121" y="0"/>
                    <a:pt x="121" y="0"/>
                    <a:pt x="121" y="0"/>
                  </a:cubicBezTo>
                  <a:lnTo>
                    <a:pt x="25" y="71"/>
                  </a:lnTo>
                  <a:close/>
                  <a:moveTo>
                    <a:pt x="81" y="120"/>
                  </a:moveTo>
                  <a:cubicBezTo>
                    <a:pt x="75" y="126"/>
                    <a:pt x="65" y="126"/>
                    <a:pt x="59" y="120"/>
                  </a:cubicBezTo>
                  <a:cubicBezTo>
                    <a:pt x="53" y="114"/>
                    <a:pt x="53" y="104"/>
                    <a:pt x="59" y="98"/>
                  </a:cubicBezTo>
                  <a:cubicBezTo>
                    <a:pt x="65" y="91"/>
                    <a:pt x="75" y="91"/>
                    <a:pt x="81" y="98"/>
                  </a:cubicBezTo>
                  <a:cubicBezTo>
                    <a:pt x="88" y="104"/>
                    <a:pt x="88" y="114"/>
                    <a:pt x="81"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mn-lt"/>
                <a:ea typeface="Microsoft YaHei" panose="020B0503020204020204" pitchFamily="34" charset="-122"/>
                <a:cs typeface="+mn-cs"/>
              </a:endParaRPr>
            </a:p>
          </p:txBody>
        </p:sp>
      </p:grpSp>
      <p:sp>
        <p:nvSpPr>
          <p:cNvPr id="9222" name="Freeform 204"/>
          <p:cNvSpPr>
            <a:spLocks noEditPoints="1"/>
          </p:cNvSpPr>
          <p:nvPr/>
        </p:nvSpPr>
        <p:spPr>
          <a:xfrm>
            <a:off x="8156575" y="2443163"/>
            <a:ext cx="377825" cy="382587"/>
          </a:xfrm>
          <a:custGeom>
            <a:avLst/>
            <a:gdLst/>
            <a:ahLst/>
            <a:cxnLst>
              <a:cxn ang="0">
                <a:pos x="272625" y="0"/>
              </a:cxn>
              <a:cxn ang="0">
                <a:pos x="200189" y="29152"/>
              </a:cxn>
              <a:cxn ang="0">
                <a:pos x="27658" y="202741"/>
              </a:cxn>
              <a:cxn ang="0">
                <a:pos x="0" y="274297"/>
              </a:cxn>
              <a:cxn ang="0">
                <a:pos x="106680" y="381631"/>
              </a:cxn>
              <a:cxn ang="0">
                <a:pos x="106680" y="381631"/>
              </a:cxn>
              <a:cxn ang="0">
                <a:pos x="177799" y="353804"/>
              </a:cxn>
              <a:cxn ang="0">
                <a:pos x="350330" y="180215"/>
              </a:cxn>
              <a:cxn ang="0">
                <a:pos x="379305" y="107334"/>
              </a:cxn>
              <a:cxn ang="0">
                <a:pos x="379305" y="107334"/>
              </a:cxn>
              <a:cxn ang="0">
                <a:pos x="272625" y="0"/>
              </a:cxn>
              <a:cxn ang="0">
                <a:pos x="23707" y="274297"/>
              </a:cxn>
              <a:cxn ang="0">
                <a:pos x="44779" y="218643"/>
              </a:cxn>
              <a:cxn ang="0">
                <a:pos x="110631" y="152387"/>
              </a:cxn>
              <a:cxn ang="0">
                <a:pos x="227846" y="270322"/>
              </a:cxn>
              <a:cxn ang="0">
                <a:pos x="161995" y="336577"/>
              </a:cxn>
              <a:cxn ang="0">
                <a:pos x="106680" y="359104"/>
              </a:cxn>
              <a:cxn ang="0">
                <a:pos x="23707" y="274297"/>
              </a:cxn>
            </a:cxnLst>
            <a:pathLst>
              <a:path w="288" h="288">
                <a:moveTo>
                  <a:pt x="207" y="0"/>
                </a:moveTo>
                <a:cubicBezTo>
                  <a:pt x="186" y="0"/>
                  <a:pt x="166" y="8"/>
                  <a:pt x="152" y="22"/>
                </a:cubicBezTo>
                <a:cubicBezTo>
                  <a:pt x="21" y="153"/>
                  <a:pt x="21" y="153"/>
                  <a:pt x="21" y="153"/>
                </a:cubicBezTo>
                <a:cubicBezTo>
                  <a:pt x="8" y="167"/>
                  <a:pt x="0" y="186"/>
                  <a:pt x="0" y="207"/>
                </a:cubicBezTo>
                <a:cubicBezTo>
                  <a:pt x="0" y="252"/>
                  <a:pt x="36" y="288"/>
                  <a:pt x="81" y="288"/>
                </a:cubicBezTo>
                <a:cubicBezTo>
                  <a:pt x="81" y="288"/>
                  <a:pt x="81" y="288"/>
                  <a:pt x="81" y="288"/>
                </a:cubicBezTo>
                <a:cubicBezTo>
                  <a:pt x="102" y="288"/>
                  <a:pt x="121" y="280"/>
                  <a:pt x="135" y="267"/>
                </a:cubicBezTo>
                <a:cubicBezTo>
                  <a:pt x="266" y="136"/>
                  <a:pt x="266" y="136"/>
                  <a:pt x="266" y="136"/>
                </a:cubicBezTo>
                <a:cubicBezTo>
                  <a:pt x="279" y="122"/>
                  <a:pt x="288" y="102"/>
                  <a:pt x="288" y="81"/>
                </a:cubicBezTo>
                <a:cubicBezTo>
                  <a:pt x="288" y="81"/>
                  <a:pt x="288" y="81"/>
                  <a:pt x="288" y="81"/>
                </a:cubicBezTo>
                <a:cubicBezTo>
                  <a:pt x="288" y="36"/>
                  <a:pt x="252" y="0"/>
                  <a:pt x="207" y="0"/>
                </a:cubicBezTo>
                <a:close/>
                <a:moveTo>
                  <a:pt x="18" y="207"/>
                </a:moveTo>
                <a:cubicBezTo>
                  <a:pt x="18" y="192"/>
                  <a:pt x="23" y="177"/>
                  <a:pt x="34" y="165"/>
                </a:cubicBezTo>
                <a:cubicBezTo>
                  <a:pt x="84" y="115"/>
                  <a:pt x="84" y="115"/>
                  <a:pt x="84" y="115"/>
                </a:cubicBezTo>
                <a:cubicBezTo>
                  <a:pt x="173" y="204"/>
                  <a:pt x="173" y="204"/>
                  <a:pt x="173" y="204"/>
                </a:cubicBezTo>
                <a:cubicBezTo>
                  <a:pt x="123" y="254"/>
                  <a:pt x="123" y="254"/>
                  <a:pt x="123" y="254"/>
                </a:cubicBezTo>
                <a:cubicBezTo>
                  <a:pt x="111" y="265"/>
                  <a:pt x="96" y="271"/>
                  <a:pt x="81" y="271"/>
                </a:cubicBezTo>
                <a:cubicBezTo>
                  <a:pt x="46" y="271"/>
                  <a:pt x="18" y="242"/>
                  <a:pt x="18" y="207"/>
                </a:cubicBezTo>
                <a:close/>
              </a:path>
            </a:pathLst>
          </a:custGeom>
          <a:solidFill>
            <a:schemeClr val="bg1"/>
          </a:solidFill>
          <a:ln w="9525">
            <a:noFill/>
          </a:ln>
        </p:spPr>
        <p:txBody>
          <a:bodyPr/>
          <a:p>
            <a:endParaRPr lang="en-US"/>
          </a:p>
        </p:txBody>
      </p:sp>
      <p:sp>
        <p:nvSpPr>
          <p:cNvPr id="9223" name="矩形 37"/>
          <p:cNvSpPr/>
          <p:nvPr/>
        </p:nvSpPr>
        <p:spPr>
          <a:xfrm>
            <a:off x="1250950" y="1949450"/>
            <a:ext cx="2802890" cy="398780"/>
          </a:xfrm>
          <a:prstGeom prst="rect">
            <a:avLst/>
          </a:prstGeom>
          <a:noFill/>
          <a:ln w="9525">
            <a:noFill/>
          </a:ln>
        </p:spPr>
        <p:txBody>
          <a:bodyPr wrap="none" anchor="t" anchorCtr="0">
            <a:spAutoFit/>
          </a:bodyPr>
          <a:p>
            <a:pPr algn="l"/>
            <a:r>
              <a:rPr lang="en-US" altLang="zh-CN" sz="2000" b="1" dirty="0">
                <a:solidFill>
                  <a:srgbClr val="FFFFFF"/>
                </a:solidFill>
                <a:latin typeface="Calibri" panose="020F0502020204030204" pitchFamily="34" charset="0"/>
                <a:ea typeface="Microsoft YaHei" panose="020B0503020204020204" pitchFamily="34" charset="-122"/>
              </a:rPr>
              <a:t>Handling Missing Values:</a:t>
            </a:r>
            <a:endParaRPr lang="en-US" altLang="zh-CN" sz="2000" b="1" dirty="0">
              <a:solidFill>
                <a:srgbClr val="FFFFFF"/>
              </a:solidFill>
              <a:latin typeface="Calibri" panose="020F0502020204030204" pitchFamily="34" charset="0"/>
              <a:ea typeface="Microsoft YaHei" panose="020B0503020204020204" pitchFamily="34" charset="-122"/>
            </a:endParaRPr>
          </a:p>
        </p:txBody>
      </p:sp>
      <p:sp>
        <p:nvSpPr>
          <p:cNvPr id="9224" name="矩形 38"/>
          <p:cNvSpPr/>
          <p:nvPr/>
        </p:nvSpPr>
        <p:spPr>
          <a:xfrm>
            <a:off x="4801870" y="2209800"/>
            <a:ext cx="2986405" cy="398780"/>
          </a:xfrm>
          <a:prstGeom prst="rect">
            <a:avLst/>
          </a:prstGeom>
          <a:noFill/>
          <a:ln w="9525">
            <a:noFill/>
          </a:ln>
        </p:spPr>
        <p:txBody>
          <a:bodyPr wrap="none" anchor="t" anchorCtr="0">
            <a:spAutoFit/>
          </a:bodyPr>
          <a:p>
            <a:pPr algn="l"/>
            <a:r>
              <a:rPr lang="en-US" altLang="zh-CN" sz="2000" b="1" dirty="0">
                <a:solidFill>
                  <a:srgbClr val="FFFFFF"/>
                </a:solidFill>
                <a:latin typeface="Calibri" panose="020F0502020204030204" pitchFamily="34" charset="0"/>
                <a:ea typeface="Microsoft YaHei" panose="020B0503020204020204" pitchFamily="34" charset="-122"/>
              </a:rPr>
              <a:t>Encoding Categorical Data:</a:t>
            </a:r>
            <a:endParaRPr lang="en-US" altLang="zh-CN" sz="2000" b="1" dirty="0">
              <a:solidFill>
                <a:srgbClr val="FFFFFF"/>
              </a:solidFill>
              <a:latin typeface="Calibri" panose="020F0502020204030204" pitchFamily="34" charset="0"/>
              <a:ea typeface="Microsoft YaHei" panose="020B0503020204020204" pitchFamily="34" charset="-122"/>
            </a:endParaRPr>
          </a:p>
        </p:txBody>
      </p:sp>
      <p:sp>
        <p:nvSpPr>
          <p:cNvPr id="9225" name="矩形 39"/>
          <p:cNvSpPr/>
          <p:nvPr/>
        </p:nvSpPr>
        <p:spPr>
          <a:xfrm>
            <a:off x="8757285" y="2425700"/>
            <a:ext cx="1843405" cy="398780"/>
          </a:xfrm>
          <a:prstGeom prst="rect">
            <a:avLst/>
          </a:prstGeom>
          <a:noFill/>
          <a:ln w="9525">
            <a:noFill/>
          </a:ln>
        </p:spPr>
        <p:txBody>
          <a:bodyPr wrap="none" anchor="t" anchorCtr="0">
            <a:spAutoFit/>
          </a:bodyPr>
          <a:p>
            <a:pPr algn="l"/>
            <a:r>
              <a:rPr lang="en-US" altLang="zh-CN" sz="2000" b="1" dirty="0">
                <a:solidFill>
                  <a:srgbClr val="FFFFFF"/>
                </a:solidFill>
                <a:latin typeface="Calibri" panose="020F0502020204030204" pitchFamily="34" charset="0"/>
                <a:ea typeface="Microsoft YaHei" panose="020B0503020204020204" pitchFamily="34" charset="-122"/>
              </a:rPr>
              <a:t>Feature Scaling:</a:t>
            </a:r>
            <a:endParaRPr lang="en-US" altLang="zh-CN" sz="2000" b="1" dirty="0">
              <a:solidFill>
                <a:srgbClr val="FFFFFF"/>
              </a:solidFill>
              <a:latin typeface="Calibri" panose="020F0502020204030204" pitchFamily="34" charset="0"/>
              <a:ea typeface="Microsoft YaHei" panose="020B0503020204020204" pitchFamily="34" charset="-122"/>
            </a:endParaRPr>
          </a:p>
        </p:txBody>
      </p:sp>
      <p:sp>
        <p:nvSpPr>
          <p:cNvPr id="9226" name="矩形 40"/>
          <p:cNvSpPr/>
          <p:nvPr/>
        </p:nvSpPr>
        <p:spPr>
          <a:xfrm>
            <a:off x="1092200" y="2820988"/>
            <a:ext cx="2513013" cy="829945"/>
          </a:xfrm>
          <a:prstGeom prst="rect">
            <a:avLst/>
          </a:prstGeom>
          <a:noFill/>
          <a:ln w="9525">
            <a:noFill/>
          </a:ln>
        </p:spPr>
        <p:txBody>
          <a:bodyPr anchor="t" anchorCtr="0">
            <a:spAutoFit/>
          </a:bodyPr>
          <a:p>
            <a:pPr algn="just"/>
            <a:r>
              <a:rPr lang="zh-CN" altLang="en-US" sz="1600" dirty="0">
                <a:solidFill>
                  <a:srgbClr val="000000"/>
                </a:solidFill>
                <a:latin typeface="Microsoft YaHei" panose="020B0503020204020204" pitchFamily="34" charset="-122"/>
                <a:ea typeface="Microsoft YaHei" panose="020B0503020204020204" pitchFamily="34" charset="-122"/>
              </a:rPr>
              <a:t>Missing values can lead to inaccuracies in the model's predictions.</a:t>
            </a:r>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sp>
        <p:nvSpPr>
          <p:cNvPr id="9227" name="矩形 43"/>
          <p:cNvSpPr/>
          <p:nvPr/>
        </p:nvSpPr>
        <p:spPr>
          <a:xfrm>
            <a:off x="4556125" y="3090863"/>
            <a:ext cx="2513013" cy="1568450"/>
          </a:xfrm>
          <a:prstGeom prst="rect">
            <a:avLst/>
          </a:prstGeom>
          <a:noFill/>
          <a:ln w="9525">
            <a:noFill/>
          </a:ln>
        </p:spPr>
        <p:txBody>
          <a:bodyPr anchor="t" anchorCtr="0">
            <a:spAutoFit/>
          </a:bodyPr>
          <a:p>
            <a:pPr algn="just"/>
            <a:r>
              <a:rPr lang="zh-CN" altLang="en-US" sz="1600" dirty="0">
                <a:solidFill>
                  <a:srgbClr val="000000"/>
                </a:solidFill>
                <a:latin typeface="Microsoft YaHei" panose="020B0503020204020204" pitchFamily="34" charset="-122"/>
                <a:ea typeface="Microsoft YaHei" panose="020B0503020204020204" pitchFamily="34" charset="-122"/>
              </a:rPr>
              <a:t>Machine learning models require numerical input, so categorical data must be converted into a numerical format.</a:t>
            </a:r>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sp>
        <p:nvSpPr>
          <p:cNvPr id="9228" name="矩形 44"/>
          <p:cNvSpPr/>
          <p:nvPr/>
        </p:nvSpPr>
        <p:spPr>
          <a:xfrm>
            <a:off x="8137525" y="3352800"/>
            <a:ext cx="2513013" cy="2061210"/>
          </a:xfrm>
          <a:prstGeom prst="rect">
            <a:avLst/>
          </a:prstGeom>
          <a:noFill/>
          <a:ln w="9525">
            <a:noFill/>
          </a:ln>
        </p:spPr>
        <p:txBody>
          <a:bodyPr anchor="t" anchorCtr="0">
            <a:spAutoFit/>
          </a:bodyPr>
          <a:p>
            <a:pPr algn="just"/>
            <a:r>
              <a:rPr lang="zh-CN" altLang="en-US" sz="1600" dirty="0">
                <a:solidFill>
                  <a:srgbClr val="000000"/>
                </a:solidFill>
                <a:latin typeface="Microsoft YaHei" panose="020B0503020204020204" pitchFamily="34" charset="-122"/>
                <a:ea typeface="Microsoft YaHei" panose="020B0503020204020204" pitchFamily="34" charset="-122"/>
              </a:rPr>
              <a:t>Scaling techniques include normalization (scaling features to a range of [0, 1]) and standardization (scaling features to have a mean of 0 and a standard deviation of 1).</a:t>
            </a:r>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grpSp>
        <p:nvGrpSpPr>
          <p:cNvPr id="9229" name="组合 16"/>
          <p:cNvGrpSpPr/>
          <p:nvPr/>
        </p:nvGrpSpPr>
        <p:grpSpPr>
          <a:xfrm rot="1800232">
            <a:off x="415925" y="190500"/>
            <a:ext cx="615950" cy="581025"/>
            <a:chOff x="-1213201" y="124209"/>
            <a:chExt cx="5815897" cy="5485901"/>
          </a:xfrm>
        </p:grpSpPr>
        <p:sp>
          <p:nvSpPr>
            <p:cNvPr id="18" name="等腰三角形 17"/>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等腰三角形 18"/>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33" name="文本框 20"/>
          <p:cNvSpPr txBox="1"/>
          <p:nvPr/>
        </p:nvSpPr>
        <p:spPr>
          <a:xfrm>
            <a:off x="1135380" y="332105"/>
            <a:ext cx="4327525"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Data Preprocessing</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椭圆 2"/>
          <p:cNvSpPr/>
          <p:nvPr/>
        </p:nvSpPr>
        <p:spPr>
          <a:xfrm>
            <a:off x="3000375" y="1227138"/>
            <a:ext cx="3614738" cy="3613150"/>
          </a:xfrm>
          <a:prstGeom prst="ellipse">
            <a:avLst/>
          </a:prstGeom>
          <a:solidFill>
            <a:schemeClr val="bg1"/>
          </a:solidFill>
          <a:ln>
            <a:solidFill>
              <a:srgbClr val="842B5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2EA03"/>
              </a:solidFill>
              <a:effectLst/>
              <a:uLnTx/>
              <a:uFillTx/>
              <a:latin typeface="+mn-lt"/>
              <a:ea typeface="+mn-ea"/>
              <a:cs typeface="+mn-cs"/>
            </a:endParaRPr>
          </a:p>
        </p:txBody>
      </p:sp>
      <p:sp>
        <p:nvSpPr>
          <p:cNvPr id="4" name="椭圆 3"/>
          <p:cNvSpPr/>
          <p:nvPr/>
        </p:nvSpPr>
        <p:spPr>
          <a:xfrm>
            <a:off x="3175000" y="1400175"/>
            <a:ext cx="3265488" cy="3265488"/>
          </a:xfrm>
          <a:prstGeom prst="ellips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 name="椭圆 4"/>
          <p:cNvSpPr/>
          <p:nvPr/>
        </p:nvSpPr>
        <p:spPr>
          <a:xfrm>
            <a:off x="5480050" y="2035175"/>
            <a:ext cx="2978150" cy="2979738"/>
          </a:xfrm>
          <a:prstGeom prst="ellipse">
            <a:avLst/>
          </a:prstGeom>
          <a:solidFill>
            <a:schemeClr val="bg1"/>
          </a:solidFill>
          <a:ln>
            <a:solidFill>
              <a:srgbClr val="F6698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 name="椭圆 5"/>
          <p:cNvSpPr/>
          <p:nvPr/>
        </p:nvSpPr>
        <p:spPr>
          <a:xfrm>
            <a:off x="5622925" y="2179638"/>
            <a:ext cx="2692400" cy="2690813"/>
          </a:xfrm>
          <a:prstGeom prst="ellipse">
            <a:avLst/>
          </a:prstGeom>
          <a:solidFill>
            <a:srgbClr val="F669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a:off x="4306888" y="3436938"/>
            <a:ext cx="2662238" cy="2662238"/>
          </a:xfrm>
          <a:prstGeom prst="ellipse">
            <a:avLst/>
          </a:prstGeom>
          <a:solidFill>
            <a:schemeClr val="bg1"/>
          </a:solidFill>
          <a:ln>
            <a:solidFill>
              <a:srgbClr val="F7C17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a:off x="4435475" y="3565525"/>
            <a:ext cx="2405063" cy="2405063"/>
          </a:xfrm>
          <a:prstGeom prst="ellipse">
            <a:avLst/>
          </a:prstGeom>
          <a:solidFill>
            <a:srgbClr val="F7C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199" name="Freeform 34"/>
          <p:cNvSpPr>
            <a:spLocks noEditPoints="1"/>
          </p:cNvSpPr>
          <p:nvPr/>
        </p:nvSpPr>
        <p:spPr>
          <a:xfrm>
            <a:off x="4414838" y="1781175"/>
            <a:ext cx="581025" cy="473075"/>
          </a:xfrm>
          <a:custGeom>
            <a:avLst/>
            <a:gdLst/>
            <a:ahLst/>
            <a:cxnLst>
              <a:cxn ang="0">
                <a:pos x="249606004" y="152133327"/>
              </a:cxn>
              <a:cxn ang="0">
                <a:pos x="243808601" y="151451165"/>
              </a:cxn>
              <a:cxn ang="0">
                <a:pos x="233579057" y="121774761"/>
              </a:cxn>
              <a:cxn ang="0">
                <a:pos x="225054632" y="98921151"/>
              </a:cxn>
              <a:cxn ang="0">
                <a:pos x="206981543" y="101649800"/>
              </a:cxn>
              <a:cxn ang="0">
                <a:pos x="208686662" y="95509754"/>
              </a:cxn>
              <a:cxn ang="0">
                <a:pos x="235966223" y="75384793"/>
              </a:cxn>
              <a:cxn ang="0">
                <a:pos x="245513720" y="78113443"/>
              </a:cxn>
              <a:cxn ang="0">
                <a:pos x="251651563" y="142241388"/>
              </a:cxn>
              <a:cxn ang="0">
                <a:pos x="204935985" y="130644042"/>
              </a:cxn>
              <a:cxn ang="0">
                <a:pos x="198116094" y="132690529"/>
              </a:cxn>
              <a:cxn ang="0">
                <a:pos x="182430171" y="135419179"/>
              </a:cxn>
              <a:cxn ang="0">
                <a:pos x="184476313" y="152474409"/>
              </a:cxn>
              <a:cxn ang="0">
                <a:pos x="179702565" y="155885805"/>
              </a:cxn>
              <a:cxn ang="0">
                <a:pos x="174928817" y="154180399"/>
              </a:cxn>
              <a:cxn ang="0">
                <a:pos x="162653131" y="139512738"/>
              </a:cxn>
              <a:cxn ang="0">
                <a:pos x="153787098" y="139853819"/>
              </a:cxn>
              <a:cxn ang="0">
                <a:pos x="150718469" y="135078098"/>
              </a:cxn>
              <a:cxn ang="0">
                <a:pos x="169131998" y="129279133"/>
              </a:cxn>
              <a:cxn ang="0">
                <a:pos x="170836533" y="116999624"/>
              </a:cxn>
              <a:cxn ang="0">
                <a:pos x="180725636" y="111882822"/>
              </a:cxn>
              <a:cxn ang="0">
                <a:pos x="182089147" y="127232645"/>
              </a:cxn>
              <a:cxn ang="0">
                <a:pos x="200162237" y="124845077"/>
              </a:cxn>
              <a:cxn ang="0">
                <a:pos x="204935985" y="130644042"/>
              </a:cxn>
              <a:cxn ang="0">
                <a:pos x="107412544" y="179081081"/>
              </a:cxn>
              <a:cxn ang="0">
                <a:pos x="87634920" y="176692928"/>
              </a:cxn>
              <a:cxn ang="0">
                <a:pos x="74677187" y="161684186"/>
              </a:cxn>
              <a:cxn ang="0">
                <a:pos x="88999015" y="160319861"/>
              </a:cxn>
              <a:cxn ang="0">
                <a:pos x="91044574" y="164072339"/>
              </a:cxn>
              <a:cxn ang="0">
                <a:pos x="104002307" y="169188557"/>
              </a:cxn>
              <a:cxn ang="0">
                <a:pos x="115595946" y="142241388"/>
              </a:cxn>
              <a:cxn ang="0">
                <a:pos x="100251630" y="136442423"/>
              </a:cxn>
              <a:cxn ang="0">
                <a:pos x="93090716" y="138830575"/>
              </a:cxn>
              <a:cxn ang="0">
                <a:pos x="86270826" y="130644042"/>
              </a:cxn>
              <a:cxn ang="0">
                <a:pos x="103320260" y="121092599"/>
              </a:cxn>
              <a:cxn ang="0">
                <a:pos x="105025378" y="113588228"/>
              </a:cxn>
              <a:cxn ang="0">
                <a:pos x="96500369" y="111200659"/>
              </a:cxn>
              <a:cxn ang="0">
                <a:pos x="80815030" y="119387193"/>
              </a:cxn>
              <a:cxn ang="0">
                <a:pos x="70926510" y="118363949"/>
              </a:cxn>
              <a:cxn ang="0">
                <a:pos x="93431740" y="100967638"/>
              </a:cxn>
              <a:cxn ang="0">
                <a:pos x="119006183" y="108472009"/>
              </a:cxn>
              <a:cxn ang="0">
                <a:pos x="112186292" y="128596970"/>
              </a:cxn>
              <a:cxn ang="0">
                <a:pos x="128553679" y="137124585"/>
              </a:cxn>
              <a:cxn ang="0">
                <a:pos x="295980558" y="36157531"/>
              </a:cxn>
              <a:cxn ang="0">
                <a:pos x="35803987" y="42979156"/>
              </a:cxn>
              <a:cxn ang="0">
                <a:pos x="42623877" y="242185782"/>
              </a:cxn>
              <a:cxn ang="0">
                <a:pos x="196751999" y="228200283"/>
              </a:cxn>
              <a:cxn ang="0">
                <a:pos x="276202935" y="224788887"/>
              </a:cxn>
              <a:cxn ang="0">
                <a:pos x="279613172" y="242185782"/>
              </a:cxn>
              <a:cxn ang="0">
                <a:pos x="302800449" y="235363573"/>
              </a:cxn>
              <a:cxn ang="0">
                <a:pos x="295980558" y="36157531"/>
              </a:cxn>
              <a:cxn ang="0">
                <a:pos x="309279316" y="258899930"/>
              </a:cxn>
              <a:cxn ang="0">
                <a:pos x="18413529" y="246619838"/>
              </a:cxn>
              <a:cxn ang="0">
                <a:pos x="30689215" y="18760636"/>
              </a:cxn>
              <a:cxn ang="0">
                <a:pos x="321555002" y="31040729"/>
              </a:cxn>
              <a:cxn ang="0">
                <a:pos x="314735111" y="0"/>
              </a:cxn>
              <a:cxn ang="0">
                <a:pos x="0" y="24218520"/>
              </a:cxn>
              <a:cxn ang="0">
                <a:pos x="24210348" y="276296242"/>
              </a:cxn>
              <a:cxn ang="0">
                <a:pos x="339286483" y="252077722"/>
              </a:cxn>
              <a:cxn ang="0">
                <a:pos x="314735111" y="0"/>
              </a:cxn>
            </a:cxnLst>
            <a:pathLst>
              <a:path w="995" h="810">
                <a:moveTo>
                  <a:pt x="741" y="436"/>
                </a:moveTo>
                <a:cubicBezTo>
                  <a:pt x="740" y="442"/>
                  <a:pt x="737" y="445"/>
                  <a:pt x="732" y="446"/>
                </a:cubicBezTo>
                <a:cubicBezTo>
                  <a:pt x="731" y="447"/>
                  <a:pt x="730" y="447"/>
                  <a:pt x="728" y="447"/>
                </a:cubicBezTo>
                <a:cubicBezTo>
                  <a:pt x="724" y="447"/>
                  <a:pt x="720" y="446"/>
                  <a:pt x="715" y="444"/>
                </a:cubicBezTo>
                <a:cubicBezTo>
                  <a:pt x="710" y="442"/>
                  <a:pt x="707" y="440"/>
                  <a:pt x="705" y="438"/>
                </a:cubicBezTo>
                <a:cubicBezTo>
                  <a:pt x="700" y="433"/>
                  <a:pt x="693" y="419"/>
                  <a:pt x="685" y="357"/>
                </a:cubicBezTo>
                <a:cubicBezTo>
                  <a:pt x="680" y="321"/>
                  <a:pt x="679" y="292"/>
                  <a:pt x="680" y="272"/>
                </a:cubicBezTo>
                <a:cubicBezTo>
                  <a:pt x="674" y="278"/>
                  <a:pt x="667" y="285"/>
                  <a:pt x="660" y="290"/>
                </a:cubicBezTo>
                <a:cubicBezTo>
                  <a:pt x="646" y="301"/>
                  <a:pt x="636" y="306"/>
                  <a:pt x="629" y="308"/>
                </a:cubicBezTo>
                <a:cubicBezTo>
                  <a:pt x="622" y="309"/>
                  <a:pt x="614" y="306"/>
                  <a:pt x="607" y="298"/>
                </a:cubicBezTo>
                <a:cubicBezTo>
                  <a:pt x="604" y="295"/>
                  <a:pt x="603" y="292"/>
                  <a:pt x="603" y="290"/>
                </a:cubicBezTo>
                <a:cubicBezTo>
                  <a:pt x="603" y="286"/>
                  <a:pt x="606" y="283"/>
                  <a:pt x="612" y="280"/>
                </a:cubicBezTo>
                <a:cubicBezTo>
                  <a:pt x="626" y="272"/>
                  <a:pt x="644" y="258"/>
                  <a:pt x="665" y="237"/>
                </a:cubicBezTo>
                <a:cubicBezTo>
                  <a:pt x="676" y="228"/>
                  <a:pt x="685" y="222"/>
                  <a:pt x="692" y="221"/>
                </a:cubicBezTo>
                <a:cubicBezTo>
                  <a:pt x="697" y="220"/>
                  <a:pt x="703" y="221"/>
                  <a:pt x="709" y="223"/>
                </a:cubicBezTo>
                <a:cubicBezTo>
                  <a:pt x="714" y="225"/>
                  <a:pt x="717" y="227"/>
                  <a:pt x="720" y="229"/>
                </a:cubicBezTo>
                <a:cubicBezTo>
                  <a:pt x="723" y="233"/>
                  <a:pt x="725" y="240"/>
                  <a:pt x="724" y="251"/>
                </a:cubicBezTo>
                <a:cubicBezTo>
                  <a:pt x="723" y="322"/>
                  <a:pt x="728" y="378"/>
                  <a:pt x="738" y="417"/>
                </a:cubicBezTo>
                <a:cubicBezTo>
                  <a:pt x="741" y="430"/>
                  <a:pt x="741" y="434"/>
                  <a:pt x="741" y="436"/>
                </a:cubicBezTo>
                <a:close/>
                <a:moveTo>
                  <a:pt x="601" y="383"/>
                </a:moveTo>
                <a:cubicBezTo>
                  <a:pt x="599" y="385"/>
                  <a:pt x="597" y="387"/>
                  <a:pt x="592" y="388"/>
                </a:cubicBezTo>
                <a:cubicBezTo>
                  <a:pt x="590" y="388"/>
                  <a:pt x="586" y="389"/>
                  <a:pt x="581" y="389"/>
                </a:cubicBezTo>
                <a:cubicBezTo>
                  <a:pt x="579" y="389"/>
                  <a:pt x="571" y="390"/>
                  <a:pt x="543" y="396"/>
                </a:cubicBezTo>
                <a:lnTo>
                  <a:pt x="535" y="397"/>
                </a:lnTo>
                <a:cubicBezTo>
                  <a:pt x="536" y="406"/>
                  <a:pt x="537" y="416"/>
                  <a:pt x="539" y="426"/>
                </a:cubicBezTo>
                <a:cubicBezTo>
                  <a:pt x="541" y="436"/>
                  <a:pt x="542" y="443"/>
                  <a:pt x="541" y="447"/>
                </a:cubicBezTo>
                <a:cubicBezTo>
                  <a:pt x="539" y="453"/>
                  <a:pt x="536" y="456"/>
                  <a:pt x="530" y="457"/>
                </a:cubicBezTo>
                <a:cubicBezTo>
                  <a:pt x="529" y="457"/>
                  <a:pt x="528" y="457"/>
                  <a:pt x="527" y="457"/>
                </a:cubicBezTo>
                <a:cubicBezTo>
                  <a:pt x="525" y="457"/>
                  <a:pt x="523" y="457"/>
                  <a:pt x="521" y="457"/>
                </a:cubicBezTo>
                <a:cubicBezTo>
                  <a:pt x="517" y="456"/>
                  <a:pt x="515" y="454"/>
                  <a:pt x="513" y="452"/>
                </a:cubicBezTo>
                <a:cubicBezTo>
                  <a:pt x="510" y="448"/>
                  <a:pt x="507" y="440"/>
                  <a:pt x="503" y="403"/>
                </a:cubicBezTo>
                <a:cubicBezTo>
                  <a:pt x="490" y="406"/>
                  <a:pt x="481" y="408"/>
                  <a:pt x="477" y="409"/>
                </a:cubicBezTo>
                <a:cubicBezTo>
                  <a:pt x="473" y="411"/>
                  <a:pt x="469" y="412"/>
                  <a:pt x="466" y="412"/>
                </a:cubicBezTo>
                <a:cubicBezTo>
                  <a:pt x="461" y="413"/>
                  <a:pt x="456" y="412"/>
                  <a:pt x="451" y="410"/>
                </a:cubicBezTo>
                <a:cubicBezTo>
                  <a:pt x="448" y="409"/>
                  <a:pt x="446" y="407"/>
                  <a:pt x="444" y="405"/>
                </a:cubicBezTo>
                <a:cubicBezTo>
                  <a:pt x="442" y="402"/>
                  <a:pt x="442" y="399"/>
                  <a:pt x="442" y="396"/>
                </a:cubicBezTo>
                <a:cubicBezTo>
                  <a:pt x="443" y="393"/>
                  <a:pt x="447" y="390"/>
                  <a:pt x="452" y="388"/>
                </a:cubicBezTo>
                <a:cubicBezTo>
                  <a:pt x="457" y="387"/>
                  <a:pt x="471" y="384"/>
                  <a:pt x="496" y="379"/>
                </a:cubicBezTo>
                <a:lnTo>
                  <a:pt x="501" y="378"/>
                </a:lnTo>
                <a:cubicBezTo>
                  <a:pt x="501" y="364"/>
                  <a:pt x="501" y="353"/>
                  <a:pt x="501" y="343"/>
                </a:cubicBezTo>
                <a:cubicBezTo>
                  <a:pt x="502" y="332"/>
                  <a:pt x="508" y="325"/>
                  <a:pt x="518" y="323"/>
                </a:cubicBezTo>
                <a:cubicBezTo>
                  <a:pt x="523" y="323"/>
                  <a:pt x="527" y="324"/>
                  <a:pt x="530" y="328"/>
                </a:cubicBezTo>
                <a:cubicBezTo>
                  <a:pt x="531" y="330"/>
                  <a:pt x="533" y="334"/>
                  <a:pt x="533" y="352"/>
                </a:cubicBezTo>
                <a:cubicBezTo>
                  <a:pt x="533" y="357"/>
                  <a:pt x="534" y="364"/>
                  <a:pt x="534" y="373"/>
                </a:cubicBezTo>
                <a:cubicBezTo>
                  <a:pt x="549" y="370"/>
                  <a:pt x="558" y="369"/>
                  <a:pt x="561" y="368"/>
                </a:cubicBezTo>
                <a:cubicBezTo>
                  <a:pt x="573" y="366"/>
                  <a:pt x="582" y="366"/>
                  <a:pt x="587" y="366"/>
                </a:cubicBezTo>
                <a:cubicBezTo>
                  <a:pt x="592" y="367"/>
                  <a:pt x="595" y="369"/>
                  <a:pt x="598" y="373"/>
                </a:cubicBezTo>
                <a:cubicBezTo>
                  <a:pt x="601" y="377"/>
                  <a:pt x="602" y="380"/>
                  <a:pt x="601" y="383"/>
                </a:cubicBezTo>
                <a:close/>
                <a:moveTo>
                  <a:pt x="382" y="477"/>
                </a:moveTo>
                <a:cubicBezTo>
                  <a:pt x="368" y="503"/>
                  <a:pt x="346" y="520"/>
                  <a:pt x="315" y="525"/>
                </a:cubicBezTo>
                <a:cubicBezTo>
                  <a:pt x="309" y="526"/>
                  <a:pt x="304" y="526"/>
                  <a:pt x="298" y="526"/>
                </a:cubicBezTo>
                <a:cubicBezTo>
                  <a:pt x="285" y="526"/>
                  <a:pt x="271" y="523"/>
                  <a:pt x="257" y="518"/>
                </a:cubicBezTo>
                <a:cubicBezTo>
                  <a:pt x="243" y="512"/>
                  <a:pt x="232" y="504"/>
                  <a:pt x="225" y="495"/>
                </a:cubicBezTo>
                <a:cubicBezTo>
                  <a:pt x="219" y="486"/>
                  <a:pt x="217" y="480"/>
                  <a:pt x="219" y="474"/>
                </a:cubicBezTo>
                <a:cubicBezTo>
                  <a:pt x="222" y="469"/>
                  <a:pt x="227" y="465"/>
                  <a:pt x="237" y="464"/>
                </a:cubicBezTo>
                <a:cubicBezTo>
                  <a:pt x="248" y="462"/>
                  <a:pt x="256" y="464"/>
                  <a:pt x="261" y="470"/>
                </a:cubicBezTo>
                <a:cubicBezTo>
                  <a:pt x="262" y="471"/>
                  <a:pt x="263" y="472"/>
                  <a:pt x="264" y="475"/>
                </a:cubicBezTo>
                <a:cubicBezTo>
                  <a:pt x="265" y="477"/>
                  <a:pt x="266" y="479"/>
                  <a:pt x="267" y="481"/>
                </a:cubicBezTo>
                <a:cubicBezTo>
                  <a:pt x="272" y="487"/>
                  <a:pt x="277" y="491"/>
                  <a:pt x="284" y="494"/>
                </a:cubicBezTo>
                <a:cubicBezTo>
                  <a:pt x="291" y="496"/>
                  <a:pt x="299" y="497"/>
                  <a:pt x="305" y="496"/>
                </a:cubicBezTo>
                <a:cubicBezTo>
                  <a:pt x="322" y="493"/>
                  <a:pt x="334" y="482"/>
                  <a:pt x="342" y="463"/>
                </a:cubicBezTo>
                <a:cubicBezTo>
                  <a:pt x="350" y="445"/>
                  <a:pt x="348" y="430"/>
                  <a:pt x="339" y="417"/>
                </a:cubicBezTo>
                <a:cubicBezTo>
                  <a:pt x="334" y="410"/>
                  <a:pt x="328" y="405"/>
                  <a:pt x="320" y="402"/>
                </a:cubicBezTo>
                <a:cubicBezTo>
                  <a:pt x="312" y="399"/>
                  <a:pt x="303" y="398"/>
                  <a:pt x="294" y="400"/>
                </a:cubicBezTo>
                <a:cubicBezTo>
                  <a:pt x="290" y="401"/>
                  <a:pt x="286" y="402"/>
                  <a:pt x="283" y="403"/>
                </a:cubicBezTo>
                <a:cubicBezTo>
                  <a:pt x="279" y="405"/>
                  <a:pt x="275" y="406"/>
                  <a:pt x="273" y="407"/>
                </a:cubicBezTo>
                <a:cubicBezTo>
                  <a:pt x="266" y="408"/>
                  <a:pt x="259" y="405"/>
                  <a:pt x="255" y="399"/>
                </a:cubicBezTo>
                <a:cubicBezTo>
                  <a:pt x="249" y="392"/>
                  <a:pt x="251" y="386"/>
                  <a:pt x="253" y="383"/>
                </a:cubicBezTo>
                <a:cubicBezTo>
                  <a:pt x="255" y="380"/>
                  <a:pt x="260" y="377"/>
                  <a:pt x="268" y="374"/>
                </a:cubicBezTo>
                <a:cubicBezTo>
                  <a:pt x="283" y="368"/>
                  <a:pt x="295" y="362"/>
                  <a:pt x="303" y="355"/>
                </a:cubicBezTo>
                <a:cubicBezTo>
                  <a:pt x="307" y="351"/>
                  <a:pt x="310" y="346"/>
                  <a:pt x="310" y="340"/>
                </a:cubicBezTo>
                <a:cubicBezTo>
                  <a:pt x="310" y="338"/>
                  <a:pt x="310" y="336"/>
                  <a:pt x="308" y="333"/>
                </a:cubicBezTo>
                <a:cubicBezTo>
                  <a:pt x="305" y="330"/>
                  <a:pt x="302" y="327"/>
                  <a:pt x="298" y="326"/>
                </a:cubicBezTo>
                <a:cubicBezTo>
                  <a:pt x="294" y="325"/>
                  <a:pt x="289" y="325"/>
                  <a:pt x="283" y="326"/>
                </a:cubicBezTo>
                <a:cubicBezTo>
                  <a:pt x="272" y="328"/>
                  <a:pt x="262" y="332"/>
                  <a:pt x="253" y="337"/>
                </a:cubicBezTo>
                <a:cubicBezTo>
                  <a:pt x="251" y="339"/>
                  <a:pt x="245" y="343"/>
                  <a:pt x="237" y="350"/>
                </a:cubicBezTo>
                <a:cubicBezTo>
                  <a:pt x="235" y="352"/>
                  <a:pt x="232" y="353"/>
                  <a:pt x="227" y="354"/>
                </a:cubicBezTo>
                <a:cubicBezTo>
                  <a:pt x="219" y="356"/>
                  <a:pt x="212" y="353"/>
                  <a:pt x="208" y="347"/>
                </a:cubicBezTo>
                <a:cubicBezTo>
                  <a:pt x="205" y="343"/>
                  <a:pt x="204" y="336"/>
                  <a:pt x="213" y="326"/>
                </a:cubicBezTo>
                <a:cubicBezTo>
                  <a:pt x="230" y="310"/>
                  <a:pt x="250" y="300"/>
                  <a:pt x="274" y="296"/>
                </a:cubicBezTo>
                <a:cubicBezTo>
                  <a:pt x="288" y="293"/>
                  <a:pt x="303" y="294"/>
                  <a:pt x="317" y="298"/>
                </a:cubicBezTo>
                <a:cubicBezTo>
                  <a:pt x="332" y="302"/>
                  <a:pt x="343" y="309"/>
                  <a:pt x="349" y="318"/>
                </a:cubicBezTo>
                <a:cubicBezTo>
                  <a:pt x="358" y="330"/>
                  <a:pt x="359" y="343"/>
                  <a:pt x="351" y="356"/>
                </a:cubicBezTo>
                <a:cubicBezTo>
                  <a:pt x="347" y="362"/>
                  <a:pt x="340" y="369"/>
                  <a:pt x="329" y="377"/>
                </a:cubicBezTo>
                <a:cubicBezTo>
                  <a:pt x="338" y="378"/>
                  <a:pt x="345" y="380"/>
                  <a:pt x="351" y="382"/>
                </a:cubicBezTo>
                <a:cubicBezTo>
                  <a:pt x="362" y="386"/>
                  <a:pt x="371" y="393"/>
                  <a:pt x="377" y="402"/>
                </a:cubicBezTo>
                <a:cubicBezTo>
                  <a:pt x="395" y="426"/>
                  <a:pt x="396" y="451"/>
                  <a:pt x="382" y="477"/>
                </a:cubicBezTo>
                <a:close/>
                <a:moveTo>
                  <a:pt x="868" y="106"/>
                </a:moveTo>
                <a:lnTo>
                  <a:pt x="125" y="106"/>
                </a:lnTo>
                <a:cubicBezTo>
                  <a:pt x="114" y="106"/>
                  <a:pt x="105" y="115"/>
                  <a:pt x="105" y="126"/>
                </a:cubicBezTo>
                <a:lnTo>
                  <a:pt x="105" y="690"/>
                </a:lnTo>
                <a:cubicBezTo>
                  <a:pt x="105" y="701"/>
                  <a:pt x="114" y="710"/>
                  <a:pt x="125" y="710"/>
                </a:cubicBezTo>
                <a:lnTo>
                  <a:pt x="577" y="710"/>
                </a:lnTo>
                <a:lnTo>
                  <a:pt x="577" y="669"/>
                </a:lnTo>
                <a:cubicBezTo>
                  <a:pt x="577" y="663"/>
                  <a:pt x="581" y="659"/>
                  <a:pt x="587" y="659"/>
                </a:cubicBezTo>
                <a:lnTo>
                  <a:pt x="810" y="659"/>
                </a:lnTo>
                <a:cubicBezTo>
                  <a:pt x="816" y="659"/>
                  <a:pt x="820" y="663"/>
                  <a:pt x="820" y="669"/>
                </a:cubicBezTo>
                <a:lnTo>
                  <a:pt x="820" y="710"/>
                </a:lnTo>
                <a:lnTo>
                  <a:pt x="868" y="710"/>
                </a:lnTo>
                <a:cubicBezTo>
                  <a:pt x="879" y="710"/>
                  <a:pt x="888" y="701"/>
                  <a:pt x="888" y="690"/>
                </a:cubicBezTo>
                <a:lnTo>
                  <a:pt x="888" y="126"/>
                </a:lnTo>
                <a:cubicBezTo>
                  <a:pt x="888" y="115"/>
                  <a:pt x="879" y="106"/>
                  <a:pt x="868" y="106"/>
                </a:cubicBezTo>
                <a:close/>
                <a:moveTo>
                  <a:pt x="943" y="724"/>
                </a:moveTo>
                <a:cubicBezTo>
                  <a:pt x="943" y="743"/>
                  <a:pt x="927" y="759"/>
                  <a:pt x="907" y="759"/>
                </a:cubicBezTo>
                <a:lnTo>
                  <a:pt x="90" y="759"/>
                </a:lnTo>
                <a:cubicBezTo>
                  <a:pt x="70" y="759"/>
                  <a:pt x="54" y="743"/>
                  <a:pt x="54" y="723"/>
                </a:cubicBezTo>
                <a:lnTo>
                  <a:pt x="54" y="91"/>
                </a:lnTo>
                <a:cubicBezTo>
                  <a:pt x="54" y="72"/>
                  <a:pt x="70" y="55"/>
                  <a:pt x="90" y="55"/>
                </a:cubicBezTo>
                <a:lnTo>
                  <a:pt x="907" y="56"/>
                </a:lnTo>
                <a:cubicBezTo>
                  <a:pt x="927" y="56"/>
                  <a:pt x="943" y="72"/>
                  <a:pt x="943" y="91"/>
                </a:cubicBezTo>
                <a:lnTo>
                  <a:pt x="943" y="724"/>
                </a:lnTo>
                <a:close/>
                <a:moveTo>
                  <a:pt x="923" y="0"/>
                </a:moveTo>
                <a:lnTo>
                  <a:pt x="71" y="0"/>
                </a:lnTo>
                <a:cubicBezTo>
                  <a:pt x="32" y="0"/>
                  <a:pt x="0" y="32"/>
                  <a:pt x="0" y="71"/>
                </a:cubicBezTo>
                <a:lnTo>
                  <a:pt x="0" y="739"/>
                </a:lnTo>
                <a:cubicBezTo>
                  <a:pt x="0" y="778"/>
                  <a:pt x="32" y="810"/>
                  <a:pt x="71" y="810"/>
                </a:cubicBezTo>
                <a:lnTo>
                  <a:pt x="923" y="810"/>
                </a:lnTo>
                <a:cubicBezTo>
                  <a:pt x="963" y="810"/>
                  <a:pt x="995" y="778"/>
                  <a:pt x="995" y="739"/>
                </a:cubicBezTo>
                <a:lnTo>
                  <a:pt x="995" y="72"/>
                </a:lnTo>
                <a:cubicBezTo>
                  <a:pt x="995" y="32"/>
                  <a:pt x="963" y="0"/>
                  <a:pt x="923" y="0"/>
                </a:cubicBezTo>
                <a:close/>
              </a:path>
            </a:pathLst>
          </a:custGeom>
          <a:solidFill>
            <a:schemeClr val="bg1"/>
          </a:solidFill>
          <a:ln w="9525">
            <a:noFill/>
          </a:ln>
        </p:spPr>
        <p:txBody>
          <a:bodyPr/>
          <a:p>
            <a:endParaRPr lang="en-US"/>
          </a:p>
        </p:txBody>
      </p:sp>
      <p:sp>
        <p:nvSpPr>
          <p:cNvPr id="8200" name="Freeform 8"/>
          <p:cNvSpPr>
            <a:spLocks noEditPoints="1"/>
          </p:cNvSpPr>
          <p:nvPr/>
        </p:nvSpPr>
        <p:spPr>
          <a:xfrm>
            <a:off x="5375275" y="3862388"/>
            <a:ext cx="523875" cy="500062"/>
          </a:xfrm>
          <a:custGeom>
            <a:avLst/>
            <a:gdLst/>
            <a:ahLst/>
            <a:cxnLst>
              <a:cxn ang="0">
                <a:pos x="46682067" y="191877270"/>
              </a:cxn>
              <a:cxn ang="0">
                <a:pos x="73267465" y="191877270"/>
              </a:cxn>
              <a:cxn ang="0">
                <a:pos x="78501182" y="186844594"/>
              </a:cxn>
              <a:cxn ang="0">
                <a:pos x="78501182" y="141548685"/>
              </a:cxn>
              <a:cxn ang="0">
                <a:pos x="73267465" y="136516010"/>
              </a:cxn>
              <a:cxn ang="0">
                <a:pos x="46682067" y="136516010"/>
              </a:cxn>
              <a:cxn ang="0">
                <a:pos x="41448349" y="141548685"/>
              </a:cxn>
              <a:cxn ang="0">
                <a:pos x="41448349" y="186844594"/>
              </a:cxn>
              <a:cxn ang="0">
                <a:pos x="46682067" y="191877270"/>
              </a:cxn>
              <a:cxn ang="0">
                <a:pos x="227967066" y="205717814"/>
              </a:cxn>
              <a:cxn ang="0">
                <a:pos x="23236258" y="205717814"/>
              </a:cxn>
              <a:cxn ang="0">
                <a:pos x="23236258" y="11533481"/>
              </a:cxn>
              <a:cxn ang="0">
                <a:pos x="11513354" y="0"/>
              </a:cxn>
              <a:cxn ang="0">
                <a:pos x="0" y="11533481"/>
              </a:cxn>
              <a:cxn ang="0">
                <a:pos x="0" y="217461028"/>
              </a:cxn>
              <a:cxn ang="0">
                <a:pos x="11513354" y="228994509"/>
              </a:cxn>
              <a:cxn ang="0">
                <a:pos x="227967066" y="228994509"/>
              </a:cxn>
              <a:cxn ang="0">
                <a:pos x="239689970" y="217461028"/>
              </a:cxn>
              <a:cxn ang="0">
                <a:pos x="227967066" y="205717814"/>
              </a:cxn>
              <a:cxn ang="0">
                <a:pos x="110110747" y="191877270"/>
              </a:cxn>
              <a:cxn ang="0">
                <a:pos x="136905695" y="191877270"/>
              </a:cxn>
              <a:cxn ang="0">
                <a:pos x="141929862" y="186844594"/>
              </a:cxn>
              <a:cxn ang="0">
                <a:pos x="141929862" y="81574217"/>
              </a:cxn>
              <a:cxn ang="0">
                <a:pos x="136905695" y="76331350"/>
              </a:cxn>
              <a:cxn ang="0">
                <a:pos x="110110747" y="76331350"/>
              </a:cxn>
              <a:cxn ang="0">
                <a:pos x="105086580" y="81574217"/>
              </a:cxn>
              <a:cxn ang="0">
                <a:pos x="105086580" y="186844594"/>
              </a:cxn>
              <a:cxn ang="0">
                <a:pos x="110110747" y="191877270"/>
              </a:cxn>
              <a:cxn ang="0">
                <a:pos x="173748977" y="191877270"/>
              </a:cxn>
              <a:cxn ang="0">
                <a:pos x="200334833" y="191877270"/>
              </a:cxn>
              <a:cxn ang="0">
                <a:pos x="205359000" y="186844594"/>
              </a:cxn>
              <a:cxn ang="0">
                <a:pos x="205359000" y="26003224"/>
              </a:cxn>
              <a:cxn ang="0">
                <a:pos x="200334833" y="20760358"/>
              </a:cxn>
              <a:cxn ang="0">
                <a:pos x="173748977" y="20760358"/>
              </a:cxn>
              <a:cxn ang="0">
                <a:pos x="168515718" y="26003224"/>
              </a:cxn>
              <a:cxn ang="0">
                <a:pos x="168515718" y="186844594"/>
              </a:cxn>
              <a:cxn ang="0">
                <a:pos x="173748977" y="191877270"/>
              </a:cxn>
            </a:cxnLst>
            <a:pathLst>
              <a:path w="1145" h="1092">
                <a:moveTo>
                  <a:pt x="223" y="915"/>
                </a:moveTo>
                <a:lnTo>
                  <a:pt x="350" y="915"/>
                </a:lnTo>
                <a:cubicBezTo>
                  <a:pt x="364" y="915"/>
                  <a:pt x="375" y="904"/>
                  <a:pt x="375" y="891"/>
                </a:cubicBezTo>
                <a:lnTo>
                  <a:pt x="375" y="675"/>
                </a:lnTo>
                <a:cubicBezTo>
                  <a:pt x="375" y="662"/>
                  <a:pt x="364" y="651"/>
                  <a:pt x="350" y="651"/>
                </a:cubicBezTo>
                <a:lnTo>
                  <a:pt x="223" y="651"/>
                </a:lnTo>
                <a:cubicBezTo>
                  <a:pt x="209" y="651"/>
                  <a:pt x="198" y="662"/>
                  <a:pt x="198" y="675"/>
                </a:cubicBezTo>
                <a:lnTo>
                  <a:pt x="198" y="891"/>
                </a:lnTo>
                <a:cubicBezTo>
                  <a:pt x="198" y="904"/>
                  <a:pt x="209" y="915"/>
                  <a:pt x="223" y="915"/>
                </a:cubicBezTo>
                <a:close/>
                <a:moveTo>
                  <a:pt x="1089" y="981"/>
                </a:moveTo>
                <a:lnTo>
                  <a:pt x="111" y="981"/>
                </a:lnTo>
                <a:lnTo>
                  <a:pt x="111" y="55"/>
                </a:lnTo>
                <a:cubicBezTo>
                  <a:pt x="111" y="25"/>
                  <a:pt x="86" y="0"/>
                  <a:pt x="55" y="0"/>
                </a:cubicBezTo>
                <a:cubicBezTo>
                  <a:pt x="25" y="0"/>
                  <a:pt x="0" y="25"/>
                  <a:pt x="0" y="55"/>
                </a:cubicBezTo>
                <a:lnTo>
                  <a:pt x="0" y="1037"/>
                </a:lnTo>
                <a:cubicBezTo>
                  <a:pt x="0" y="1067"/>
                  <a:pt x="25" y="1092"/>
                  <a:pt x="55" y="1092"/>
                </a:cubicBezTo>
                <a:lnTo>
                  <a:pt x="1089" y="1092"/>
                </a:lnTo>
                <a:cubicBezTo>
                  <a:pt x="1120" y="1092"/>
                  <a:pt x="1145" y="1067"/>
                  <a:pt x="1145" y="1037"/>
                </a:cubicBezTo>
                <a:cubicBezTo>
                  <a:pt x="1145" y="1006"/>
                  <a:pt x="1120" y="981"/>
                  <a:pt x="1089" y="981"/>
                </a:cubicBezTo>
                <a:close/>
                <a:moveTo>
                  <a:pt x="526" y="915"/>
                </a:moveTo>
                <a:lnTo>
                  <a:pt x="654" y="915"/>
                </a:lnTo>
                <a:cubicBezTo>
                  <a:pt x="667" y="915"/>
                  <a:pt x="678" y="904"/>
                  <a:pt x="678" y="891"/>
                </a:cubicBezTo>
                <a:lnTo>
                  <a:pt x="678" y="389"/>
                </a:lnTo>
                <a:cubicBezTo>
                  <a:pt x="678" y="375"/>
                  <a:pt x="667" y="364"/>
                  <a:pt x="654" y="364"/>
                </a:cubicBezTo>
                <a:lnTo>
                  <a:pt x="526" y="364"/>
                </a:lnTo>
                <a:cubicBezTo>
                  <a:pt x="513" y="364"/>
                  <a:pt x="502" y="375"/>
                  <a:pt x="502" y="389"/>
                </a:cubicBezTo>
                <a:lnTo>
                  <a:pt x="502" y="891"/>
                </a:lnTo>
                <a:cubicBezTo>
                  <a:pt x="502" y="904"/>
                  <a:pt x="513" y="915"/>
                  <a:pt x="526" y="915"/>
                </a:cubicBezTo>
                <a:close/>
                <a:moveTo>
                  <a:pt x="830" y="915"/>
                </a:moveTo>
                <a:lnTo>
                  <a:pt x="957" y="915"/>
                </a:lnTo>
                <a:cubicBezTo>
                  <a:pt x="970" y="915"/>
                  <a:pt x="981" y="904"/>
                  <a:pt x="981" y="891"/>
                </a:cubicBezTo>
                <a:lnTo>
                  <a:pt x="981" y="124"/>
                </a:lnTo>
                <a:cubicBezTo>
                  <a:pt x="981" y="110"/>
                  <a:pt x="970" y="99"/>
                  <a:pt x="957" y="99"/>
                </a:cubicBezTo>
                <a:lnTo>
                  <a:pt x="830" y="99"/>
                </a:lnTo>
                <a:cubicBezTo>
                  <a:pt x="816" y="99"/>
                  <a:pt x="805" y="110"/>
                  <a:pt x="805" y="124"/>
                </a:cubicBezTo>
                <a:lnTo>
                  <a:pt x="805" y="891"/>
                </a:lnTo>
                <a:cubicBezTo>
                  <a:pt x="805" y="904"/>
                  <a:pt x="816" y="915"/>
                  <a:pt x="830" y="915"/>
                </a:cubicBezTo>
                <a:close/>
              </a:path>
            </a:pathLst>
          </a:custGeom>
          <a:solidFill>
            <a:schemeClr val="bg1"/>
          </a:solidFill>
          <a:ln w="9525">
            <a:noFill/>
          </a:ln>
        </p:spPr>
        <p:txBody>
          <a:bodyPr/>
          <a:p>
            <a:endParaRPr lang="en-US"/>
          </a:p>
        </p:txBody>
      </p:sp>
      <p:sp>
        <p:nvSpPr>
          <p:cNvPr id="8201" name="Freeform 16"/>
          <p:cNvSpPr>
            <a:spLocks noEditPoints="1"/>
          </p:cNvSpPr>
          <p:nvPr/>
        </p:nvSpPr>
        <p:spPr>
          <a:xfrm>
            <a:off x="6975475" y="2411413"/>
            <a:ext cx="482600" cy="523875"/>
          </a:xfrm>
          <a:custGeom>
            <a:avLst/>
            <a:gdLst/>
            <a:ahLst/>
            <a:cxnLst>
              <a:cxn ang="0">
                <a:pos x="94101500" y="214360499"/>
              </a:cxn>
              <a:cxn ang="0">
                <a:pos x="90740716" y="225245661"/>
              </a:cxn>
              <a:cxn ang="0">
                <a:pos x="93891136" y="230479378"/>
              </a:cxn>
              <a:cxn ang="0">
                <a:pos x="97042015" y="231944398"/>
              </a:cxn>
              <a:cxn ang="0">
                <a:pos x="103343313" y="238224493"/>
              </a:cxn>
              <a:cxn ang="0">
                <a:pos x="109854976" y="239689970"/>
              </a:cxn>
              <a:cxn ang="0">
                <a:pos x="116786450" y="238643135"/>
              </a:cxn>
              <a:cxn ang="0">
                <a:pos x="123928289" y="232153948"/>
              </a:cxn>
              <a:cxn ang="0">
                <a:pos x="125398546" y="231735306"/>
              </a:cxn>
              <a:cxn ang="0">
                <a:pos x="130019681" y="227339331"/>
              </a:cxn>
              <a:cxn ang="0">
                <a:pos x="130649857" y="217709639"/>
              </a:cxn>
              <a:cxn ang="0">
                <a:pos x="110695057" y="50240756"/>
              </a:cxn>
              <a:cxn ang="0">
                <a:pos x="63644536" y="147582222"/>
              </a:cxn>
              <a:cxn ang="0">
                <a:pos x="89900635" y="195729308"/>
              </a:cxn>
              <a:cxn ang="0">
                <a:pos x="91790703" y="208499047"/>
              </a:cxn>
              <a:cxn ang="0">
                <a:pos x="136111074" y="201800310"/>
              </a:cxn>
              <a:cxn ang="0">
                <a:pos x="152074455" y="154699601"/>
              </a:cxn>
              <a:cxn ang="0">
                <a:pos x="169508552" y="111366674"/>
              </a:cxn>
              <a:cxn ang="0">
                <a:pos x="110695057" y="50240756"/>
              </a:cxn>
              <a:cxn ang="0">
                <a:pos x="191563326" y="146325837"/>
              </a:cxn>
              <a:cxn ang="0">
                <a:pos x="182321514" y="162235623"/>
              </a:cxn>
              <a:cxn ang="0">
                <a:pos x="206266815" y="165375670"/>
              </a:cxn>
              <a:cxn ang="0">
                <a:pos x="70996281" y="41867449"/>
              </a:cxn>
              <a:cxn ang="0">
                <a:pos x="67845402" y="18212091"/>
              </a:cxn>
              <a:cxn ang="0">
                <a:pos x="51881562" y="27213591"/>
              </a:cxn>
              <a:cxn ang="0">
                <a:pos x="70996281" y="41867449"/>
              </a:cxn>
              <a:cxn ang="0">
                <a:pos x="153334807" y="18212091"/>
              </a:cxn>
              <a:cxn ang="0">
                <a:pos x="150183928" y="41867449"/>
              </a:cxn>
              <a:cxn ang="0">
                <a:pos x="169298647" y="27213591"/>
              </a:cxn>
              <a:cxn ang="0">
                <a:pos x="211937938" y="101109248"/>
              </a:cxn>
              <a:cxn ang="0">
                <a:pos x="189673258" y="110110747"/>
              </a:cxn>
              <a:cxn ang="0">
                <a:pos x="211937938" y="119321796"/>
              </a:cxn>
              <a:cxn ang="0">
                <a:pos x="211937938" y="101109248"/>
              </a:cxn>
              <a:cxn ang="0">
                <a:pos x="119726964" y="22189423"/>
              </a:cxn>
              <a:cxn ang="0">
                <a:pos x="110485152" y="0"/>
              </a:cxn>
              <a:cxn ang="0">
                <a:pos x="101453244" y="22189423"/>
              </a:cxn>
              <a:cxn ang="0">
                <a:pos x="38648790" y="58195421"/>
              </a:cxn>
              <a:cxn ang="0">
                <a:pos x="14703488" y="55055373"/>
              </a:cxn>
              <a:cxn ang="0">
                <a:pos x="29406518" y="74105207"/>
              </a:cxn>
              <a:cxn ang="0">
                <a:pos x="38648790" y="58195421"/>
              </a:cxn>
              <a:cxn ang="0">
                <a:pos x="202906031" y="67615563"/>
              </a:cxn>
              <a:cxn ang="0">
                <a:pos x="193874123" y="51706234"/>
              </a:cxn>
              <a:cxn ang="0">
                <a:pos x="178960729" y="70755610"/>
              </a:cxn>
              <a:cxn ang="0">
                <a:pos x="29406518" y="146325837"/>
              </a:cxn>
              <a:cxn ang="0">
                <a:pos x="14703488" y="165375670"/>
              </a:cxn>
              <a:cxn ang="0">
                <a:pos x="38648790" y="162235623"/>
              </a:cxn>
              <a:cxn ang="0">
                <a:pos x="29406518" y="146325837"/>
              </a:cxn>
              <a:cxn ang="0">
                <a:pos x="22265138" y="101109248"/>
              </a:cxn>
              <a:cxn ang="0">
                <a:pos x="0" y="110110747"/>
              </a:cxn>
              <a:cxn ang="0">
                <a:pos x="22265138" y="119321796"/>
              </a:cxn>
            </a:cxnLst>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chemeClr val="bg1"/>
          </a:solidFill>
          <a:ln w="9525">
            <a:noFill/>
          </a:ln>
        </p:spPr>
        <p:txBody>
          <a:bodyPr/>
          <a:p>
            <a:endParaRPr lang="en-US"/>
          </a:p>
        </p:txBody>
      </p:sp>
      <p:sp>
        <p:nvSpPr>
          <p:cNvPr id="8202" name="文本框 12"/>
          <p:cNvSpPr txBox="1"/>
          <p:nvPr/>
        </p:nvSpPr>
        <p:spPr>
          <a:xfrm>
            <a:off x="3903663" y="2365375"/>
            <a:ext cx="1809750" cy="1168400"/>
          </a:xfrm>
          <a:prstGeom prst="rect">
            <a:avLst/>
          </a:prstGeom>
          <a:noFill/>
          <a:ln w="9525">
            <a:noFill/>
          </a:ln>
        </p:spPr>
        <p:txBody>
          <a:bodyPr anchor="t" anchorCtr="0">
            <a:spAutoFit/>
          </a:bodyPr>
          <a:p>
            <a:pPr>
              <a:buFont typeface="Arial" panose="020B0604020202020204" pitchFamily="34" charset="0"/>
            </a:pPr>
            <a:r>
              <a:rPr lang="zh-CN" altLang="en-US" sz="1400" dirty="0">
                <a:solidFill>
                  <a:schemeClr val="bg1"/>
                </a:solidFill>
                <a:latin typeface="Microsoft YaHei" panose="020B0503020204020204" pitchFamily="34" charset="-122"/>
                <a:ea typeface="Microsoft YaHei" panose="020B0503020204020204" pitchFamily="34" charset="-122"/>
              </a:rPr>
              <a:t>Explain the importance of these features in improving model accuracy.</a:t>
            </a:r>
            <a:endParaRPr lang="zh-CN" altLang="en-US" sz="1400" dirty="0">
              <a:solidFill>
                <a:schemeClr val="bg1"/>
              </a:solidFill>
              <a:latin typeface="Microsoft YaHei" panose="020B0503020204020204" pitchFamily="34" charset="-122"/>
              <a:ea typeface="Microsoft YaHei" panose="020B0503020204020204" pitchFamily="34" charset="-122"/>
            </a:endParaRPr>
          </a:p>
        </p:txBody>
      </p:sp>
      <p:sp>
        <p:nvSpPr>
          <p:cNvPr id="8203" name="文本框 13"/>
          <p:cNvSpPr txBox="1"/>
          <p:nvPr/>
        </p:nvSpPr>
        <p:spPr>
          <a:xfrm>
            <a:off x="6575425" y="3046413"/>
            <a:ext cx="1809750" cy="1168400"/>
          </a:xfrm>
          <a:prstGeom prst="rect">
            <a:avLst/>
          </a:prstGeom>
          <a:noFill/>
          <a:ln w="9525">
            <a:noFill/>
          </a:ln>
        </p:spPr>
        <p:txBody>
          <a:bodyPr anchor="t" anchorCtr="0">
            <a:spAutoFit/>
          </a:bodyPr>
          <a:p>
            <a:pPr>
              <a:buFont typeface="Arial" panose="020B0604020202020204" pitchFamily="34" charset="0"/>
            </a:pPr>
            <a:r>
              <a:rPr lang="zh-CN" altLang="en-US" sz="1400" dirty="0">
                <a:solidFill>
                  <a:schemeClr val="bg1"/>
                </a:solidFill>
                <a:latin typeface="Microsoft YaHei" panose="020B0503020204020204" pitchFamily="34" charset="-122"/>
                <a:ea typeface="Microsoft YaHei" panose="020B0503020204020204" pitchFamily="34" charset="-122"/>
              </a:rPr>
              <a:t>Job Hopping Frequency, Hierarchy Level, Performance Trend, etc.</a:t>
            </a:r>
            <a:endParaRPr lang="zh-CN" altLang="en-US" sz="1400" dirty="0">
              <a:solidFill>
                <a:schemeClr val="bg1"/>
              </a:solidFill>
              <a:latin typeface="Microsoft YaHei" panose="020B0503020204020204" pitchFamily="34" charset="-122"/>
              <a:ea typeface="Microsoft YaHei" panose="020B0503020204020204" pitchFamily="34" charset="-122"/>
            </a:endParaRPr>
          </a:p>
        </p:txBody>
      </p:sp>
      <p:sp>
        <p:nvSpPr>
          <p:cNvPr id="8204" name="文本框 14"/>
          <p:cNvSpPr txBox="1"/>
          <p:nvPr/>
        </p:nvSpPr>
        <p:spPr>
          <a:xfrm>
            <a:off x="4695825" y="4548188"/>
            <a:ext cx="1809750" cy="737235"/>
          </a:xfrm>
          <a:prstGeom prst="rect">
            <a:avLst/>
          </a:prstGeom>
          <a:noFill/>
          <a:ln w="9525">
            <a:noFill/>
          </a:ln>
        </p:spPr>
        <p:txBody>
          <a:bodyPr anchor="t" anchorCtr="0">
            <a:spAutoFit/>
          </a:bodyPr>
          <a:p>
            <a:pPr>
              <a:buFont typeface="Arial" panose="020B0604020202020204" pitchFamily="34" charset="0"/>
            </a:pPr>
            <a:r>
              <a:rPr lang="zh-CN" altLang="en-US" sz="1400" dirty="0">
                <a:solidFill>
                  <a:schemeClr val="bg1"/>
                </a:solidFill>
                <a:latin typeface="Microsoft YaHei" panose="020B0503020204020204" pitchFamily="34" charset="-122"/>
                <a:ea typeface="Microsoft YaHei" panose="020B0503020204020204" pitchFamily="34" charset="-122"/>
              </a:rPr>
              <a:t>Describe additional features created such </a:t>
            </a:r>
            <a:r>
              <a:rPr lang="en-US" altLang="zh-CN" sz="1400" dirty="0">
                <a:solidFill>
                  <a:schemeClr val="bg1"/>
                </a:solidFill>
                <a:latin typeface="Microsoft YaHei" panose="020B0503020204020204" pitchFamily="34" charset="-122"/>
                <a:ea typeface="Microsoft YaHei" panose="020B0503020204020204" pitchFamily="34" charset="-122"/>
              </a:rPr>
              <a:t>as</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15" name="椭圆 14"/>
          <p:cNvSpPr/>
          <p:nvPr/>
        </p:nvSpPr>
        <p:spPr>
          <a:xfrm flipH="1" flipV="1">
            <a:off x="6345238" y="1390650"/>
            <a:ext cx="577850" cy="579438"/>
          </a:xfrm>
          <a:prstGeom prst="ellips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206" name="文本框 16"/>
          <p:cNvSpPr txBox="1"/>
          <p:nvPr/>
        </p:nvSpPr>
        <p:spPr>
          <a:xfrm>
            <a:off x="6356350" y="1503363"/>
            <a:ext cx="552450" cy="368300"/>
          </a:xfrm>
          <a:prstGeom prst="rect">
            <a:avLst/>
          </a:prstGeom>
          <a:noFill/>
          <a:ln w="9525">
            <a:noFill/>
          </a:ln>
        </p:spPr>
        <p:txBody>
          <a:bodyPr anchor="t" anchorCtr="0">
            <a:spAutoFit/>
          </a:bodyPr>
          <a:p>
            <a:pPr algn="ctr">
              <a:buFont typeface="Arial" panose="020B0604020202020204" pitchFamily="34" charset="0"/>
            </a:pPr>
            <a:r>
              <a:rPr lang="en-US" altLang="zh-CN" b="1" dirty="0">
                <a:solidFill>
                  <a:schemeClr val="bg1"/>
                </a:solidFill>
                <a:latin typeface="Microsoft YaHei" panose="020B0503020204020204" pitchFamily="34" charset="-122"/>
                <a:ea typeface="Microsoft YaHei" panose="020B0503020204020204" pitchFamily="34" charset="-122"/>
              </a:rPr>
              <a:t>01</a:t>
            </a:r>
            <a:endParaRPr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7" name="椭圆 16"/>
          <p:cNvSpPr/>
          <p:nvPr/>
        </p:nvSpPr>
        <p:spPr>
          <a:xfrm flipH="1" flipV="1">
            <a:off x="3417888" y="4840288"/>
            <a:ext cx="862013" cy="862013"/>
          </a:xfrm>
          <a:prstGeom prst="ellipse">
            <a:avLst/>
          </a:prstGeom>
          <a:solidFill>
            <a:srgbClr val="F7C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208" name="文本框 18"/>
          <p:cNvSpPr txBox="1"/>
          <p:nvPr/>
        </p:nvSpPr>
        <p:spPr>
          <a:xfrm>
            <a:off x="3452813" y="5010150"/>
            <a:ext cx="758825" cy="522288"/>
          </a:xfrm>
          <a:prstGeom prst="rect">
            <a:avLst/>
          </a:prstGeom>
          <a:noFill/>
          <a:ln w="9525">
            <a:noFill/>
          </a:ln>
        </p:spPr>
        <p:txBody>
          <a:bodyPr anchor="t" anchorCtr="0">
            <a:spAutoFit/>
          </a:bodyPr>
          <a:p>
            <a:pPr algn="ct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19" name="椭圆 18"/>
          <p:cNvSpPr/>
          <p:nvPr/>
        </p:nvSpPr>
        <p:spPr>
          <a:xfrm flipH="1" flipV="1">
            <a:off x="6986588" y="5045075"/>
            <a:ext cx="793750" cy="792163"/>
          </a:xfrm>
          <a:prstGeom prst="ellipse">
            <a:avLst/>
          </a:prstGeom>
          <a:solidFill>
            <a:srgbClr val="F669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210" name="文本框 20"/>
          <p:cNvSpPr txBox="1"/>
          <p:nvPr/>
        </p:nvSpPr>
        <p:spPr>
          <a:xfrm>
            <a:off x="6908800" y="5187950"/>
            <a:ext cx="928688" cy="523875"/>
          </a:xfrm>
          <a:prstGeom prst="rect">
            <a:avLst/>
          </a:prstGeom>
          <a:noFill/>
          <a:ln w="9525">
            <a:noFill/>
          </a:ln>
        </p:spPr>
        <p:txBody>
          <a:bodyPr anchor="t" anchorCtr="0">
            <a:spAutoFit/>
          </a:bodyPr>
          <a:p>
            <a:pPr algn="ct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nvGrpSpPr>
          <p:cNvPr id="8211" name="组合 23"/>
          <p:cNvGrpSpPr/>
          <p:nvPr/>
        </p:nvGrpSpPr>
        <p:grpSpPr>
          <a:xfrm rot="1800232">
            <a:off x="415925" y="190500"/>
            <a:ext cx="615950" cy="581025"/>
            <a:chOff x="-1213201" y="124209"/>
            <a:chExt cx="5815897" cy="5485901"/>
          </a:xfrm>
        </p:grpSpPr>
        <p:sp>
          <p:nvSpPr>
            <p:cNvPr id="25" name="等腰三角形 24"/>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等腰三角形 25"/>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等腰三角形 26"/>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215" name="文本框 27"/>
          <p:cNvSpPr txBox="1"/>
          <p:nvPr/>
        </p:nvSpPr>
        <p:spPr>
          <a:xfrm>
            <a:off x="1135380" y="332105"/>
            <a:ext cx="4486910"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Feature Engineering</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5"/>
          <p:cNvSpPr/>
          <p:nvPr/>
        </p:nvSpPr>
        <p:spPr bwMode="auto">
          <a:xfrm>
            <a:off x="5359400" y="1704975"/>
            <a:ext cx="1377950" cy="1976438"/>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842B5A"/>
          </a:solidFill>
          <a:ln w="19050">
            <a:solidFill>
              <a:schemeClr val="bg1"/>
            </a:solid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 name="Freeform 6"/>
          <p:cNvSpPr/>
          <p:nvPr/>
        </p:nvSpPr>
        <p:spPr bwMode="auto">
          <a:xfrm>
            <a:off x="4051300" y="2963863"/>
            <a:ext cx="1935163" cy="1417638"/>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D2824B"/>
          </a:solidFill>
          <a:ln w="19050">
            <a:solidFill>
              <a:schemeClr val="bg1"/>
            </a:solid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 name="Freeform 7"/>
          <p:cNvSpPr/>
          <p:nvPr/>
        </p:nvSpPr>
        <p:spPr bwMode="auto">
          <a:xfrm>
            <a:off x="4751388" y="3919538"/>
            <a:ext cx="1647825" cy="1806575"/>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F7C17C"/>
          </a:solidFill>
          <a:ln w="19050">
            <a:solidFill>
              <a:schemeClr val="bg1"/>
            </a:solid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6" name="Freeform 8"/>
          <p:cNvSpPr/>
          <p:nvPr/>
        </p:nvSpPr>
        <p:spPr bwMode="auto">
          <a:xfrm>
            <a:off x="6091238" y="3841750"/>
            <a:ext cx="1357313" cy="1871663"/>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F66984"/>
          </a:solidFill>
          <a:ln w="19050">
            <a:solidFill>
              <a:schemeClr val="bg1"/>
            </a:solid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7" name="Freeform 9"/>
          <p:cNvSpPr/>
          <p:nvPr/>
        </p:nvSpPr>
        <p:spPr bwMode="auto">
          <a:xfrm>
            <a:off x="6226175" y="2963863"/>
            <a:ext cx="1954213" cy="1239838"/>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CD234E"/>
          </a:solidFill>
          <a:ln w="19050">
            <a:solidFill>
              <a:schemeClr val="bg1"/>
            </a:solid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8" name="Freeform 206"/>
          <p:cNvSpPr>
            <a:spLocks noEditPoints="1"/>
          </p:cNvSpPr>
          <p:nvPr/>
        </p:nvSpPr>
        <p:spPr bwMode="auto">
          <a:xfrm>
            <a:off x="5868988" y="2465388"/>
            <a:ext cx="427038" cy="427038"/>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9" name="Freeform 170"/>
          <p:cNvSpPr>
            <a:spLocks noEditPoints="1"/>
          </p:cNvSpPr>
          <p:nvPr/>
        </p:nvSpPr>
        <p:spPr bwMode="auto">
          <a:xfrm>
            <a:off x="7097713" y="3290888"/>
            <a:ext cx="417513" cy="352425"/>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0" name="Freeform 5"/>
          <p:cNvSpPr>
            <a:spLocks noEditPoints="1"/>
          </p:cNvSpPr>
          <p:nvPr/>
        </p:nvSpPr>
        <p:spPr bwMode="auto">
          <a:xfrm>
            <a:off x="5249863" y="4621213"/>
            <a:ext cx="436563" cy="423863"/>
          </a:xfrm>
          <a:custGeom>
            <a:avLst/>
            <a:gdLst/>
            <a:ahLst/>
            <a:cxnLst>
              <a:cxn ang="0">
                <a:pos x="671" y="73"/>
              </a:cxn>
              <a:cxn ang="0">
                <a:pos x="569" y="25"/>
              </a:cxn>
              <a:cxn ang="0">
                <a:pos x="576" y="4"/>
              </a:cxn>
              <a:cxn ang="0">
                <a:pos x="567" y="0"/>
              </a:cxn>
              <a:cxn ang="0">
                <a:pos x="111" y="1"/>
              </a:cxn>
              <a:cxn ang="0">
                <a:pos x="107" y="18"/>
              </a:cxn>
              <a:cxn ang="0">
                <a:pos x="103" y="73"/>
              </a:cxn>
              <a:cxn ang="0">
                <a:pos x="4" y="77"/>
              </a:cxn>
              <a:cxn ang="0">
                <a:pos x="67" y="254"/>
              </a:cxn>
              <a:cxn ang="0">
                <a:pos x="241" y="392"/>
              </a:cxn>
              <a:cxn ang="0">
                <a:pos x="271" y="444"/>
              </a:cxn>
              <a:cxn ang="0">
                <a:pos x="292" y="590"/>
              </a:cxn>
              <a:cxn ang="0">
                <a:pos x="254" y="594"/>
              </a:cxn>
              <a:cxn ang="0">
                <a:pos x="204" y="629"/>
              </a:cxn>
              <a:cxn ang="0">
                <a:pos x="213" y="662"/>
              </a:cxn>
              <a:cxn ang="0">
                <a:pos x="479" y="654"/>
              </a:cxn>
              <a:cxn ang="0">
                <a:pos x="472" y="617"/>
              </a:cxn>
              <a:cxn ang="0">
                <a:pos x="414" y="590"/>
              </a:cxn>
              <a:cxn ang="0">
                <a:pos x="416" y="455"/>
              </a:cxn>
              <a:cxn ang="0">
                <a:pos x="406" y="437"/>
              </a:cxn>
              <a:cxn ang="0">
                <a:pos x="431" y="397"/>
              </a:cxn>
              <a:cxn ang="0">
                <a:pos x="455" y="357"/>
              </a:cxn>
              <a:cxn ang="0">
                <a:pos x="683" y="85"/>
              </a:cxn>
              <a:cxn ang="0">
                <a:pos x="146" y="288"/>
              </a:cxn>
              <a:cxn ang="0">
                <a:pos x="95" y="244"/>
              </a:cxn>
              <a:cxn ang="0">
                <a:pos x="81" y="229"/>
              </a:cxn>
              <a:cxn ang="0">
                <a:pos x="78" y="224"/>
              </a:cxn>
              <a:cxn ang="0">
                <a:pos x="43" y="166"/>
              </a:cxn>
              <a:cxn ang="0">
                <a:pos x="41" y="161"/>
              </a:cxn>
              <a:cxn ang="0">
                <a:pos x="30" y="130"/>
              </a:cxn>
              <a:cxn ang="0">
                <a:pos x="23" y="97"/>
              </a:cxn>
              <a:cxn ang="0">
                <a:pos x="180" y="307"/>
              </a:cxn>
              <a:cxn ang="0">
                <a:pos x="453" y="141"/>
              </a:cxn>
              <a:cxn ang="0">
                <a:pos x="413" y="266"/>
              </a:cxn>
              <a:cxn ang="0">
                <a:pos x="342" y="222"/>
              </a:cxn>
              <a:cxn ang="0">
                <a:pos x="271" y="266"/>
              </a:cxn>
              <a:cxn ang="0">
                <a:pos x="230" y="141"/>
              </a:cxn>
              <a:cxn ang="0">
                <a:pos x="314" y="135"/>
              </a:cxn>
              <a:cxn ang="0">
                <a:pos x="345" y="57"/>
              </a:cxn>
              <a:cxn ang="0">
                <a:pos x="452" y="135"/>
              </a:cxn>
              <a:cxn ang="0">
                <a:pos x="653" y="103"/>
              </a:cxn>
              <a:cxn ang="0">
                <a:pos x="638" y="156"/>
              </a:cxn>
              <a:cxn ang="0">
                <a:pos x="635" y="163"/>
              </a:cxn>
              <a:cxn ang="0">
                <a:pos x="627" y="179"/>
              </a:cxn>
              <a:cxn ang="0">
                <a:pos x="598" y="226"/>
              </a:cxn>
              <a:cxn ang="0">
                <a:pos x="591" y="234"/>
              </a:cxn>
              <a:cxn ang="0">
                <a:pos x="563" y="263"/>
              </a:cxn>
              <a:cxn ang="0">
                <a:pos x="497" y="307"/>
              </a:cxn>
              <a:cxn ang="0">
                <a:pos x="654" y="97"/>
              </a:cxn>
              <a:cxn ang="0">
                <a:pos x="653" y="103"/>
              </a:cxn>
            </a:cxnLst>
            <a:rect l="0" t="0" r="r" b="b"/>
            <a:pathLst>
              <a:path w="683" h="662">
                <a:moveTo>
                  <a:pt x="680" y="78"/>
                </a:moveTo>
                <a:cubicBezTo>
                  <a:pt x="678" y="75"/>
                  <a:pt x="675" y="73"/>
                  <a:pt x="671" y="73"/>
                </a:cubicBezTo>
                <a:cubicBezTo>
                  <a:pt x="580" y="73"/>
                  <a:pt x="580" y="73"/>
                  <a:pt x="580" y="73"/>
                </a:cubicBezTo>
                <a:cubicBezTo>
                  <a:pt x="577" y="49"/>
                  <a:pt x="571" y="32"/>
                  <a:pt x="569" y="25"/>
                </a:cubicBezTo>
                <a:cubicBezTo>
                  <a:pt x="572" y="23"/>
                  <a:pt x="574" y="20"/>
                  <a:pt x="576" y="18"/>
                </a:cubicBezTo>
                <a:cubicBezTo>
                  <a:pt x="580" y="14"/>
                  <a:pt x="580" y="8"/>
                  <a:pt x="576" y="4"/>
                </a:cubicBezTo>
                <a:cubicBezTo>
                  <a:pt x="575" y="3"/>
                  <a:pt x="574" y="2"/>
                  <a:pt x="572" y="1"/>
                </a:cubicBezTo>
                <a:cubicBezTo>
                  <a:pt x="571" y="1"/>
                  <a:pt x="569" y="0"/>
                  <a:pt x="567" y="0"/>
                </a:cubicBezTo>
                <a:cubicBezTo>
                  <a:pt x="116" y="0"/>
                  <a:pt x="116" y="0"/>
                  <a:pt x="116" y="0"/>
                </a:cubicBezTo>
                <a:cubicBezTo>
                  <a:pt x="114" y="0"/>
                  <a:pt x="112" y="1"/>
                  <a:pt x="111" y="1"/>
                </a:cubicBezTo>
                <a:cubicBezTo>
                  <a:pt x="109" y="2"/>
                  <a:pt x="108" y="3"/>
                  <a:pt x="107" y="4"/>
                </a:cubicBezTo>
                <a:cubicBezTo>
                  <a:pt x="103" y="8"/>
                  <a:pt x="103" y="14"/>
                  <a:pt x="107" y="18"/>
                </a:cubicBezTo>
                <a:cubicBezTo>
                  <a:pt x="109" y="20"/>
                  <a:pt x="111" y="23"/>
                  <a:pt x="114" y="25"/>
                </a:cubicBezTo>
                <a:cubicBezTo>
                  <a:pt x="112" y="32"/>
                  <a:pt x="107" y="49"/>
                  <a:pt x="103" y="73"/>
                </a:cubicBezTo>
                <a:cubicBezTo>
                  <a:pt x="13" y="73"/>
                  <a:pt x="13" y="73"/>
                  <a:pt x="13" y="73"/>
                </a:cubicBezTo>
                <a:cubicBezTo>
                  <a:pt x="8" y="73"/>
                  <a:pt x="6" y="75"/>
                  <a:pt x="4" y="77"/>
                </a:cubicBezTo>
                <a:cubicBezTo>
                  <a:pt x="1" y="79"/>
                  <a:pt x="0" y="82"/>
                  <a:pt x="0" y="85"/>
                </a:cubicBezTo>
                <a:cubicBezTo>
                  <a:pt x="5" y="147"/>
                  <a:pt x="28" y="206"/>
                  <a:pt x="67" y="254"/>
                </a:cubicBezTo>
                <a:cubicBezTo>
                  <a:pt x="108" y="304"/>
                  <a:pt x="165" y="341"/>
                  <a:pt x="228" y="357"/>
                </a:cubicBezTo>
                <a:cubicBezTo>
                  <a:pt x="225" y="368"/>
                  <a:pt x="224" y="385"/>
                  <a:pt x="241" y="392"/>
                </a:cubicBezTo>
                <a:cubicBezTo>
                  <a:pt x="253" y="397"/>
                  <a:pt x="266" y="403"/>
                  <a:pt x="275" y="413"/>
                </a:cubicBezTo>
                <a:cubicBezTo>
                  <a:pt x="284" y="423"/>
                  <a:pt x="281" y="435"/>
                  <a:pt x="271" y="444"/>
                </a:cubicBezTo>
                <a:cubicBezTo>
                  <a:pt x="268" y="447"/>
                  <a:pt x="267" y="450"/>
                  <a:pt x="268" y="455"/>
                </a:cubicBezTo>
                <a:cubicBezTo>
                  <a:pt x="292" y="590"/>
                  <a:pt x="292" y="590"/>
                  <a:pt x="292" y="590"/>
                </a:cubicBezTo>
                <a:cubicBezTo>
                  <a:pt x="269" y="590"/>
                  <a:pt x="269" y="590"/>
                  <a:pt x="269" y="590"/>
                </a:cubicBezTo>
                <a:cubicBezTo>
                  <a:pt x="264" y="590"/>
                  <a:pt x="258" y="591"/>
                  <a:pt x="254" y="594"/>
                </a:cubicBezTo>
                <a:cubicBezTo>
                  <a:pt x="212" y="617"/>
                  <a:pt x="212" y="617"/>
                  <a:pt x="212" y="617"/>
                </a:cubicBezTo>
                <a:cubicBezTo>
                  <a:pt x="208" y="619"/>
                  <a:pt x="204" y="624"/>
                  <a:pt x="204" y="629"/>
                </a:cubicBezTo>
                <a:cubicBezTo>
                  <a:pt x="204" y="654"/>
                  <a:pt x="204" y="654"/>
                  <a:pt x="204" y="654"/>
                </a:cubicBezTo>
                <a:cubicBezTo>
                  <a:pt x="204" y="659"/>
                  <a:pt x="208" y="662"/>
                  <a:pt x="213" y="662"/>
                </a:cubicBezTo>
                <a:cubicBezTo>
                  <a:pt x="471" y="662"/>
                  <a:pt x="471" y="662"/>
                  <a:pt x="471" y="662"/>
                </a:cubicBezTo>
                <a:cubicBezTo>
                  <a:pt x="475" y="662"/>
                  <a:pt x="479" y="659"/>
                  <a:pt x="479" y="654"/>
                </a:cubicBezTo>
                <a:cubicBezTo>
                  <a:pt x="479" y="628"/>
                  <a:pt x="479" y="628"/>
                  <a:pt x="479" y="628"/>
                </a:cubicBezTo>
                <a:cubicBezTo>
                  <a:pt x="479" y="624"/>
                  <a:pt x="476" y="619"/>
                  <a:pt x="472" y="617"/>
                </a:cubicBezTo>
                <a:cubicBezTo>
                  <a:pt x="461" y="611"/>
                  <a:pt x="440" y="600"/>
                  <a:pt x="429" y="594"/>
                </a:cubicBezTo>
                <a:cubicBezTo>
                  <a:pt x="426" y="591"/>
                  <a:pt x="419" y="590"/>
                  <a:pt x="414" y="590"/>
                </a:cubicBezTo>
                <a:cubicBezTo>
                  <a:pt x="392" y="590"/>
                  <a:pt x="392" y="590"/>
                  <a:pt x="392" y="590"/>
                </a:cubicBezTo>
                <a:cubicBezTo>
                  <a:pt x="392" y="590"/>
                  <a:pt x="415" y="456"/>
                  <a:pt x="416" y="455"/>
                </a:cubicBezTo>
                <a:cubicBezTo>
                  <a:pt x="416" y="452"/>
                  <a:pt x="416" y="448"/>
                  <a:pt x="414" y="446"/>
                </a:cubicBezTo>
                <a:cubicBezTo>
                  <a:pt x="411" y="443"/>
                  <a:pt x="408" y="440"/>
                  <a:pt x="406" y="437"/>
                </a:cubicBezTo>
                <a:cubicBezTo>
                  <a:pt x="403" y="432"/>
                  <a:pt x="402" y="427"/>
                  <a:pt x="403" y="421"/>
                </a:cubicBezTo>
                <a:cubicBezTo>
                  <a:pt x="407" y="409"/>
                  <a:pt x="421" y="402"/>
                  <a:pt x="431" y="397"/>
                </a:cubicBezTo>
                <a:cubicBezTo>
                  <a:pt x="435" y="395"/>
                  <a:pt x="438" y="394"/>
                  <a:pt x="442" y="392"/>
                </a:cubicBezTo>
                <a:cubicBezTo>
                  <a:pt x="460" y="385"/>
                  <a:pt x="458" y="368"/>
                  <a:pt x="455" y="357"/>
                </a:cubicBezTo>
                <a:cubicBezTo>
                  <a:pt x="518" y="340"/>
                  <a:pt x="575" y="304"/>
                  <a:pt x="616" y="254"/>
                </a:cubicBezTo>
                <a:cubicBezTo>
                  <a:pt x="655" y="206"/>
                  <a:pt x="679" y="147"/>
                  <a:pt x="683" y="85"/>
                </a:cubicBezTo>
                <a:cubicBezTo>
                  <a:pt x="683" y="83"/>
                  <a:pt x="682" y="80"/>
                  <a:pt x="680" y="78"/>
                </a:cubicBezTo>
                <a:close/>
                <a:moveTo>
                  <a:pt x="146" y="288"/>
                </a:moveTo>
                <a:cubicBezTo>
                  <a:pt x="133" y="279"/>
                  <a:pt x="125" y="273"/>
                  <a:pt x="114" y="263"/>
                </a:cubicBezTo>
                <a:cubicBezTo>
                  <a:pt x="108" y="257"/>
                  <a:pt x="101" y="251"/>
                  <a:pt x="95" y="244"/>
                </a:cubicBezTo>
                <a:cubicBezTo>
                  <a:pt x="91" y="241"/>
                  <a:pt x="88" y="237"/>
                  <a:pt x="85" y="234"/>
                </a:cubicBezTo>
                <a:cubicBezTo>
                  <a:pt x="84" y="232"/>
                  <a:pt x="82" y="230"/>
                  <a:pt x="81" y="229"/>
                </a:cubicBezTo>
                <a:cubicBezTo>
                  <a:pt x="80" y="228"/>
                  <a:pt x="80" y="227"/>
                  <a:pt x="79" y="226"/>
                </a:cubicBezTo>
                <a:cubicBezTo>
                  <a:pt x="79" y="226"/>
                  <a:pt x="78" y="225"/>
                  <a:pt x="78" y="224"/>
                </a:cubicBezTo>
                <a:cubicBezTo>
                  <a:pt x="67" y="210"/>
                  <a:pt x="57" y="195"/>
                  <a:pt x="49" y="179"/>
                </a:cubicBezTo>
                <a:cubicBezTo>
                  <a:pt x="47" y="175"/>
                  <a:pt x="45" y="171"/>
                  <a:pt x="43" y="166"/>
                </a:cubicBezTo>
                <a:cubicBezTo>
                  <a:pt x="42" y="163"/>
                  <a:pt x="42" y="163"/>
                  <a:pt x="42" y="163"/>
                </a:cubicBezTo>
                <a:cubicBezTo>
                  <a:pt x="42" y="163"/>
                  <a:pt x="41" y="161"/>
                  <a:pt x="41" y="161"/>
                </a:cubicBezTo>
                <a:cubicBezTo>
                  <a:pt x="40" y="159"/>
                  <a:pt x="40" y="158"/>
                  <a:pt x="39" y="156"/>
                </a:cubicBezTo>
                <a:cubicBezTo>
                  <a:pt x="36" y="147"/>
                  <a:pt x="33" y="139"/>
                  <a:pt x="30" y="130"/>
                </a:cubicBezTo>
                <a:cubicBezTo>
                  <a:pt x="28" y="121"/>
                  <a:pt x="26" y="112"/>
                  <a:pt x="24" y="103"/>
                </a:cubicBezTo>
                <a:cubicBezTo>
                  <a:pt x="24" y="101"/>
                  <a:pt x="23" y="99"/>
                  <a:pt x="23" y="97"/>
                </a:cubicBezTo>
                <a:cubicBezTo>
                  <a:pt x="97" y="97"/>
                  <a:pt x="97" y="97"/>
                  <a:pt x="97" y="97"/>
                </a:cubicBezTo>
                <a:cubicBezTo>
                  <a:pt x="93" y="159"/>
                  <a:pt x="105" y="244"/>
                  <a:pt x="180" y="307"/>
                </a:cubicBezTo>
                <a:cubicBezTo>
                  <a:pt x="168" y="301"/>
                  <a:pt x="156" y="295"/>
                  <a:pt x="146" y="288"/>
                </a:cubicBezTo>
                <a:close/>
                <a:moveTo>
                  <a:pt x="453" y="141"/>
                </a:moveTo>
                <a:cubicBezTo>
                  <a:pt x="388" y="188"/>
                  <a:pt x="388" y="188"/>
                  <a:pt x="388" y="188"/>
                </a:cubicBezTo>
                <a:cubicBezTo>
                  <a:pt x="413" y="266"/>
                  <a:pt x="413" y="266"/>
                  <a:pt x="413" y="266"/>
                </a:cubicBezTo>
                <a:cubicBezTo>
                  <a:pt x="415" y="271"/>
                  <a:pt x="412" y="273"/>
                  <a:pt x="408" y="270"/>
                </a:cubicBezTo>
                <a:cubicBezTo>
                  <a:pt x="342" y="222"/>
                  <a:pt x="342" y="222"/>
                  <a:pt x="342" y="222"/>
                </a:cubicBezTo>
                <a:cubicBezTo>
                  <a:pt x="276" y="270"/>
                  <a:pt x="276" y="270"/>
                  <a:pt x="276" y="270"/>
                </a:cubicBezTo>
                <a:cubicBezTo>
                  <a:pt x="271" y="273"/>
                  <a:pt x="269" y="271"/>
                  <a:pt x="271" y="266"/>
                </a:cubicBezTo>
                <a:cubicBezTo>
                  <a:pt x="296" y="188"/>
                  <a:pt x="296" y="188"/>
                  <a:pt x="296" y="188"/>
                </a:cubicBezTo>
                <a:cubicBezTo>
                  <a:pt x="230" y="141"/>
                  <a:pt x="230" y="141"/>
                  <a:pt x="230" y="141"/>
                </a:cubicBezTo>
                <a:cubicBezTo>
                  <a:pt x="225" y="137"/>
                  <a:pt x="226" y="135"/>
                  <a:pt x="232" y="135"/>
                </a:cubicBezTo>
                <a:cubicBezTo>
                  <a:pt x="314" y="135"/>
                  <a:pt x="314" y="135"/>
                  <a:pt x="314" y="135"/>
                </a:cubicBezTo>
                <a:cubicBezTo>
                  <a:pt x="339" y="57"/>
                  <a:pt x="339" y="57"/>
                  <a:pt x="339" y="57"/>
                </a:cubicBezTo>
                <a:cubicBezTo>
                  <a:pt x="340" y="52"/>
                  <a:pt x="343" y="52"/>
                  <a:pt x="345" y="57"/>
                </a:cubicBezTo>
                <a:cubicBezTo>
                  <a:pt x="370" y="135"/>
                  <a:pt x="370" y="135"/>
                  <a:pt x="370" y="135"/>
                </a:cubicBezTo>
                <a:cubicBezTo>
                  <a:pt x="452" y="135"/>
                  <a:pt x="452" y="135"/>
                  <a:pt x="452" y="135"/>
                </a:cubicBezTo>
                <a:cubicBezTo>
                  <a:pt x="457" y="134"/>
                  <a:pt x="458" y="137"/>
                  <a:pt x="453" y="141"/>
                </a:cubicBezTo>
                <a:close/>
                <a:moveTo>
                  <a:pt x="653" y="103"/>
                </a:moveTo>
                <a:cubicBezTo>
                  <a:pt x="651" y="112"/>
                  <a:pt x="649" y="121"/>
                  <a:pt x="647" y="130"/>
                </a:cubicBezTo>
                <a:cubicBezTo>
                  <a:pt x="644" y="139"/>
                  <a:pt x="641" y="147"/>
                  <a:pt x="638" y="156"/>
                </a:cubicBezTo>
                <a:cubicBezTo>
                  <a:pt x="637" y="158"/>
                  <a:pt x="636" y="159"/>
                  <a:pt x="636" y="161"/>
                </a:cubicBezTo>
                <a:cubicBezTo>
                  <a:pt x="636" y="161"/>
                  <a:pt x="635" y="163"/>
                  <a:pt x="635" y="163"/>
                </a:cubicBezTo>
                <a:cubicBezTo>
                  <a:pt x="634" y="166"/>
                  <a:pt x="634" y="166"/>
                  <a:pt x="634" y="166"/>
                </a:cubicBezTo>
                <a:cubicBezTo>
                  <a:pt x="632" y="171"/>
                  <a:pt x="630" y="175"/>
                  <a:pt x="627" y="179"/>
                </a:cubicBezTo>
                <a:cubicBezTo>
                  <a:pt x="619" y="195"/>
                  <a:pt x="610" y="210"/>
                  <a:pt x="599" y="224"/>
                </a:cubicBezTo>
                <a:cubicBezTo>
                  <a:pt x="599" y="225"/>
                  <a:pt x="598" y="226"/>
                  <a:pt x="598" y="226"/>
                </a:cubicBezTo>
                <a:cubicBezTo>
                  <a:pt x="597" y="227"/>
                  <a:pt x="596" y="228"/>
                  <a:pt x="596" y="229"/>
                </a:cubicBezTo>
                <a:cubicBezTo>
                  <a:pt x="594" y="230"/>
                  <a:pt x="593" y="232"/>
                  <a:pt x="591" y="234"/>
                </a:cubicBezTo>
                <a:cubicBezTo>
                  <a:pt x="588" y="237"/>
                  <a:pt x="585" y="241"/>
                  <a:pt x="582" y="244"/>
                </a:cubicBezTo>
                <a:cubicBezTo>
                  <a:pt x="576" y="251"/>
                  <a:pt x="569" y="257"/>
                  <a:pt x="563" y="263"/>
                </a:cubicBezTo>
                <a:cubicBezTo>
                  <a:pt x="551" y="273"/>
                  <a:pt x="544" y="279"/>
                  <a:pt x="531" y="288"/>
                </a:cubicBezTo>
                <a:cubicBezTo>
                  <a:pt x="520" y="295"/>
                  <a:pt x="509" y="301"/>
                  <a:pt x="497" y="307"/>
                </a:cubicBezTo>
                <a:cubicBezTo>
                  <a:pt x="571" y="244"/>
                  <a:pt x="584" y="159"/>
                  <a:pt x="580" y="97"/>
                </a:cubicBezTo>
                <a:cubicBezTo>
                  <a:pt x="654" y="97"/>
                  <a:pt x="654" y="97"/>
                  <a:pt x="654" y="97"/>
                </a:cubicBezTo>
                <a:cubicBezTo>
                  <a:pt x="653" y="99"/>
                  <a:pt x="653" y="101"/>
                  <a:pt x="653" y="103"/>
                </a:cubicBezTo>
                <a:close/>
                <a:moveTo>
                  <a:pt x="653" y="103"/>
                </a:moveTo>
                <a:cubicBezTo>
                  <a:pt x="653" y="103"/>
                  <a:pt x="653" y="103"/>
                  <a:pt x="653" y="103"/>
                </a:cubicBezTo>
              </a:path>
            </a:pathLst>
          </a:custGeom>
          <a:solidFill>
            <a:schemeClr val="bg1"/>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1" name="Freeform 45"/>
          <p:cNvSpPr>
            <a:spLocks noEditPoints="1"/>
          </p:cNvSpPr>
          <p:nvPr/>
        </p:nvSpPr>
        <p:spPr bwMode="auto">
          <a:xfrm>
            <a:off x="6578600" y="4535488"/>
            <a:ext cx="490538" cy="531813"/>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chemeClr val="bg1"/>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2" name="Freeform 177"/>
          <p:cNvSpPr>
            <a:spLocks noEditPoints="1"/>
          </p:cNvSpPr>
          <p:nvPr/>
        </p:nvSpPr>
        <p:spPr bwMode="auto">
          <a:xfrm>
            <a:off x="4892675" y="3314700"/>
            <a:ext cx="439738" cy="463550"/>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chemeClr val="bg1"/>
          </a:solidFill>
          <a:ln w="9525">
            <a:noFill/>
            <a:round/>
          </a:ln>
        </p:spPr>
        <p:txBody>
          <a:bodyPr lIns="121682" tIns="60841" rIns="121682" bIns="60841"/>
          <a:lstStyle/>
          <a:p>
            <a:pPr marL="0" marR="0" lvl="0" indent="0" algn="l" defTabSz="1217295" rtl="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a:ln>
                <a:noFill/>
              </a:ln>
              <a:solidFill>
                <a:srgbClr val="201C1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7179" name="TextBox 13"/>
          <p:cNvSpPr txBox="1"/>
          <p:nvPr/>
        </p:nvSpPr>
        <p:spPr>
          <a:xfrm>
            <a:off x="1776413" y="5156200"/>
            <a:ext cx="2613025" cy="699770"/>
          </a:xfrm>
          <a:prstGeom prst="rect">
            <a:avLst/>
          </a:prstGeom>
          <a:noFill/>
          <a:ln w="9525">
            <a:noFill/>
          </a:ln>
        </p:spPr>
        <p:txBody>
          <a:bodyPr wrap="square" lIns="0" tIns="0" rIns="0" bIns="0" anchor="t" anchorCtr="0">
            <a:spAutoFit/>
          </a:bodyPr>
          <a:p>
            <a:pPr algn="r" defTabSz="1216025">
              <a:lnSpc>
                <a:spcPct val="120000"/>
              </a:lnSpc>
              <a:spcBef>
                <a:spcPct val="20000"/>
              </a:spcBef>
              <a:buFont typeface="Arial" panose="020B0604020202020204" pitchFamily="34" charset="0"/>
            </a:pPr>
            <a:r>
              <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Sources: Online job portals, company websites, government databases.</a:t>
            </a: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a:p>
            <a:pPr algn="r" defTabSz="1216025">
              <a:lnSpc>
                <a:spcPct val="120000"/>
              </a:lnSpc>
              <a:spcBef>
                <a:spcPct val="20000"/>
              </a:spcBef>
              <a:buFont typeface="Arial" panose="020B0604020202020204" pitchFamily="34" charset="0"/>
            </a:pP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0" name="TextBox 13"/>
          <p:cNvSpPr txBox="1"/>
          <p:nvPr/>
        </p:nvSpPr>
        <p:spPr>
          <a:xfrm>
            <a:off x="1135380" y="3337560"/>
            <a:ext cx="2811145" cy="699770"/>
          </a:xfrm>
          <a:prstGeom prst="rect">
            <a:avLst/>
          </a:prstGeom>
          <a:noFill/>
          <a:ln w="9525">
            <a:noFill/>
          </a:ln>
        </p:spPr>
        <p:txBody>
          <a:bodyPr wrap="square" lIns="0" tIns="0" rIns="0" bIns="0" anchor="t" anchorCtr="0">
            <a:spAutoFit/>
          </a:bodyPr>
          <a:p>
            <a:pPr algn="r" defTabSz="1216025">
              <a:lnSpc>
                <a:spcPct val="120000"/>
              </a:lnSpc>
              <a:spcBef>
                <a:spcPct val="20000"/>
              </a:spcBef>
              <a:buFont typeface="Arial" panose="020B0604020202020204" pitchFamily="34" charset="0"/>
            </a:pPr>
            <a:r>
              <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Cleaning: Handling missing values and outliers.</a:t>
            </a: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a:p>
            <a:pPr algn="r" defTabSz="1216025">
              <a:lnSpc>
                <a:spcPct val="120000"/>
              </a:lnSpc>
              <a:spcBef>
                <a:spcPct val="20000"/>
              </a:spcBef>
              <a:buFont typeface="Arial" panose="020B0604020202020204" pitchFamily="34" charset="0"/>
            </a:pPr>
            <a:r>
              <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a:t>
            </a: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1" name="TextBox 13"/>
          <p:cNvSpPr txBox="1"/>
          <p:nvPr/>
        </p:nvSpPr>
        <p:spPr>
          <a:xfrm>
            <a:off x="6562725" y="1347788"/>
            <a:ext cx="2514600" cy="441960"/>
          </a:xfrm>
          <a:prstGeom prst="rect">
            <a:avLst/>
          </a:prstGeom>
          <a:noFill/>
          <a:ln w="9525">
            <a:noFill/>
          </a:ln>
        </p:spPr>
        <p:txBody>
          <a:bodyPr wrap="square" lIns="0" tIns="0" rIns="0" bIns="0" anchor="t" anchorCtr="0">
            <a:spAutoFit/>
          </a:bodyPr>
          <a:p>
            <a:pPr defTabSz="1216025">
              <a:lnSpc>
                <a:spcPct val="120000"/>
              </a:lnSpc>
              <a:spcBef>
                <a:spcPct val="20000"/>
              </a:spcBef>
              <a:buFont typeface="Arial" panose="020B0604020202020204" pitchFamily="34" charset="0"/>
            </a:pPr>
            <a:r>
              <a:rPr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Objective: Predict salaries for various professions..</a:t>
            </a:r>
            <a:endParaRPr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2" name="TextBox 13"/>
          <p:cNvSpPr txBox="1"/>
          <p:nvPr/>
        </p:nvSpPr>
        <p:spPr>
          <a:xfrm>
            <a:off x="8415338" y="3157538"/>
            <a:ext cx="2514600" cy="441960"/>
          </a:xfrm>
          <a:prstGeom prst="rect">
            <a:avLst/>
          </a:prstGeom>
          <a:noFill/>
          <a:ln w="9525">
            <a:noFill/>
          </a:ln>
        </p:spPr>
        <p:txBody>
          <a:bodyPr wrap="square" lIns="0" tIns="0" rIns="0" bIns="0" anchor="t" anchorCtr="0">
            <a:spAutoFit/>
          </a:bodyPr>
          <a:p>
            <a:pPr defTabSz="1216025">
              <a:lnSpc>
                <a:spcPct val="120000"/>
              </a:lnSpc>
              <a:spcBef>
                <a:spcPct val="20000"/>
              </a:spcBef>
              <a:buFont typeface="Arial" panose="020B0604020202020204" pitchFamily="34" charset="0"/>
            </a:pPr>
            <a:r>
              <a:rPr 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i</a:t>
            </a:r>
            <a:r>
              <a:rPr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mportance: Aid in career planning and budgeting for companies</a:t>
            </a:r>
            <a:endParaRPr lang="en-US" altLang="zh-CN"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3" name="TextBox 13"/>
          <p:cNvSpPr txBox="1"/>
          <p:nvPr/>
        </p:nvSpPr>
        <p:spPr>
          <a:xfrm>
            <a:off x="7627938" y="5108575"/>
            <a:ext cx="2516187" cy="699770"/>
          </a:xfrm>
          <a:prstGeom prst="rect">
            <a:avLst/>
          </a:prstGeom>
          <a:noFill/>
          <a:ln w="9525">
            <a:noFill/>
          </a:ln>
        </p:spPr>
        <p:txBody>
          <a:bodyPr wrap="square" lIns="0" tIns="0" rIns="0" bIns="0" anchor="t" anchorCtr="0">
            <a:spAutoFit/>
          </a:bodyPr>
          <a:p>
            <a:pPr defTabSz="1216025">
              <a:lnSpc>
                <a:spcPct val="120000"/>
              </a:lnSpc>
              <a:spcBef>
                <a:spcPct val="20000"/>
              </a:spcBef>
              <a:buFont typeface="Arial" panose="020B0604020202020204" pitchFamily="34" charset="0"/>
            </a:pPr>
            <a:r>
              <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Challenges: Diverse factors influencing salaries.</a:t>
            </a: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a:p>
            <a:pPr defTabSz="1216025">
              <a:lnSpc>
                <a:spcPct val="120000"/>
              </a:lnSpc>
              <a:spcBef>
                <a:spcPct val="20000"/>
              </a:spcBef>
              <a:buFont typeface="Arial" panose="020B0604020202020204" pitchFamily="34" charset="0"/>
            </a:pP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4" name="TextBox 13"/>
          <p:cNvSpPr txBox="1"/>
          <p:nvPr/>
        </p:nvSpPr>
        <p:spPr>
          <a:xfrm>
            <a:off x="2436813" y="4821238"/>
            <a:ext cx="1952625" cy="245745"/>
          </a:xfrm>
          <a:prstGeom prst="rect">
            <a:avLst/>
          </a:prstGeom>
          <a:noFill/>
          <a:ln w="9525">
            <a:noFill/>
          </a:ln>
        </p:spPr>
        <p:txBody>
          <a:bodyPr lIns="0" tIns="0" rIns="0" bIns="0" anchor="t" anchorCtr="0">
            <a:spAutoFit/>
          </a:bodyPr>
          <a:p>
            <a:pPr algn="r" defTabSz="1216025">
              <a:spcBef>
                <a:spcPct val="20000"/>
              </a:spcBef>
            </a:pPr>
            <a:r>
              <a:rPr lang="zh-CN" altLang="en-US"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rPr>
              <a:t>Data Collection</a:t>
            </a:r>
            <a:endParaRPr lang="zh-CN" altLang="en-US"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5" name="TextBox 13"/>
          <p:cNvSpPr txBox="1"/>
          <p:nvPr/>
        </p:nvSpPr>
        <p:spPr>
          <a:xfrm>
            <a:off x="1727200" y="2962275"/>
            <a:ext cx="1954213" cy="245745"/>
          </a:xfrm>
          <a:prstGeom prst="rect">
            <a:avLst/>
          </a:prstGeom>
          <a:noFill/>
          <a:ln w="9525">
            <a:noFill/>
          </a:ln>
        </p:spPr>
        <p:txBody>
          <a:bodyPr lIns="0" tIns="0" rIns="0" bIns="0" anchor="t" anchorCtr="0">
            <a:spAutoFit/>
          </a:bodyPr>
          <a:p>
            <a:pPr algn="r" defTabSz="1216025">
              <a:spcBef>
                <a:spcPct val="20000"/>
              </a:spcBef>
            </a:pPr>
            <a:r>
              <a:rPr lang="zh-CN" altLang="en-US"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rPr>
              <a:t>Data Preprocessing</a:t>
            </a:r>
            <a:endParaRPr lang="zh-CN" altLang="en-US"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6" name="TextBox 13"/>
          <p:cNvSpPr txBox="1"/>
          <p:nvPr/>
        </p:nvSpPr>
        <p:spPr>
          <a:xfrm>
            <a:off x="7627938" y="4799013"/>
            <a:ext cx="1954212" cy="245745"/>
          </a:xfrm>
          <a:prstGeom prst="rect">
            <a:avLst/>
          </a:prstGeom>
          <a:noFill/>
          <a:ln w="9525">
            <a:noFill/>
          </a:ln>
        </p:spPr>
        <p:txBody>
          <a:bodyPr lIns="0" tIns="0" rIns="0" bIns="0" anchor="t" anchorCtr="0">
            <a:spAutoFit/>
          </a:bodyPr>
          <a:p>
            <a:pPr defTabSz="1216025">
              <a:spcBef>
                <a:spcPct val="20000"/>
              </a:spcBef>
            </a:pPr>
            <a:r>
              <a:rPr lang="zh-CN" altLang="en-US"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rPr>
              <a:t>Problem Statement</a:t>
            </a:r>
            <a:endParaRPr lang="zh-CN" altLang="en-US"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188" name="TextBox 13"/>
          <p:cNvSpPr txBox="1"/>
          <p:nvPr/>
        </p:nvSpPr>
        <p:spPr>
          <a:xfrm>
            <a:off x="6538913" y="1081088"/>
            <a:ext cx="1952625" cy="245745"/>
          </a:xfrm>
          <a:prstGeom prst="rect">
            <a:avLst/>
          </a:prstGeom>
          <a:noFill/>
          <a:ln w="9525">
            <a:noFill/>
          </a:ln>
        </p:spPr>
        <p:txBody>
          <a:bodyPr lIns="0" tIns="0" rIns="0" bIns="0" anchor="t" anchorCtr="0">
            <a:spAutoFit/>
          </a:bodyPr>
          <a:p>
            <a:pPr defTabSz="1216025">
              <a:spcBef>
                <a:spcPct val="20000"/>
              </a:spcBef>
            </a:pPr>
            <a:r>
              <a:rPr lang="en-US" altLang="zh-CN"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rPr>
              <a:t> Introduction</a:t>
            </a:r>
            <a:endParaRPr lang="en-US" altLang="zh-CN" sz="1600" b="1"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7189" name="组合 25"/>
          <p:cNvGrpSpPr/>
          <p:nvPr/>
        </p:nvGrpSpPr>
        <p:grpSpPr>
          <a:xfrm rot="1800232">
            <a:off x="415925" y="190500"/>
            <a:ext cx="615950" cy="581025"/>
            <a:chOff x="-1213201" y="124209"/>
            <a:chExt cx="5815897" cy="5485901"/>
          </a:xfrm>
        </p:grpSpPr>
        <p:sp>
          <p:nvSpPr>
            <p:cNvPr id="27" name="等腰三角形 26"/>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等腰三角形 27"/>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等腰三角形 28"/>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93" name="文本框 29"/>
          <p:cNvSpPr txBox="1"/>
          <p:nvPr/>
        </p:nvSpPr>
        <p:spPr>
          <a:xfrm>
            <a:off x="1135380" y="332105"/>
            <a:ext cx="4550410"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Exploratory Data Analysis</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
        <p:nvSpPr>
          <p:cNvPr id="14" name="TextBox 13"/>
          <p:cNvSpPr txBox="1"/>
          <p:nvPr>
            <p:custDataLst>
              <p:tags r:id="rId1"/>
            </p:custDataLst>
          </p:nvPr>
        </p:nvSpPr>
        <p:spPr>
          <a:xfrm>
            <a:off x="911860" y="717550"/>
            <a:ext cx="3980815" cy="478790"/>
          </a:xfrm>
          <a:prstGeom prst="rect">
            <a:avLst/>
          </a:prstGeom>
          <a:noFill/>
          <a:ln w="9525">
            <a:noFill/>
          </a:ln>
        </p:spPr>
        <p:txBody>
          <a:bodyPr wrap="square" lIns="0" tIns="0" rIns="0" bIns="0" anchor="t" anchorCtr="0">
            <a:spAutoFit/>
          </a:bodyPr>
          <a:p>
            <a:pPr algn="r" defTabSz="1216025">
              <a:lnSpc>
                <a:spcPct val="120000"/>
              </a:lnSpc>
              <a:spcBef>
                <a:spcPct val="20000"/>
              </a:spcBef>
              <a:buFont typeface="Arial" panose="020B0604020202020204" pitchFamily="34" charset="0"/>
            </a:pPr>
            <a:r>
              <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rPr>
              <a:t>Cleaning: Handling missing values and outliers.</a:t>
            </a: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a:p>
            <a:pPr algn="r" defTabSz="1216025">
              <a:lnSpc>
                <a:spcPct val="120000"/>
              </a:lnSpc>
              <a:spcBef>
                <a:spcPct val="20000"/>
              </a:spcBef>
              <a:buFont typeface="Arial" panose="020B0604020202020204" pitchFamily="34" charset="0"/>
            </a:pPr>
            <a:endParaRPr lang="zh-CN" altLang="en-US" sz="1200" dirty="0">
              <a:solidFill>
                <a:srgbClr val="201C11"/>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任意多边形 18"/>
          <p:cNvSpPr/>
          <p:nvPr/>
        </p:nvSpPr>
        <p:spPr>
          <a:xfrm>
            <a:off x="5207000" y="1038860"/>
            <a:ext cx="1792605" cy="428879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D2824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750" tIns="732054" rIns="412751" bIns="732053"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任意多边形 21"/>
          <p:cNvSpPr/>
          <p:nvPr/>
        </p:nvSpPr>
        <p:spPr>
          <a:xfrm>
            <a:off x="7134225" y="1038860"/>
            <a:ext cx="1792605" cy="428879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842B5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750" tIns="732054" rIns="412751" bIns="732053"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任意多边形 22"/>
          <p:cNvSpPr/>
          <p:nvPr/>
        </p:nvSpPr>
        <p:spPr>
          <a:xfrm>
            <a:off x="9061450" y="970915"/>
            <a:ext cx="1792605" cy="428879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CD234E"/>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2750" tIns="732054" rIns="412751" bIns="732053"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24" name="矩形 23"/>
          <p:cNvSpPr/>
          <p:nvPr/>
        </p:nvSpPr>
        <p:spPr>
          <a:xfrm>
            <a:off x="5375275" y="1543685"/>
            <a:ext cx="1624330" cy="9220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rPr>
              <a:t>Model Performance Evaluation:</a:t>
            </a:r>
            <a:endParaRPr kumimoji="0" lang="zh-CN" altLang="en-US" sz="18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endParaRPr>
          </a:p>
        </p:txBody>
      </p:sp>
      <p:sp>
        <p:nvSpPr>
          <p:cNvPr id="26" name="矩形 25"/>
          <p:cNvSpPr/>
          <p:nvPr/>
        </p:nvSpPr>
        <p:spPr>
          <a:xfrm>
            <a:off x="5367655" y="2416810"/>
            <a:ext cx="1544955" cy="1610995"/>
          </a:xfrm>
          <a:prstGeom prst="rect">
            <a:avLst/>
          </a:prstGeom>
        </p:spPr>
        <p:txBody>
          <a:bodyPr wrap="square">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rPr>
              <a:t>Compare models using cross-validation to ensure that the chosen model generalizes well to unseen data.</a:t>
            </a:r>
            <a:endParaRPr kumimoji="0" lang="zh-CN" altLang="en-US" sz="14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endParaRPr>
          </a:p>
        </p:txBody>
      </p:sp>
      <p:sp>
        <p:nvSpPr>
          <p:cNvPr id="27" name="矩形 26"/>
          <p:cNvSpPr/>
          <p:nvPr/>
        </p:nvSpPr>
        <p:spPr>
          <a:xfrm>
            <a:off x="7308850" y="1868170"/>
            <a:ext cx="1463675"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rPr>
              <a:t>Model Complexity:</a:t>
            </a:r>
            <a:endParaRPr kumimoji="0" lang="zh-CN" altLang="en-US" sz="18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endParaRPr>
          </a:p>
        </p:txBody>
      </p:sp>
      <p:sp>
        <p:nvSpPr>
          <p:cNvPr id="29" name="矩形 28"/>
          <p:cNvSpPr/>
          <p:nvPr/>
        </p:nvSpPr>
        <p:spPr>
          <a:xfrm>
            <a:off x="9148445" y="1729740"/>
            <a:ext cx="1537335" cy="9220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rPr>
              <a:t>Interpretability and Domain Knowledge:</a:t>
            </a:r>
            <a:endParaRPr kumimoji="0" lang="zh-CN" altLang="en-US" sz="18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endParaRPr>
          </a:p>
        </p:txBody>
      </p:sp>
      <p:grpSp>
        <p:nvGrpSpPr>
          <p:cNvPr id="10248" name="组合 32"/>
          <p:cNvGrpSpPr/>
          <p:nvPr/>
        </p:nvGrpSpPr>
        <p:grpSpPr>
          <a:xfrm>
            <a:off x="831850" y="2601913"/>
            <a:ext cx="3939540" cy="1449722"/>
            <a:chOff x="475488" y="1542757"/>
            <a:chExt cx="3940010" cy="1450006"/>
          </a:xfrm>
        </p:grpSpPr>
        <p:sp>
          <p:nvSpPr>
            <p:cNvPr id="40" name="矩形 39"/>
            <p:cNvSpPr/>
            <p:nvPr/>
          </p:nvSpPr>
          <p:spPr>
            <a:xfrm>
              <a:off x="475488" y="1542757"/>
              <a:ext cx="3940010" cy="52207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schemeClr val="tx1">
                      <a:lumMod val="75000"/>
                      <a:lumOff val="25000"/>
                    </a:schemeClr>
                  </a:solidFill>
                  <a:effectLst/>
                  <a:uLnTx/>
                  <a:uFillTx/>
                  <a:latin typeface="华文细黑" pitchFamily="2" charset="-122"/>
                  <a:ea typeface="华文细黑" pitchFamily="2" charset="-122"/>
                  <a:cs typeface="+mn-cs"/>
                  <a:sym typeface="+mn-ea"/>
                </a:rPr>
                <a:t>Models Considered</a:t>
              </a:r>
              <a:endParaRPr kumimoji="0" lang="zh-CN" altLang="en-US" sz="2800" b="1" i="0" u="none" strike="noStrike" kern="1200" cap="none" spc="0" normalizeH="0" baseline="0" noProof="0" dirty="0" smtClean="0">
                <a:ln>
                  <a:noFill/>
                </a:ln>
                <a:solidFill>
                  <a:schemeClr val="tx1">
                    <a:lumMod val="75000"/>
                    <a:lumOff val="25000"/>
                  </a:schemeClr>
                </a:solidFill>
                <a:effectLst/>
                <a:uLnTx/>
                <a:uFillTx/>
                <a:latin typeface="华文细黑" pitchFamily="2" charset="-122"/>
                <a:ea typeface="华文细黑" pitchFamily="2" charset="-122"/>
                <a:cs typeface="+mn-cs"/>
                <a:sym typeface="+mn-ea"/>
              </a:endParaRPr>
            </a:p>
          </p:txBody>
        </p:sp>
        <p:sp>
          <p:nvSpPr>
            <p:cNvPr id="41" name="矩形 40"/>
            <p:cNvSpPr/>
            <p:nvPr/>
          </p:nvSpPr>
          <p:spPr>
            <a:xfrm>
              <a:off x="475488" y="2255383"/>
              <a:ext cx="3856498" cy="7373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E7E6E6">
                      <a:lumMod val="25000"/>
                    </a:srgbClr>
                  </a:solidFill>
                  <a:effectLst/>
                  <a:uLnTx/>
                  <a:uFillTx/>
                  <a:latin typeface="+mn-lt"/>
                  <a:ea typeface="Microsoft YaHei" panose="020B0503020204020204" pitchFamily="34" charset="-122"/>
                  <a:cs typeface="SimSun" panose="02010600030101010101" pitchFamily="2" charset="-122"/>
                  <a:sym typeface="+mn-ea"/>
                </a:rPr>
                <a:t>List the machine learning models used (Linear Regression, Decision Tree, Random Forest, Gradient Boosting).</a:t>
              </a:r>
              <a:endParaRPr kumimoji="0" lang="zh-CN" altLang="en-US" sz="1400" b="0" i="0" u="none" strike="noStrike" kern="0" cap="none" spc="0" normalizeH="0" baseline="0" noProof="0" dirty="0">
                <a:ln>
                  <a:noFill/>
                </a:ln>
                <a:solidFill>
                  <a:srgbClr val="E7E6E6">
                    <a:lumMod val="25000"/>
                  </a:srgbClr>
                </a:solidFill>
                <a:effectLst/>
                <a:uLnTx/>
                <a:uFillTx/>
                <a:latin typeface="+mn-lt"/>
                <a:ea typeface="Microsoft YaHei" panose="020B0503020204020204" pitchFamily="34" charset="-122"/>
                <a:cs typeface="SimSun" panose="02010600030101010101" pitchFamily="2" charset="-122"/>
                <a:sym typeface="+mn-ea"/>
              </a:endParaRPr>
            </a:p>
          </p:txBody>
        </p:sp>
      </p:grpSp>
      <p:grpSp>
        <p:nvGrpSpPr>
          <p:cNvPr id="10251" name="组合 41"/>
          <p:cNvGrpSpPr/>
          <p:nvPr/>
        </p:nvGrpSpPr>
        <p:grpSpPr>
          <a:xfrm>
            <a:off x="10655300" y="5259388"/>
            <a:ext cx="1120775" cy="735012"/>
            <a:chOff x="10711727" y="5976543"/>
            <a:chExt cx="1121790" cy="735617"/>
          </a:xfrm>
        </p:grpSpPr>
        <p:sp>
          <p:nvSpPr>
            <p:cNvPr id="43" name="椭圆 42"/>
            <p:cNvSpPr/>
            <p:nvPr/>
          </p:nvSpPr>
          <p:spPr>
            <a:xfrm>
              <a:off x="11174989" y="6053632"/>
              <a:ext cx="658528" cy="658528"/>
            </a:xfrm>
            <a:prstGeom prst="ellipse">
              <a:avLst/>
            </a:prstGeom>
            <a:solidFill>
              <a:srgbClr val="F66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icrosoft YaHei" panose="020B0503020204020204" pitchFamily="34" charset="-122"/>
                <a:cs typeface="+mn-cs"/>
              </a:endParaRPr>
            </a:p>
          </p:txBody>
        </p:sp>
        <p:sp>
          <p:nvSpPr>
            <p:cNvPr id="44" name="椭圆 43"/>
            <p:cNvSpPr/>
            <p:nvPr/>
          </p:nvSpPr>
          <p:spPr>
            <a:xfrm>
              <a:off x="10711727" y="5976543"/>
              <a:ext cx="658528" cy="658528"/>
            </a:xfrm>
            <a:prstGeom prst="ellipse">
              <a:avLst/>
            </a:prstGeom>
            <a:solidFill>
              <a:srgbClr val="F66984">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icrosoft YaHei" panose="020B0503020204020204" pitchFamily="34" charset="-122"/>
                <a:cs typeface="+mn-cs"/>
              </a:endParaRPr>
            </a:p>
          </p:txBody>
        </p:sp>
      </p:grpSp>
      <p:sp>
        <p:nvSpPr>
          <p:cNvPr id="45" name="矩形 44"/>
          <p:cNvSpPr/>
          <p:nvPr/>
        </p:nvSpPr>
        <p:spPr>
          <a:xfrm>
            <a:off x="7289483" y="2513013"/>
            <a:ext cx="1544638" cy="235331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rPr>
              <a:t>Consider simpler models (e.g., linear regression) for smaller datasets or when interpretability is important.</a:t>
            </a:r>
            <a:endParaRPr kumimoji="0" lang="zh-CN" altLang="en-US" sz="14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endParaRPr>
          </a:p>
        </p:txBody>
      </p:sp>
      <p:sp>
        <p:nvSpPr>
          <p:cNvPr id="46" name="矩形 45"/>
          <p:cNvSpPr/>
          <p:nvPr/>
        </p:nvSpPr>
        <p:spPr>
          <a:xfrm>
            <a:off x="9211310" y="2667635"/>
            <a:ext cx="1544955" cy="1753235"/>
          </a:xfrm>
          <a:prstGeom prst="rect">
            <a:avLst/>
          </a:prstGeom>
        </p:spPr>
        <p:txBody>
          <a:bodyPr wrap="square">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rPr>
              <a:t>choose interpretable models like linear regression or decision trees.</a:t>
            </a:r>
            <a:endParaRPr kumimoji="0" lang="zh-CN" altLang="en-US" sz="1400" b="0" i="0" u="none" strike="noStrike" kern="0" cap="none" spc="0" normalizeH="0" baseline="0" noProof="0" dirty="0">
              <a:ln>
                <a:noFill/>
              </a:ln>
              <a:solidFill>
                <a:prstClr val="white"/>
              </a:solidFill>
              <a:effectLst/>
              <a:uLnTx/>
              <a:uFillTx/>
              <a:latin typeface="+mn-lt"/>
              <a:ea typeface="Microsoft YaHei" panose="020B0503020204020204" pitchFamily="34" charset="-122"/>
              <a:cs typeface="SimSun" panose="02010600030101010101" pitchFamily="2" charset="-122"/>
              <a:sym typeface="+mn-ea"/>
            </a:endParaRPr>
          </a:p>
        </p:txBody>
      </p:sp>
      <p:grpSp>
        <p:nvGrpSpPr>
          <p:cNvPr id="10256" name="组合 16"/>
          <p:cNvGrpSpPr/>
          <p:nvPr/>
        </p:nvGrpSpPr>
        <p:grpSpPr>
          <a:xfrm rot="1800232">
            <a:off x="415925" y="190500"/>
            <a:ext cx="615950" cy="581025"/>
            <a:chOff x="-1213201" y="124209"/>
            <a:chExt cx="5815897" cy="5485901"/>
          </a:xfrm>
        </p:grpSpPr>
        <p:sp>
          <p:nvSpPr>
            <p:cNvPr id="18" name="等腰三角形 17"/>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等腰三角形 20"/>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0260" name="文本框 24"/>
          <p:cNvSpPr txBox="1"/>
          <p:nvPr/>
        </p:nvSpPr>
        <p:spPr>
          <a:xfrm>
            <a:off x="1135380" y="332105"/>
            <a:ext cx="4829810"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ML Model Selection</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Freeform 412"/>
          <p:cNvSpPr/>
          <p:nvPr/>
        </p:nvSpPr>
        <p:spPr>
          <a:xfrm>
            <a:off x="13027025" y="2676525"/>
            <a:ext cx="44450" cy="66675"/>
          </a:xfrm>
          <a:custGeom>
            <a:avLst/>
            <a:gdLst/>
            <a:ahLst/>
            <a:cxnLst>
              <a:cxn ang="0">
                <a:pos x="0" y="30543"/>
              </a:cxn>
              <a:cxn ang="0">
                <a:pos x="5874" y="66639"/>
              </a:cxn>
              <a:cxn ang="0">
                <a:pos x="44057" y="30543"/>
              </a:cxn>
              <a:cxn ang="0">
                <a:pos x="32308" y="0"/>
              </a:cxn>
              <a:cxn ang="0">
                <a:pos x="0" y="30543"/>
              </a:cxn>
            </a:cxnLst>
            <a:pathLst>
              <a:path w="15" h="24">
                <a:moveTo>
                  <a:pt x="0" y="11"/>
                </a:moveTo>
                <a:lnTo>
                  <a:pt x="2" y="24"/>
                </a:lnTo>
                <a:lnTo>
                  <a:pt x="15" y="11"/>
                </a:lnTo>
                <a:lnTo>
                  <a:pt x="11" y="0"/>
                </a:lnTo>
                <a:lnTo>
                  <a:pt x="0" y="11"/>
                </a:lnTo>
                <a:close/>
              </a:path>
            </a:pathLst>
          </a:custGeom>
          <a:solidFill>
            <a:schemeClr val="bg1"/>
          </a:solidFill>
          <a:ln w="9525">
            <a:noFill/>
          </a:ln>
        </p:spPr>
        <p:txBody>
          <a:bodyPr/>
          <a:p>
            <a:endParaRPr lang="en-US"/>
          </a:p>
        </p:txBody>
      </p:sp>
      <p:sp>
        <p:nvSpPr>
          <p:cNvPr id="11266" name="Freeform 412"/>
          <p:cNvSpPr/>
          <p:nvPr/>
        </p:nvSpPr>
        <p:spPr>
          <a:xfrm>
            <a:off x="13027025" y="4856163"/>
            <a:ext cx="44450" cy="66675"/>
          </a:xfrm>
          <a:custGeom>
            <a:avLst/>
            <a:gdLst/>
            <a:ahLst/>
            <a:cxnLst>
              <a:cxn ang="0">
                <a:pos x="0" y="30543"/>
              </a:cxn>
              <a:cxn ang="0">
                <a:pos x="5874" y="66639"/>
              </a:cxn>
              <a:cxn ang="0">
                <a:pos x="44057" y="30543"/>
              </a:cxn>
              <a:cxn ang="0">
                <a:pos x="32308" y="0"/>
              </a:cxn>
              <a:cxn ang="0">
                <a:pos x="0" y="30543"/>
              </a:cxn>
            </a:cxnLst>
            <a:pathLst>
              <a:path w="15" h="24">
                <a:moveTo>
                  <a:pt x="0" y="11"/>
                </a:moveTo>
                <a:lnTo>
                  <a:pt x="2" y="24"/>
                </a:lnTo>
                <a:lnTo>
                  <a:pt x="15" y="11"/>
                </a:lnTo>
                <a:lnTo>
                  <a:pt x="11" y="0"/>
                </a:lnTo>
                <a:lnTo>
                  <a:pt x="0" y="11"/>
                </a:lnTo>
                <a:close/>
              </a:path>
            </a:pathLst>
          </a:custGeom>
          <a:solidFill>
            <a:schemeClr val="bg1"/>
          </a:solidFill>
          <a:ln w="9525">
            <a:noFill/>
          </a:ln>
        </p:spPr>
        <p:txBody>
          <a:bodyPr/>
          <a:p>
            <a:endParaRPr lang="en-US"/>
          </a:p>
        </p:txBody>
      </p:sp>
      <p:sp>
        <p:nvSpPr>
          <p:cNvPr id="42" name="矩形 41"/>
          <p:cNvSpPr/>
          <p:nvPr/>
        </p:nvSpPr>
        <p:spPr>
          <a:xfrm>
            <a:off x="5486400" y="1462088"/>
            <a:ext cx="2952750" cy="2044700"/>
          </a:xfrm>
          <a:prstGeom prst="rect">
            <a:avLst/>
          </a:prstGeom>
          <a:solidFill>
            <a:srgbClr val="D28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3" name="组合 42"/>
          <p:cNvGrpSpPr/>
          <p:nvPr/>
        </p:nvGrpSpPr>
        <p:grpSpPr>
          <a:xfrm>
            <a:off x="5721127" y="1793502"/>
            <a:ext cx="655496" cy="361586"/>
            <a:chOff x="8526461" y="3021137"/>
            <a:chExt cx="412081" cy="227313"/>
          </a:xfrm>
          <a:solidFill>
            <a:schemeClr val="bg1"/>
          </a:solidFill>
        </p:grpSpPr>
        <p:sp>
          <p:nvSpPr>
            <p:cNvPr id="44" name="Freeform 319"/>
            <p:cNvSpPr>
              <a:spLocks noEditPoints="1"/>
            </p:cNvSpPr>
            <p:nvPr/>
          </p:nvSpPr>
          <p:spPr bwMode="auto">
            <a:xfrm>
              <a:off x="8526461" y="3208336"/>
              <a:ext cx="277151" cy="40114"/>
            </a:xfrm>
            <a:custGeom>
              <a:avLst/>
              <a:gdLst>
                <a:gd name="T0" fmla="*/ 255 w 260"/>
                <a:gd name="T1" fmla="*/ 0 h 38"/>
                <a:gd name="T2" fmla="*/ 6 w 260"/>
                <a:gd name="T3" fmla="*/ 0 h 38"/>
                <a:gd name="T4" fmla="*/ 1 w 260"/>
                <a:gd name="T5" fmla="*/ 18 h 38"/>
                <a:gd name="T6" fmla="*/ 0 w 260"/>
                <a:gd name="T7" fmla="*/ 18 h 38"/>
                <a:gd name="T8" fmla="*/ 0 w 260"/>
                <a:gd name="T9" fmla="*/ 38 h 38"/>
                <a:gd name="T10" fmla="*/ 260 w 260"/>
                <a:gd name="T11" fmla="*/ 38 h 38"/>
                <a:gd name="T12" fmla="*/ 260 w 260"/>
                <a:gd name="T13" fmla="*/ 18 h 38"/>
                <a:gd name="T14" fmla="*/ 260 w 260"/>
                <a:gd name="T15" fmla="*/ 18 h 38"/>
                <a:gd name="T16" fmla="*/ 255 w 260"/>
                <a:gd name="T17" fmla="*/ 0 h 38"/>
                <a:gd name="T18" fmla="*/ 171 w 260"/>
                <a:gd name="T19" fmla="*/ 30 h 38"/>
                <a:gd name="T20" fmla="*/ 88 w 260"/>
                <a:gd name="T21" fmla="*/ 30 h 38"/>
                <a:gd name="T22" fmla="*/ 88 w 260"/>
                <a:gd name="T23" fmla="*/ 19 h 38"/>
                <a:gd name="T24" fmla="*/ 171 w 260"/>
                <a:gd name="T25" fmla="*/ 19 h 38"/>
                <a:gd name="T26" fmla="*/ 171 w 260"/>
                <a:gd name="T27"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0" h="38">
                  <a:moveTo>
                    <a:pt x="255" y="0"/>
                  </a:moveTo>
                  <a:lnTo>
                    <a:pt x="6" y="0"/>
                  </a:lnTo>
                  <a:lnTo>
                    <a:pt x="1" y="18"/>
                  </a:lnTo>
                  <a:lnTo>
                    <a:pt x="0" y="18"/>
                  </a:lnTo>
                  <a:lnTo>
                    <a:pt x="0" y="38"/>
                  </a:lnTo>
                  <a:lnTo>
                    <a:pt x="260" y="38"/>
                  </a:lnTo>
                  <a:lnTo>
                    <a:pt x="260" y="18"/>
                  </a:lnTo>
                  <a:lnTo>
                    <a:pt x="260" y="18"/>
                  </a:lnTo>
                  <a:lnTo>
                    <a:pt x="255" y="0"/>
                  </a:lnTo>
                  <a:close/>
                  <a:moveTo>
                    <a:pt x="171" y="30"/>
                  </a:moveTo>
                  <a:lnTo>
                    <a:pt x="88" y="30"/>
                  </a:lnTo>
                  <a:lnTo>
                    <a:pt x="88" y="19"/>
                  </a:lnTo>
                  <a:lnTo>
                    <a:pt x="171" y="19"/>
                  </a:lnTo>
                  <a:lnTo>
                    <a:pt x="171"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5" name="Rectangle 320"/>
            <p:cNvSpPr>
              <a:spLocks noChangeArrowheads="1"/>
            </p:cNvSpPr>
            <p:nvPr/>
          </p:nvSpPr>
          <p:spPr bwMode="auto">
            <a:xfrm>
              <a:off x="8582378" y="3070976"/>
              <a:ext cx="106971" cy="170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6" name="Rectangle 321"/>
            <p:cNvSpPr>
              <a:spLocks noChangeArrowheads="1"/>
            </p:cNvSpPr>
            <p:nvPr/>
          </p:nvSpPr>
          <p:spPr bwMode="auto">
            <a:xfrm>
              <a:off x="8582378" y="3107443"/>
              <a:ext cx="106971" cy="170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7" name="Rectangle 322"/>
            <p:cNvSpPr>
              <a:spLocks noChangeArrowheads="1"/>
            </p:cNvSpPr>
            <p:nvPr/>
          </p:nvSpPr>
          <p:spPr bwMode="auto">
            <a:xfrm>
              <a:off x="8582378" y="3145126"/>
              <a:ext cx="106971" cy="194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8" name="Freeform 323"/>
            <p:cNvSpPr/>
            <p:nvPr/>
          </p:nvSpPr>
          <p:spPr bwMode="auto">
            <a:xfrm>
              <a:off x="8547126" y="3021137"/>
              <a:ext cx="234606" cy="182336"/>
            </a:xfrm>
            <a:custGeom>
              <a:avLst/>
              <a:gdLst>
                <a:gd name="T0" fmla="*/ 149 w 149"/>
                <a:gd name="T1" fmla="*/ 113 h 116"/>
                <a:gd name="T2" fmla="*/ 120 w 149"/>
                <a:gd name="T3" fmla="*/ 103 h 116"/>
                <a:gd name="T4" fmla="*/ 13 w 149"/>
                <a:gd name="T5" fmla="*/ 103 h 116"/>
                <a:gd name="T6" fmla="*/ 13 w 149"/>
                <a:gd name="T7" fmla="*/ 13 h 116"/>
                <a:gd name="T8" fmla="*/ 126 w 149"/>
                <a:gd name="T9" fmla="*/ 13 h 116"/>
                <a:gd name="T10" fmla="*/ 148 w 149"/>
                <a:gd name="T11" fmla="*/ 8 h 116"/>
                <a:gd name="T12" fmla="*/ 149 w 149"/>
                <a:gd name="T13" fmla="*/ 8 h 116"/>
                <a:gd name="T14" fmla="*/ 149 w 149"/>
                <a:gd name="T15" fmla="*/ 0 h 116"/>
                <a:gd name="T16" fmla="*/ 0 w 149"/>
                <a:gd name="T17" fmla="*/ 0 h 116"/>
                <a:gd name="T18" fmla="*/ 0 w 149"/>
                <a:gd name="T19" fmla="*/ 116 h 116"/>
                <a:gd name="T20" fmla="*/ 149 w 149"/>
                <a:gd name="T21" fmla="*/ 116 h 116"/>
                <a:gd name="T22" fmla="*/ 149 w 149"/>
                <a:gd name="T23" fmla="*/ 11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16">
                  <a:moveTo>
                    <a:pt x="149" y="113"/>
                  </a:moveTo>
                  <a:cubicBezTo>
                    <a:pt x="138" y="113"/>
                    <a:pt x="128" y="109"/>
                    <a:pt x="120" y="103"/>
                  </a:cubicBezTo>
                  <a:cubicBezTo>
                    <a:pt x="13" y="103"/>
                    <a:pt x="13" y="103"/>
                    <a:pt x="13" y="103"/>
                  </a:cubicBezTo>
                  <a:cubicBezTo>
                    <a:pt x="13" y="13"/>
                    <a:pt x="13" y="13"/>
                    <a:pt x="13" y="13"/>
                  </a:cubicBezTo>
                  <a:cubicBezTo>
                    <a:pt x="126" y="13"/>
                    <a:pt x="126" y="13"/>
                    <a:pt x="126" y="13"/>
                  </a:cubicBezTo>
                  <a:cubicBezTo>
                    <a:pt x="133" y="9"/>
                    <a:pt x="140" y="8"/>
                    <a:pt x="148" y="8"/>
                  </a:cubicBezTo>
                  <a:cubicBezTo>
                    <a:pt x="148" y="8"/>
                    <a:pt x="149" y="8"/>
                    <a:pt x="149" y="8"/>
                  </a:cubicBezTo>
                  <a:cubicBezTo>
                    <a:pt x="149" y="0"/>
                    <a:pt x="149" y="0"/>
                    <a:pt x="149" y="0"/>
                  </a:cubicBezTo>
                  <a:cubicBezTo>
                    <a:pt x="0" y="0"/>
                    <a:pt x="0" y="0"/>
                    <a:pt x="0" y="0"/>
                  </a:cubicBezTo>
                  <a:cubicBezTo>
                    <a:pt x="0" y="116"/>
                    <a:pt x="0" y="116"/>
                    <a:pt x="0" y="116"/>
                  </a:cubicBezTo>
                  <a:cubicBezTo>
                    <a:pt x="149" y="116"/>
                    <a:pt x="149" y="116"/>
                    <a:pt x="149" y="116"/>
                  </a:cubicBezTo>
                  <a:lnTo>
                    <a:pt x="149"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sp>
          <p:nvSpPr>
            <p:cNvPr id="49" name="Freeform 324"/>
            <p:cNvSpPr>
              <a:spLocks noEditPoints="1"/>
            </p:cNvSpPr>
            <p:nvPr/>
          </p:nvSpPr>
          <p:spPr bwMode="auto">
            <a:xfrm>
              <a:off x="8696642" y="3028431"/>
              <a:ext cx="241900" cy="207864"/>
            </a:xfrm>
            <a:custGeom>
              <a:avLst/>
              <a:gdLst>
                <a:gd name="T0" fmla="*/ 147 w 154"/>
                <a:gd name="T1" fmla="*/ 105 h 132"/>
                <a:gd name="T2" fmla="*/ 103 w 154"/>
                <a:gd name="T3" fmla="*/ 73 h 132"/>
                <a:gd name="T4" fmla="*/ 100 w 154"/>
                <a:gd name="T5" fmla="*/ 71 h 132"/>
                <a:gd name="T6" fmla="*/ 97 w 154"/>
                <a:gd name="T7" fmla="*/ 34 h 132"/>
                <a:gd name="T8" fmla="*/ 32 w 154"/>
                <a:gd name="T9" fmla="*/ 11 h 132"/>
                <a:gd name="T10" fmla="*/ 12 w 154"/>
                <a:gd name="T11" fmla="*/ 77 h 132"/>
                <a:gd name="T12" fmla="*/ 76 w 154"/>
                <a:gd name="T13" fmla="*/ 99 h 132"/>
                <a:gd name="T14" fmla="*/ 84 w 154"/>
                <a:gd name="T15" fmla="*/ 94 h 132"/>
                <a:gd name="T16" fmla="*/ 86 w 154"/>
                <a:gd name="T17" fmla="*/ 96 h 132"/>
                <a:gd name="T18" fmla="*/ 130 w 154"/>
                <a:gd name="T19" fmla="*/ 128 h 132"/>
                <a:gd name="T20" fmla="*/ 147 w 154"/>
                <a:gd name="T21" fmla="*/ 126 h 132"/>
                <a:gd name="T22" fmla="*/ 150 w 154"/>
                <a:gd name="T23" fmla="*/ 122 h 132"/>
                <a:gd name="T24" fmla="*/ 147 w 154"/>
                <a:gd name="T25" fmla="*/ 105 h 132"/>
                <a:gd name="T26" fmla="*/ 69 w 154"/>
                <a:gd name="T27" fmla="*/ 85 h 132"/>
                <a:gd name="T28" fmla="*/ 25 w 154"/>
                <a:gd name="T29" fmla="*/ 70 h 132"/>
                <a:gd name="T30" fmla="*/ 39 w 154"/>
                <a:gd name="T31" fmla="*/ 25 h 132"/>
                <a:gd name="T32" fmla="*/ 83 w 154"/>
                <a:gd name="T33" fmla="*/ 41 h 132"/>
                <a:gd name="T34" fmla="*/ 69 w 154"/>
                <a:gd name="T35" fmla="*/ 8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 h="132">
                  <a:moveTo>
                    <a:pt x="147" y="105"/>
                  </a:moveTo>
                  <a:cubicBezTo>
                    <a:pt x="103" y="73"/>
                    <a:pt x="103" y="73"/>
                    <a:pt x="103" y="73"/>
                  </a:cubicBezTo>
                  <a:cubicBezTo>
                    <a:pt x="102" y="72"/>
                    <a:pt x="101" y="72"/>
                    <a:pt x="100" y="71"/>
                  </a:cubicBezTo>
                  <a:cubicBezTo>
                    <a:pt x="103" y="60"/>
                    <a:pt x="103" y="46"/>
                    <a:pt x="97" y="34"/>
                  </a:cubicBezTo>
                  <a:cubicBezTo>
                    <a:pt x="85" y="10"/>
                    <a:pt x="56" y="0"/>
                    <a:pt x="32" y="11"/>
                  </a:cubicBezTo>
                  <a:cubicBezTo>
                    <a:pt x="9" y="23"/>
                    <a:pt x="0" y="52"/>
                    <a:pt x="12" y="77"/>
                  </a:cubicBezTo>
                  <a:cubicBezTo>
                    <a:pt x="24" y="101"/>
                    <a:pt x="53" y="111"/>
                    <a:pt x="76" y="99"/>
                  </a:cubicBezTo>
                  <a:cubicBezTo>
                    <a:pt x="79" y="98"/>
                    <a:pt x="81" y="96"/>
                    <a:pt x="84" y="94"/>
                  </a:cubicBezTo>
                  <a:cubicBezTo>
                    <a:pt x="84" y="95"/>
                    <a:pt x="85" y="96"/>
                    <a:pt x="86" y="96"/>
                  </a:cubicBezTo>
                  <a:cubicBezTo>
                    <a:pt x="130" y="128"/>
                    <a:pt x="130" y="128"/>
                    <a:pt x="130" y="128"/>
                  </a:cubicBezTo>
                  <a:cubicBezTo>
                    <a:pt x="136" y="132"/>
                    <a:pt x="144" y="131"/>
                    <a:pt x="147" y="126"/>
                  </a:cubicBezTo>
                  <a:cubicBezTo>
                    <a:pt x="150" y="122"/>
                    <a:pt x="150" y="122"/>
                    <a:pt x="150" y="122"/>
                  </a:cubicBezTo>
                  <a:cubicBezTo>
                    <a:pt x="154" y="117"/>
                    <a:pt x="153" y="109"/>
                    <a:pt x="147" y="105"/>
                  </a:cubicBezTo>
                  <a:close/>
                  <a:moveTo>
                    <a:pt x="69" y="85"/>
                  </a:moveTo>
                  <a:cubicBezTo>
                    <a:pt x="53" y="93"/>
                    <a:pt x="34" y="86"/>
                    <a:pt x="25" y="70"/>
                  </a:cubicBezTo>
                  <a:cubicBezTo>
                    <a:pt x="17" y="53"/>
                    <a:pt x="23" y="33"/>
                    <a:pt x="39" y="25"/>
                  </a:cubicBezTo>
                  <a:cubicBezTo>
                    <a:pt x="55" y="17"/>
                    <a:pt x="75" y="24"/>
                    <a:pt x="83" y="41"/>
                  </a:cubicBezTo>
                  <a:cubicBezTo>
                    <a:pt x="91" y="58"/>
                    <a:pt x="85" y="78"/>
                    <a:pt x="6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mn-lt"/>
                <a:ea typeface="+mn-ea"/>
                <a:cs typeface="+mn-cs"/>
              </a:endParaRPr>
            </a:p>
          </p:txBody>
        </p:sp>
      </p:grpSp>
      <p:sp>
        <p:nvSpPr>
          <p:cNvPr id="11269" name="文本框 39"/>
          <p:cNvSpPr txBox="1"/>
          <p:nvPr/>
        </p:nvSpPr>
        <p:spPr>
          <a:xfrm>
            <a:off x="5622925" y="2354263"/>
            <a:ext cx="2692400" cy="953135"/>
          </a:xfrm>
          <a:prstGeom prst="rect">
            <a:avLst/>
          </a:prstGeom>
          <a:noFill/>
          <a:ln w="9525">
            <a:noFill/>
          </a:ln>
        </p:spPr>
        <p:txBody>
          <a:bodyPr wrap="square" anchor="t" anchorCtr="0">
            <a:spAutoFit/>
          </a:bodyPr>
          <a:p>
            <a:r>
              <a:rPr lang="zh-CN" altLang="en-US" sz="1400" dirty="0">
                <a:solidFill>
                  <a:srgbClr val="FFFFFF"/>
                </a:solidFill>
                <a:latin typeface="Microsoft YaHei" panose="020B0503020204020204" pitchFamily="34" charset="-122"/>
                <a:ea typeface="Microsoft YaHei" panose="020B0503020204020204" pitchFamily="34" charset="-122"/>
              </a:rPr>
              <a:t> Mean Squared Error (MSE), Mean Absolute Error (MAE), Root Mean Squared Error (RMSE), and R-squared (R²).</a:t>
            </a: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sp>
        <p:nvSpPr>
          <p:cNvPr id="11270" name="文本框 40"/>
          <p:cNvSpPr txBox="1"/>
          <p:nvPr/>
        </p:nvSpPr>
        <p:spPr>
          <a:xfrm>
            <a:off x="6345238" y="1779588"/>
            <a:ext cx="1893887" cy="583565"/>
          </a:xfrm>
          <a:prstGeom prst="rect">
            <a:avLst/>
          </a:prstGeom>
          <a:noFill/>
          <a:ln w="9525">
            <a:noFill/>
          </a:ln>
        </p:spPr>
        <p:txBody>
          <a:bodyPr anchor="t" anchorCtr="0">
            <a:spAutoFit/>
          </a:bodyPr>
          <a:p>
            <a:r>
              <a:rPr lang="zh-CN" altLang="en-US" sz="1600" b="1" dirty="0">
                <a:solidFill>
                  <a:srgbClr val="FFFFFF"/>
                </a:solidFill>
                <a:latin typeface="Microsoft YaHei" panose="020B0503020204020204" pitchFamily="34" charset="-122"/>
                <a:ea typeface="Microsoft YaHei" panose="020B0503020204020204" pitchFamily="34" charset="-122"/>
              </a:rPr>
              <a:t>Performance Metrics:</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sp>
        <p:nvSpPr>
          <p:cNvPr id="11271" name="Freeform 412"/>
          <p:cNvSpPr/>
          <p:nvPr/>
        </p:nvSpPr>
        <p:spPr>
          <a:xfrm>
            <a:off x="10088563" y="4754563"/>
            <a:ext cx="44450" cy="66675"/>
          </a:xfrm>
          <a:custGeom>
            <a:avLst/>
            <a:gdLst/>
            <a:ahLst/>
            <a:cxnLst>
              <a:cxn ang="0">
                <a:pos x="0" y="30543"/>
              </a:cxn>
              <a:cxn ang="0">
                <a:pos x="5874" y="66639"/>
              </a:cxn>
              <a:cxn ang="0">
                <a:pos x="44057" y="30543"/>
              </a:cxn>
              <a:cxn ang="0">
                <a:pos x="32308" y="0"/>
              </a:cxn>
              <a:cxn ang="0">
                <a:pos x="0" y="30543"/>
              </a:cxn>
            </a:cxnLst>
            <a:pathLst>
              <a:path w="15" h="24">
                <a:moveTo>
                  <a:pt x="0" y="11"/>
                </a:moveTo>
                <a:lnTo>
                  <a:pt x="2" y="24"/>
                </a:lnTo>
                <a:lnTo>
                  <a:pt x="15" y="11"/>
                </a:lnTo>
                <a:lnTo>
                  <a:pt x="11" y="0"/>
                </a:lnTo>
                <a:lnTo>
                  <a:pt x="0" y="11"/>
                </a:lnTo>
                <a:close/>
              </a:path>
            </a:pathLst>
          </a:custGeom>
          <a:solidFill>
            <a:schemeClr val="bg1"/>
          </a:solidFill>
          <a:ln w="9525">
            <a:noFill/>
          </a:ln>
        </p:spPr>
        <p:txBody>
          <a:bodyPr/>
          <a:p>
            <a:endParaRPr lang="en-US"/>
          </a:p>
        </p:txBody>
      </p:sp>
      <p:sp>
        <p:nvSpPr>
          <p:cNvPr id="58" name="矩形 57"/>
          <p:cNvSpPr/>
          <p:nvPr/>
        </p:nvSpPr>
        <p:spPr>
          <a:xfrm>
            <a:off x="5486400" y="3621088"/>
            <a:ext cx="2952750" cy="2044700"/>
          </a:xfrm>
          <a:prstGeom prst="rect">
            <a:avLst/>
          </a:prstGeom>
          <a:solidFill>
            <a:srgbClr val="F7C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73" name="文本框 58"/>
          <p:cNvSpPr txBox="1"/>
          <p:nvPr/>
        </p:nvSpPr>
        <p:spPr>
          <a:xfrm>
            <a:off x="5622925" y="4511675"/>
            <a:ext cx="2692400" cy="1168400"/>
          </a:xfrm>
          <a:prstGeom prst="rect">
            <a:avLst/>
          </a:prstGeom>
          <a:noFill/>
          <a:ln w="9525">
            <a:noFill/>
          </a:ln>
        </p:spPr>
        <p:txBody>
          <a:bodyPr wrap="square" anchor="t" anchorCtr="0">
            <a:spAutoFit/>
          </a:bodyPr>
          <a:p>
            <a:r>
              <a:rPr lang="zh-CN" altLang="en-US" sz="1400" dirty="0">
                <a:solidFill>
                  <a:srgbClr val="FFFFFF"/>
                </a:solidFill>
                <a:latin typeface="Microsoft YaHei" panose="020B0503020204020204" pitchFamily="34" charset="-122"/>
                <a:ea typeface="Microsoft YaHei" panose="020B0503020204020204" pitchFamily="34" charset="-122"/>
              </a:rPr>
              <a:t>Plotting residuals can reveal patterns that indicate issues like heteroscedasticity (non-constant variance) or the presence of outliers.</a:t>
            </a: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sp>
        <p:nvSpPr>
          <p:cNvPr id="11274" name="文本框 59"/>
          <p:cNvSpPr txBox="1"/>
          <p:nvPr/>
        </p:nvSpPr>
        <p:spPr>
          <a:xfrm>
            <a:off x="6345238" y="3937000"/>
            <a:ext cx="1893887" cy="583565"/>
          </a:xfrm>
          <a:prstGeom prst="rect">
            <a:avLst/>
          </a:prstGeom>
          <a:noFill/>
          <a:ln w="9525">
            <a:noFill/>
          </a:ln>
        </p:spPr>
        <p:txBody>
          <a:bodyPr anchor="t" anchorCtr="0">
            <a:spAutoFit/>
          </a:bodyPr>
          <a:p>
            <a:r>
              <a:rPr lang="zh-CN" altLang="en-US" sz="1600" b="1" dirty="0">
                <a:solidFill>
                  <a:srgbClr val="FFFFFF"/>
                </a:solidFill>
                <a:latin typeface="Microsoft YaHei" panose="020B0503020204020204" pitchFamily="34" charset="-122"/>
                <a:ea typeface="Microsoft YaHei" panose="020B0503020204020204" pitchFamily="34" charset="-122"/>
              </a:rPr>
              <a:t>Residual Analysis:</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sp>
        <p:nvSpPr>
          <p:cNvPr id="11275" name="Freeform 5"/>
          <p:cNvSpPr/>
          <p:nvPr/>
        </p:nvSpPr>
        <p:spPr>
          <a:xfrm rot="-2043593">
            <a:off x="5768975" y="3881438"/>
            <a:ext cx="557213" cy="450850"/>
          </a:xfrm>
          <a:custGeom>
            <a:avLst/>
            <a:gdLst/>
            <a:ahLst/>
            <a:cxnLst>
              <a:cxn ang="0">
                <a:pos x="362778" y="412800"/>
              </a:cxn>
              <a:cxn ang="0">
                <a:pos x="319840" y="375336"/>
              </a:cxn>
              <a:cxn ang="0">
                <a:pos x="319840" y="270999"/>
              </a:cxn>
              <a:cxn ang="0">
                <a:pos x="555996" y="345226"/>
              </a:cxn>
              <a:cxn ang="0">
                <a:pos x="524012" y="263296"/>
              </a:cxn>
              <a:cxn ang="0">
                <a:pos x="319840" y="158608"/>
              </a:cxn>
              <a:cxn ang="0">
                <a:pos x="319840" y="57421"/>
              </a:cxn>
              <a:cxn ang="0">
                <a:pos x="319840" y="57421"/>
              </a:cxn>
              <a:cxn ang="0">
                <a:pos x="318964" y="45867"/>
              </a:cxn>
              <a:cxn ang="0">
                <a:pos x="315897" y="35013"/>
              </a:cxn>
              <a:cxn ang="0">
                <a:pos x="312830" y="25209"/>
              </a:cxn>
              <a:cxn ang="0">
                <a:pos x="310639" y="21008"/>
              </a:cxn>
              <a:cxn ang="0">
                <a:pos x="308449" y="16806"/>
              </a:cxn>
              <a:cxn ang="0">
                <a:pos x="305382" y="13305"/>
              </a:cxn>
              <a:cxn ang="0">
                <a:pos x="302315" y="9804"/>
              </a:cxn>
              <a:cxn ang="0">
                <a:pos x="299686" y="7003"/>
              </a:cxn>
              <a:cxn ang="0">
                <a:pos x="296181" y="4902"/>
              </a:cxn>
              <a:cxn ang="0">
                <a:pos x="292676" y="2801"/>
              </a:cxn>
              <a:cxn ang="0">
                <a:pos x="288732" y="1401"/>
              </a:cxn>
              <a:cxn ang="0">
                <a:pos x="284351" y="700"/>
              </a:cxn>
              <a:cxn ang="0">
                <a:pos x="279970" y="0"/>
              </a:cxn>
              <a:cxn ang="0">
                <a:pos x="279970" y="0"/>
              </a:cxn>
              <a:cxn ang="0">
                <a:pos x="275588" y="700"/>
              </a:cxn>
              <a:cxn ang="0">
                <a:pos x="271207" y="1401"/>
              </a:cxn>
              <a:cxn ang="0">
                <a:pos x="267702" y="3501"/>
              </a:cxn>
              <a:cxn ang="0">
                <a:pos x="263320" y="5602"/>
              </a:cxn>
              <a:cxn ang="0">
                <a:pos x="259815" y="8403"/>
              </a:cxn>
              <a:cxn ang="0">
                <a:pos x="256748" y="11904"/>
              </a:cxn>
              <a:cxn ang="0">
                <a:pos x="253681" y="15055"/>
              </a:cxn>
              <a:cxn ang="0">
                <a:pos x="250614" y="19257"/>
              </a:cxn>
              <a:cxn ang="0">
                <a:pos x="248424" y="23459"/>
              </a:cxn>
              <a:cxn ang="0">
                <a:pos x="246671" y="28010"/>
              </a:cxn>
              <a:cxn ang="0">
                <a:pos x="243166" y="37814"/>
              </a:cxn>
              <a:cxn ang="0">
                <a:pos x="240975" y="47617"/>
              </a:cxn>
              <a:cxn ang="0">
                <a:pos x="240099" y="57421"/>
              </a:cxn>
              <a:cxn ang="0">
                <a:pos x="239661" y="158958"/>
              </a:cxn>
              <a:cxn ang="0">
                <a:pos x="239661" y="156857"/>
              </a:cxn>
              <a:cxn ang="0">
                <a:pos x="31984" y="263296"/>
              </a:cxn>
              <a:cxn ang="0">
                <a:pos x="0" y="345226"/>
              </a:cxn>
              <a:cxn ang="0">
                <a:pos x="239661" y="270298"/>
              </a:cxn>
              <a:cxn ang="0">
                <a:pos x="239223" y="378488"/>
              </a:cxn>
              <a:cxn ang="0">
                <a:pos x="200229" y="412800"/>
              </a:cxn>
              <a:cxn ang="0">
                <a:pos x="192342" y="450964"/>
              </a:cxn>
              <a:cxn ang="0">
                <a:pos x="281722" y="421203"/>
              </a:cxn>
              <a:cxn ang="0">
                <a:pos x="369788" y="450964"/>
              </a:cxn>
              <a:cxn ang="0">
                <a:pos x="362778" y="412800"/>
              </a:cxn>
            </a:cxnLst>
            <a:pathLst>
              <a:path w="1269" h="1288">
                <a:moveTo>
                  <a:pt x="828" y="1179"/>
                </a:moveTo>
                <a:lnTo>
                  <a:pt x="730" y="1072"/>
                </a:lnTo>
                <a:lnTo>
                  <a:pt x="730" y="774"/>
                </a:lnTo>
                <a:lnTo>
                  <a:pt x="1269" y="986"/>
                </a:lnTo>
                <a:lnTo>
                  <a:pt x="1196" y="752"/>
                </a:lnTo>
                <a:lnTo>
                  <a:pt x="730" y="453"/>
                </a:lnTo>
                <a:lnTo>
                  <a:pt x="730" y="164"/>
                </a:lnTo>
                <a:lnTo>
                  <a:pt x="728" y="131"/>
                </a:lnTo>
                <a:lnTo>
                  <a:pt x="721" y="100"/>
                </a:lnTo>
                <a:lnTo>
                  <a:pt x="714" y="72"/>
                </a:lnTo>
                <a:lnTo>
                  <a:pt x="709" y="60"/>
                </a:lnTo>
                <a:lnTo>
                  <a:pt x="704" y="48"/>
                </a:lnTo>
                <a:lnTo>
                  <a:pt x="697" y="38"/>
                </a:lnTo>
                <a:lnTo>
                  <a:pt x="690" y="28"/>
                </a:lnTo>
                <a:lnTo>
                  <a:pt x="684" y="20"/>
                </a:lnTo>
                <a:lnTo>
                  <a:pt x="676" y="14"/>
                </a:lnTo>
                <a:lnTo>
                  <a:pt x="668" y="8"/>
                </a:lnTo>
                <a:lnTo>
                  <a:pt x="659" y="4"/>
                </a:lnTo>
                <a:lnTo>
                  <a:pt x="649" y="2"/>
                </a:lnTo>
                <a:lnTo>
                  <a:pt x="639" y="0"/>
                </a:lnTo>
                <a:lnTo>
                  <a:pt x="629" y="2"/>
                </a:lnTo>
                <a:lnTo>
                  <a:pt x="619" y="4"/>
                </a:lnTo>
                <a:lnTo>
                  <a:pt x="611" y="10"/>
                </a:lnTo>
                <a:lnTo>
                  <a:pt x="601" y="16"/>
                </a:lnTo>
                <a:lnTo>
                  <a:pt x="593" y="24"/>
                </a:lnTo>
                <a:lnTo>
                  <a:pt x="586" y="34"/>
                </a:lnTo>
                <a:lnTo>
                  <a:pt x="579" y="43"/>
                </a:lnTo>
                <a:lnTo>
                  <a:pt x="572" y="55"/>
                </a:lnTo>
                <a:lnTo>
                  <a:pt x="567" y="67"/>
                </a:lnTo>
                <a:lnTo>
                  <a:pt x="563" y="80"/>
                </a:lnTo>
                <a:lnTo>
                  <a:pt x="555" y="108"/>
                </a:lnTo>
                <a:lnTo>
                  <a:pt x="550" y="136"/>
                </a:lnTo>
                <a:lnTo>
                  <a:pt x="548" y="164"/>
                </a:lnTo>
                <a:lnTo>
                  <a:pt x="547" y="454"/>
                </a:lnTo>
                <a:lnTo>
                  <a:pt x="547" y="448"/>
                </a:lnTo>
                <a:lnTo>
                  <a:pt x="73" y="752"/>
                </a:lnTo>
                <a:lnTo>
                  <a:pt x="0" y="986"/>
                </a:lnTo>
                <a:lnTo>
                  <a:pt x="547" y="772"/>
                </a:lnTo>
                <a:lnTo>
                  <a:pt x="546" y="1081"/>
                </a:lnTo>
                <a:lnTo>
                  <a:pt x="457" y="1179"/>
                </a:lnTo>
                <a:lnTo>
                  <a:pt x="439" y="1288"/>
                </a:lnTo>
                <a:lnTo>
                  <a:pt x="643" y="1203"/>
                </a:lnTo>
                <a:lnTo>
                  <a:pt x="844" y="1288"/>
                </a:lnTo>
                <a:lnTo>
                  <a:pt x="828" y="1179"/>
                </a:lnTo>
                <a:close/>
              </a:path>
            </a:pathLst>
          </a:custGeom>
          <a:solidFill>
            <a:schemeClr val="bg1"/>
          </a:solidFill>
          <a:ln w="9525">
            <a:noFill/>
          </a:ln>
        </p:spPr>
        <p:txBody>
          <a:bodyPr/>
          <a:p>
            <a:endParaRPr lang="en-US"/>
          </a:p>
        </p:txBody>
      </p:sp>
      <p:sp>
        <p:nvSpPr>
          <p:cNvPr id="63" name="矩形 62"/>
          <p:cNvSpPr/>
          <p:nvPr/>
        </p:nvSpPr>
        <p:spPr>
          <a:xfrm>
            <a:off x="8558213" y="1443038"/>
            <a:ext cx="2951163" cy="2043113"/>
          </a:xfrm>
          <a:prstGeom prst="rect">
            <a:avLst/>
          </a:prstGeom>
          <a:solidFill>
            <a:srgbClr val="CD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77" name="文本框 63"/>
          <p:cNvSpPr txBox="1"/>
          <p:nvPr/>
        </p:nvSpPr>
        <p:spPr>
          <a:xfrm>
            <a:off x="8693150" y="2333625"/>
            <a:ext cx="2695575" cy="1168400"/>
          </a:xfrm>
          <a:prstGeom prst="rect">
            <a:avLst/>
          </a:prstGeom>
          <a:noFill/>
          <a:ln w="9525">
            <a:noFill/>
          </a:ln>
        </p:spPr>
        <p:txBody>
          <a:bodyPr wrap="square" anchor="t" anchorCtr="0">
            <a:spAutoFit/>
          </a:bodyPr>
          <a:p>
            <a:r>
              <a:rPr lang="zh-CN" altLang="en-US" sz="1400" dirty="0">
                <a:solidFill>
                  <a:srgbClr val="FFFFFF"/>
                </a:solidFill>
                <a:latin typeface="Microsoft YaHei" panose="020B0503020204020204" pitchFamily="34" charset="-122"/>
                <a:ea typeface="Microsoft YaHei" panose="020B0503020204020204" pitchFamily="34" charset="-122"/>
              </a:rPr>
              <a:t>Cross-validation ensures that the evaluation metrics are robust and not overly dependent on a particular train-test split.</a:t>
            </a: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sp>
        <p:nvSpPr>
          <p:cNvPr id="11278" name="文本框 64"/>
          <p:cNvSpPr txBox="1"/>
          <p:nvPr/>
        </p:nvSpPr>
        <p:spPr>
          <a:xfrm>
            <a:off x="9424988" y="1789113"/>
            <a:ext cx="1895475" cy="337185"/>
          </a:xfrm>
          <a:prstGeom prst="rect">
            <a:avLst/>
          </a:prstGeom>
          <a:noFill/>
          <a:ln w="9525">
            <a:noFill/>
          </a:ln>
        </p:spPr>
        <p:txBody>
          <a:bodyPr anchor="t" anchorCtr="0">
            <a:spAutoFit/>
          </a:bodyPr>
          <a:p>
            <a:r>
              <a:rPr lang="zh-CN" altLang="en-US" sz="1600" b="1" dirty="0">
                <a:solidFill>
                  <a:srgbClr val="FFFFFF"/>
                </a:solidFill>
                <a:latin typeface="Microsoft YaHei" panose="020B0503020204020204" pitchFamily="34" charset="-122"/>
                <a:ea typeface="Microsoft YaHei" panose="020B0503020204020204" pitchFamily="34" charset="-122"/>
              </a:rPr>
              <a:t>Cross-Validation:</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sp>
        <p:nvSpPr>
          <p:cNvPr id="11279" name="Freeform 412"/>
          <p:cNvSpPr/>
          <p:nvPr/>
        </p:nvSpPr>
        <p:spPr>
          <a:xfrm>
            <a:off x="10088563" y="2595563"/>
            <a:ext cx="44450" cy="66675"/>
          </a:xfrm>
          <a:custGeom>
            <a:avLst/>
            <a:gdLst/>
            <a:ahLst/>
            <a:cxnLst>
              <a:cxn ang="0">
                <a:pos x="0" y="30543"/>
              </a:cxn>
              <a:cxn ang="0">
                <a:pos x="5874" y="66639"/>
              </a:cxn>
              <a:cxn ang="0">
                <a:pos x="44057" y="30543"/>
              </a:cxn>
              <a:cxn ang="0">
                <a:pos x="32308" y="0"/>
              </a:cxn>
              <a:cxn ang="0">
                <a:pos x="0" y="30543"/>
              </a:cxn>
            </a:cxnLst>
            <a:pathLst>
              <a:path w="15" h="24">
                <a:moveTo>
                  <a:pt x="0" y="11"/>
                </a:moveTo>
                <a:lnTo>
                  <a:pt x="2" y="24"/>
                </a:lnTo>
                <a:lnTo>
                  <a:pt x="15" y="11"/>
                </a:lnTo>
                <a:lnTo>
                  <a:pt x="11" y="0"/>
                </a:lnTo>
                <a:lnTo>
                  <a:pt x="0" y="11"/>
                </a:lnTo>
                <a:close/>
              </a:path>
            </a:pathLst>
          </a:custGeom>
          <a:solidFill>
            <a:schemeClr val="bg1"/>
          </a:solidFill>
          <a:ln w="9525">
            <a:noFill/>
          </a:ln>
        </p:spPr>
        <p:txBody>
          <a:bodyPr/>
          <a:p>
            <a:endParaRPr lang="en-US"/>
          </a:p>
        </p:txBody>
      </p:sp>
      <p:sp>
        <p:nvSpPr>
          <p:cNvPr id="11280" name="Freeform 284"/>
          <p:cNvSpPr>
            <a:spLocks noEditPoints="1"/>
          </p:cNvSpPr>
          <p:nvPr/>
        </p:nvSpPr>
        <p:spPr>
          <a:xfrm>
            <a:off x="8974138" y="1843088"/>
            <a:ext cx="374650" cy="273050"/>
          </a:xfrm>
          <a:custGeom>
            <a:avLst/>
            <a:gdLst/>
            <a:ahLst/>
            <a:cxnLst>
              <a:cxn ang="0">
                <a:pos x="357969" y="155443"/>
              </a:cxn>
              <a:cxn ang="0">
                <a:pos x="285211" y="81647"/>
              </a:cxn>
              <a:cxn ang="0">
                <a:pos x="269204" y="72226"/>
              </a:cxn>
              <a:cxn ang="0">
                <a:pos x="257563" y="18842"/>
              </a:cxn>
              <a:cxn ang="0">
                <a:pos x="237191" y="0"/>
              </a:cxn>
              <a:cxn ang="0">
                <a:pos x="139695" y="0"/>
              </a:cxn>
              <a:cxn ang="0">
                <a:pos x="117868" y="18842"/>
              </a:cxn>
              <a:cxn ang="0">
                <a:pos x="107682" y="72226"/>
              </a:cxn>
              <a:cxn ang="0">
                <a:pos x="91675" y="81647"/>
              </a:cxn>
              <a:cxn ang="0">
                <a:pos x="18917" y="155443"/>
              </a:cxn>
              <a:cxn ang="0">
                <a:pos x="4365" y="186846"/>
              </a:cxn>
              <a:cxn ang="0">
                <a:pos x="1455" y="254361"/>
              </a:cxn>
              <a:cxn ang="0">
                <a:pos x="17462" y="273203"/>
              </a:cxn>
              <a:cxn ang="0">
                <a:pos x="357969" y="273203"/>
              </a:cxn>
              <a:cxn ang="0">
                <a:pos x="375431" y="254361"/>
              </a:cxn>
              <a:cxn ang="0">
                <a:pos x="371066" y="186846"/>
              </a:cxn>
              <a:cxn ang="0">
                <a:pos x="357969" y="155443"/>
              </a:cxn>
              <a:cxn ang="0">
                <a:pos x="187716" y="241800"/>
              </a:cxn>
              <a:cxn ang="0">
                <a:pos x="103316" y="150733"/>
              </a:cxn>
              <a:cxn ang="0">
                <a:pos x="187716" y="59665"/>
              </a:cxn>
              <a:cxn ang="0">
                <a:pos x="272115" y="150733"/>
              </a:cxn>
              <a:cxn ang="0">
                <a:pos x="187716" y="241800"/>
              </a:cxn>
            </a:cxnLst>
            <a:pathLst>
              <a:path w="258" h="174">
                <a:moveTo>
                  <a:pt x="246" y="99"/>
                </a:moveTo>
                <a:cubicBezTo>
                  <a:pt x="196" y="52"/>
                  <a:pt x="196" y="52"/>
                  <a:pt x="196" y="52"/>
                </a:cubicBezTo>
                <a:cubicBezTo>
                  <a:pt x="193" y="49"/>
                  <a:pt x="189" y="47"/>
                  <a:pt x="185" y="46"/>
                </a:cubicBezTo>
                <a:cubicBezTo>
                  <a:pt x="177" y="12"/>
                  <a:pt x="177" y="12"/>
                  <a:pt x="177" y="12"/>
                </a:cubicBezTo>
                <a:cubicBezTo>
                  <a:pt x="176" y="6"/>
                  <a:pt x="169" y="0"/>
                  <a:pt x="163" y="0"/>
                </a:cubicBezTo>
                <a:cubicBezTo>
                  <a:pt x="96" y="0"/>
                  <a:pt x="96" y="0"/>
                  <a:pt x="96" y="0"/>
                </a:cubicBezTo>
                <a:cubicBezTo>
                  <a:pt x="89" y="0"/>
                  <a:pt x="83" y="6"/>
                  <a:pt x="81" y="12"/>
                </a:cubicBezTo>
                <a:cubicBezTo>
                  <a:pt x="74" y="46"/>
                  <a:pt x="74" y="46"/>
                  <a:pt x="74" y="46"/>
                </a:cubicBezTo>
                <a:cubicBezTo>
                  <a:pt x="70" y="47"/>
                  <a:pt x="65" y="49"/>
                  <a:pt x="63" y="52"/>
                </a:cubicBezTo>
                <a:cubicBezTo>
                  <a:pt x="13" y="99"/>
                  <a:pt x="13" y="99"/>
                  <a:pt x="13" y="99"/>
                </a:cubicBezTo>
                <a:cubicBezTo>
                  <a:pt x="8" y="104"/>
                  <a:pt x="4" y="113"/>
                  <a:pt x="3" y="119"/>
                </a:cubicBezTo>
                <a:cubicBezTo>
                  <a:pt x="1" y="162"/>
                  <a:pt x="1" y="162"/>
                  <a:pt x="1" y="162"/>
                </a:cubicBezTo>
                <a:cubicBezTo>
                  <a:pt x="0" y="168"/>
                  <a:pt x="5" y="174"/>
                  <a:pt x="12" y="174"/>
                </a:cubicBezTo>
                <a:cubicBezTo>
                  <a:pt x="246" y="174"/>
                  <a:pt x="246" y="174"/>
                  <a:pt x="246" y="174"/>
                </a:cubicBezTo>
                <a:cubicBezTo>
                  <a:pt x="253" y="174"/>
                  <a:pt x="258" y="168"/>
                  <a:pt x="258" y="162"/>
                </a:cubicBezTo>
                <a:cubicBezTo>
                  <a:pt x="255" y="119"/>
                  <a:pt x="255" y="119"/>
                  <a:pt x="255" y="119"/>
                </a:cubicBezTo>
                <a:cubicBezTo>
                  <a:pt x="255" y="113"/>
                  <a:pt x="250" y="104"/>
                  <a:pt x="246" y="99"/>
                </a:cubicBezTo>
                <a:close/>
                <a:moveTo>
                  <a:pt x="129" y="154"/>
                </a:moveTo>
                <a:cubicBezTo>
                  <a:pt x="97" y="154"/>
                  <a:pt x="71" y="128"/>
                  <a:pt x="71" y="96"/>
                </a:cubicBezTo>
                <a:cubicBezTo>
                  <a:pt x="71" y="64"/>
                  <a:pt x="97" y="38"/>
                  <a:pt x="129" y="38"/>
                </a:cubicBezTo>
                <a:cubicBezTo>
                  <a:pt x="161" y="38"/>
                  <a:pt x="187" y="64"/>
                  <a:pt x="187" y="96"/>
                </a:cubicBezTo>
                <a:cubicBezTo>
                  <a:pt x="187" y="128"/>
                  <a:pt x="161" y="154"/>
                  <a:pt x="129" y="154"/>
                </a:cubicBezTo>
                <a:close/>
              </a:path>
            </a:pathLst>
          </a:custGeom>
          <a:solidFill>
            <a:schemeClr val="bg1"/>
          </a:solidFill>
          <a:ln w="9525">
            <a:noFill/>
          </a:ln>
        </p:spPr>
        <p:txBody>
          <a:bodyPr/>
          <a:p>
            <a:endParaRPr lang="en-US"/>
          </a:p>
        </p:txBody>
      </p:sp>
      <p:sp>
        <p:nvSpPr>
          <p:cNvPr id="11281" name="Freeform 283"/>
          <p:cNvSpPr/>
          <p:nvPr/>
        </p:nvSpPr>
        <p:spPr>
          <a:xfrm>
            <a:off x="8951913" y="1749425"/>
            <a:ext cx="419100" cy="173038"/>
          </a:xfrm>
          <a:custGeom>
            <a:avLst/>
            <a:gdLst/>
            <a:ahLst/>
            <a:cxnLst>
              <a:cxn ang="0">
                <a:pos x="414388" y="69103"/>
              </a:cxn>
              <a:cxn ang="0">
                <a:pos x="209375" y="0"/>
              </a:cxn>
              <a:cxn ang="0">
                <a:pos x="5816" y="69103"/>
              </a:cxn>
              <a:cxn ang="0">
                <a:pos x="0" y="84809"/>
              </a:cxn>
              <a:cxn ang="0">
                <a:pos x="0" y="166476"/>
              </a:cxn>
              <a:cxn ang="0">
                <a:pos x="8724" y="172758"/>
              </a:cxn>
              <a:cxn ang="0">
                <a:pos x="97418" y="149200"/>
              </a:cxn>
              <a:cxn ang="0">
                <a:pos x="104688" y="136636"/>
              </a:cxn>
              <a:cxn ang="0">
                <a:pos x="104688" y="102085"/>
              </a:cxn>
              <a:cxn ang="0">
                <a:pos x="110503" y="86379"/>
              </a:cxn>
              <a:cxn ang="0">
                <a:pos x="209375" y="62821"/>
              </a:cxn>
              <a:cxn ang="0">
                <a:pos x="308247" y="86379"/>
              </a:cxn>
              <a:cxn ang="0">
                <a:pos x="314063" y="102085"/>
              </a:cxn>
              <a:cxn ang="0">
                <a:pos x="314063" y="131925"/>
              </a:cxn>
              <a:cxn ang="0">
                <a:pos x="322786" y="144489"/>
              </a:cxn>
              <a:cxn ang="0">
                <a:pos x="411480" y="172758"/>
              </a:cxn>
              <a:cxn ang="0">
                <a:pos x="418750" y="166476"/>
              </a:cxn>
              <a:cxn ang="0">
                <a:pos x="418750" y="84809"/>
              </a:cxn>
              <a:cxn ang="0">
                <a:pos x="414388" y="69103"/>
              </a:cxn>
            </a:cxnLst>
            <a:pathLst>
              <a:path w="288" h="111">
                <a:moveTo>
                  <a:pt x="285" y="44"/>
                </a:moveTo>
                <a:cubicBezTo>
                  <a:pt x="285" y="44"/>
                  <a:pt x="252" y="0"/>
                  <a:pt x="144" y="0"/>
                </a:cubicBezTo>
                <a:cubicBezTo>
                  <a:pt x="37" y="0"/>
                  <a:pt x="4" y="44"/>
                  <a:pt x="4" y="44"/>
                </a:cubicBezTo>
                <a:cubicBezTo>
                  <a:pt x="2" y="46"/>
                  <a:pt x="0" y="51"/>
                  <a:pt x="0" y="54"/>
                </a:cubicBezTo>
                <a:cubicBezTo>
                  <a:pt x="0" y="106"/>
                  <a:pt x="0" y="106"/>
                  <a:pt x="0" y="106"/>
                </a:cubicBezTo>
                <a:cubicBezTo>
                  <a:pt x="0" y="110"/>
                  <a:pt x="3" y="111"/>
                  <a:pt x="6" y="110"/>
                </a:cubicBezTo>
                <a:cubicBezTo>
                  <a:pt x="67" y="95"/>
                  <a:pt x="67" y="95"/>
                  <a:pt x="67" y="95"/>
                </a:cubicBezTo>
                <a:cubicBezTo>
                  <a:pt x="70" y="94"/>
                  <a:pt x="72" y="90"/>
                  <a:pt x="72" y="87"/>
                </a:cubicBezTo>
                <a:cubicBezTo>
                  <a:pt x="72" y="65"/>
                  <a:pt x="72" y="65"/>
                  <a:pt x="72" y="65"/>
                </a:cubicBezTo>
                <a:cubicBezTo>
                  <a:pt x="72" y="61"/>
                  <a:pt x="74" y="57"/>
                  <a:pt x="76" y="55"/>
                </a:cubicBezTo>
                <a:cubicBezTo>
                  <a:pt x="76" y="55"/>
                  <a:pt x="91" y="40"/>
                  <a:pt x="144" y="40"/>
                </a:cubicBezTo>
                <a:cubicBezTo>
                  <a:pt x="198" y="40"/>
                  <a:pt x="212" y="55"/>
                  <a:pt x="212" y="55"/>
                </a:cubicBezTo>
                <a:cubicBezTo>
                  <a:pt x="215" y="57"/>
                  <a:pt x="216" y="61"/>
                  <a:pt x="216" y="65"/>
                </a:cubicBezTo>
                <a:cubicBezTo>
                  <a:pt x="216" y="84"/>
                  <a:pt x="216" y="84"/>
                  <a:pt x="216" y="84"/>
                </a:cubicBezTo>
                <a:cubicBezTo>
                  <a:pt x="216" y="87"/>
                  <a:pt x="219" y="90"/>
                  <a:pt x="222" y="92"/>
                </a:cubicBezTo>
                <a:cubicBezTo>
                  <a:pt x="283" y="110"/>
                  <a:pt x="283" y="110"/>
                  <a:pt x="283" y="110"/>
                </a:cubicBezTo>
                <a:cubicBezTo>
                  <a:pt x="286" y="111"/>
                  <a:pt x="288" y="110"/>
                  <a:pt x="288" y="106"/>
                </a:cubicBezTo>
                <a:cubicBezTo>
                  <a:pt x="288" y="54"/>
                  <a:pt x="288" y="54"/>
                  <a:pt x="288" y="54"/>
                </a:cubicBezTo>
                <a:cubicBezTo>
                  <a:pt x="288" y="51"/>
                  <a:pt x="287" y="46"/>
                  <a:pt x="285" y="44"/>
                </a:cubicBezTo>
                <a:close/>
              </a:path>
            </a:pathLst>
          </a:custGeom>
          <a:solidFill>
            <a:schemeClr val="bg1"/>
          </a:solidFill>
          <a:ln w="9525">
            <a:noFill/>
          </a:ln>
        </p:spPr>
        <p:txBody>
          <a:bodyPr/>
          <a:p>
            <a:endParaRPr lang="en-US"/>
          </a:p>
        </p:txBody>
      </p:sp>
      <p:sp>
        <p:nvSpPr>
          <p:cNvPr id="71" name="矩形 70"/>
          <p:cNvSpPr/>
          <p:nvPr/>
        </p:nvSpPr>
        <p:spPr>
          <a:xfrm>
            <a:off x="8558213" y="3621088"/>
            <a:ext cx="2951163" cy="2044700"/>
          </a:xfrm>
          <a:prstGeom prst="rect">
            <a:avLst/>
          </a:prstGeom>
          <a:solidFill>
            <a:srgbClr val="F669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83" name="文本框 71"/>
          <p:cNvSpPr txBox="1"/>
          <p:nvPr/>
        </p:nvSpPr>
        <p:spPr>
          <a:xfrm>
            <a:off x="8693150" y="4693285"/>
            <a:ext cx="2695575" cy="953135"/>
          </a:xfrm>
          <a:prstGeom prst="rect">
            <a:avLst/>
          </a:prstGeom>
          <a:noFill/>
          <a:ln w="9525">
            <a:noFill/>
          </a:ln>
        </p:spPr>
        <p:txBody>
          <a:bodyPr wrap="square" anchor="t" anchorCtr="0">
            <a:spAutoFit/>
          </a:bodyPr>
          <a:p>
            <a:r>
              <a:rPr lang="zh-CN" altLang="en-US" sz="1400" dirty="0">
                <a:solidFill>
                  <a:srgbClr val="FFFFFF"/>
                </a:solidFill>
                <a:latin typeface="Microsoft YaHei" panose="020B0503020204020204" pitchFamily="34" charset="-122"/>
                <a:ea typeface="Microsoft YaHei" panose="020B0503020204020204" pitchFamily="34" charset="-122"/>
              </a:rPr>
              <a:t>Compare the performance of the developed model with baseline models to gauge its effectiveness.</a:t>
            </a:r>
            <a:endParaRPr lang="zh-CN" altLang="en-US" sz="1400" dirty="0">
              <a:solidFill>
                <a:srgbClr val="FFFFFF"/>
              </a:solidFill>
              <a:latin typeface="Microsoft YaHei" panose="020B0503020204020204" pitchFamily="34" charset="-122"/>
              <a:ea typeface="Microsoft YaHei" panose="020B0503020204020204" pitchFamily="34" charset="-122"/>
            </a:endParaRPr>
          </a:p>
        </p:txBody>
      </p:sp>
      <p:sp>
        <p:nvSpPr>
          <p:cNvPr id="11284" name="文本框 72"/>
          <p:cNvSpPr txBox="1"/>
          <p:nvPr/>
        </p:nvSpPr>
        <p:spPr>
          <a:xfrm>
            <a:off x="9364663" y="3776980"/>
            <a:ext cx="1895475" cy="829945"/>
          </a:xfrm>
          <a:prstGeom prst="rect">
            <a:avLst/>
          </a:prstGeom>
          <a:noFill/>
          <a:ln w="9525">
            <a:noFill/>
          </a:ln>
        </p:spPr>
        <p:txBody>
          <a:bodyPr anchor="t" anchorCtr="0">
            <a:spAutoFit/>
          </a:bodyPr>
          <a:p>
            <a:r>
              <a:rPr lang="zh-CN" altLang="en-US" sz="1600" b="1" dirty="0">
                <a:solidFill>
                  <a:srgbClr val="FFFFFF"/>
                </a:solidFill>
                <a:latin typeface="Microsoft YaHei" panose="020B0503020204020204" pitchFamily="34" charset="-122"/>
                <a:ea typeface="Microsoft YaHei" panose="020B0503020204020204" pitchFamily="34" charset="-122"/>
              </a:rPr>
              <a:t>Comparison with Baseline Models:</a:t>
            </a:r>
            <a:endParaRPr lang="zh-CN" altLang="en-US" sz="1600" b="1" dirty="0">
              <a:solidFill>
                <a:srgbClr val="FFFFFF"/>
              </a:solidFill>
              <a:latin typeface="Microsoft YaHei" panose="020B0503020204020204" pitchFamily="34" charset="-122"/>
              <a:ea typeface="Microsoft YaHei" panose="020B0503020204020204" pitchFamily="34" charset="-122"/>
            </a:endParaRPr>
          </a:p>
        </p:txBody>
      </p:sp>
      <p:sp>
        <p:nvSpPr>
          <p:cNvPr id="11285" name="Freeform 110"/>
          <p:cNvSpPr>
            <a:spLocks noEditPoints="1"/>
          </p:cNvSpPr>
          <p:nvPr/>
        </p:nvSpPr>
        <p:spPr>
          <a:xfrm>
            <a:off x="9009063" y="3906838"/>
            <a:ext cx="306387" cy="381000"/>
          </a:xfrm>
          <a:custGeom>
            <a:avLst/>
            <a:gdLst/>
            <a:ahLst/>
            <a:cxnLst>
              <a:cxn ang="0">
                <a:pos x="31550" y="0"/>
              </a:cxn>
              <a:cxn ang="0">
                <a:pos x="0" y="348959"/>
              </a:cxn>
              <a:cxn ang="0">
                <a:pos x="274747" y="380683"/>
              </a:cxn>
              <a:cxn ang="0">
                <a:pos x="306297" y="31724"/>
              </a:cxn>
              <a:cxn ang="0">
                <a:pos x="34179" y="48907"/>
              </a:cxn>
              <a:cxn ang="0">
                <a:pos x="255028" y="34367"/>
              </a:cxn>
              <a:cxn ang="0">
                <a:pos x="272118" y="108389"/>
              </a:cxn>
              <a:cxn ang="0">
                <a:pos x="51269" y="122929"/>
              </a:cxn>
              <a:cxn ang="0">
                <a:pos x="34179" y="48907"/>
              </a:cxn>
              <a:cxn ang="0">
                <a:pos x="48639" y="339707"/>
              </a:cxn>
              <a:cxn ang="0">
                <a:pos x="48639" y="302696"/>
              </a:cxn>
              <a:cxn ang="0">
                <a:pos x="76246" y="321201"/>
              </a:cxn>
              <a:cxn ang="0">
                <a:pos x="61785" y="269650"/>
              </a:cxn>
              <a:cxn ang="0">
                <a:pos x="34179" y="251145"/>
              </a:cxn>
              <a:cxn ang="0">
                <a:pos x="61785" y="231318"/>
              </a:cxn>
              <a:cxn ang="0">
                <a:pos x="61785" y="269650"/>
              </a:cxn>
              <a:cxn ang="0">
                <a:pos x="48639" y="199594"/>
              </a:cxn>
              <a:cxn ang="0">
                <a:pos x="48639" y="161262"/>
              </a:cxn>
              <a:cxn ang="0">
                <a:pos x="76246" y="181089"/>
              </a:cxn>
              <a:cxn ang="0">
                <a:pos x="126200" y="339707"/>
              </a:cxn>
              <a:cxn ang="0">
                <a:pos x="98593" y="321201"/>
              </a:cxn>
              <a:cxn ang="0">
                <a:pos x="126200" y="302696"/>
              </a:cxn>
              <a:cxn ang="0">
                <a:pos x="126200" y="339707"/>
              </a:cxn>
              <a:cxn ang="0">
                <a:pos x="113054" y="269650"/>
              </a:cxn>
              <a:cxn ang="0">
                <a:pos x="113054" y="231318"/>
              </a:cxn>
              <a:cxn ang="0">
                <a:pos x="140660" y="251145"/>
              </a:cxn>
              <a:cxn ang="0">
                <a:pos x="126200" y="199594"/>
              </a:cxn>
              <a:cxn ang="0">
                <a:pos x="98593" y="181089"/>
              </a:cxn>
              <a:cxn ang="0">
                <a:pos x="126200" y="161262"/>
              </a:cxn>
              <a:cxn ang="0">
                <a:pos x="126200" y="199594"/>
              </a:cxn>
              <a:cxn ang="0">
                <a:pos x="177468" y="339707"/>
              </a:cxn>
              <a:cxn ang="0">
                <a:pos x="177468" y="302696"/>
              </a:cxn>
              <a:cxn ang="0">
                <a:pos x="205074" y="321201"/>
              </a:cxn>
              <a:cxn ang="0">
                <a:pos x="190614" y="269650"/>
              </a:cxn>
              <a:cxn ang="0">
                <a:pos x="161693" y="251145"/>
              </a:cxn>
              <a:cxn ang="0">
                <a:pos x="190614" y="231318"/>
              </a:cxn>
              <a:cxn ang="0">
                <a:pos x="190614" y="269650"/>
              </a:cxn>
              <a:cxn ang="0">
                <a:pos x="177468" y="199594"/>
              </a:cxn>
              <a:cxn ang="0">
                <a:pos x="177468" y="161262"/>
              </a:cxn>
              <a:cxn ang="0">
                <a:pos x="205074" y="181089"/>
              </a:cxn>
              <a:cxn ang="0">
                <a:pos x="272118" y="326489"/>
              </a:cxn>
              <a:cxn ang="0">
                <a:pos x="243197" y="339707"/>
              </a:cxn>
              <a:cxn ang="0">
                <a:pos x="230051" y="244536"/>
              </a:cxn>
              <a:cxn ang="0">
                <a:pos x="258972" y="231318"/>
              </a:cxn>
              <a:cxn ang="0">
                <a:pos x="272118" y="326489"/>
              </a:cxn>
              <a:cxn ang="0">
                <a:pos x="244512" y="199594"/>
              </a:cxn>
              <a:cxn ang="0">
                <a:pos x="244512" y="162583"/>
              </a:cxn>
              <a:cxn ang="0">
                <a:pos x="272118" y="181089"/>
              </a:cxn>
            </a:cxnLst>
            <a:pathLst>
              <a:path w="233" h="288">
                <a:moveTo>
                  <a:pt x="209" y="0"/>
                </a:moveTo>
                <a:cubicBezTo>
                  <a:pt x="24" y="0"/>
                  <a:pt x="24" y="0"/>
                  <a:pt x="24" y="0"/>
                </a:cubicBezTo>
                <a:cubicBezTo>
                  <a:pt x="11" y="0"/>
                  <a:pt x="0" y="11"/>
                  <a:pt x="0" y="24"/>
                </a:cubicBezTo>
                <a:cubicBezTo>
                  <a:pt x="0" y="264"/>
                  <a:pt x="0" y="264"/>
                  <a:pt x="0" y="264"/>
                </a:cubicBezTo>
                <a:cubicBezTo>
                  <a:pt x="0" y="277"/>
                  <a:pt x="11" y="288"/>
                  <a:pt x="24" y="288"/>
                </a:cubicBezTo>
                <a:cubicBezTo>
                  <a:pt x="209" y="288"/>
                  <a:pt x="209" y="288"/>
                  <a:pt x="209" y="288"/>
                </a:cubicBezTo>
                <a:cubicBezTo>
                  <a:pt x="223" y="288"/>
                  <a:pt x="233" y="277"/>
                  <a:pt x="233" y="264"/>
                </a:cubicBezTo>
                <a:cubicBezTo>
                  <a:pt x="233" y="24"/>
                  <a:pt x="233" y="24"/>
                  <a:pt x="233" y="24"/>
                </a:cubicBezTo>
                <a:cubicBezTo>
                  <a:pt x="233" y="11"/>
                  <a:pt x="223" y="0"/>
                  <a:pt x="209" y="0"/>
                </a:cubicBezTo>
                <a:close/>
                <a:moveTo>
                  <a:pt x="26" y="37"/>
                </a:moveTo>
                <a:cubicBezTo>
                  <a:pt x="26" y="31"/>
                  <a:pt x="32" y="26"/>
                  <a:pt x="39" y="26"/>
                </a:cubicBezTo>
                <a:cubicBezTo>
                  <a:pt x="194" y="26"/>
                  <a:pt x="194" y="26"/>
                  <a:pt x="194" y="26"/>
                </a:cubicBezTo>
                <a:cubicBezTo>
                  <a:pt x="201" y="26"/>
                  <a:pt x="207" y="31"/>
                  <a:pt x="207" y="37"/>
                </a:cubicBezTo>
                <a:cubicBezTo>
                  <a:pt x="207" y="82"/>
                  <a:pt x="207" y="82"/>
                  <a:pt x="207" y="82"/>
                </a:cubicBezTo>
                <a:cubicBezTo>
                  <a:pt x="207" y="88"/>
                  <a:pt x="201" y="93"/>
                  <a:pt x="194" y="93"/>
                </a:cubicBezTo>
                <a:cubicBezTo>
                  <a:pt x="39" y="93"/>
                  <a:pt x="39" y="93"/>
                  <a:pt x="39" y="93"/>
                </a:cubicBezTo>
                <a:cubicBezTo>
                  <a:pt x="32" y="93"/>
                  <a:pt x="26" y="88"/>
                  <a:pt x="26" y="82"/>
                </a:cubicBezTo>
                <a:lnTo>
                  <a:pt x="26" y="37"/>
                </a:lnTo>
                <a:close/>
                <a:moveTo>
                  <a:pt x="47" y="257"/>
                </a:moveTo>
                <a:cubicBezTo>
                  <a:pt x="37" y="257"/>
                  <a:pt x="37" y="257"/>
                  <a:pt x="37" y="257"/>
                </a:cubicBezTo>
                <a:cubicBezTo>
                  <a:pt x="31" y="257"/>
                  <a:pt x="26" y="251"/>
                  <a:pt x="26" y="243"/>
                </a:cubicBezTo>
                <a:cubicBezTo>
                  <a:pt x="26" y="235"/>
                  <a:pt x="31" y="229"/>
                  <a:pt x="37" y="229"/>
                </a:cubicBezTo>
                <a:cubicBezTo>
                  <a:pt x="47" y="229"/>
                  <a:pt x="47" y="229"/>
                  <a:pt x="47" y="229"/>
                </a:cubicBezTo>
                <a:cubicBezTo>
                  <a:pt x="53" y="229"/>
                  <a:pt x="58" y="235"/>
                  <a:pt x="58" y="243"/>
                </a:cubicBezTo>
                <a:cubicBezTo>
                  <a:pt x="58" y="251"/>
                  <a:pt x="53" y="257"/>
                  <a:pt x="47" y="257"/>
                </a:cubicBezTo>
                <a:close/>
                <a:moveTo>
                  <a:pt x="47" y="204"/>
                </a:moveTo>
                <a:cubicBezTo>
                  <a:pt x="37" y="204"/>
                  <a:pt x="37" y="204"/>
                  <a:pt x="37" y="204"/>
                </a:cubicBezTo>
                <a:cubicBezTo>
                  <a:pt x="31" y="204"/>
                  <a:pt x="26" y="198"/>
                  <a:pt x="26" y="190"/>
                </a:cubicBezTo>
                <a:cubicBezTo>
                  <a:pt x="26" y="182"/>
                  <a:pt x="31" y="175"/>
                  <a:pt x="37" y="175"/>
                </a:cubicBezTo>
                <a:cubicBezTo>
                  <a:pt x="47" y="175"/>
                  <a:pt x="47" y="175"/>
                  <a:pt x="47" y="175"/>
                </a:cubicBezTo>
                <a:cubicBezTo>
                  <a:pt x="53" y="175"/>
                  <a:pt x="58" y="182"/>
                  <a:pt x="58" y="190"/>
                </a:cubicBezTo>
                <a:cubicBezTo>
                  <a:pt x="58" y="198"/>
                  <a:pt x="53" y="204"/>
                  <a:pt x="47" y="204"/>
                </a:cubicBezTo>
                <a:close/>
                <a:moveTo>
                  <a:pt x="47" y="151"/>
                </a:moveTo>
                <a:cubicBezTo>
                  <a:pt x="37" y="151"/>
                  <a:pt x="37" y="151"/>
                  <a:pt x="37" y="151"/>
                </a:cubicBezTo>
                <a:cubicBezTo>
                  <a:pt x="31" y="151"/>
                  <a:pt x="26" y="145"/>
                  <a:pt x="26" y="137"/>
                </a:cubicBezTo>
                <a:cubicBezTo>
                  <a:pt x="26" y="129"/>
                  <a:pt x="31" y="122"/>
                  <a:pt x="37" y="122"/>
                </a:cubicBezTo>
                <a:cubicBezTo>
                  <a:pt x="47" y="122"/>
                  <a:pt x="47" y="122"/>
                  <a:pt x="47" y="122"/>
                </a:cubicBezTo>
                <a:cubicBezTo>
                  <a:pt x="53" y="122"/>
                  <a:pt x="58" y="129"/>
                  <a:pt x="58" y="137"/>
                </a:cubicBezTo>
                <a:cubicBezTo>
                  <a:pt x="58" y="145"/>
                  <a:pt x="53" y="151"/>
                  <a:pt x="47" y="151"/>
                </a:cubicBezTo>
                <a:close/>
                <a:moveTo>
                  <a:pt x="96" y="257"/>
                </a:moveTo>
                <a:cubicBezTo>
                  <a:pt x="86" y="257"/>
                  <a:pt x="86" y="257"/>
                  <a:pt x="86" y="257"/>
                </a:cubicBezTo>
                <a:cubicBezTo>
                  <a:pt x="80" y="257"/>
                  <a:pt x="75" y="251"/>
                  <a:pt x="75" y="243"/>
                </a:cubicBezTo>
                <a:cubicBezTo>
                  <a:pt x="75" y="235"/>
                  <a:pt x="80" y="229"/>
                  <a:pt x="86" y="229"/>
                </a:cubicBezTo>
                <a:cubicBezTo>
                  <a:pt x="96" y="229"/>
                  <a:pt x="96" y="229"/>
                  <a:pt x="96" y="229"/>
                </a:cubicBezTo>
                <a:cubicBezTo>
                  <a:pt x="102" y="229"/>
                  <a:pt x="107" y="235"/>
                  <a:pt x="107" y="243"/>
                </a:cubicBezTo>
                <a:cubicBezTo>
                  <a:pt x="107" y="251"/>
                  <a:pt x="102" y="257"/>
                  <a:pt x="96" y="257"/>
                </a:cubicBezTo>
                <a:close/>
                <a:moveTo>
                  <a:pt x="96" y="204"/>
                </a:moveTo>
                <a:cubicBezTo>
                  <a:pt x="86" y="204"/>
                  <a:pt x="86" y="204"/>
                  <a:pt x="86" y="204"/>
                </a:cubicBezTo>
                <a:cubicBezTo>
                  <a:pt x="80" y="204"/>
                  <a:pt x="75" y="198"/>
                  <a:pt x="75" y="190"/>
                </a:cubicBezTo>
                <a:cubicBezTo>
                  <a:pt x="75" y="182"/>
                  <a:pt x="80" y="175"/>
                  <a:pt x="86" y="175"/>
                </a:cubicBezTo>
                <a:cubicBezTo>
                  <a:pt x="96" y="175"/>
                  <a:pt x="96" y="175"/>
                  <a:pt x="96" y="175"/>
                </a:cubicBezTo>
                <a:cubicBezTo>
                  <a:pt x="102" y="175"/>
                  <a:pt x="107" y="182"/>
                  <a:pt x="107" y="190"/>
                </a:cubicBezTo>
                <a:cubicBezTo>
                  <a:pt x="107" y="198"/>
                  <a:pt x="102" y="204"/>
                  <a:pt x="96" y="204"/>
                </a:cubicBezTo>
                <a:close/>
                <a:moveTo>
                  <a:pt x="96" y="151"/>
                </a:moveTo>
                <a:cubicBezTo>
                  <a:pt x="86" y="151"/>
                  <a:pt x="86" y="151"/>
                  <a:pt x="86" y="151"/>
                </a:cubicBezTo>
                <a:cubicBezTo>
                  <a:pt x="80" y="151"/>
                  <a:pt x="75" y="145"/>
                  <a:pt x="75" y="137"/>
                </a:cubicBezTo>
                <a:cubicBezTo>
                  <a:pt x="75" y="129"/>
                  <a:pt x="80" y="122"/>
                  <a:pt x="86" y="122"/>
                </a:cubicBezTo>
                <a:cubicBezTo>
                  <a:pt x="96" y="122"/>
                  <a:pt x="96" y="122"/>
                  <a:pt x="96" y="122"/>
                </a:cubicBezTo>
                <a:cubicBezTo>
                  <a:pt x="102" y="122"/>
                  <a:pt x="107" y="129"/>
                  <a:pt x="107" y="137"/>
                </a:cubicBezTo>
                <a:cubicBezTo>
                  <a:pt x="107" y="145"/>
                  <a:pt x="102" y="151"/>
                  <a:pt x="96" y="151"/>
                </a:cubicBezTo>
                <a:close/>
                <a:moveTo>
                  <a:pt x="145" y="257"/>
                </a:moveTo>
                <a:cubicBezTo>
                  <a:pt x="135" y="257"/>
                  <a:pt x="135" y="257"/>
                  <a:pt x="135" y="257"/>
                </a:cubicBezTo>
                <a:cubicBezTo>
                  <a:pt x="129" y="257"/>
                  <a:pt x="123" y="251"/>
                  <a:pt x="123" y="243"/>
                </a:cubicBezTo>
                <a:cubicBezTo>
                  <a:pt x="123" y="235"/>
                  <a:pt x="129" y="229"/>
                  <a:pt x="135" y="229"/>
                </a:cubicBezTo>
                <a:cubicBezTo>
                  <a:pt x="145" y="229"/>
                  <a:pt x="145" y="229"/>
                  <a:pt x="145" y="229"/>
                </a:cubicBezTo>
                <a:cubicBezTo>
                  <a:pt x="151" y="229"/>
                  <a:pt x="156" y="235"/>
                  <a:pt x="156" y="243"/>
                </a:cubicBezTo>
                <a:cubicBezTo>
                  <a:pt x="156" y="251"/>
                  <a:pt x="151" y="257"/>
                  <a:pt x="145" y="257"/>
                </a:cubicBezTo>
                <a:close/>
                <a:moveTo>
                  <a:pt x="145" y="204"/>
                </a:moveTo>
                <a:cubicBezTo>
                  <a:pt x="135" y="204"/>
                  <a:pt x="135" y="204"/>
                  <a:pt x="135" y="204"/>
                </a:cubicBezTo>
                <a:cubicBezTo>
                  <a:pt x="129" y="204"/>
                  <a:pt x="123" y="198"/>
                  <a:pt x="123" y="190"/>
                </a:cubicBezTo>
                <a:cubicBezTo>
                  <a:pt x="123" y="182"/>
                  <a:pt x="129" y="175"/>
                  <a:pt x="135" y="175"/>
                </a:cubicBezTo>
                <a:cubicBezTo>
                  <a:pt x="145" y="175"/>
                  <a:pt x="145" y="175"/>
                  <a:pt x="145" y="175"/>
                </a:cubicBezTo>
                <a:cubicBezTo>
                  <a:pt x="151" y="175"/>
                  <a:pt x="156" y="182"/>
                  <a:pt x="156" y="190"/>
                </a:cubicBezTo>
                <a:cubicBezTo>
                  <a:pt x="156" y="198"/>
                  <a:pt x="151" y="204"/>
                  <a:pt x="145" y="204"/>
                </a:cubicBezTo>
                <a:close/>
                <a:moveTo>
                  <a:pt x="145" y="151"/>
                </a:moveTo>
                <a:cubicBezTo>
                  <a:pt x="135" y="151"/>
                  <a:pt x="135" y="151"/>
                  <a:pt x="135" y="151"/>
                </a:cubicBezTo>
                <a:cubicBezTo>
                  <a:pt x="129" y="151"/>
                  <a:pt x="123" y="145"/>
                  <a:pt x="123" y="137"/>
                </a:cubicBezTo>
                <a:cubicBezTo>
                  <a:pt x="123" y="129"/>
                  <a:pt x="129" y="122"/>
                  <a:pt x="135" y="122"/>
                </a:cubicBezTo>
                <a:cubicBezTo>
                  <a:pt x="145" y="122"/>
                  <a:pt x="145" y="122"/>
                  <a:pt x="145" y="122"/>
                </a:cubicBezTo>
                <a:cubicBezTo>
                  <a:pt x="151" y="122"/>
                  <a:pt x="156" y="129"/>
                  <a:pt x="156" y="137"/>
                </a:cubicBezTo>
                <a:cubicBezTo>
                  <a:pt x="156" y="145"/>
                  <a:pt x="151" y="151"/>
                  <a:pt x="145" y="151"/>
                </a:cubicBezTo>
                <a:close/>
                <a:moveTo>
                  <a:pt x="207" y="247"/>
                </a:moveTo>
                <a:cubicBezTo>
                  <a:pt x="207" y="253"/>
                  <a:pt x="200" y="257"/>
                  <a:pt x="197" y="257"/>
                </a:cubicBezTo>
                <a:cubicBezTo>
                  <a:pt x="185" y="257"/>
                  <a:pt x="185" y="257"/>
                  <a:pt x="185" y="257"/>
                </a:cubicBezTo>
                <a:cubicBezTo>
                  <a:pt x="182" y="257"/>
                  <a:pt x="175" y="253"/>
                  <a:pt x="175" y="247"/>
                </a:cubicBezTo>
                <a:cubicBezTo>
                  <a:pt x="175" y="185"/>
                  <a:pt x="175" y="185"/>
                  <a:pt x="175" y="185"/>
                </a:cubicBezTo>
                <a:cubicBezTo>
                  <a:pt x="175" y="180"/>
                  <a:pt x="182" y="175"/>
                  <a:pt x="185" y="175"/>
                </a:cubicBezTo>
                <a:cubicBezTo>
                  <a:pt x="197" y="175"/>
                  <a:pt x="197" y="175"/>
                  <a:pt x="197" y="175"/>
                </a:cubicBezTo>
                <a:cubicBezTo>
                  <a:pt x="200" y="175"/>
                  <a:pt x="207" y="180"/>
                  <a:pt x="207" y="185"/>
                </a:cubicBezTo>
                <a:lnTo>
                  <a:pt x="207" y="247"/>
                </a:lnTo>
                <a:close/>
                <a:moveTo>
                  <a:pt x="196" y="151"/>
                </a:moveTo>
                <a:cubicBezTo>
                  <a:pt x="186" y="151"/>
                  <a:pt x="186" y="151"/>
                  <a:pt x="186" y="151"/>
                </a:cubicBezTo>
                <a:cubicBezTo>
                  <a:pt x="180" y="151"/>
                  <a:pt x="175" y="145"/>
                  <a:pt x="175" y="137"/>
                </a:cubicBezTo>
                <a:cubicBezTo>
                  <a:pt x="175" y="129"/>
                  <a:pt x="180" y="123"/>
                  <a:pt x="186" y="123"/>
                </a:cubicBezTo>
                <a:cubicBezTo>
                  <a:pt x="196" y="123"/>
                  <a:pt x="196" y="123"/>
                  <a:pt x="196" y="123"/>
                </a:cubicBezTo>
                <a:cubicBezTo>
                  <a:pt x="202" y="123"/>
                  <a:pt x="207" y="129"/>
                  <a:pt x="207" y="137"/>
                </a:cubicBezTo>
                <a:cubicBezTo>
                  <a:pt x="207" y="145"/>
                  <a:pt x="202" y="151"/>
                  <a:pt x="196" y="151"/>
                </a:cubicBezTo>
                <a:close/>
              </a:path>
            </a:pathLst>
          </a:custGeom>
          <a:solidFill>
            <a:schemeClr val="bg1"/>
          </a:solidFill>
          <a:ln w="9525">
            <a:noFill/>
          </a:ln>
        </p:spPr>
        <p:txBody>
          <a:bodyPr/>
          <a:p>
            <a:endParaRPr lang="en-US"/>
          </a:p>
        </p:txBody>
      </p:sp>
      <p:pic>
        <p:nvPicPr>
          <p:cNvPr id="11286" name="图片 102"/>
          <p:cNvPicPr>
            <a:picLocks noChangeAspect="1"/>
          </p:cNvPicPr>
          <p:nvPr/>
        </p:nvPicPr>
        <p:blipFill>
          <a:blip r:embed="rId1"/>
          <a:srcRect l="21632"/>
          <a:stretch>
            <a:fillRect/>
          </a:stretch>
        </p:blipFill>
        <p:spPr>
          <a:xfrm>
            <a:off x="600075" y="1474788"/>
            <a:ext cx="4778375" cy="4171950"/>
          </a:xfrm>
          <a:prstGeom prst="rect">
            <a:avLst/>
          </a:prstGeom>
          <a:noFill/>
          <a:ln w="9525">
            <a:noFill/>
          </a:ln>
        </p:spPr>
      </p:pic>
      <p:grpSp>
        <p:nvGrpSpPr>
          <p:cNvPr id="11287" name="组合 29"/>
          <p:cNvGrpSpPr/>
          <p:nvPr/>
        </p:nvGrpSpPr>
        <p:grpSpPr>
          <a:xfrm rot="1800232">
            <a:off x="415925" y="190500"/>
            <a:ext cx="615950" cy="581025"/>
            <a:chOff x="-1213201" y="124209"/>
            <a:chExt cx="5815897" cy="5485901"/>
          </a:xfrm>
        </p:grpSpPr>
        <p:sp>
          <p:nvSpPr>
            <p:cNvPr id="31" name="等腰三角形 30"/>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等腰三角形 31"/>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等腰三角形 32"/>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1291" name="文本框 33"/>
          <p:cNvSpPr txBox="1"/>
          <p:nvPr/>
        </p:nvSpPr>
        <p:spPr>
          <a:xfrm>
            <a:off x="1135063" y="331788"/>
            <a:ext cx="288766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Model Evaluation</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a:off x="5392738" y="3127375"/>
            <a:ext cx="6791325" cy="3748088"/>
          </a:xfrm>
          <a:prstGeom prst="rtTriangle">
            <a:avLst/>
          </a:prstGeom>
          <a:solidFill>
            <a:srgbClr val="F49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314" name="Freeform 50"/>
          <p:cNvSpPr/>
          <p:nvPr/>
        </p:nvSpPr>
        <p:spPr>
          <a:xfrm rot="-1583184">
            <a:off x="7473950" y="4843463"/>
            <a:ext cx="1287463" cy="1179512"/>
          </a:xfrm>
          <a:custGeom>
            <a:avLst/>
            <a:gdLst/>
            <a:ahLst/>
            <a:cxnLst>
              <a:cxn ang="0">
                <a:pos x="1287430" y="921418"/>
              </a:cxn>
              <a:cxn ang="0">
                <a:pos x="1053976" y="1179278"/>
              </a:cxn>
              <a:cxn ang="0">
                <a:pos x="236887" y="1179278"/>
              </a:cxn>
              <a:cxn ang="0">
                <a:pos x="0" y="921418"/>
              </a:cxn>
              <a:cxn ang="0">
                <a:pos x="0" y="257860"/>
              </a:cxn>
              <a:cxn ang="0">
                <a:pos x="236887" y="0"/>
              </a:cxn>
              <a:cxn ang="0">
                <a:pos x="1053976" y="0"/>
              </a:cxn>
              <a:cxn ang="0">
                <a:pos x="1287430" y="257860"/>
              </a:cxn>
              <a:cxn ang="0">
                <a:pos x="1287430" y="921418"/>
              </a:cxn>
            </a:cxnLst>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w="9525">
            <a:noFill/>
          </a:ln>
        </p:spPr>
        <p:txBody>
          <a:bodyPr/>
          <a:p>
            <a:endParaRPr lang="en-US"/>
          </a:p>
        </p:txBody>
      </p:sp>
      <p:sp>
        <p:nvSpPr>
          <p:cNvPr id="13315" name="Freeform 57"/>
          <p:cNvSpPr/>
          <p:nvPr/>
        </p:nvSpPr>
        <p:spPr>
          <a:xfrm rot="-1583184">
            <a:off x="6886575" y="1852613"/>
            <a:ext cx="4556125" cy="3348037"/>
          </a:xfrm>
          <a:custGeom>
            <a:avLst/>
            <a:gdLst/>
            <a:ahLst/>
            <a:cxnLst>
              <a:cxn ang="0">
                <a:pos x="4348778" y="0"/>
              </a:cxn>
              <a:cxn ang="0">
                <a:pos x="206103" y="0"/>
              </a:cxn>
              <a:cxn ang="0">
                <a:pos x="0" y="213153"/>
              </a:cxn>
              <a:cxn ang="0">
                <a:pos x="0" y="3135412"/>
              </a:cxn>
              <a:cxn ang="0">
                <a:pos x="206103" y="3348565"/>
              </a:cxn>
              <a:cxn ang="0">
                <a:pos x="4348778" y="3348565"/>
              </a:cxn>
              <a:cxn ang="0">
                <a:pos x="4554881" y="3135412"/>
              </a:cxn>
              <a:cxn ang="0">
                <a:pos x="4554881" y="213153"/>
              </a:cxn>
              <a:cxn ang="0">
                <a:pos x="4348778" y="0"/>
              </a:cxn>
            </a:cxnLst>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w="9525">
            <a:noFill/>
          </a:ln>
        </p:spPr>
        <p:txBody>
          <a:bodyPr/>
          <a:p>
            <a:endParaRPr lang="en-US"/>
          </a:p>
        </p:txBody>
      </p:sp>
      <p:sp>
        <p:nvSpPr>
          <p:cNvPr id="13316" name="Oval 60"/>
          <p:cNvSpPr/>
          <p:nvPr/>
        </p:nvSpPr>
        <p:spPr>
          <a:xfrm rot="-1583184">
            <a:off x="7377113" y="4525963"/>
            <a:ext cx="90487" cy="93662"/>
          </a:xfrm>
          <a:prstGeom prst="ellipse">
            <a:avLst/>
          </a:prstGeom>
          <a:solidFill>
            <a:srgbClr val="F0EEE1"/>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17" name="Oval 61"/>
          <p:cNvSpPr/>
          <p:nvPr/>
        </p:nvSpPr>
        <p:spPr>
          <a:xfrm rot="-1583184">
            <a:off x="7245350" y="4257675"/>
            <a:ext cx="90488" cy="98425"/>
          </a:xfrm>
          <a:prstGeom prst="ellipse">
            <a:avLst/>
          </a:prstGeom>
          <a:solidFill>
            <a:srgbClr val="F0EEE1"/>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7" name="Rectangle 63"/>
          <p:cNvSpPr>
            <a:spLocks noChangeArrowheads="1"/>
          </p:cNvSpPr>
          <p:nvPr/>
        </p:nvSpPr>
        <p:spPr bwMode="auto">
          <a:xfrm rot="20016816">
            <a:off x="7416800" y="2046288"/>
            <a:ext cx="3749675" cy="2840038"/>
          </a:xfrm>
          <a:prstGeom prst="rect">
            <a:avLst/>
          </a:prstGeom>
          <a:solidFill>
            <a:schemeClr val="bg1">
              <a:lumMod val="9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3319" name="Freeform 64"/>
          <p:cNvSpPr/>
          <p:nvPr/>
        </p:nvSpPr>
        <p:spPr>
          <a:xfrm rot="-1583184">
            <a:off x="7416800" y="2046288"/>
            <a:ext cx="3749675" cy="2840037"/>
          </a:xfrm>
          <a:custGeom>
            <a:avLst/>
            <a:gdLst/>
            <a:ahLst/>
            <a:cxnLst>
              <a:cxn ang="0">
                <a:pos x="3749978" y="0"/>
              </a:cxn>
              <a:cxn ang="0">
                <a:pos x="3749978" y="2841081"/>
              </a:cxn>
              <a:cxn ang="0">
                <a:pos x="0" y="2841081"/>
              </a:cxn>
              <a:cxn ang="0">
                <a:pos x="3749978" y="0"/>
              </a:cxn>
            </a:cxnLst>
            <a:pathLst>
              <a:path w="1803" h="1366">
                <a:moveTo>
                  <a:pt x="1803" y="0"/>
                </a:moveTo>
                <a:lnTo>
                  <a:pt x="1803" y="1366"/>
                </a:lnTo>
                <a:lnTo>
                  <a:pt x="0" y="1366"/>
                </a:lnTo>
                <a:lnTo>
                  <a:pt x="1803" y="0"/>
                </a:lnTo>
                <a:close/>
              </a:path>
            </a:pathLst>
          </a:custGeom>
          <a:solidFill>
            <a:schemeClr val="bg1"/>
          </a:solidFill>
          <a:ln w="9525">
            <a:noFill/>
          </a:ln>
        </p:spPr>
        <p:txBody>
          <a:bodyPr/>
          <a:p>
            <a:endParaRPr lang="en-US"/>
          </a:p>
        </p:txBody>
      </p:sp>
      <p:grpSp>
        <p:nvGrpSpPr>
          <p:cNvPr id="13320" name="组合 8"/>
          <p:cNvGrpSpPr/>
          <p:nvPr/>
        </p:nvGrpSpPr>
        <p:grpSpPr>
          <a:xfrm>
            <a:off x="7124700" y="4791075"/>
            <a:ext cx="2228850" cy="2343150"/>
            <a:chOff x="7124941" y="4790820"/>
            <a:chExt cx="2228633" cy="2343762"/>
          </a:xfrm>
        </p:grpSpPr>
        <p:sp>
          <p:nvSpPr>
            <p:cNvPr id="13321" name="Rectangle 49"/>
            <p:cNvSpPr/>
            <p:nvPr/>
          </p:nvSpPr>
          <p:spPr>
            <a:xfrm rot="-1583184">
              <a:off x="8008714" y="5856757"/>
              <a:ext cx="867300" cy="809064"/>
            </a:xfrm>
            <a:prstGeom prst="rect">
              <a:avLst/>
            </a:prstGeom>
            <a:solidFill>
              <a:srgbClr val="EBCFA6"/>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22" name="Freeform 51"/>
            <p:cNvSpPr/>
            <p:nvPr/>
          </p:nvSpPr>
          <p:spPr>
            <a:xfrm rot="-1583184">
              <a:off x="7369150" y="5038672"/>
              <a:ext cx="561561" cy="1220875"/>
            </a:xfrm>
            <a:custGeom>
              <a:avLst/>
              <a:gdLst/>
              <a:ahLst/>
              <a:cxnLst>
                <a:cxn ang="0">
                  <a:pos x="213600" y="0"/>
                </a:cxn>
                <a:cxn ang="0">
                  <a:pos x="3445" y="220101"/>
                </a:cxn>
                <a:cxn ang="0">
                  <a:pos x="31006" y="997335"/>
                </a:cxn>
                <a:cxn ang="0">
                  <a:pos x="254942" y="1220875"/>
                </a:cxn>
                <a:cxn ang="0">
                  <a:pos x="347961" y="1220875"/>
                </a:cxn>
                <a:cxn ang="0">
                  <a:pos x="558116" y="1000774"/>
                </a:cxn>
                <a:cxn ang="0">
                  <a:pos x="530555" y="223540"/>
                </a:cxn>
                <a:cxn ang="0">
                  <a:pos x="306619" y="0"/>
                </a:cxn>
                <a:cxn ang="0">
                  <a:pos x="213600" y="0"/>
                </a:cxn>
              </a:cxnLst>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w="9525">
              <a:noFill/>
            </a:ln>
          </p:spPr>
          <p:txBody>
            <a:bodyPr/>
            <a:p>
              <a:endParaRPr lang="en-US"/>
            </a:p>
          </p:txBody>
        </p:sp>
        <p:sp>
          <p:nvSpPr>
            <p:cNvPr id="13323" name="Rectangle 52"/>
            <p:cNvSpPr/>
            <p:nvPr/>
          </p:nvSpPr>
          <p:spPr>
            <a:xfrm rot="-1583184">
              <a:off x="7899523" y="6051175"/>
              <a:ext cx="1079445" cy="332777"/>
            </a:xfrm>
            <a:prstGeom prst="rect">
              <a:avLst/>
            </a:prstGeom>
            <a:solidFill>
              <a:srgbClr val="FEFADF"/>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24" name="Rectangle 53"/>
            <p:cNvSpPr/>
            <p:nvPr/>
          </p:nvSpPr>
          <p:spPr>
            <a:xfrm rot="-1583184">
              <a:off x="8394372" y="5935171"/>
              <a:ext cx="557401" cy="332777"/>
            </a:xfrm>
            <a:prstGeom prst="rect">
              <a:avLst/>
            </a:prstGeom>
            <a:solidFill>
              <a:srgbClr val="BFBCA7"/>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25" name="Rectangle 54"/>
            <p:cNvSpPr/>
            <p:nvPr/>
          </p:nvSpPr>
          <p:spPr>
            <a:xfrm rot="-1583184">
              <a:off x="8037026" y="6323439"/>
              <a:ext cx="1316548" cy="811143"/>
            </a:xfrm>
            <a:prstGeom prst="rect">
              <a:avLst/>
            </a:prstGeom>
            <a:solidFill>
              <a:srgbClr val="473F37"/>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26" name="Rectangle 55"/>
            <p:cNvSpPr/>
            <p:nvPr/>
          </p:nvSpPr>
          <p:spPr>
            <a:xfrm rot="-1583184">
              <a:off x="8642280" y="6181554"/>
              <a:ext cx="678032" cy="811143"/>
            </a:xfrm>
            <a:prstGeom prst="rect">
              <a:avLst/>
            </a:prstGeom>
            <a:solidFill>
              <a:srgbClr val="352F29"/>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27" name="Oval 56"/>
            <p:cNvSpPr/>
            <p:nvPr/>
          </p:nvSpPr>
          <p:spPr>
            <a:xfrm rot="-1583184">
              <a:off x="8699891" y="5954903"/>
              <a:ext cx="199666" cy="195506"/>
            </a:xfrm>
            <a:prstGeom prst="ellipse">
              <a:avLst/>
            </a:prstGeom>
            <a:solidFill>
              <a:srgbClr val="F9E59E"/>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28" name="Oval 58"/>
            <p:cNvSpPr/>
            <p:nvPr/>
          </p:nvSpPr>
          <p:spPr>
            <a:xfrm rot="-1583184">
              <a:off x="7641212" y="5059225"/>
              <a:ext cx="91514" cy="93594"/>
            </a:xfrm>
            <a:prstGeom prst="ellipse">
              <a:avLst/>
            </a:prstGeom>
            <a:solidFill>
              <a:srgbClr val="F0EEE1"/>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29" name="Oval 59"/>
            <p:cNvSpPr/>
            <p:nvPr/>
          </p:nvSpPr>
          <p:spPr>
            <a:xfrm rot="-1583184">
              <a:off x="7508570" y="4790820"/>
              <a:ext cx="91514" cy="95673"/>
            </a:xfrm>
            <a:prstGeom prst="ellipse">
              <a:avLst/>
            </a:prstGeom>
            <a:solidFill>
              <a:srgbClr val="F0EEE1"/>
            </a:solidFill>
            <a:ln w="9525">
              <a:noFill/>
            </a:ln>
          </p:spPr>
          <p:txBody>
            <a:bodyPr anchor="t" anchorCtr="0"/>
            <a:p>
              <a:endParaRPr lang="zh-CN" altLang="en-US" dirty="0">
                <a:solidFill>
                  <a:srgbClr val="000000"/>
                </a:solidFill>
                <a:latin typeface="Calibri" panose="020F0502020204030204" pitchFamily="34" charset="0"/>
                <a:ea typeface="SimSun" panose="02010600030101010101" pitchFamily="2" charset="-122"/>
              </a:endParaRPr>
            </a:p>
          </p:txBody>
        </p:sp>
        <p:sp>
          <p:nvSpPr>
            <p:cNvPr id="13330" name="Freeform 88"/>
            <p:cNvSpPr/>
            <p:nvPr/>
          </p:nvSpPr>
          <p:spPr>
            <a:xfrm rot="-1583184">
              <a:off x="7124941" y="4937289"/>
              <a:ext cx="775786" cy="463808"/>
            </a:xfrm>
            <a:custGeom>
              <a:avLst/>
              <a:gdLst/>
              <a:ahLst/>
              <a:cxnLst>
                <a:cxn ang="0">
                  <a:pos x="27461" y="343561"/>
                </a:cxn>
                <a:cxn ang="0">
                  <a:pos x="192230" y="446630"/>
                </a:cxn>
                <a:cxn ang="0">
                  <a:pos x="655642" y="340126"/>
                </a:cxn>
                <a:cxn ang="0">
                  <a:pos x="758623" y="175216"/>
                </a:cxn>
                <a:cxn ang="0">
                  <a:pos x="744892" y="120247"/>
                </a:cxn>
                <a:cxn ang="0">
                  <a:pos x="580123" y="17178"/>
                </a:cxn>
                <a:cxn ang="0">
                  <a:pos x="116711" y="123682"/>
                </a:cxn>
                <a:cxn ang="0">
                  <a:pos x="13731" y="288592"/>
                </a:cxn>
                <a:cxn ang="0">
                  <a:pos x="27461" y="343561"/>
                </a:cxn>
              </a:cxnLst>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w="9525">
              <a:noFill/>
            </a:ln>
          </p:spPr>
          <p:txBody>
            <a:bodyPr/>
            <a:p>
              <a:endParaRPr lang="en-US"/>
            </a:p>
          </p:txBody>
        </p:sp>
        <p:sp>
          <p:nvSpPr>
            <p:cNvPr id="13331" name="Freeform 89"/>
            <p:cNvSpPr/>
            <p:nvPr/>
          </p:nvSpPr>
          <p:spPr>
            <a:xfrm rot="-1583184">
              <a:off x="7518640" y="4902327"/>
              <a:ext cx="284941" cy="289100"/>
            </a:xfrm>
            <a:custGeom>
              <a:avLst/>
              <a:gdLst/>
              <a:ahLst/>
              <a:cxnLst>
                <a:cxn ang="0">
                  <a:pos x="24031" y="196175"/>
                </a:cxn>
                <a:cxn ang="0">
                  <a:pos x="151053" y="275333"/>
                </a:cxn>
                <a:cxn ang="0">
                  <a:pos x="188816" y="265008"/>
                </a:cxn>
                <a:cxn ang="0">
                  <a:pos x="271209" y="137667"/>
                </a:cxn>
                <a:cxn ang="0">
                  <a:pos x="260910" y="92925"/>
                </a:cxn>
                <a:cxn ang="0">
                  <a:pos x="133888" y="13767"/>
                </a:cxn>
                <a:cxn ang="0">
                  <a:pos x="92692" y="24092"/>
                </a:cxn>
                <a:cxn ang="0">
                  <a:pos x="13732" y="151433"/>
                </a:cxn>
                <a:cxn ang="0">
                  <a:pos x="24031" y="196175"/>
                </a:cxn>
              </a:cxnLst>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w="9525">
              <a:noFill/>
            </a:ln>
          </p:spPr>
          <p:txBody>
            <a:bodyPr/>
            <a:p>
              <a:endParaRPr lang="en-US"/>
            </a:p>
          </p:txBody>
        </p:sp>
      </p:grpSp>
      <p:pic>
        <p:nvPicPr>
          <p:cNvPr id="13332" name="图片 20"/>
          <p:cNvPicPr>
            <a:picLocks noChangeAspect="1"/>
          </p:cNvPicPr>
          <p:nvPr/>
        </p:nvPicPr>
        <p:blipFill>
          <a:blip r:embed="rId1"/>
          <a:srcRect r="38602"/>
          <a:stretch>
            <a:fillRect/>
          </a:stretch>
        </p:blipFill>
        <p:spPr>
          <a:xfrm rot="-1584316">
            <a:off x="7851775" y="3927475"/>
            <a:ext cx="3773488" cy="854075"/>
          </a:xfrm>
          <a:prstGeom prst="rect">
            <a:avLst/>
          </a:prstGeom>
          <a:noFill/>
          <a:ln w="9525">
            <a:noFill/>
          </a:ln>
        </p:spPr>
      </p:pic>
      <p:pic>
        <p:nvPicPr>
          <p:cNvPr id="13333" name="图片 21"/>
          <p:cNvPicPr>
            <a:picLocks noChangeAspect="1"/>
          </p:cNvPicPr>
          <p:nvPr/>
        </p:nvPicPr>
        <p:blipFill>
          <a:blip r:embed="rId2"/>
          <a:stretch>
            <a:fillRect/>
          </a:stretch>
        </p:blipFill>
        <p:spPr>
          <a:xfrm>
            <a:off x="9236075" y="1727200"/>
            <a:ext cx="1423988" cy="1423988"/>
          </a:xfrm>
          <a:prstGeom prst="rect">
            <a:avLst/>
          </a:prstGeom>
          <a:noFill/>
          <a:ln w="9525">
            <a:noFill/>
          </a:ln>
        </p:spPr>
      </p:pic>
      <p:grpSp>
        <p:nvGrpSpPr>
          <p:cNvPr id="13334" name="组合 22"/>
          <p:cNvGrpSpPr/>
          <p:nvPr/>
        </p:nvGrpSpPr>
        <p:grpSpPr>
          <a:xfrm>
            <a:off x="9578975" y="2760663"/>
            <a:ext cx="3790950" cy="2635250"/>
            <a:chOff x="9378462" y="3001773"/>
            <a:chExt cx="3791619" cy="2339063"/>
          </a:xfrm>
        </p:grpSpPr>
        <p:sp>
          <p:nvSpPr>
            <p:cNvPr id="13335" name="Freeform 72"/>
            <p:cNvSpPr/>
            <p:nvPr/>
          </p:nvSpPr>
          <p:spPr>
            <a:xfrm rot="-1583184">
              <a:off x="10210926" y="3584461"/>
              <a:ext cx="630196" cy="790345"/>
            </a:xfrm>
            <a:custGeom>
              <a:avLst/>
              <a:gdLst/>
              <a:ahLst/>
              <a:cxnLst>
                <a:cxn ang="0">
                  <a:pos x="144635" y="37799"/>
                </a:cxn>
                <a:cxn ang="0">
                  <a:pos x="340926" y="92780"/>
                </a:cxn>
                <a:cxn ang="0">
                  <a:pos x="592315" y="525751"/>
                </a:cxn>
                <a:cxn ang="0">
                  <a:pos x="537216" y="721619"/>
                </a:cxn>
                <a:cxn ang="0">
                  <a:pos x="485561" y="749110"/>
                </a:cxn>
                <a:cxn ang="0">
                  <a:pos x="289270" y="697565"/>
                </a:cxn>
                <a:cxn ang="0">
                  <a:pos x="37881" y="264594"/>
                </a:cxn>
                <a:cxn ang="0">
                  <a:pos x="92980" y="68726"/>
                </a:cxn>
                <a:cxn ang="0">
                  <a:pos x="144635" y="37799"/>
                </a:cxn>
              </a:cxnLst>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w="9525">
              <a:noFill/>
            </a:ln>
          </p:spPr>
          <p:txBody>
            <a:bodyPr/>
            <a:p>
              <a:endParaRPr lang="en-US"/>
            </a:p>
          </p:txBody>
        </p:sp>
        <p:sp>
          <p:nvSpPr>
            <p:cNvPr id="13336" name="Freeform 73"/>
            <p:cNvSpPr/>
            <p:nvPr/>
          </p:nvSpPr>
          <p:spPr>
            <a:xfrm rot="-1583184">
              <a:off x="10201589" y="3587625"/>
              <a:ext cx="615637" cy="702991"/>
            </a:xfrm>
            <a:custGeom>
              <a:avLst/>
              <a:gdLst/>
              <a:ahLst/>
              <a:cxnLst>
                <a:cxn ang="0">
                  <a:pos x="13757" y="226329"/>
                </a:cxn>
                <a:cxn ang="0">
                  <a:pos x="30954" y="219470"/>
                </a:cxn>
                <a:cxn ang="0">
                  <a:pos x="419596" y="236616"/>
                </a:cxn>
                <a:cxn ang="0">
                  <a:pos x="550290" y="702991"/>
                </a:cxn>
                <a:cxn ang="0">
                  <a:pos x="581244" y="524671"/>
                </a:cxn>
                <a:cxn ang="0">
                  <a:pos x="330174" y="92589"/>
                </a:cxn>
                <a:cxn ang="0">
                  <a:pos x="134133" y="37721"/>
                </a:cxn>
                <a:cxn ang="0">
                  <a:pos x="82544" y="68584"/>
                </a:cxn>
                <a:cxn ang="0">
                  <a:pos x="13757" y="226329"/>
                </a:cxn>
              </a:cxnLst>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w="9525">
              <a:noFill/>
            </a:ln>
          </p:spPr>
          <p:txBody>
            <a:bodyPr/>
            <a:p>
              <a:endParaRPr lang="en-US"/>
            </a:p>
          </p:txBody>
        </p:sp>
        <p:sp>
          <p:nvSpPr>
            <p:cNvPr id="13337" name="Freeform 74"/>
            <p:cNvSpPr/>
            <p:nvPr/>
          </p:nvSpPr>
          <p:spPr>
            <a:xfrm rot="-1583184">
              <a:off x="10401469" y="3292308"/>
              <a:ext cx="632276" cy="794504"/>
            </a:xfrm>
            <a:custGeom>
              <a:avLst/>
              <a:gdLst/>
              <a:ahLst/>
              <a:cxnLst>
                <a:cxn ang="0">
                  <a:pos x="144324" y="41273"/>
                </a:cxn>
                <a:cxn ang="0">
                  <a:pos x="340192" y="92864"/>
                </a:cxn>
                <a:cxn ang="0">
                  <a:pos x="591041" y="526230"/>
                </a:cxn>
                <a:cxn ang="0">
                  <a:pos x="539496" y="722276"/>
                </a:cxn>
                <a:cxn ang="0">
                  <a:pos x="487952" y="753231"/>
                </a:cxn>
                <a:cxn ang="0">
                  <a:pos x="292084" y="701640"/>
                </a:cxn>
                <a:cxn ang="0">
                  <a:pos x="41235" y="268274"/>
                </a:cxn>
                <a:cxn ang="0">
                  <a:pos x="92780" y="68788"/>
                </a:cxn>
                <a:cxn ang="0">
                  <a:pos x="144324" y="41273"/>
                </a:cxn>
              </a:cxnLst>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w="9525">
              <a:noFill/>
            </a:ln>
          </p:spPr>
          <p:txBody>
            <a:bodyPr/>
            <a:p>
              <a:endParaRPr lang="en-US"/>
            </a:p>
          </p:txBody>
        </p:sp>
        <p:sp>
          <p:nvSpPr>
            <p:cNvPr id="13338" name="Freeform 75"/>
            <p:cNvSpPr/>
            <p:nvPr/>
          </p:nvSpPr>
          <p:spPr>
            <a:xfrm rot="-1583184">
              <a:off x="10391779" y="3296043"/>
              <a:ext cx="615637" cy="705071"/>
            </a:xfrm>
            <a:custGeom>
              <a:avLst/>
              <a:gdLst/>
              <a:ahLst/>
              <a:cxnLst>
                <a:cxn ang="0">
                  <a:pos x="17197" y="230438"/>
                </a:cxn>
                <a:cxn ang="0">
                  <a:pos x="30954" y="220120"/>
                </a:cxn>
                <a:cxn ang="0">
                  <a:pos x="416157" y="240756"/>
                </a:cxn>
                <a:cxn ang="0">
                  <a:pos x="553729" y="705071"/>
                </a:cxn>
                <a:cxn ang="0">
                  <a:pos x="581244" y="526224"/>
                </a:cxn>
                <a:cxn ang="0">
                  <a:pos x="330174" y="92863"/>
                </a:cxn>
                <a:cxn ang="0">
                  <a:pos x="134133" y="41272"/>
                </a:cxn>
                <a:cxn ang="0">
                  <a:pos x="82544" y="68787"/>
                </a:cxn>
                <a:cxn ang="0">
                  <a:pos x="17197" y="230438"/>
                </a:cxn>
              </a:cxnLst>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w="9525">
              <a:noFill/>
            </a:ln>
          </p:spPr>
          <p:txBody>
            <a:bodyPr/>
            <a:p>
              <a:endParaRPr lang="en-US"/>
            </a:p>
          </p:txBody>
        </p:sp>
        <p:sp>
          <p:nvSpPr>
            <p:cNvPr id="13339" name="Freeform 76"/>
            <p:cNvSpPr/>
            <p:nvPr/>
          </p:nvSpPr>
          <p:spPr>
            <a:xfrm rot="-1583184">
              <a:off x="10593985" y="3001773"/>
              <a:ext cx="632276" cy="794504"/>
            </a:xfrm>
            <a:custGeom>
              <a:avLst/>
              <a:gdLst/>
              <a:ahLst/>
              <a:cxnLst>
                <a:cxn ang="0">
                  <a:pos x="144324" y="41273"/>
                </a:cxn>
                <a:cxn ang="0">
                  <a:pos x="343628" y="92864"/>
                </a:cxn>
                <a:cxn ang="0">
                  <a:pos x="591041" y="526230"/>
                </a:cxn>
                <a:cxn ang="0">
                  <a:pos x="539496" y="722276"/>
                </a:cxn>
                <a:cxn ang="0">
                  <a:pos x="487952" y="753231"/>
                </a:cxn>
                <a:cxn ang="0">
                  <a:pos x="292084" y="701640"/>
                </a:cxn>
                <a:cxn ang="0">
                  <a:pos x="41235" y="268274"/>
                </a:cxn>
                <a:cxn ang="0">
                  <a:pos x="92780" y="72228"/>
                </a:cxn>
                <a:cxn ang="0">
                  <a:pos x="144324" y="41273"/>
                </a:cxn>
              </a:cxnLst>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w="9525">
              <a:noFill/>
            </a:ln>
          </p:spPr>
          <p:txBody>
            <a:bodyPr/>
            <a:p>
              <a:endParaRPr lang="en-US"/>
            </a:p>
          </p:txBody>
        </p:sp>
        <p:sp>
          <p:nvSpPr>
            <p:cNvPr id="13340" name="Freeform 77"/>
            <p:cNvSpPr/>
            <p:nvPr/>
          </p:nvSpPr>
          <p:spPr>
            <a:xfrm rot="-1583184">
              <a:off x="10558413" y="3011575"/>
              <a:ext cx="615637" cy="588599"/>
            </a:xfrm>
            <a:custGeom>
              <a:avLst/>
              <a:gdLst/>
              <a:ahLst/>
              <a:cxnLst>
                <a:cxn ang="0">
                  <a:pos x="17197" y="230621"/>
                </a:cxn>
                <a:cxn ang="0">
                  <a:pos x="34393" y="220294"/>
                </a:cxn>
                <a:cxn ang="0">
                  <a:pos x="416157" y="240947"/>
                </a:cxn>
                <a:cxn ang="0">
                  <a:pos x="581244" y="526641"/>
                </a:cxn>
                <a:cxn ang="0">
                  <a:pos x="333613" y="92937"/>
                </a:cxn>
                <a:cxn ang="0">
                  <a:pos x="134133" y="41305"/>
                </a:cxn>
                <a:cxn ang="0">
                  <a:pos x="82544" y="72284"/>
                </a:cxn>
                <a:cxn ang="0">
                  <a:pos x="17197" y="230621"/>
                </a:cxn>
              </a:cxnLst>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w="9525">
              <a:noFill/>
            </a:ln>
          </p:spPr>
          <p:txBody>
            <a:bodyPr/>
            <a:p>
              <a:endParaRPr lang="en-US"/>
            </a:p>
          </p:txBody>
        </p:sp>
        <p:sp>
          <p:nvSpPr>
            <p:cNvPr id="13341" name="Freeform 78"/>
            <p:cNvSpPr/>
            <p:nvPr/>
          </p:nvSpPr>
          <p:spPr>
            <a:xfrm rot="-1583184">
              <a:off x="9470136" y="3387176"/>
              <a:ext cx="908897" cy="1249993"/>
            </a:xfrm>
            <a:custGeom>
              <a:avLst/>
              <a:gdLst/>
              <a:ahLst/>
              <a:cxnLst>
                <a:cxn ang="0">
                  <a:pos x="809433" y="1174444"/>
                </a:cxn>
                <a:cxn ang="0">
                  <a:pos x="864310" y="964967"/>
                </a:cxn>
                <a:cxn ang="0">
                  <a:pos x="366989" y="99587"/>
                </a:cxn>
                <a:cxn ang="0">
                  <a:pos x="154341" y="41209"/>
                </a:cxn>
                <a:cxn ang="0">
                  <a:pos x="99464" y="75549"/>
                </a:cxn>
                <a:cxn ang="0">
                  <a:pos x="44587" y="285026"/>
                </a:cxn>
                <a:cxn ang="0">
                  <a:pos x="541908" y="1150406"/>
                </a:cxn>
                <a:cxn ang="0">
                  <a:pos x="754556" y="1208784"/>
                </a:cxn>
                <a:cxn ang="0">
                  <a:pos x="809433" y="1174444"/>
                </a:cxn>
              </a:cxnLst>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w="9525">
              <a:noFill/>
            </a:ln>
          </p:spPr>
          <p:txBody>
            <a:bodyPr/>
            <a:p>
              <a:endParaRPr lang="en-US"/>
            </a:p>
          </p:txBody>
        </p:sp>
        <p:sp>
          <p:nvSpPr>
            <p:cNvPr id="13342" name="Freeform 79"/>
            <p:cNvSpPr/>
            <p:nvPr/>
          </p:nvSpPr>
          <p:spPr>
            <a:xfrm rot="-1583184">
              <a:off x="9414518" y="3402424"/>
              <a:ext cx="904737" cy="940094"/>
            </a:xfrm>
            <a:custGeom>
              <a:avLst/>
              <a:gdLst/>
              <a:ahLst/>
              <a:cxnLst>
                <a:cxn ang="0">
                  <a:pos x="17200" y="247032"/>
                </a:cxn>
                <a:cxn ang="0">
                  <a:pos x="34401" y="236739"/>
                </a:cxn>
                <a:cxn ang="0">
                  <a:pos x="340566" y="319083"/>
                </a:cxn>
                <a:cxn ang="0">
                  <a:pos x="853136" y="940094"/>
                </a:cxn>
                <a:cxn ang="0">
                  <a:pos x="756814" y="792561"/>
                </a:cxn>
                <a:cxn ang="0">
                  <a:pos x="354327" y="99499"/>
                </a:cxn>
                <a:cxn ang="0">
                  <a:pos x="144483" y="41172"/>
                </a:cxn>
                <a:cxn ang="0">
                  <a:pos x="89442" y="75482"/>
                </a:cxn>
                <a:cxn ang="0">
                  <a:pos x="17200" y="247032"/>
                </a:cxn>
              </a:cxnLst>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w="9525">
              <a:noFill/>
            </a:ln>
          </p:spPr>
          <p:txBody>
            <a:bodyPr/>
            <a:p>
              <a:endParaRPr lang="en-US"/>
            </a:p>
          </p:txBody>
        </p:sp>
        <p:sp>
          <p:nvSpPr>
            <p:cNvPr id="13343" name="Freeform 80"/>
            <p:cNvSpPr/>
            <p:nvPr/>
          </p:nvSpPr>
          <p:spPr>
            <a:xfrm rot="-1583184">
              <a:off x="9378462" y="3592109"/>
              <a:ext cx="343177" cy="341096"/>
            </a:xfrm>
            <a:custGeom>
              <a:avLst/>
              <a:gdLst/>
              <a:ahLst/>
              <a:cxnLst>
                <a:cxn ang="0">
                  <a:pos x="264246" y="282524"/>
                </a:cxn>
                <a:cxn ang="0">
                  <a:pos x="308859" y="117144"/>
                </a:cxn>
                <a:cxn ang="0">
                  <a:pos x="288269" y="79245"/>
                </a:cxn>
                <a:cxn ang="0">
                  <a:pos x="123544" y="34454"/>
                </a:cxn>
                <a:cxn ang="0">
                  <a:pos x="78931" y="58572"/>
                </a:cxn>
                <a:cxn ang="0">
                  <a:pos x="34318" y="223952"/>
                </a:cxn>
                <a:cxn ang="0">
                  <a:pos x="58340" y="265297"/>
                </a:cxn>
                <a:cxn ang="0">
                  <a:pos x="223065" y="310087"/>
                </a:cxn>
                <a:cxn ang="0">
                  <a:pos x="264246" y="282524"/>
                </a:cxn>
              </a:cxnLst>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w="9525">
              <a:noFill/>
            </a:ln>
          </p:spPr>
          <p:txBody>
            <a:bodyPr/>
            <a:p>
              <a:endParaRPr lang="en-US"/>
            </a:p>
          </p:txBody>
        </p:sp>
        <p:sp>
          <p:nvSpPr>
            <p:cNvPr id="13344" name="Freeform 81"/>
            <p:cNvSpPr/>
            <p:nvPr/>
          </p:nvSpPr>
          <p:spPr>
            <a:xfrm rot="-1583184">
              <a:off x="11155215" y="4025057"/>
              <a:ext cx="1154320" cy="1131441"/>
            </a:xfrm>
            <a:custGeom>
              <a:avLst/>
              <a:gdLst/>
              <a:ahLst/>
              <a:cxnLst>
                <a:cxn ang="0">
                  <a:pos x="1154320" y="700911"/>
                </a:cxn>
                <a:cxn ang="0">
                  <a:pos x="405572" y="1131441"/>
                </a:cxn>
                <a:cxn ang="0">
                  <a:pos x="0" y="430530"/>
                </a:cxn>
                <a:cxn ang="0">
                  <a:pos x="748748" y="0"/>
                </a:cxn>
                <a:cxn ang="0">
                  <a:pos x="1154320" y="700911"/>
                </a:cxn>
              </a:cxnLst>
              <a:pathLst>
                <a:path w="555" h="544">
                  <a:moveTo>
                    <a:pt x="555" y="337"/>
                  </a:moveTo>
                  <a:lnTo>
                    <a:pt x="195" y="544"/>
                  </a:lnTo>
                  <a:lnTo>
                    <a:pt x="0" y="207"/>
                  </a:lnTo>
                  <a:lnTo>
                    <a:pt x="360" y="0"/>
                  </a:lnTo>
                  <a:lnTo>
                    <a:pt x="555" y="337"/>
                  </a:lnTo>
                  <a:close/>
                </a:path>
              </a:pathLst>
            </a:custGeom>
            <a:solidFill>
              <a:srgbClr val="EBCFA6"/>
            </a:solidFill>
            <a:ln w="9525">
              <a:noFill/>
            </a:ln>
          </p:spPr>
          <p:txBody>
            <a:bodyPr/>
            <a:p>
              <a:endParaRPr lang="en-US"/>
            </a:p>
          </p:txBody>
        </p:sp>
        <p:sp>
          <p:nvSpPr>
            <p:cNvPr id="13345" name="Freeform 82"/>
            <p:cNvSpPr/>
            <p:nvPr/>
          </p:nvSpPr>
          <p:spPr>
            <a:xfrm rot="-1583184">
              <a:off x="10067129" y="3289737"/>
              <a:ext cx="1803234" cy="1695082"/>
            </a:xfrm>
            <a:custGeom>
              <a:avLst/>
              <a:gdLst/>
              <a:ahLst/>
              <a:cxnLst>
                <a:cxn ang="0">
                  <a:pos x="1731105" y="752988"/>
                </a:cxn>
                <a:cxn ang="0">
                  <a:pos x="1672714" y="1086503"/>
                </a:cxn>
                <a:cxn ang="0">
                  <a:pos x="721294" y="1633193"/>
                </a:cxn>
                <a:cxn ang="0">
                  <a:pos x="401864" y="1519729"/>
                </a:cxn>
                <a:cxn ang="0">
                  <a:pos x="72129" y="942094"/>
                </a:cxn>
                <a:cxn ang="0">
                  <a:pos x="130520" y="612017"/>
                </a:cxn>
                <a:cxn ang="0">
                  <a:pos x="1081940" y="61889"/>
                </a:cxn>
                <a:cxn ang="0">
                  <a:pos x="1397936" y="175353"/>
                </a:cxn>
                <a:cxn ang="0">
                  <a:pos x="1731105" y="752988"/>
                </a:cxn>
              </a:cxnLst>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w="9525">
              <a:noFill/>
            </a:ln>
          </p:spPr>
          <p:txBody>
            <a:bodyPr/>
            <a:p>
              <a:endParaRPr lang="en-US"/>
            </a:p>
          </p:txBody>
        </p:sp>
        <p:sp>
          <p:nvSpPr>
            <p:cNvPr id="13346" name="Freeform 83"/>
            <p:cNvSpPr/>
            <p:nvPr/>
          </p:nvSpPr>
          <p:spPr>
            <a:xfrm rot="-1583184">
              <a:off x="11152956" y="4139949"/>
              <a:ext cx="1102323" cy="829862"/>
            </a:xfrm>
            <a:custGeom>
              <a:avLst/>
              <a:gdLst/>
              <a:ahLst/>
              <a:cxnLst>
                <a:cxn ang="0">
                  <a:pos x="1102323" y="289100"/>
                </a:cxn>
                <a:cxn ang="0">
                  <a:pos x="168468" y="829862"/>
                </a:cxn>
                <a:cxn ang="0">
                  <a:pos x="0" y="540762"/>
                </a:cxn>
                <a:cxn ang="0">
                  <a:pos x="938014" y="0"/>
                </a:cxn>
                <a:cxn ang="0">
                  <a:pos x="1102323" y="289100"/>
                </a:cxn>
              </a:cxnLst>
              <a:pathLst>
                <a:path w="530" h="399">
                  <a:moveTo>
                    <a:pt x="530" y="139"/>
                  </a:moveTo>
                  <a:lnTo>
                    <a:pt x="81" y="399"/>
                  </a:lnTo>
                  <a:lnTo>
                    <a:pt x="0" y="260"/>
                  </a:lnTo>
                  <a:lnTo>
                    <a:pt x="451" y="0"/>
                  </a:lnTo>
                  <a:lnTo>
                    <a:pt x="530" y="139"/>
                  </a:lnTo>
                  <a:close/>
                </a:path>
              </a:pathLst>
            </a:custGeom>
            <a:solidFill>
              <a:srgbClr val="FEFADF"/>
            </a:solidFill>
            <a:ln w="9525">
              <a:noFill/>
            </a:ln>
          </p:spPr>
          <p:txBody>
            <a:bodyPr/>
            <a:p>
              <a:endParaRPr lang="en-US"/>
            </a:p>
          </p:txBody>
        </p:sp>
        <p:sp>
          <p:nvSpPr>
            <p:cNvPr id="13347" name="Freeform 84"/>
            <p:cNvSpPr/>
            <p:nvPr/>
          </p:nvSpPr>
          <p:spPr>
            <a:xfrm rot="-1583184">
              <a:off x="11933347" y="3957008"/>
              <a:ext cx="174708" cy="384774"/>
            </a:xfrm>
            <a:custGeom>
              <a:avLst/>
              <a:gdLst/>
              <a:ahLst/>
              <a:cxnLst>
                <a:cxn ang="0">
                  <a:pos x="174708" y="289100"/>
                </a:cxn>
                <a:cxn ang="0">
                  <a:pos x="0" y="384774"/>
                </a:cxn>
                <a:cxn ang="0">
                  <a:pos x="0" y="0"/>
                </a:cxn>
                <a:cxn ang="0">
                  <a:pos x="10399" y="0"/>
                </a:cxn>
                <a:cxn ang="0">
                  <a:pos x="174708" y="289100"/>
                </a:cxn>
              </a:cxnLst>
              <a:pathLst>
                <a:path w="84" h="185">
                  <a:moveTo>
                    <a:pt x="84" y="139"/>
                  </a:moveTo>
                  <a:lnTo>
                    <a:pt x="0" y="185"/>
                  </a:lnTo>
                  <a:lnTo>
                    <a:pt x="0" y="0"/>
                  </a:lnTo>
                  <a:lnTo>
                    <a:pt x="5" y="0"/>
                  </a:lnTo>
                  <a:lnTo>
                    <a:pt x="84" y="139"/>
                  </a:lnTo>
                  <a:close/>
                </a:path>
              </a:pathLst>
            </a:custGeom>
            <a:solidFill>
              <a:srgbClr val="BFBCA7"/>
            </a:solidFill>
            <a:ln w="9525">
              <a:noFill/>
            </a:ln>
          </p:spPr>
          <p:txBody>
            <a:bodyPr/>
            <a:p>
              <a:endParaRPr lang="en-US"/>
            </a:p>
          </p:txBody>
        </p:sp>
        <p:sp>
          <p:nvSpPr>
            <p:cNvPr id="13348" name="Freeform 85"/>
            <p:cNvSpPr/>
            <p:nvPr/>
          </p:nvSpPr>
          <p:spPr>
            <a:xfrm rot="-1583184">
              <a:off x="11360608" y="4140760"/>
              <a:ext cx="1809473" cy="1200076"/>
            </a:xfrm>
            <a:custGeom>
              <a:avLst/>
              <a:gdLst/>
              <a:ahLst/>
              <a:cxnLst>
                <a:cxn ang="0">
                  <a:pos x="1809473" y="1200076"/>
                </a:cxn>
                <a:cxn ang="0">
                  <a:pos x="311978" y="1200076"/>
                </a:cxn>
                <a:cxn ang="0">
                  <a:pos x="0" y="657234"/>
                </a:cxn>
                <a:cxn ang="0">
                  <a:pos x="1139760" y="0"/>
                </a:cxn>
                <a:cxn ang="0">
                  <a:pos x="1809473" y="1200076"/>
                </a:cxn>
              </a:cxnLst>
              <a:pathLst>
                <a:path w="870" h="577">
                  <a:moveTo>
                    <a:pt x="870" y="577"/>
                  </a:moveTo>
                  <a:lnTo>
                    <a:pt x="150" y="577"/>
                  </a:lnTo>
                  <a:lnTo>
                    <a:pt x="0" y="316"/>
                  </a:lnTo>
                  <a:lnTo>
                    <a:pt x="548" y="0"/>
                  </a:lnTo>
                  <a:lnTo>
                    <a:pt x="870" y="577"/>
                  </a:lnTo>
                  <a:close/>
                </a:path>
              </a:pathLst>
            </a:custGeom>
            <a:solidFill>
              <a:srgbClr val="473F37"/>
            </a:solidFill>
            <a:ln w="9525">
              <a:noFill/>
            </a:ln>
          </p:spPr>
          <p:txBody>
            <a:bodyPr/>
            <a:p>
              <a:endParaRPr lang="en-US"/>
            </a:p>
          </p:txBody>
        </p:sp>
        <p:sp>
          <p:nvSpPr>
            <p:cNvPr id="13349" name="Freeform 86"/>
            <p:cNvSpPr/>
            <p:nvPr/>
          </p:nvSpPr>
          <p:spPr>
            <a:xfrm rot="-1583184">
              <a:off x="12176814" y="3949423"/>
              <a:ext cx="948414" cy="1200076"/>
            </a:xfrm>
            <a:custGeom>
              <a:avLst/>
              <a:gdLst/>
              <a:ahLst/>
              <a:cxnLst>
                <a:cxn ang="0">
                  <a:pos x="948414" y="1200076"/>
                </a:cxn>
                <a:cxn ang="0">
                  <a:pos x="0" y="1200076"/>
                </a:cxn>
                <a:cxn ang="0">
                  <a:pos x="0" y="153909"/>
                </a:cxn>
                <a:cxn ang="0">
                  <a:pos x="278701" y="0"/>
                </a:cxn>
                <a:cxn ang="0">
                  <a:pos x="948414" y="1200076"/>
                </a:cxn>
              </a:cxnLst>
              <a:pathLst>
                <a:path w="456" h="577">
                  <a:moveTo>
                    <a:pt x="456" y="577"/>
                  </a:moveTo>
                  <a:lnTo>
                    <a:pt x="0" y="577"/>
                  </a:lnTo>
                  <a:lnTo>
                    <a:pt x="0" y="74"/>
                  </a:lnTo>
                  <a:lnTo>
                    <a:pt x="134" y="0"/>
                  </a:lnTo>
                  <a:lnTo>
                    <a:pt x="456" y="577"/>
                  </a:lnTo>
                  <a:close/>
                </a:path>
              </a:pathLst>
            </a:custGeom>
            <a:solidFill>
              <a:srgbClr val="352F29"/>
            </a:solidFill>
            <a:ln w="9525">
              <a:noFill/>
            </a:ln>
          </p:spPr>
          <p:txBody>
            <a:bodyPr/>
            <a:p>
              <a:endParaRPr lang="en-US"/>
            </a:p>
          </p:txBody>
        </p:sp>
        <p:sp>
          <p:nvSpPr>
            <p:cNvPr id="13350" name="Freeform 87"/>
            <p:cNvSpPr/>
            <p:nvPr/>
          </p:nvSpPr>
          <p:spPr>
            <a:xfrm rot="-1583184">
              <a:off x="11820580" y="4122959"/>
              <a:ext cx="226705" cy="222545"/>
            </a:xfrm>
            <a:custGeom>
              <a:avLst/>
              <a:gdLst/>
              <a:ahLst/>
              <a:cxnLst>
                <a:cxn ang="0">
                  <a:pos x="199226" y="61628"/>
                </a:cxn>
                <a:cxn ang="0">
                  <a:pos x="161441" y="195155"/>
                </a:cxn>
                <a:cxn ang="0">
                  <a:pos x="27479" y="160917"/>
                </a:cxn>
                <a:cxn ang="0">
                  <a:pos x="65264" y="27390"/>
                </a:cxn>
                <a:cxn ang="0">
                  <a:pos x="199226" y="61628"/>
                </a:cxn>
              </a:cxnLst>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w="9525">
              <a:noFill/>
            </a:ln>
          </p:spPr>
          <p:txBody>
            <a:bodyPr/>
            <a:p>
              <a:endParaRPr lang="en-US"/>
            </a:p>
          </p:txBody>
        </p:sp>
      </p:grpSp>
      <p:pic>
        <p:nvPicPr>
          <p:cNvPr id="13351" name="图片 39"/>
          <p:cNvPicPr>
            <a:picLocks noChangeAspect="1"/>
          </p:cNvPicPr>
          <p:nvPr/>
        </p:nvPicPr>
        <p:blipFill>
          <a:blip r:embed="rId3"/>
          <a:stretch>
            <a:fillRect/>
          </a:stretch>
        </p:blipFill>
        <p:spPr>
          <a:xfrm>
            <a:off x="7807325" y="3476625"/>
            <a:ext cx="858838" cy="901700"/>
          </a:xfrm>
          <a:prstGeom prst="rect">
            <a:avLst/>
          </a:prstGeom>
          <a:noFill/>
          <a:ln w="9525">
            <a:noFill/>
          </a:ln>
        </p:spPr>
      </p:pic>
      <p:grpSp>
        <p:nvGrpSpPr>
          <p:cNvPr id="13352" name="组合 44"/>
          <p:cNvGrpSpPr/>
          <p:nvPr/>
        </p:nvGrpSpPr>
        <p:grpSpPr>
          <a:xfrm>
            <a:off x="1673225" y="2941638"/>
            <a:ext cx="3577590" cy="3272476"/>
            <a:chOff x="1102976" y="2376218"/>
            <a:chExt cx="3577504" cy="3273890"/>
          </a:xfrm>
        </p:grpSpPr>
        <p:sp>
          <p:nvSpPr>
            <p:cNvPr id="13353" name="文本框 45"/>
            <p:cNvSpPr txBox="1"/>
            <p:nvPr/>
          </p:nvSpPr>
          <p:spPr>
            <a:xfrm>
              <a:off x="1102976" y="2757069"/>
              <a:ext cx="3576552" cy="2893039"/>
            </a:xfrm>
            <a:prstGeom prst="rect">
              <a:avLst/>
            </a:prstGeom>
            <a:noFill/>
            <a:ln w="9525">
              <a:noFill/>
            </a:ln>
          </p:spPr>
          <p:txBody>
            <a:bodyPr anchor="t" anchorCtr="0">
              <a:spAutoFit/>
            </a:bodyPr>
            <a:p>
              <a:r>
                <a:rPr lang="zh-CN" altLang="zh-CN" sz="1400" dirty="0">
                  <a:latin typeface="Microsoft YaHei" panose="020B0503020204020204" pitchFamily="34" charset="-122"/>
                  <a:ea typeface="Microsoft YaHei" panose="020B0503020204020204" pitchFamily="34" charset="-122"/>
                </a:rPr>
                <a:t>This step involves preparing the raw data for analysis. It includes handling missing values, correcting inconsistencies, removing outliers, and transforming the data into a suitable format for model training. Data preprocessing is crucial for improving the quality of the data and the performance of the machine learning model. Examples include standardizing numerical features, encoding categorical variables, and creating new features through feature engineering.</a:t>
              </a:r>
              <a:endParaRPr lang="zh-CN" altLang="zh-CN" sz="1400" dirty="0">
                <a:latin typeface="Microsoft YaHei" panose="020B0503020204020204" pitchFamily="34" charset="-122"/>
                <a:ea typeface="Microsoft YaHei" panose="020B0503020204020204" pitchFamily="34" charset="-122"/>
              </a:endParaRPr>
            </a:p>
          </p:txBody>
        </p:sp>
        <p:sp>
          <p:nvSpPr>
            <p:cNvPr id="13354" name="文本框 46"/>
            <p:cNvSpPr txBox="1"/>
            <p:nvPr/>
          </p:nvSpPr>
          <p:spPr>
            <a:xfrm>
              <a:off x="1102976" y="2376218"/>
              <a:ext cx="3577504" cy="398952"/>
            </a:xfrm>
            <a:prstGeom prst="rect">
              <a:avLst/>
            </a:prstGeom>
            <a:noFill/>
            <a:ln w="9525">
              <a:noFill/>
            </a:ln>
          </p:spPr>
          <p:txBody>
            <a:bodyPr wrap="square" anchor="t" anchorCtr="0">
              <a:spAutoFit/>
            </a:bodyPr>
            <a:p>
              <a:r>
                <a:rPr lang="zh-CN" altLang="en-US" sz="2000" b="1" dirty="0">
                  <a:solidFill>
                    <a:srgbClr val="404040"/>
                  </a:solidFill>
                  <a:latin typeface="Microsoft YaHei" panose="020B0503020204020204" pitchFamily="34" charset="-122"/>
                  <a:ea typeface="Microsoft YaHei" panose="020B0503020204020204" pitchFamily="34" charset="-122"/>
                </a:rPr>
                <a:t>Data Preprocessing:</a:t>
              </a:r>
              <a:endParaRPr lang="zh-CN" altLang="en-US" sz="2000" b="1" dirty="0">
                <a:solidFill>
                  <a:srgbClr val="404040"/>
                </a:solidFill>
                <a:latin typeface="Microsoft YaHei" panose="020B0503020204020204" pitchFamily="34" charset="-122"/>
                <a:ea typeface="Microsoft YaHei" panose="020B0503020204020204" pitchFamily="34" charset="-122"/>
              </a:endParaRPr>
            </a:p>
          </p:txBody>
        </p:sp>
      </p:grpSp>
      <p:grpSp>
        <p:nvGrpSpPr>
          <p:cNvPr id="13355" name="组合 47"/>
          <p:cNvGrpSpPr/>
          <p:nvPr/>
        </p:nvGrpSpPr>
        <p:grpSpPr>
          <a:xfrm rot="1800232">
            <a:off x="415925" y="190500"/>
            <a:ext cx="615950" cy="581025"/>
            <a:chOff x="-1213201" y="124209"/>
            <a:chExt cx="5815897" cy="5485901"/>
          </a:xfrm>
        </p:grpSpPr>
        <p:sp>
          <p:nvSpPr>
            <p:cNvPr id="50" name="等腰三角形 49"/>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等腰三角形 50"/>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等腰三角形 51"/>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59" name="文本框 52"/>
          <p:cNvSpPr txBox="1"/>
          <p:nvPr/>
        </p:nvSpPr>
        <p:spPr>
          <a:xfrm>
            <a:off x="1135063" y="331788"/>
            <a:ext cx="288766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Ml Pipeline</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平行四边形 2"/>
          <p:cNvSpPr/>
          <p:nvPr/>
        </p:nvSpPr>
        <p:spPr>
          <a:xfrm>
            <a:off x="6372225" y="0"/>
            <a:ext cx="5010150" cy="6858000"/>
          </a:xfrm>
          <a:prstGeom prst="parallelogram">
            <a:avLst/>
          </a:prstGeom>
          <a:solidFill>
            <a:srgbClr val="D28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14338" name="图片 1"/>
          <p:cNvPicPr>
            <a:picLocks noChangeAspect="1"/>
          </p:cNvPicPr>
          <p:nvPr/>
        </p:nvPicPr>
        <p:blipFill>
          <a:blip r:embed="rId1"/>
          <a:stretch>
            <a:fillRect/>
          </a:stretch>
        </p:blipFill>
        <p:spPr>
          <a:xfrm>
            <a:off x="6119813" y="2039938"/>
            <a:ext cx="5348287" cy="3035300"/>
          </a:xfrm>
          <a:prstGeom prst="rect">
            <a:avLst/>
          </a:prstGeom>
          <a:noFill/>
          <a:ln w="9525">
            <a:noFill/>
          </a:ln>
        </p:spPr>
      </p:pic>
      <p:grpSp>
        <p:nvGrpSpPr>
          <p:cNvPr id="14339" name="组合 4"/>
          <p:cNvGrpSpPr/>
          <p:nvPr/>
        </p:nvGrpSpPr>
        <p:grpSpPr>
          <a:xfrm>
            <a:off x="1062038" y="1905000"/>
            <a:ext cx="4733925" cy="895519"/>
            <a:chOff x="6280030" y="1618417"/>
            <a:chExt cx="4732738" cy="895989"/>
          </a:xfrm>
        </p:grpSpPr>
        <p:sp>
          <p:nvSpPr>
            <p:cNvPr id="14340" name="文本框 17"/>
            <p:cNvSpPr txBox="1"/>
            <p:nvPr/>
          </p:nvSpPr>
          <p:spPr>
            <a:xfrm>
              <a:off x="6280030" y="1618417"/>
              <a:ext cx="1069675" cy="707886"/>
            </a:xfrm>
            <a:prstGeom prst="rect">
              <a:avLst/>
            </a:prstGeom>
            <a:noFill/>
            <a:ln w="9525">
              <a:noFill/>
            </a:ln>
          </p:spPr>
          <p:txBody>
            <a:bodyPr anchor="t" anchorCtr="0">
              <a:spAutoFit/>
            </a:bodyPr>
            <a:p>
              <a:r>
                <a:rPr lang="en-US" altLang="zh-CN" sz="4000" b="1" dirty="0">
                  <a:latin typeface="Microsoft YaHei" panose="020B0503020204020204" pitchFamily="34" charset="-122"/>
                  <a:ea typeface="Microsoft YaHei" panose="020B0503020204020204" pitchFamily="34" charset="-122"/>
                </a:rPr>
                <a:t>01</a:t>
              </a:r>
              <a:endParaRPr lang="zh-CN" altLang="en-US" sz="4000" b="1" dirty="0">
                <a:latin typeface="Microsoft YaHei" panose="020B0503020204020204" pitchFamily="34" charset="-122"/>
                <a:ea typeface="Microsoft YaHei" panose="020B0503020204020204" pitchFamily="34" charset="-122"/>
              </a:endParaRPr>
            </a:p>
          </p:txBody>
        </p:sp>
        <p:cxnSp>
          <p:nvCxnSpPr>
            <p:cNvPr id="19" name="直接连接符 18"/>
            <p:cNvCxnSpPr/>
            <p:nvPr/>
          </p:nvCxnSpPr>
          <p:spPr>
            <a:xfrm flipH="1">
              <a:off x="6935637" y="1849812"/>
              <a:ext cx="310551" cy="483355"/>
            </a:xfrm>
            <a:prstGeom prst="line">
              <a:avLst/>
            </a:prstGeom>
          </p:spPr>
          <p:style>
            <a:lnRef idx="1">
              <a:schemeClr val="accent1"/>
            </a:lnRef>
            <a:fillRef idx="0">
              <a:schemeClr val="accent1"/>
            </a:fillRef>
            <a:effectRef idx="0">
              <a:schemeClr val="accent1"/>
            </a:effectRef>
            <a:fontRef idx="minor">
              <a:schemeClr val="tx1"/>
            </a:fontRef>
          </p:style>
        </p:cxnSp>
        <p:sp>
          <p:nvSpPr>
            <p:cNvPr id="14342" name="文本框 19"/>
            <p:cNvSpPr txBox="1"/>
            <p:nvPr/>
          </p:nvSpPr>
          <p:spPr>
            <a:xfrm>
              <a:off x="7323833" y="1684025"/>
              <a:ext cx="3688935" cy="830381"/>
            </a:xfrm>
            <a:prstGeom prst="rect">
              <a:avLst/>
            </a:prstGeom>
            <a:noFill/>
            <a:ln w="9525">
              <a:noFill/>
            </a:ln>
          </p:spPr>
          <p:txBody>
            <a:bodyPr anchor="t" anchorCtr="0">
              <a:spAutoFit/>
            </a:bodyPr>
            <a:p>
              <a:r>
                <a:rPr lang="zh-CN" altLang="en-US" sz="1600" dirty="0">
                  <a:solidFill>
                    <a:srgbClr val="000000"/>
                  </a:solidFill>
                  <a:latin typeface="Microsoft YaHei" panose="020B0503020204020204" pitchFamily="34" charset="-122"/>
                  <a:ea typeface="Microsoft YaHei" panose="020B0503020204020204" pitchFamily="34" charset="-122"/>
                </a:rPr>
                <a:t>Feature Engineering:</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rPr>
                <a:t>Recommendation:</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rPr>
                <a:t>Rationale: </a:t>
              </a:r>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grpSp>
      <p:grpSp>
        <p:nvGrpSpPr>
          <p:cNvPr id="14343" name="组合 5"/>
          <p:cNvGrpSpPr/>
          <p:nvPr/>
        </p:nvGrpSpPr>
        <p:grpSpPr>
          <a:xfrm>
            <a:off x="1062038" y="2851150"/>
            <a:ext cx="4733925" cy="1141899"/>
            <a:chOff x="6280030" y="1618417"/>
            <a:chExt cx="4732738" cy="1142498"/>
          </a:xfrm>
        </p:grpSpPr>
        <p:sp>
          <p:nvSpPr>
            <p:cNvPr id="14344" name="文本框 14"/>
            <p:cNvSpPr txBox="1"/>
            <p:nvPr/>
          </p:nvSpPr>
          <p:spPr>
            <a:xfrm>
              <a:off x="6280030" y="1618417"/>
              <a:ext cx="1069675" cy="707886"/>
            </a:xfrm>
            <a:prstGeom prst="rect">
              <a:avLst/>
            </a:prstGeom>
            <a:noFill/>
            <a:ln w="9525">
              <a:noFill/>
            </a:ln>
          </p:spPr>
          <p:txBody>
            <a:bodyPr anchor="t" anchorCtr="0">
              <a:spAutoFit/>
            </a:bodyPr>
            <a:p>
              <a:r>
                <a:rPr lang="en-US" altLang="zh-CN" sz="4000" b="1" dirty="0">
                  <a:latin typeface="Microsoft YaHei" panose="020B0503020204020204" pitchFamily="34" charset="-122"/>
                  <a:ea typeface="Microsoft YaHei" panose="020B0503020204020204" pitchFamily="34" charset="-122"/>
                </a:rPr>
                <a:t>02</a:t>
              </a:r>
              <a:endParaRPr lang="zh-CN" altLang="en-US" sz="4000" b="1" dirty="0">
                <a:latin typeface="Microsoft YaHei" panose="020B0503020204020204" pitchFamily="34" charset="-122"/>
                <a:ea typeface="Microsoft YaHei" panose="020B0503020204020204" pitchFamily="34" charset="-122"/>
              </a:endParaRPr>
            </a:p>
          </p:txBody>
        </p:sp>
        <p:cxnSp>
          <p:nvCxnSpPr>
            <p:cNvPr id="16" name="直接连接符 15"/>
            <p:cNvCxnSpPr/>
            <p:nvPr/>
          </p:nvCxnSpPr>
          <p:spPr>
            <a:xfrm flipH="1">
              <a:off x="6935637" y="1849812"/>
              <a:ext cx="310551" cy="483355"/>
            </a:xfrm>
            <a:prstGeom prst="line">
              <a:avLst/>
            </a:prstGeom>
            <a:ln>
              <a:solidFill>
                <a:srgbClr val="D94720"/>
              </a:solidFill>
            </a:ln>
          </p:spPr>
          <p:style>
            <a:lnRef idx="1">
              <a:schemeClr val="accent1"/>
            </a:lnRef>
            <a:fillRef idx="0">
              <a:schemeClr val="accent1"/>
            </a:fillRef>
            <a:effectRef idx="0">
              <a:schemeClr val="accent1"/>
            </a:effectRef>
            <a:fontRef idx="minor">
              <a:schemeClr val="tx1"/>
            </a:fontRef>
          </p:style>
        </p:cxnSp>
        <p:sp>
          <p:nvSpPr>
            <p:cNvPr id="14346" name="文本框 16"/>
            <p:cNvSpPr txBox="1"/>
            <p:nvPr/>
          </p:nvSpPr>
          <p:spPr>
            <a:xfrm>
              <a:off x="7323833" y="1684025"/>
              <a:ext cx="3688935" cy="1076890"/>
            </a:xfrm>
            <a:prstGeom prst="rect">
              <a:avLst/>
            </a:prstGeom>
            <a:noFill/>
            <a:ln w="9525">
              <a:noFill/>
            </a:ln>
          </p:spPr>
          <p:txBody>
            <a:bodyPr anchor="t" anchorCtr="0">
              <a:spAutoFit/>
            </a:bodyPr>
            <a:p>
              <a:r>
                <a:rPr lang="zh-CN" altLang="en-US" sz="1600" dirty="0">
                  <a:solidFill>
                    <a:srgbClr val="000000"/>
                  </a:solidFill>
                  <a:latin typeface="Microsoft YaHei" panose="020B0503020204020204" pitchFamily="34" charset="-122"/>
                  <a:ea typeface="Microsoft YaHei" panose="020B0503020204020204" pitchFamily="34" charset="-122"/>
                </a:rPr>
                <a:t>Model Tuning and Selection:</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rPr>
                <a:t>Recommendation: </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sym typeface="+mn-ea"/>
                </a:rPr>
                <a:t>Rationale: </a:t>
              </a:r>
              <a:endParaRPr lang="zh-CN" altLang="en-US" sz="1600" dirty="0">
                <a:solidFill>
                  <a:srgbClr val="000000"/>
                </a:solidFill>
                <a:latin typeface="Microsoft YaHei" panose="020B0503020204020204" pitchFamily="34" charset="-122"/>
                <a:ea typeface="Microsoft YaHei" panose="020B0503020204020204" pitchFamily="34" charset="-122"/>
              </a:endParaRPr>
            </a:p>
            <a:p>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grpSp>
      <p:grpSp>
        <p:nvGrpSpPr>
          <p:cNvPr id="14347" name="组合 6"/>
          <p:cNvGrpSpPr/>
          <p:nvPr/>
        </p:nvGrpSpPr>
        <p:grpSpPr>
          <a:xfrm>
            <a:off x="1062038" y="3778250"/>
            <a:ext cx="4733925" cy="895519"/>
            <a:chOff x="6280030" y="1618417"/>
            <a:chExt cx="4732738" cy="895989"/>
          </a:xfrm>
        </p:grpSpPr>
        <p:sp>
          <p:nvSpPr>
            <p:cNvPr id="14348" name="文本框 11"/>
            <p:cNvSpPr txBox="1"/>
            <p:nvPr/>
          </p:nvSpPr>
          <p:spPr>
            <a:xfrm>
              <a:off x="6280030" y="1618417"/>
              <a:ext cx="1069675" cy="707886"/>
            </a:xfrm>
            <a:prstGeom prst="rect">
              <a:avLst/>
            </a:prstGeom>
            <a:noFill/>
            <a:ln w="9525">
              <a:noFill/>
            </a:ln>
          </p:spPr>
          <p:txBody>
            <a:bodyPr anchor="t" anchorCtr="0">
              <a:spAutoFit/>
            </a:bodyPr>
            <a:p>
              <a:r>
                <a:rPr lang="en-US" altLang="zh-CN" sz="4000" b="1" dirty="0">
                  <a:latin typeface="Microsoft YaHei" panose="020B0503020204020204" pitchFamily="34" charset="-122"/>
                  <a:ea typeface="Microsoft YaHei" panose="020B0503020204020204" pitchFamily="34" charset="-122"/>
                </a:rPr>
                <a:t>03</a:t>
              </a:r>
              <a:endParaRPr lang="zh-CN" altLang="en-US" sz="4000" b="1" dirty="0">
                <a:latin typeface="Microsoft YaHei" panose="020B0503020204020204" pitchFamily="34" charset="-122"/>
                <a:ea typeface="Microsoft YaHei" panose="020B0503020204020204" pitchFamily="34" charset="-122"/>
              </a:endParaRPr>
            </a:p>
          </p:txBody>
        </p:sp>
        <p:cxnSp>
          <p:nvCxnSpPr>
            <p:cNvPr id="13" name="直接连接符 12"/>
            <p:cNvCxnSpPr/>
            <p:nvPr/>
          </p:nvCxnSpPr>
          <p:spPr>
            <a:xfrm flipH="1">
              <a:off x="6935637" y="1849812"/>
              <a:ext cx="310551" cy="483355"/>
            </a:xfrm>
            <a:prstGeom prst="line">
              <a:avLst/>
            </a:prstGeom>
            <a:ln>
              <a:solidFill>
                <a:srgbClr val="FAAB1F"/>
              </a:solidFill>
            </a:ln>
          </p:spPr>
          <p:style>
            <a:lnRef idx="1">
              <a:schemeClr val="accent1"/>
            </a:lnRef>
            <a:fillRef idx="0">
              <a:schemeClr val="accent1"/>
            </a:fillRef>
            <a:effectRef idx="0">
              <a:schemeClr val="accent1"/>
            </a:effectRef>
            <a:fontRef idx="minor">
              <a:schemeClr val="tx1"/>
            </a:fontRef>
          </p:style>
        </p:cxnSp>
        <p:sp>
          <p:nvSpPr>
            <p:cNvPr id="14350" name="文本框 13"/>
            <p:cNvSpPr txBox="1"/>
            <p:nvPr/>
          </p:nvSpPr>
          <p:spPr>
            <a:xfrm>
              <a:off x="7323833" y="1684025"/>
              <a:ext cx="3688935" cy="830381"/>
            </a:xfrm>
            <a:prstGeom prst="rect">
              <a:avLst/>
            </a:prstGeom>
            <a:noFill/>
            <a:ln w="9525">
              <a:noFill/>
            </a:ln>
          </p:spPr>
          <p:txBody>
            <a:bodyPr anchor="t" anchorCtr="0">
              <a:spAutoFit/>
            </a:bodyPr>
            <a:p>
              <a:r>
                <a:rPr lang="zh-CN" altLang="en-US" sz="1600" dirty="0">
                  <a:solidFill>
                    <a:srgbClr val="000000"/>
                  </a:solidFill>
                  <a:latin typeface="Microsoft YaHei" panose="020B0503020204020204" pitchFamily="34" charset="-122"/>
                  <a:ea typeface="Microsoft YaHei" panose="020B0503020204020204" pitchFamily="34" charset="-122"/>
                </a:rPr>
                <a:t>Cross-Validation:</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sym typeface="+mn-ea"/>
                </a:rPr>
                <a:t>Recommendation: </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sym typeface="+mn-ea"/>
                </a:rPr>
                <a:t>Rationale: </a:t>
              </a:r>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grpSp>
      <p:grpSp>
        <p:nvGrpSpPr>
          <p:cNvPr id="14351" name="组合 7"/>
          <p:cNvGrpSpPr/>
          <p:nvPr/>
        </p:nvGrpSpPr>
        <p:grpSpPr>
          <a:xfrm>
            <a:off x="1062038" y="4724400"/>
            <a:ext cx="4733925" cy="1141899"/>
            <a:chOff x="6280030" y="1618417"/>
            <a:chExt cx="4732738" cy="1142498"/>
          </a:xfrm>
        </p:grpSpPr>
        <p:sp>
          <p:nvSpPr>
            <p:cNvPr id="14352" name="文本框 8"/>
            <p:cNvSpPr txBox="1"/>
            <p:nvPr/>
          </p:nvSpPr>
          <p:spPr>
            <a:xfrm>
              <a:off x="6280030" y="1618417"/>
              <a:ext cx="1069675" cy="707886"/>
            </a:xfrm>
            <a:prstGeom prst="rect">
              <a:avLst/>
            </a:prstGeom>
            <a:noFill/>
            <a:ln w="9525">
              <a:noFill/>
            </a:ln>
          </p:spPr>
          <p:txBody>
            <a:bodyPr anchor="t" anchorCtr="0">
              <a:spAutoFit/>
            </a:bodyPr>
            <a:p>
              <a:r>
                <a:rPr lang="en-US" altLang="zh-CN" sz="4000" b="1" dirty="0">
                  <a:latin typeface="Microsoft YaHei" panose="020B0503020204020204" pitchFamily="34" charset="-122"/>
                  <a:ea typeface="Microsoft YaHei" panose="020B0503020204020204" pitchFamily="34" charset="-122"/>
                </a:rPr>
                <a:t>04</a:t>
              </a:r>
              <a:endParaRPr lang="zh-CN" altLang="en-US" sz="4000" b="1" dirty="0">
                <a:latin typeface="Microsoft YaHei" panose="020B0503020204020204" pitchFamily="34" charset="-122"/>
                <a:ea typeface="Microsoft YaHei" panose="020B0503020204020204" pitchFamily="34" charset="-122"/>
              </a:endParaRPr>
            </a:p>
          </p:txBody>
        </p:sp>
        <p:cxnSp>
          <p:nvCxnSpPr>
            <p:cNvPr id="10" name="直接连接符 9"/>
            <p:cNvCxnSpPr/>
            <p:nvPr/>
          </p:nvCxnSpPr>
          <p:spPr>
            <a:xfrm flipH="1">
              <a:off x="6935637" y="1849812"/>
              <a:ext cx="310551" cy="483355"/>
            </a:xfrm>
            <a:prstGeom prst="line">
              <a:avLst/>
            </a:prstGeom>
            <a:ln>
              <a:solidFill>
                <a:srgbClr val="9CD101"/>
              </a:solidFill>
            </a:ln>
          </p:spPr>
          <p:style>
            <a:lnRef idx="1">
              <a:schemeClr val="accent1"/>
            </a:lnRef>
            <a:fillRef idx="0">
              <a:schemeClr val="accent1"/>
            </a:fillRef>
            <a:effectRef idx="0">
              <a:schemeClr val="accent1"/>
            </a:effectRef>
            <a:fontRef idx="minor">
              <a:schemeClr val="tx1"/>
            </a:fontRef>
          </p:style>
        </p:cxnSp>
        <p:sp>
          <p:nvSpPr>
            <p:cNvPr id="14354" name="文本框 10"/>
            <p:cNvSpPr txBox="1"/>
            <p:nvPr/>
          </p:nvSpPr>
          <p:spPr>
            <a:xfrm>
              <a:off x="7323833" y="1684025"/>
              <a:ext cx="3688935" cy="1076890"/>
            </a:xfrm>
            <a:prstGeom prst="rect">
              <a:avLst/>
            </a:prstGeom>
            <a:noFill/>
            <a:ln w="9525">
              <a:noFill/>
            </a:ln>
          </p:spPr>
          <p:txBody>
            <a:bodyPr anchor="t" anchorCtr="0">
              <a:spAutoFit/>
            </a:bodyPr>
            <a:p>
              <a:r>
                <a:rPr lang="zh-CN" altLang="en-US" sz="1600" dirty="0">
                  <a:solidFill>
                    <a:srgbClr val="000000"/>
                  </a:solidFill>
                  <a:latin typeface="Microsoft YaHei" panose="020B0503020204020204" pitchFamily="34" charset="-122"/>
                  <a:ea typeface="Microsoft YaHei" panose="020B0503020204020204" pitchFamily="34" charset="-122"/>
                </a:rPr>
                <a:t>Interpretability and Explainability:</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sym typeface="+mn-ea"/>
                </a:rPr>
                <a:t>Recommendation: </a:t>
              </a:r>
              <a:endParaRPr lang="zh-CN" altLang="en-US"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sym typeface="+mn-ea"/>
                </a:rPr>
                <a:t>Rationale: </a:t>
              </a:r>
              <a:endParaRPr lang="zh-CN" altLang="en-US" sz="1600" dirty="0">
                <a:solidFill>
                  <a:srgbClr val="000000"/>
                </a:solidFill>
                <a:latin typeface="Microsoft YaHei" panose="020B0503020204020204" pitchFamily="34" charset="-122"/>
                <a:ea typeface="Microsoft YaHei" panose="020B0503020204020204" pitchFamily="34" charset="-122"/>
              </a:endParaRPr>
            </a:p>
            <a:p>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grpSp>
      <p:grpSp>
        <p:nvGrpSpPr>
          <p:cNvPr id="14355" name="组合 20"/>
          <p:cNvGrpSpPr/>
          <p:nvPr/>
        </p:nvGrpSpPr>
        <p:grpSpPr>
          <a:xfrm rot="1800232">
            <a:off x="415925" y="190500"/>
            <a:ext cx="615950" cy="581025"/>
            <a:chOff x="-1213201" y="124209"/>
            <a:chExt cx="5815897" cy="5485901"/>
          </a:xfrm>
        </p:grpSpPr>
        <p:sp>
          <p:nvSpPr>
            <p:cNvPr id="22" name="等腰三角形 21"/>
            <p:cNvSpPr/>
            <p:nvPr/>
          </p:nvSpPr>
          <p:spPr>
            <a:xfrm rot="19799169">
              <a:off x="-1213201" y="124209"/>
              <a:ext cx="4264334" cy="3676151"/>
            </a:xfrm>
            <a:prstGeom prst="triangle">
              <a:avLst/>
            </a:prstGeom>
            <a:solidFill>
              <a:srgbClr val="842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等腰三角形 22"/>
            <p:cNvSpPr/>
            <p:nvPr/>
          </p:nvSpPr>
          <p:spPr>
            <a:xfrm rot="19804071">
              <a:off x="291494" y="1002627"/>
              <a:ext cx="4311202" cy="3716554"/>
            </a:xfrm>
            <a:prstGeom prst="triangle">
              <a:avLst/>
            </a:prstGeom>
            <a:solidFill>
              <a:srgbClr val="F11F4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等腰三角形 23"/>
            <p:cNvSpPr/>
            <p:nvPr/>
          </p:nvSpPr>
          <p:spPr>
            <a:xfrm rot="19803874">
              <a:off x="-1213201" y="1933959"/>
              <a:ext cx="4264334" cy="3676151"/>
            </a:xfrm>
            <a:prstGeom prst="triangle">
              <a:avLst/>
            </a:prstGeom>
            <a:solidFill>
              <a:srgbClr val="F3A74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4359" name="文本框 24"/>
          <p:cNvSpPr txBox="1"/>
          <p:nvPr/>
        </p:nvSpPr>
        <p:spPr>
          <a:xfrm>
            <a:off x="1135063" y="331788"/>
            <a:ext cx="2887662" cy="460375"/>
          </a:xfrm>
          <a:prstGeom prst="rect">
            <a:avLst/>
          </a:prstGeom>
          <a:noFill/>
          <a:ln w="9525">
            <a:noFill/>
          </a:ln>
        </p:spPr>
        <p:txBody>
          <a:bodyPr wrap="square" anchor="t" anchorCtr="0">
            <a:spAutoFit/>
          </a:bodyPr>
          <a:p>
            <a:r>
              <a:rPr lang="en-US" altLang="zh-CN" sz="2400" b="1" dirty="0">
                <a:solidFill>
                  <a:srgbClr val="262626"/>
                </a:solidFill>
                <a:latin typeface="Microsoft YaHei" panose="020B0503020204020204" pitchFamily="34" charset="-122"/>
                <a:ea typeface="Microsoft YaHei" panose="020B0503020204020204" pitchFamily="34" charset="-122"/>
              </a:rPr>
              <a:t>Recommendation</a:t>
            </a:r>
            <a:endParaRPr lang="en-US" altLang="zh-CN" sz="2400"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3112</Words>
  <Application>WPS Presentation</Application>
  <PresentationFormat>宽屏</PresentationFormat>
  <Paragraphs>164</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Calibri</vt:lpstr>
      <vt:lpstr>Microsoft YaHei</vt:lpstr>
      <vt:lpstr>Microsoft YaHei Light</vt:lpstr>
      <vt:lpstr>华文细黑</vt:lpstr>
      <vt:lpstr>Arial Unicode MS</vt:lpstr>
      <vt:lpstr>Calibri Light</vt:lpstr>
      <vt:lpstr>Helvetica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cp:lastModifiedBy>
  <cp:revision>31</cp:revision>
  <dcterms:created xsi:type="dcterms:W3CDTF">2016-01-13T14:52:00Z</dcterms:created>
  <dcterms:modified xsi:type="dcterms:W3CDTF">2024-06-11T07:15:01Z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FCF20E2CB2B1453AAAE4EAD41BE26D1B_13</vt:lpwstr>
  </property>
</Properties>
</file>