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6" r:id="rId3"/>
    <p:sldId id="258" r:id="rId4"/>
    <p:sldId id="268" r:id="rId5"/>
    <p:sldId id="259" r:id="rId6"/>
    <p:sldId id="269" r:id="rId7"/>
    <p:sldId id="270" r:id="rId8"/>
    <p:sldId id="271" r:id="rId9"/>
    <p:sldId id="272" r:id="rId10"/>
    <p:sldId id="273" r:id="rId11"/>
    <p:sldId id="274" r:id="rId12"/>
    <p:sldId id="275" r:id="rId13"/>
    <p:sldId id="260" r:id="rId14"/>
    <p:sldId id="277" r:id="rId15"/>
    <p:sldId id="278" r:id="rId16"/>
    <p:sldId id="279" r:id="rId17"/>
    <p:sldId id="280" r:id="rId18"/>
    <p:sldId id="276" r:id="rId19"/>
    <p:sldId id="261" r:id="rId20"/>
    <p:sldId id="282" r:id="rId21"/>
    <p:sldId id="283" r:id="rId22"/>
    <p:sldId id="284" r:id="rId23"/>
    <p:sldId id="263" r:id="rId24"/>
    <p:sldId id="265" r:id="rId25"/>
    <p:sldId id="266" r:id="rId26"/>
    <p:sldId id="281" r:id="rId2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940" y="751459"/>
            <a:ext cx="8072119" cy="6197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pPr>
            <a:r>
              <a:rPr spc="-10" dirty="0"/>
              <a:t>8/11/2017</a:t>
            </a:r>
          </a:p>
        </p:txBody>
      </p:sp>
      <p:sp>
        <p:nvSpPr>
          <p:cNvPr id="5" name="Holder 5"/>
          <p:cNvSpPr>
            <a:spLocks noGrp="1"/>
          </p:cNvSpPr>
          <p:nvPr>
            <p:ph type="dt" sz="half" idx="6"/>
          </p:nvPr>
        </p:nvSpPr>
        <p:spPr/>
        <p:txBody>
          <a:bodyPr lIns="0" tIns="0" rIns="0" bIns="0"/>
          <a:lstStyle>
            <a:lvl1pPr>
              <a:defRPr sz="1200" b="1" i="1">
                <a:solidFill>
                  <a:schemeClr val="tx1"/>
                </a:solidFill>
                <a:latin typeface="Arial"/>
                <a:cs typeface="Arial"/>
              </a:defRPr>
            </a:lvl1pPr>
          </a:lstStyle>
          <a:p>
            <a:pPr marL="12700">
              <a:lnSpc>
                <a:spcPts val="1425"/>
              </a:lnSpc>
            </a:pPr>
            <a:r>
              <a:rPr dirty="0"/>
              <a:t>Project</a:t>
            </a:r>
            <a:r>
              <a:rPr spc="-70" dirty="0"/>
              <a:t> </a:t>
            </a:r>
            <a:r>
              <a:rPr spc="-10" dirty="0"/>
              <a:t>Title</a:t>
            </a:r>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3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pPr>
            <a:r>
              <a:rPr spc="-10" dirty="0"/>
              <a:t>8/11/2017</a:t>
            </a:r>
          </a:p>
        </p:txBody>
      </p:sp>
      <p:sp>
        <p:nvSpPr>
          <p:cNvPr id="5" name="Holder 5"/>
          <p:cNvSpPr>
            <a:spLocks noGrp="1"/>
          </p:cNvSpPr>
          <p:nvPr>
            <p:ph type="dt" sz="half" idx="6"/>
          </p:nvPr>
        </p:nvSpPr>
        <p:spPr/>
        <p:txBody>
          <a:bodyPr lIns="0" tIns="0" rIns="0" bIns="0"/>
          <a:lstStyle>
            <a:lvl1pPr>
              <a:defRPr sz="1200" b="1" i="1">
                <a:solidFill>
                  <a:schemeClr val="tx1"/>
                </a:solidFill>
                <a:latin typeface="Arial"/>
                <a:cs typeface="Arial"/>
              </a:defRPr>
            </a:lvl1pPr>
          </a:lstStyle>
          <a:p>
            <a:pPr marL="12700">
              <a:lnSpc>
                <a:spcPts val="1425"/>
              </a:lnSpc>
            </a:pPr>
            <a:r>
              <a:rPr dirty="0"/>
              <a:t>Project</a:t>
            </a:r>
            <a:r>
              <a:rPr spc="-70" dirty="0"/>
              <a:t> </a:t>
            </a:r>
            <a:r>
              <a:rPr spc="-10" dirty="0"/>
              <a:t>Title</a:t>
            </a:r>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30066"/>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pPr>
            <a:r>
              <a:rPr spc="-10" dirty="0"/>
              <a:t>8/11/2017</a:t>
            </a:r>
          </a:p>
        </p:txBody>
      </p:sp>
      <p:sp>
        <p:nvSpPr>
          <p:cNvPr id="6" name="Holder 6"/>
          <p:cNvSpPr>
            <a:spLocks noGrp="1"/>
          </p:cNvSpPr>
          <p:nvPr>
            <p:ph type="dt" sz="half" idx="6"/>
          </p:nvPr>
        </p:nvSpPr>
        <p:spPr/>
        <p:txBody>
          <a:bodyPr lIns="0" tIns="0" rIns="0" bIns="0"/>
          <a:lstStyle>
            <a:lvl1pPr>
              <a:defRPr sz="1200" b="1" i="1">
                <a:solidFill>
                  <a:schemeClr val="tx1"/>
                </a:solidFill>
                <a:latin typeface="Arial"/>
                <a:cs typeface="Arial"/>
              </a:defRPr>
            </a:lvl1pPr>
          </a:lstStyle>
          <a:p>
            <a:pPr marL="12700">
              <a:lnSpc>
                <a:spcPts val="1425"/>
              </a:lnSpc>
            </a:pPr>
            <a:r>
              <a:rPr dirty="0"/>
              <a:t>Project</a:t>
            </a:r>
            <a:r>
              <a:rPr spc="-70" dirty="0"/>
              <a:t> </a:t>
            </a:r>
            <a:r>
              <a:rPr spc="-10" dirty="0"/>
              <a:t>Title</a:t>
            </a:r>
          </a:p>
        </p:txBody>
      </p:sp>
      <p:sp>
        <p:nvSpPr>
          <p:cNvPr id="7" name="Holder 7"/>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300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pPr>
            <a:r>
              <a:rPr spc="-10" dirty="0"/>
              <a:t>8/11/2017</a:t>
            </a:r>
          </a:p>
        </p:txBody>
      </p:sp>
      <p:sp>
        <p:nvSpPr>
          <p:cNvPr id="4" name="Holder 4"/>
          <p:cNvSpPr>
            <a:spLocks noGrp="1"/>
          </p:cNvSpPr>
          <p:nvPr>
            <p:ph type="dt" sz="half" idx="6"/>
          </p:nvPr>
        </p:nvSpPr>
        <p:spPr/>
        <p:txBody>
          <a:bodyPr lIns="0" tIns="0" rIns="0" bIns="0"/>
          <a:lstStyle>
            <a:lvl1pPr>
              <a:defRPr sz="1200" b="1" i="1">
                <a:solidFill>
                  <a:schemeClr val="tx1"/>
                </a:solidFill>
                <a:latin typeface="Arial"/>
                <a:cs typeface="Arial"/>
              </a:defRPr>
            </a:lvl1pPr>
          </a:lstStyle>
          <a:p>
            <a:pPr marL="12700">
              <a:lnSpc>
                <a:spcPts val="1425"/>
              </a:lnSpc>
            </a:pPr>
            <a:r>
              <a:rPr dirty="0"/>
              <a:t>Project</a:t>
            </a:r>
            <a:r>
              <a:rPr spc="-70" dirty="0"/>
              <a:t> </a:t>
            </a:r>
            <a:r>
              <a:rPr spc="-10" dirty="0"/>
              <a:t>Title</a:t>
            </a:r>
          </a:p>
        </p:txBody>
      </p:sp>
      <p:sp>
        <p:nvSpPr>
          <p:cNvPr id="5" name="Holder 5"/>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pPr>
            <a:r>
              <a:rPr spc="-10" dirty="0"/>
              <a:t>8/11/2017</a:t>
            </a:r>
          </a:p>
        </p:txBody>
      </p:sp>
      <p:sp>
        <p:nvSpPr>
          <p:cNvPr id="3" name="Holder 3"/>
          <p:cNvSpPr>
            <a:spLocks noGrp="1"/>
          </p:cNvSpPr>
          <p:nvPr>
            <p:ph type="dt" sz="half" idx="6"/>
          </p:nvPr>
        </p:nvSpPr>
        <p:spPr/>
        <p:txBody>
          <a:bodyPr lIns="0" tIns="0" rIns="0" bIns="0"/>
          <a:lstStyle>
            <a:lvl1pPr>
              <a:defRPr sz="1200" b="1" i="1">
                <a:solidFill>
                  <a:schemeClr val="tx1"/>
                </a:solidFill>
                <a:latin typeface="Arial"/>
                <a:cs typeface="Arial"/>
              </a:defRPr>
            </a:lvl1pPr>
          </a:lstStyle>
          <a:p>
            <a:pPr marL="12700">
              <a:lnSpc>
                <a:spcPts val="1425"/>
              </a:lnSpc>
            </a:pPr>
            <a:r>
              <a:rPr dirty="0"/>
              <a:t>Project</a:t>
            </a:r>
            <a:r>
              <a:rPr spc="-70" dirty="0"/>
              <a:t> </a:t>
            </a:r>
            <a:r>
              <a:rPr spc="-10" dirty="0"/>
              <a:t>Title</a:t>
            </a:r>
          </a:p>
        </p:txBody>
      </p:sp>
      <p:sp>
        <p:nvSpPr>
          <p:cNvPr id="4" name="Holder 4"/>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slideLayout" Target="../slideLayouts/slideLayout3.xml"/><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slideLayout" Target="../slideLayouts/slideLayout5.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62900" y="152400"/>
            <a:ext cx="0" cy="1524000"/>
          </a:xfrm>
          <a:custGeom>
            <a:avLst/>
            <a:gdLst/>
            <a:ahLst/>
            <a:cxnLst/>
            <a:rect l="l" t="t" r="r" b="b"/>
            <a:pathLst>
              <a:path h="1524000">
                <a:moveTo>
                  <a:pt x="0" y="0"/>
                </a:moveTo>
                <a:lnTo>
                  <a:pt x="0" y="1524000"/>
                </a:lnTo>
              </a:path>
            </a:pathLst>
          </a:custGeom>
          <a:ln w="9144">
            <a:solidFill>
              <a:srgbClr val="000000"/>
            </a:solidFill>
          </a:ln>
        </p:spPr>
        <p:txBody>
          <a:bodyPr wrap="square" lIns="0" tIns="0" rIns="0" bIns="0" rtlCol="0"/>
          <a:lstStyle/>
          <a:p>
            <a:endParaRPr/>
          </a:p>
        </p:txBody>
      </p:sp>
      <p:sp>
        <p:nvSpPr>
          <p:cNvPr id="17" name="bg object 17"/>
          <p:cNvSpPr/>
          <p:nvPr/>
        </p:nvSpPr>
        <p:spPr>
          <a:xfrm>
            <a:off x="8153400" y="152400"/>
            <a:ext cx="120396" cy="120396"/>
          </a:xfrm>
          <a:prstGeom prst="rect">
            <a:avLst/>
          </a:prstGeom>
          <a:blipFill>
            <a:blip r:embed="rId7" cstate="print"/>
            <a:stretch>
              <a:fillRect/>
            </a:stretch>
          </a:blipFill>
        </p:spPr>
        <p:txBody>
          <a:bodyPr wrap="square" lIns="0" tIns="0" rIns="0" bIns="0" rtlCol="0"/>
          <a:lstStyle/>
          <a:p>
            <a:endParaRPr/>
          </a:p>
        </p:txBody>
      </p:sp>
      <p:sp>
        <p:nvSpPr>
          <p:cNvPr id="18" name="bg object 18"/>
          <p:cNvSpPr/>
          <p:nvPr/>
        </p:nvSpPr>
        <p:spPr>
          <a:xfrm>
            <a:off x="8321040" y="152400"/>
            <a:ext cx="118871" cy="120396"/>
          </a:xfrm>
          <a:prstGeom prst="rect">
            <a:avLst/>
          </a:prstGeom>
          <a:blipFill>
            <a:blip r:embed="rId8" cstate="print"/>
            <a:stretch>
              <a:fillRect/>
            </a:stretch>
          </a:blipFill>
        </p:spPr>
        <p:txBody>
          <a:bodyPr wrap="square" lIns="0" tIns="0" rIns="0" bIns="0" rtlCol="0"/>
          <a:lstStyle/>
          <a:p>
            <a:endParaRPr/>
          </a:p>
        </p:txBody>
      </p:sp>
      <p:sp>
        <p:nvSpPr>
          <p:cNvPr id="19" name="bg object 19"/>
          <p:cNvSpPr/>
          <p:nvPr/>
        </p:nvSpPr>
        <p:spPr>
          <a:xfrm>
            <a:off x="8490204" y="152400"/>
            <a:ext cx="112775" cy="120396"/>
          </a:xfrm>
          <a:prstGeom prst="rect">
            <a:avLst/>
          </a:prstGeom>
          <a:blipFill>
            <a:blip r:embed="rId9" cstate="print"/>
            <a:stretch>
              <a:fillRect/>
            </a:stretch>
          </a:blipFill>
        </p:spPr>
        <p:txBody>
          <a:bodyPr wrap="square" lIns="0" tIns="0" rIns="0" bIns="0" rtlCol="0"/>
          <a:lstStyle/>
          <a:p>
            <a:endParaRPr/>
          </a:p>
        </p:txBody>
      </p:sp>
      <p:sp>
        <p:nvSpPr>
          <p:cNvPr id="20" name="bg object 20"/>
          <p:cNvSpPr/>
          <p:nvPr/>
        </p:nvSpPr>
        <p:spPr>
          <a:xfrm>
            <a:off x="8153400" y="320040"/>
            <a:ext cx="120396" cy="115823"/>
          </a:xfrm>
          <a:prstGeom prst="rect">
            <a:avLst/>
          </a:prstGeom>
          <a:blipFill>
            <a:blip r:embed="rId7" cstate="print"/>
            <a:stretch>
              <a:fillRect/>
            </a:stretch>
          </a:blipFill>
        </p:spPr>
        <p:txBody>
          <a:bodyPr wrap="square" lIns="0" tIns="0" rIns="0" bIns="0" rtlCol="0"/>
          <a:lstStyle/>
          <a:p>
            <a:endParaRPr/>
          </a:p>
        </p:txBody>
      </p:sp>
      <p:sp>
        <p:nvSpPr>
          <p:cNvPr id="21" name="bg object 21"/>
          <p:cNvSpPr/>
          <p:nvPr/>
        </p:nvSpPr>
        <p:spPr>
          <a:xfrm>
            <a:off x="8321040" y="320040"/>
            <a:ext cx="118871" cy="115823"/>
          </a:xfrm>
          <a:prstGeom prst="rect">
            <a:avLst/>
          </a:prstGeom>
          <a:blipFill>
            <a:blip r:embed="rId8" cstate="print"/>
            <a:stretch>
              <a:fillRect/>
            </a:stretch>
          </a:blipFill>
        </p:spPr>
        <p:txBody>
          <a:bodyPr wrap="square" lIns="0" tIns="0" rIns="0" bIns="0" rtlCol="0"/>
          <a:lstStyle/>
          <a:p>
            <a:endParaRPr/>
          </a:p>
        </p:txBody>
      </p:sp>
      <p:sp>
        <p:nvSpPr>
          <p:cNvPr id="22" name="bg object 22"/>
          <p:cNvSpPr/>
          <p:nvPr/>
        </p:nvSpPr>
        <p:spPr>
          <a:xfrm>
            <a:off x="8490204" y="320040"/>
            <a:ext cx="112775" cy="115823"/>
          </a:xfrm>
          <a:prstGeom prst="rect">
            <a:avLst/>
          </a:prstGeom>
          <a:blipFill>
            <a:blip r:embed="rId9" cstate="print"/>
            <a:stretch>
              <a:fillRect/>
            </a:stretch>
          </a:blipFill>
        </p:spPr>
        <p:txBody>
          <a:bodyPr wrap="square" lIns="0" tIns="0" rIns="0" bIns="0" rtlCol="0"/>
          <a:lstStyle/>
          <a:p>
            <a:endParaRPr/>
          </a:p>
        </p:txBody>
      </p:sp>
      <p:sp>
        <p:nvSpPr>
          <p:cNvPr id="23" name="bg object 23"/>
          <p:cNvSpPr/>
          <p:nvPr/>
        </p:nvSpPr>
        <p:spPr>
          <a:xfrm>
            <a:off x="8657843" y="320040"/>
            <a:ext cx="112775" cy="115823"/>
          </a:xfrm>
          <a:prstGeom prst="rect">
            <a:avLst/>
          </a:prstGeom>
          <a:blipFill>
            <a:blip r:embed="rId10" cstate="print"/>
            <a:stretch>
              <a:fillRect/>
            </a:stretch>
          </a:blipFill>
        </p:spPr>
        <p:txBody>
          <a:bodyPr wrap="square" lIns="0" tIns="0" rIns="0" bIns="0" rtlCol="0"/>
          <a:lstStyle/>
          <a:p>
            <a:endParaRPr/>
          </a:p>
        </p:txBody>
      </p:sp>
      <p:sp>
        <p:nvSpPr>
          <p:cNvPr id="24" name="bg object 24"/>
          <p:cNvSpPr/>
          <p:nvPr/>
        </p:nvSpPr>
        <p:spPr>
          <a:xfrm>
            <a:off x="8153400" y="487680"/>
            <a:ext cx="120396" cy="112775"/>
          </a:xfrm>
          <a:prstGeom prst="rect">
            <a:avLst/>
          </a:prstGeom>
          <a:blipFill>
            <a:blip r:embed="rId11" cstate="print"/>
            <a:stretch>
              <a:fillRect/>
            </a:stretch>
          </a:blipFill>
        </p:spPr>
        <p:txBody>
          <a:bodyPr wrap="square" lIns="0" tIns="0" rIns="0" bIns="0" rtlCol="0"/>
          <a:lstStyle/>
          <a:p>
            <a:endParaRPr/>
          </a:p>
        </p:txBody>
      </p:sp>
      <p:sp>
        <p:nvSpPr>
          <p:cNvPr id="25" name="bg object 25"/>
          <p:cNvSpPr/>
          <p:nvPr/>
        </p:nvSpPr>
        <p:spPr>
          <a:xfrm>
            <a:off x="8321040" y="487680"/>
            <a:ext cx="118871" cy="112775"/>
          </a:xfrm>
          <a:prstGeom prst="rect">
            <a:avLst/>
          </a:prstGeom>
          <a:blipFill>
            <a:blip r:embed="rId12" cstate="print"/>
            <a:stretch>
              <a:fillRect/>
            </a:stretch>
          </a:blipFill>
        </p:spPr>
        <p:txBody>
          <a:bodyPr wrap="square" lIns="0" tIns="0" rIns="0" bIns="0" rtlCol="0"/>
          <a:lstStyle/>
          <a:p>
            <a:endParaRPr/>
          </a:p>
        </p:txBody>
      </p:sp>
      <p:sp>
        <p:nvSpPr>
          <p:cNvPr id="26" name="bg object 26"/>
          <p:cNvSpPr/>
          <p:nvPr/>
        </p:nvSpPr>
        <p:spPr>
          <a:xfrm>
            <a:off x="8490204" y="487680"/>
            <a:ext cx="112775" cy="112775"/>
          </a:xfrm>
          <a:prstGeom prst="rect">
            <a:avLst/>
          </a:prstGeom>
          <a:blipFill>
            <a:blip r:embed="rId13" cstate="print"/>
            <a:stretch>
              <a:fillRect/>
            </a:stretch>
          </a:blipFill>
        </p:spPr>
        <p:txBody>
          <a:bodyPr wrap="square" lIns="0" tIns="0" rIns="0" bIns="0" rtlCol="0"/>
          <a:lstStyle/>
          <a:p>
            <a:endParaRPr/>
          </a:p>
        </p:txBody>
      </p:sp>
      <p:sp>
        <p:nvSpPr>
          <p:cNvPr id="27" name="bg object 27"/>
          <p:cNvSpPr/>
          <p:nvPr/>
        </p:nvSpPr>
        <p:spPr>
          <a:xfrm>
            <a:off x="8657843" y="487680"/>
            <a:ext cx="112775" cy="112775"/>
          </a:xfrm>
          <a:prstGeom prst="rect">
            <a:avLst/>
          </a:prstGeom>
          <a:blipFill>
            <a:blip r:embed="rId14" cstate="print"/>
            <a:stretch>
              <a:fillRect/>
            </a:stretch>
          </a:blipFill>
        </p:spPr>
        <p:txBody>
          <a:bodyPr wrap="square" lIns="0" tIns="0" rIns="0" bIns="0" rtlCol="0"/>
          <a:lstStyle/>
          <a:p>
            <a:endParaRPr/>
          </a:p>
        </p:txBody>
      </p:sp>
      <p:sp>
        <p:nvSpPr>
          <p:cNvPr id="28" name="bg object 28"/>
          <p:cNvSpPr/>
          <p:nvPr/>
        </p:nvSpPr>
        <p:spPr>
          <a:xfrm>
            <a:off x="8825483" y="487680"/>
            <a:ext cx="120396" cy="112775"/>
          </a:xfrm>
          <a:prstGeom prst="rect">
            <a:avLst/>
          </a:prstGeom>
          <a:blipFill>
            <a:blip r:embed="rId15" cstate="print"/>
            <a:stretch>
              <a:fillRect/>
            </a:stretch>
          </a:blipFill>
        </p:spPr>
        <p:txBody>
          <a:bodyPr wrap="square" lIns="0" tIns="0" rIns="0" bIns="0" rtlCol="0"/>
          <a:lstStyle/>
          <a:p>
            <a:endParaRPr/>
          </a:p>
        </p:txBody>
      </p:sp>
      <p:sp>
        <p:nvSpPr>
          <p:cNvPr id="29" name="bg object 29"/>
          <p:cNvSpPr/>
          <p:nvPr/>
        </p:nvSpPr>
        <p:spPr>
          <a:xfrm>
            <a:off x="8153400" y="656844"/>
            <a:ext cx="120396" cy="118871"/>
          </a:xfrm>
          <a:prstGeom prst="rect">
            <a:avLst/>
          </a:prstGeom>
          <a:blipFill>
            <a:blip r:embed="rId16" cstate="print"/>
            <a:stretch>
              <a:fillRect/>
            </a:stretch>
          </a:blipFill>
        </p:spPr>
        <p:txBody>
          <a:bodyPr wrap="square" lIns="0" tIns="0" rIns="0" bIns="0" rtlCol="0"/>
          <a:lstStyle/>
          <a:p>
            <a:endParaRPr/>
          </a:p>
        </p:txBody>
      </p:sp>
      <p:sp>
        <p:nvSpPr>
          <p:cNvPr id="30" name="bg object 30"/>
          <p:cNvSpPr/>
          <p:nvPr/>
        </p:nvSpPr>
        <p:spPr>
          <a:xfrm>
            <a:off x="8321040" y="656844"/>
            <a:ext cx="118871" cy="118871"/>
          </a:xfrm>
          <a:prstGeom prst="rect">
            <a:avLst/>
          </a:prstGeom>
          <a:blipFill>
            <a:blip r:embed="rId17" cstate="print"/>
            <a:stretch>
              <a:fillRect/>
            </a:stretch>
          </a:blipFill>
        </p:spPr>
        <p:txBody>
          <a:bodyPr wrap="square" lIns="0" tIns="0" rIns="0" bIns="0" rtlCol="0"/>
          <a:lstStyle/>
          <a:p>
            <a:endParaRPr/>
          </a:p>
        </p:txBody>
      </p:sp>
      <p:sp>
        <p:nvSpPr>
          <p:cNvPr id="31" name="bg object 31"/>
          <p:cNvSpPr/>
          <p:nvPr/>
        </p:nvSpPr>
        <p:spPr>
          <a:xfrm>
            <a:off x="8490204" y="656844"/>
            <a:ext cx="112775" cy="118871"/>
          </a:xfrm>
          <a:prstGeom prst="rect">
            <a:avLst/>
          </a:prstGeom>
          <a:blipFill>
            <a:blip r:embed="rId18" cstate="print"/>
            <a:stretch>
              <a:fillRect/>
            </a:stretch>
          </a:blipFill>
        </p:spPr>
        <p:txBody>
          <a:bodyPr wrap="square" lIns="0" tIns="0" rIns="0" bIns="0" rtlCol="0"/>
          <a:lstStyle/>
          <a:p>
            <a:endParaRPr/>
          </a:p>
        </p:txBody>
      </p:sp>
      <p:sp>
        <p:nvSpPr>
          <p:cNvPr id="32" name="bg object 32"/>
          <p:cNvSpPr/>
          <p:nvPr/>
        </p:nvSpPr>
        <p:spPr>
          <a:xfrm>
            <a:off x="8657843" y="656844"/>
            <a:ext cx="112775" cy="118871"/>
          </a:xfrm>
          <a:prstGeom prst="rect">
            <a:avLst/>
          </a:prstGeom>
          <a:blipFill>
            <a:blip r:embed="rId19" cstate="print"/>
            <a:stretch>
              <a:fillRect/>
            </a:stretch>
          </a:blipFill>
        </p:spPr>
        <p:txBody>
          <a:bodyPr wrap="square" lIns="0" tIns="0" rIns="0" bIns="0" rtlCol="0"/>
          <a:lstStyle/>
          <a:p>
            <a:endParaRPr/>
          </a:p>
        </p:txBody>
      </p:sp>
      <p:sp>
        <p:nvSpPr>
          <p:cNvPr id="33" name="bg object 33"/>
          <p:cNvSpPr/>
          <p:nvPr/>
        </p:nvSpPr>
        <p:spPr>
          <a:xfrm>
            <a:off x="8153400" y="824483"/>
            <a:ext cx="120396" cy="118871"/>
          </a:xfrm>
          <a:prstGeom prst="rect">
            <a:avLst/>
          </a:prstGeom>
          <a:blipFill>
            <a:blip r:embed="rId20" cstate="print"/>
            <a:stretch>
              <a:fillRect/>
            </a:stretch>
          </a:blipFill>
        </p:spPr>
        <p:txBody>
          <a:bodyPr wrap="square" lIns="0" tIns="0" rIns="0" bIns="0" rtlCol="0"/>
          <a:lstStyle/>
          <a:p>
            <a:endParaRPr/>
          </a:p>
        </p:txBody>
      </p:sp>
      <p:sp>
        <p:nvSpPr>
          <p:cNvPr id="34" name="bg object 34"/>
          <p:cNvSpPr/>
          <p:nvPr/>
        </p:nvSpPr>
        <p:spPr>
          <a:xfrm>
            <a:off x="8321040" y="824483"/>
            <a:ext cx="118871" cy="118871"/>
          </a:xfrm>
          <a:prstGeom prst="rect">
            <a:avLst/>
          </a:prstGeom>
          <a:blipFill>
            <a:blip r:embed="rId17" cstate="print"/>
            <a:stretch>
              <a:fillRect/>
            </a:stretch>
          </a:blipFill>
        </p:spPr>
        <p:txBody>
          <a:bodyPr wrap="square" lIns="0" tIns="0" rIns="0" bIns="0" rtlCol="0"/>
          <a:lstStyle/>
          <a:p>
            <a:endParaRPr/>
          </a:p>
        </p:txBody>
      </p:sp>
      <p:sp>
        <p:nvSpPr>
          <p:cNvPr id="35" name="bg object 35"/>
          <p:cNvSpPr/>
          <p:nvPr/>
        </p:nvSpPr>
        <p:spPr>
          <a:xfrm>
            <a:off x="8490204" y="824483"/>
            <a:ext cx="112775" cy="118871"/>
          </a:xfrm>
          <a:prstGeom prst="rect">
            <a:avLst/>
          </a:prstGeom>
          <a:blipFill>
            <a:blip r:embed="rId21" cstate="print"/>
            <a:stretch>
              <a:fillRect/>
            </a:stretch>
          </a:blipFill>
        </p:spPr>
        <p:txBody>
          <a:bodyPr wrap="square" lIns="0" tIns="0" rIns="0" bIns="0" rtlCol="0"/>
          <a:lstStyle/>
          <a:p>
            <a:endParaRPr/>
          </a:p>
        </p:txBody>
      </p:sp>
      <p:sp>
        <p:nvSpPr>
          <p:cNvPr id="36" name="bg object 36"/>
          <p:cNvSpPr/>
          <p:nvPr/>
        </p:nvSpPr>
        <p:spPr>
          <a:xfrm>
            <a:off x="8657843" y="824483"/>
            <a:ext cx="112775" cy="118871"/>
          </a:xfrm>
          <a:prstGeom prst="rect">
            <a:avLst/>
          </a:prstGeom>
          <a:blipFill>
            <a:blip r:embed="rId19" cstate="print"/>
            <a:stretch>
              <a:fillRect/>
            </a:stretch>
          </a:blipFill>
        </p:spPr>
        <p:txBody>
          <a:bodyPr wrap="square" lIns="0" tIns="0" rIns="0" bIns="0" rtlCol="0"/>
          <a:lstStyle/>
          <a:p>
            <a:endParaRPr/>
          </a:p>
        </p:txBody>
      </p:sp>
      <p:sp>
        <p:nvSpPr>
          <p:cNvPr id="37" name="bg object 37"/>
          <p:cNvSpPr/>
          <p:nvPr/>
        </p:nvSpPr>
        <p:spPr>
          <a:xfrm>
            <a:off x="8825483" y="824483"/>
            <a:ext cx="120396" cy="118871"/>
          </a:xfrm>
          <a:prstGeom prst="rect">
            <a:avLst/>
          </a:prstGeom>
          <a:blipFill>
            <a:blip r:embed="rId22" cstate="print"/>
            <a:stretch>
              <a:fillRect/>
            </a:stretch>
          </a:blipFill>
        </p:spPr>
        <p:txBody>
          <a:bodyPr wrap="square" lIns="0" tIns="0" rIns="0" bIns="0" rtlCol="0"/>
          <a:lstStyle/>
          <a:p>
            <a:endParaRPr/>
          </a:p>
        </p:txBody>
      </p:sp>
      <p:sp>
        <p:nvSpPr>
          <p:cNvPr id="38" name="bg object 38"/>
          <p:cNvSpPr/>
          <p:nvPr/>
        </p:nvSpPr>
        <p:spPr>
          <a:xfrm>
            <a:off x="8153400" y="992124"/>
            <a:ext cx="120396" cy="118872"/>
          </a:xfrm>
          <a:prstGeom prst="rect">
            <a:avLst/>
          </a:prstGeom>
          <a:blipFill>
            <a:blip r:embed="rId20" cstate="print"/>
            <a:stretch>
              <a:fillRect/>
            </a:stretch>
          </a:blipFill>
        </p:spPr>
        <p:txBody>
          <a:bodyPr wrap="square" lIns="0" tIns="0" rIns="0" bIns="0" rtlCol="0"/>
          <a:lstStyle/>
          <a:p>
            <a:endParaRPr/>
          </a:p>
        </p:txBody>
      </p:sp>
      <p:sp>
        <p:nvSpPr>
          <p:cNvPr id="39" name="bg object 39"/>
          <p:cNvSpPr/>
          <p:nvPr/>
        </p:nvSpPr>
        <p:spPr>
          <a:xfrm>
            <a:off x="8321040" y="992124"/>
            <a:ext cx="118871" cy="118872"/>
          </a:xfrm>
          <a:prstGeom prst="rect">
            <a:avLst/>
          </a:prstGeom>
          <a:blipFill>
            <a:blip r:embed="rId23" cstate="print"/>
            <a:stretch>
              <a:fillRect/>
            </a:stretch>
          </a:blipFill>
        </p:spPr>
        <p:txBody>
          <a:bodyPr wrap="square" lIns="0" tIns="0" rIns="0" bIns="0" rtlCol="0"/>
          <a:lstStyle/>
          <a:p>
            <a:endParaRPr/>
          </a:p>
        </p:txBody>
      </p:sp>
      <p:sp>
        <p:nvSpPr>
          <p:cNvPr id="40" name="bg object 40"/>
          <p:cNvSpPr/>
          <p:nvPr/>
        </p:nvSpPr>
        <p:spPr>
          <a:xfrm>
            <a:off x="8490204" y="992124"/>
            <a:ext cx="112775" cy="118872"/>
          </a:xfrm>
          <a:prstGeom prst="rect">
            <a:avLst/>
          </a:prstGeom>
          <a:blipFill>
            <a:blip r:embed="rId21" cstate="print"/>
            <a:stretch>
              <a:fillRect/>
            </a:stretch>
          </a:blipFill>
        </p:spPr>
        <p:txBody>
          <a:bodyPr wrap="square" lIns="0" tIns="0" rIns="0" bIns="0" rtlCol="0"/>
          <a:lstStyle/>
          <a:p>
            <a:endParaRPr/>
          </a:p>
        </p:txBody>
      </p:sp>
      <p:sp>
        <p:nvSpPr>
          <p:cNvPr id="41" name="bg object 41"/>
          <p:cNvSpPr/>
          <p:nvPr/>
        </p:nvSpPr>
        <p:spPr>
          <a:xfrm>
            <a:off x="8657843" y="992124"/>
            <a:ext cx="112775" cy="118872"/>
          </a:xfrm>
          <a:prstGeom prst="rect">
            <a:avLst/>
          </a:prstGeom>
          <a:blipFill>
            <a:blip r:embed="rId24" cstate="print"/>
            <a:stretch>
              <a:fillRect/>
            </a:stretch>
          </a:blipFill>
        </p:spPr>
        <p:txBody>
          <a:bodyPr wrap="square" lIns="0" tIns="0" rIns="0" bIns="0" rtlCol="0"/>
          <a:lstStyle/>
          <a:p>
            <a:endParaRPr/>
          </a:p>
        </p:txBody>
      </p:sp>
      <p:sp>
        <p:nvSpPr>
          <p:cNvPr id="42" name="bg object 42"/>
          <p:cNvSpPr/>
          <p:nvPr/>
        </p:nvSpPr>
        <p:spPr>
          <a:xfrm>
            <a:off x="8153400" y="1159763"/>
            <a:ext cx="120396" cy="112775"/>
          </a:xfrm>
          <a:prstGeom prst="rect">
            <a:avLst/>
          </a:prstGeom>
          <a:blipFill>
            <a:blip r:embed="rId25" cstate="print"/>
            <a:stretch>
              <a:fillRect/>
            </a:stretch>
          </a:blipFill>
        </p:spPr>
        <p:txBody>
          <a:bodyPr wrap="square" lIns="0" tIns="0" rIns="0" bIns="0" rtlCol="0"/>
          <a:lstStyle/>
          <a:p>
            <a:endParaRPr/>
          </a:p>
        </p:txBody>
      </p:sp>
      <p:sp>
        <p:nvSpPr>
          <p:cNvPr id="43" name="bg object 43"/>
          <p:cNvSpPr/>
          <p:nvPr/>
        </p:nvSpPr>
        <p:spPr>
          <a:xfrm>
            <a:off x="8321040" y="1159763"/>
            <a:ext cx="118871" cy="112775"/>
          </a:xfrm>
          <a:prstGeom prst="rect">
            <a:avLst/>
          </a:prstGeom>
          <a:blipFill>
            <a:blip r:embed="rId26" cstate="print"/>
            <a:stretch>
              <a:fillRect/>
            </a:stretch>
          </a:blipFill>
        </p:spPr>
        <p:txBody>
          <a:bodyPr wrap="square" lIns="0" tIns="0" rIns="0" bIns="0" rtlCol="0"/>
          <a:lstStyle/>
          <a:p>
            <a:endParaRPr/>
          </a:p>
        </p:txBody>
      </p:sp>
      <p:sp>
        <p:nvSpPr>
          <p:cNvPr id="44" name="bg object 44"/>
          <p:cNvSpPr/>
          <p:nvPr/>
        </p:nvSpPr>
        <p:spPr>
          <a:xfrm>
            <a:off x="8657843" y="1159763"/>
            <a:ext cx="112775" cy="112775"/>
          </a:xfrm>
          <a:prstGeom prst="rect">
            <a:avLst/>
          </a:prstGeom>
          <a:blipFill>
            <a:blip r:embed="rId27" cstate="print"/>
            <a:stretch>
              <a:fillRect/>
            </a:stretch>
          </a:blipFill>
        </p:spPr>
        <p:txBody>
          <a:bodyPr wrap="square" lIns="0" tIns="0" rIns="0" bIns="0" rtlCol="0"/>
          <a:lstStyle/>
          <a:p>
            <a:endParaRPr/>
          </a:p>
        </p:txBody>
      </p:sp>
      <p:sp>
        <p:nvSpPr>
          <p:cNvPr id="45" name="bg object 45"/>
          <p:cNvSpPr/>
          <p:nvPr/>
        </p:nvSpPr>
        <p:spPr>
          <a:xfrm>
            <a:off x="8490204" y="1159763"/>
            <a:ext cx="112775" cy="112775"/>
          </a:xfrm>
          <a:prstGeom prst="rect">
            <a:avLst/>
          </a:prstGeom>
          <a:blipFill>
            <a:blip r:embed="rId28" cstate="print"/>
            <a:stretch>
              <a:fillRect/>
            </a:stretch>
          </a:blipFill>
        </p:spPr>
        <p:txBody>
          <a:bodyPr wrap="square" lIns="0" tIns="0" rIns="0" bIns="0" rtlCol="0"/>
          <a:lstStyle/>
          <a:p>
            <a:endParaRPr/>
          </a:p>
        </p:txBody>
      </p:sp>
      <p:sp>
        <p:nvSpPr>
          <p:cNvPr id="46" name="bg object 46"/>
          <p:cNvSpPr/>
          <p:nvPr/>
        </p:nvSpPr>
        <p:spPr>
          <a:xfrm>
            <a:off x="8321040" y="1327403"/>
            <a:ext cx="118871" cy="120396"/>
          </a:xfrm>
          <a:prstGeom prst="rect">
            <a:avLst/>
          </a:prstGeom>
          <a:blipFill>
            <a:blip r:embed="rId29" cstate="print"/>
            <a:stretch>
              <a:fillRect/>
            </a:stretch>
          </a:blipFill>
        </p:spPr>
        <p:txBody>
          <a:bodyPr wrap="square" lIns="0" tIns="0" rIns="0" bIns="0" rtlCol="0"/>
          <a:lstStyle/>
          <a:p>
            <a:endParaRPr/>
          </a:p>
        </p:txBody>
      </p:sp>
      <p:sp>
        <p:nvSpPr>
          <p:cNvPr id="47" name="bg object 47"/>
          <p:cNvSpPr/>
          <p:nvPr/>
        </p:nvSpPr>
        <p:spPr>
          <a:xfrm>
            <a:off x="8657843" y="1327403"/>
            <a:ext cx="112775" cy="120396"/>
          </a:xfrm>
          <a:prstGeom prst="rect">
            <a:avLst/>
          </a:prstGeom>
          <a:blipFill>
            <a:blip r:embed="rId30"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24201" y="1794128"/>
            <a:ext cx="4895596" cy="756919"/>
          </a:xfrm>
          <a:prstGeom prst="rect">
            <a:avLst/>
          </a:prstGeom>
        </p:spPr>
        <p:txBody>
          <a:bodyPr wrap="square" lIns="0" tIns="0" rIns="0" bIns="0">
            <a:spAutoFit/>
          </a:bodyPr>
          <a:lstStyle>
            <a:lvl1pPr>
              <a:defRPr sz="4800" b="1" i="0">
                <a:solidFill>
                  <a:srgbClr val="330066"/>
                </a:solidFill>
                <a:latin typeface="Arial"/>
                <a:cs typeface="Arial"/>
              </a:defRPr>
            </a:lvl1pPr>
          </a:lstStyle>
          <a:p>
            <a:endParaRPr/>
          </a:p>
        </p:txBody>
      </p:sp>
      <p:sp>
        <p:nvSpPr>
          <p:cNvPr id="3" name="Holder 3"/>
          <p:cNvSpPr>
            <a:spLocks noGrp="1"/>
          </p:cNvSpPr>
          <p:nvPr>
            <p:ph type="body" idx="1"/>
          </p:nvPr>
        </p:nvSpPr>
        <p:spPr>
          <a:xfrm>
            <a:off x="535940" y="1704403"/>
            <a:ext cx="8072119" cy="20751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35940" y="6291573"/>
            <a:ext cx="586105" cy="167004"/>
          </a:xfrm>
          <a:prstGeom prst="rect">
            <a:avLst/>
          </a:prstGeom>
        </p:spPr>
        <p:txBody>
          <a:bodyPr wrap="square" lIns="0" tIns="0" rIns="0" bIns="0">
            <a:spAutoFit/>
          </a:bodyPr>
          <a:lstStyle>
            <a:lvl1pPr>
              <a:defRPr sz="1000" b="0" i="0">
                <a:solidFill>
                  <a:schemeClr val="tx1"/>
                </a:solidFill>
                <a:latin typeface="Arial"/>
                <a:cs typeface="Arial"/>
              </a:defRPr>
            </a:lvl1pPr>
          </a:lstStyle>
          <a:p>
            <a:pPr marL="12700">
              <a:lnSpc>
                <a:spcPct val="100000"/>
              </a:lnSpc>
            </a:pPr>
            <a:r>
              <a:rPr spc="-10" dirty="0"/>
              <a:t>8/11/2017</a:t>
            </a:r>
          </a:p>
        </p:txBody>
      </p:sp>
      <p:sp>
        <p:nvSpPr>
          <p:cNvPr id="5" name="Holder 5"/>
          <p:cNvSpPr>
            <a:spLocks noGrp="1"/>
          </p:cNvSpPr>
          <p:nvPr>
            <p:ph type="dt" sz="half" idx="6"/>
          </p:nvPr>
        </p:nvSpPr>
        <p:spPr>
          <a:xfrm>
            <a:off x="4124705" y="6444903"/>
            <a:ext cx="894714" cy="196215"/>
          </a:xfrm>
          <a:prstGeom prst="rect">
            <a:avLst/>
          </a:prstGeom>
        </p:spPr>
        <p:txBody>
          <a:bodyPr wrap="square" lIns="0" tIns="0" rIns="0" bIns="0">
            <a:spAutoFit/>
          </a:bodyPr>
          <a:lstStyle>
            <a:lvl1pPr>
              <a:defRPr sz="1200" b="1" i="1">
                <a:solidFill>
                  <a:schemeClr val="tx1"/>
                </a:solidFill>
                <a:latin typeface="Arial"/>
                <a:cs typeface="Arial"/>
              </a:defRPr>
            </a:lvl1pPr>
          </a:lstStyle>
          <a:p>
            <a:pPr marL="12700">
              <a:lnSpc>
                <a:spcPts val="1425"/>
              </a:lnSpc>
            </a:pPr>
            <a:r>
              <a:rPr dirty="0"/>
              <a:t>Project</a:t>
            </a:r>
            <a:r>
              <a:rPr spc="-70" dirty="0"/>
              <a:t> </a:t>
            </a:r>
            <a:r>
              <a:rPr spc="-10" dirty="0"/>
              <a:t>Title</a:t>
            </a:r>
          </a:p>
        </p:txBody>
      </p:sp>
      <p:sp>
        <p:nvSpPr>
          <p:cNvPr id="6" name="Holder 6"/>
          <p:cNvSpPr>
            <a:spLocks noGrp="1"/>
          </p:cNvSpPr>
          <p:nvPr>
            <p:ph type="sldNum" sz="quarter" idx="7"/>
          </p:nvPr>
        </p:nvSpPr>
        <p:spPr>
          <a:xfrm>
            <a:off x="8416797" y="6291573"/>
            <a:ext cx="217170" cy="167004"/>
          </a:xfrm>
          <a:prstGeom prst="rect">
            <a:avLst/>
          </a:prstGeom>
        </p:spPr>
        <p:txBody>
          <a:bodyPr wrap="square" lIns="0" tIns="0" rIns="0" bIns="0">
            <a:spAutoFit/>
          </a:bodyPr>
          <a:lstStyle>
            <a:lvl1pPr>
              <a:defRPr sz="1000" b="0" i="0">
                <a:solidFill>
                  <a:schemeClr val="tx1"/>
                </a:solidFill>
                <a:latin typeface="Arial"/>
                <a:cs typeface="Arial"/>
              </a:defRPr>
            </a:lvl1pPr>
          </a:lstStyle>
          <a:p>
            <a:pPr marL="3810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2" Type="http://schemas.openxmlformats.org/officeDocument/2006/relationships/image" Target="../media/image26.png"/><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8.pn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 Id="rId27" Type="http://schemas.openxmlformats.org/officeDocument/2006/relationships/image" Target="../media/image51.png"/></Relationships>
</file>

<file path=ppt/slides/_rels/slide20.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React_(JavaScript_library)" TargetMode="External"/><Relationship Id="rId2" Type="http://schemas.openxmlformats.org/officeDocument/2006/relationships/hyperlink" Target="https://www.academia.edu/37040228/HOSTEL_MANAGEMENT_SYSTEM_full_project_1_" TargetMode="External"/><Relationship Id="rId1" Type="http://schemas.openxmlformats.org/officeDocument/2006/relationships/slideLayout" Target="../slideLayouts/slideLayout2.xml"/><Relationship Id="rId5" Type="http://schemas.openxmlformats.org/officeDocument/2006/relationships/hyperlink" Target="https://www.cityhostels.com.pk/about/" TargetMode="External"/><Relationship Id="rId4" Type="http://schemas.openxmlformats.org/officeDocument/2006/relationships/hyperlink" Target="http://usis.iiu.edu.pk:64453/"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8" name="Picture 7" descr="C:\Users\ADiL MahMOoD KhaN\Desktop\unnamed (1).png">
            <a:extLst>
              <a:ext uri="{FF2B5EF4-FFF2-40B4-BE49-F238E27FC236}">
                <a16:creationId xmlns:a16="http://schemas.microsoft.com/office/drawing/2014/main" id="{5E0507A3-D74C-4725-85DA-EB4B1A5AC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813596"/>
            <a:ext cx="6055288" cy="40385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FE35775-8798-4765-A78C-A1EFED8AC242}"/>
              </a:ext>
            </a:extLst>
          </p:cNvPr>
          <p:cNvSpPr txBox="1"/>
          <p:nvPr/>
        </p:nvSpPr>
        <p:spPr>
          <a:xfrm>
            <a:off x="609600" y="5105400"/>
            <a:ext cx="7848600" cy="107721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Starting with the name of Allah who is the most merciful and the most beneficial</a:t>
            </a:r>
            <a:r>
              <a:rPr lang="en-US" sz="3200" dirty="0"/>
              <a:t>.</a:t>
            </a:r>
          </a:p>
        </p:txBody>
      </p:sp>
    </p:spTree>
    <p:extLst>
      <p:ext uri="{BB962C8B-B14F-4D97-AF65-F5344CB8AC3E}">
        <p14:creationId xmlns:p14="http://schemas.microsoft.com/office/powerpoint/2010/main" val="3525704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10</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1013739"/>
          </a:xfrm>
          <a:prstGeom prst="rect">
            <a:avLst/>
          </a:prstGeom>
        </p:spPr>
        <p:txBody>
          <a:bodyPr vert="horz" wrap="square" lIns="0" tIns="104775" rIns="0" bIns="0" rtlCol="0">
            <a:spAutoFit/>
          </a:bodyPr>
          <a:lstStyle/>
          <a:p>
            <a:pPr marR="0" algn="just">
              <a:lnSpc>
                <a:spcPct val="150000"/>
              </a:lnSpc>
              <a:spcBef>
                <a:spcPts val="0"/>
              </a:spcBef>
              <a:spcAft>
                <a:spcPts val="1000"/>
              </a:spcAft>
            </a:pPr>
            <a:r>
              <a:rPr lang="en-US" sz="1800" b="1" dirty="0" err="1">
                <a:solidFill>
                  <a:srgbClr val="000000"/>
                </a:solidFill>
                <a:effectLst/>
                <a:latin typeface="Arial" panose="020B0604020202020204" pitchFamily="34" charset="0"/>
                <a:ea typeface="Calibri" panose="020F0502020204030204" pitchFamily="34" charset="0"/>
              </a:rPr>
              <a:t>City</a:t>
            </a:r>
            <a:r>
              <a:rPr lang="en-US" b="1" dirty="0" err="1">
                <a:solidFill>
                  <a:srgbClr val="000000"/>
                </a:solidFill>
                <a:latin typeface="Arial" panose="020B0604020202020204" pitchFamily="34" charset="0"/>
                <a:ea typeface="Calibri" panose="020F0502020204030204" pitchFamily="34" charset="0"/>
              </a:rPr>
              <a:t>Hostels</a:t>
            </a:r>
            <a:r>
              <a:rPr lang="en-US" sz="1800" dirty="0">
                <a:solidFill>
                  <a:srgbClr val="000000"/>
                </a:solidFill>
                <a:effectLst/>
                <a:latin typeface="Arial" panose="020B0604020202020204" pitchFamily="34" charset="0"/>
                <a:ea typeface="Calibri" panose="020F0502020204030204" pitchFamily="34" charset="0"/>
              </a:rPr>
              <a:t> </a:t>
            </a:r>
          </a:p>
          <a:p>
            <a:pPr marL="285750" marR="0" indent="-285750" algn="just">
              <a:lnSpc>
                <a:spcPct val="150000"/>
              </a:lnSpc>
              <a:spcBef>
                <a:spcPts val="0"/>
              </a:spcBef>
              <a:spcAft>
                <a:spcPts val="1000"/>
              </a:spcAft>
              <a:buFont typeface="Wingdings" panose="05000000000000000000" pitchFamily="2" charset="2"/>
              <a:buChar char="v"/>
            </a:pPr>
            <a:endParaRPr lang="en-US" sz="1800" dirty="0">
              <a:solidFill>
                <a:srgbClr val="000000"/>
              </a:solidFill>
              <a:effectLst/>
              <a:latin typeface="Arial" panose="020B0604020202020204" pitchFamily="34" charset="0"/>
              <a:ea typeface="Calibri" panose="020F0502020204030204" pitchFamily="34" charset="0"/>
            </a:endParaRPr>
          </a:p>
        </p:txBody>
      </p:sp>
      <p:pic>
        <p:nvPicPr>
          <p:cNvPr id="13" name="Picture 12" descr="Graphical user interface, website&#10;&#10;Description automatically generated">
            <a:extLst>
              <a:ext uri="{FF2B5EF4-FFF2-40B4-BE49-F238E27FC236}">
                <a16:creationId xmlns:a16="http://schemas.microsoft.com/office/drawing/2014/main" id="{C1532534-EB17-4B6A-A24B-FB7988478660}"/>
              </a:ext>
            </a:extLst>
          </p:cNvPr>
          <p:cNvPicPr/>
          <p:nvPr/>
        </p:nvPicPr>
        <p:blipFill>
          <a:blip r:embed="rId2">
            <a:extLst>
              <a:ext uri="{28A0092B-C50C-407E-A947-70E740481C1C}">
                <a14:useLocalDpi xmlns:a14="http://schemas.microsoft.com/office/drawing/2010/main" val="0"/>
              </a:ext>
            </a:extLst>
          </a:blip>
          <a:stretch>
            <a:fillRect/>
          </a:stretch>
        </p:blipFill>
        <p:spPr>
          <a:xfrm>
            <a:off x="688340" y="2970392"/>
            <a:ext cx="7945626" cy="2973207"/>
          </a:xfrm>
          <a:prstGeom prst="rect">
            <a:avLst/>
          </a:prstGeom>
        </p:spPr>
      </p:pic>
    </p:spTree>
    <p:extLst>
      <p:ext uri="{BB962C8B-B14F-4D97-AF65-F5344CB8AC3E}">
        <p14:creationId xmlns:p14="http://schemas.microsoft.com/office/powerpoint/2010/main" val="806935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11</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1013739"/>
          </a:xfrm>
          <a:prstGeom prst="rect">
            <a:avLst/>
          </a:prstGeom>
        </p:spPr>
        <p:txBody>
          <a:bodyPr vert="horz" wrap="square" lIns="0" tIns="104775" rIns="0" bIns="0" rtlCol="0">
            <a:spAutoFit/>
          </a:bodyPr>
          <a:lstStyle/>
          <a:p>
            <a:pPr marR="0" algn="just">
              <a:lnSpc>
                <a:spcPct val="150000"/>
              </a:lnSpc>
              <a:spcBef>
                <a:spcPts val="0"/>
              </a:spcBef>
              <a:spcAft>
                <a:spcPts val="1000"/>
              </a:spcAft>
            </a:pPr>
            <a:r>
              <a:rPr lang="en-US" sz="1800" b="1" dirty="0" err="1">
                <a:solidFill>
                  <a:srgbClr val="000000"/>
                </a:solidFill>
                <a:effectLst/>
                <a:latin typeface="Arial" panose="020B0604020202020204" pitchFamily="34" charset="0"/>
                <a:ea typeface="Calibri" panose="020F0502020204030204" pitchFamily="34" charset="0"/>
              </a:rPr>
              <a:t>City</a:t>
            </a:r>
            <a:r>
              <a:rPr lang="en-US" b="1" dirty="0" err="1">
                <a:solidFill>
                  <a:srgbClr val="000000"/>
                </a:solidFill>
                <a:latin typeface="Arial" panose="020B0604020202020204" pitchFamily="34" charset="0"/>
                <a:ea typeface="Calibri" panose="020F0502020204030204" pitchFamily="34" charset="0"/>
              </a:rPr>
              <a:t>Hostels</a:t>
            </a:r>
            <a:r>
              <a:rPr lang="en-US" sz="1800" dirty="0">
                <a:solidFill>
                  <a:srgbClr val="000000"/>
                </a:solidFill>
                <a:effectLst/>
                <a:latin typeface="Arial" panose="020B0604020202020204" pitchFamily="34" charset="0"/>
                <a:ea typeface="Calibri" panose="020F0502020204030204" pitchFamily="34" charset="0"/>
              </a:rPr>
              <a:t> </a:t>
            </a:r>
          </a:p>
          <a:p>
            <a:pPr marL="285750" marR="0" indent="-285750" algn="just">
              <a:lnSpc>
                <a:spcPct val="150000"/>
              </a:lnSpc>
              <a:spcBef>
                <a:spcPts val="0"/>
              </a:spcBef>
              <a:spcAft>
                <a:spcPts val="1000"/>
              </a:spcAft>
              <a:buFont typeface="Wingdings" panose="05000000000000000000" pitchFamily="2" charset="2"/>
              <a:buChar char="v"/>
            </a:pPr>
            <a:endParaRPr lang="en-US" sz="1800" dirty="0">
              <a:solidFill>
                <a:srgbClr val="000000"/>
              </a:solidFill>
              <a:effectLst/>
              <a:latin typeface="Arial" panose="020B0604020202020204" pitchFamily="34" charset="0"/>
              <a:ea typeface="Calibri" panose="020F0502020204030204" pitchFamily="34" charset="0"/>
            </a:endParaRPr>
          </a:p>
        </p:txBody>
      </p:sp>
      <p:pic>
        <p:nvPicPr>
          <p:cNvPr id="12" name="Picture 11" descr="Graphical user interface, application&#10;&#10;Description automatically generated">
            <a:extLst>
              <a:ext uri="{FF2B5EF4-FFF2-40B4-BE49-F238E27FC236}">
                <a16:creationId xmlns:a16="http://schemas.microsoft.com/office/drawing/2014/main" id="{F9FCEB27-BDAE-43F1-A6D8-9CE7DBD6F3EF}"/>
              </a:ext>
            </a:extLst>
          </p:cNvPr>
          <p:cNvPicPr/>
          <p:nvPr/>
        </p:nvPicPr>
        <p:blipFill>
          <a:blip r:embed="rId2">
            <a:extLst>
              <a:ext uri="{28A0092B-C50C-407E-A947-70E740481C1C}">
                <a14:useLocalDpi xmlns:a14="http://schemas.microsoft.com/office/drawing/2010/main" val="0"/>
              </a:ext>
            </a:extLst>
          </a:blip>
          <a:stretch>
            <a:fillRect/>
          </a:stretch>
        </p:blipFill>
        <p:spPr>
          <a:xfrm>
            <a:off x="2320797" y="2526352"/>
            <a:ext cx="6096000" cy="3439541"/>
          </a:xfrm>
          <a:prstGeom prst="rect">
            <a:avLst/>
          </a:prstGeom>
        </p:spPr>
      </p:pic>
    </p:spTree>
    <p:extLst>
      <p:ext uri="{BB962C8B-B14F-4D97-AF65-F5344CB8AC3E}">
        <p14:creationId xmlns:p14="http://schemas.microsoft.com/office/powerpoint/2010/main" val="2381520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12</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470000"/>
          </a:xfrm>
          <a:prstGeom prst="rect">
            <a:avLst/>
          </a:prstGeom>
        </p:spPr>
        <p:txBody>
          <a:bodyPr vert="horz" wrap="square" lIns="0" tIns="104775" rIns="0" bIns="0" rtlCol="0">
            <a:spAutoFit/>
          </a:bodyPr>
          <a:lstStyle/>
          <a:p>
            <a:pPr algn="just">
              <a:lnSpc>
                <a:spcPct val="150000"/>
              </a:lnSpc>
              <a:spcAft>
                <a:spcPts val="1000"/>
              </a:spcAft>
            </a:pPr>
            <a:r>
              <a:rPr lang="en-US" sz="1800" b="1" dirty="0">
                <a:effectLst/>
                <a:latin typeface="Arial" panose="020B0604020202020204" pitchFamily="34" charset="0"/>
                <a:ea typeface="Calibri" panose="020F0502020204030204" pitchFamily="34" charset="0"/>
              </a:rPr>
              <a:t>College Hostel Management Software by Initio </a:t>
            </a:r>
            <a:endParaRPr lang="en-US" sz="1800" b="1" dirty="0">
              <a:solidFill>
                <a:srgbClr val="000000"/>
              </a:solidFill>
              <a:effectLst/>
              <a:latin typeface="Arial" panose="020B060402020202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B525614D-E688-4C75-A29D-A7F2F80E1653}"/>
              </a:ext>
            </a:extLst>
          </p:cNvPr>
          <p:cNvPicPr/>
          <p:nvPr/>
        </p:nvPicPr>
        <p:blipFill>
          <a:blip r:embed="rId2">
            <a:extLst>
              <a:ext uri="{28A0092B-C50C-407E-A947-70E740481C1C}">
                <a14:useLocalDpi xmlns:a14="http://schemas.microsoft.com/office/drawing/2010/main" val="0"/>
              </a:ext>
            </a:extLst>
          </a:blip>
          <a:stretch>
            <a:fillRect/>
          </a:stretch>
        </p:blipFill>
        <p:spPr>
          <a:xfrm>
            <a:off x="688340" y="2970393"/>
            <a:ext cx="7541260" cy="2847477"/>
          </a:xfrm>
          <a:prstGeom prst="rect">
            <a:avLst/>
          </a:prstGeom>
        </p:spPr>
      </p:pic>
    </p:spTree>
    <p:extLst>
      <p:ext uri="{BB962C8B-B14F-4D97-AF65-F5344CB8AC3E}">
        <p14:creationId xmlns:p14="http://schemas.microsoft.com/office/powerpoint/2010/main" val="3334132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5534025" cy="619760"/>
          </a:xfrm>
          <a:prstGeom prst="rect">
            <a:avLst/>
          </a:prstGeom>
        </p:spPr>
        <p:txBody>
          <a:bodyPr vert="horz" wrap="square" lIns="0" tIns="12700" rIns="0" bIns="0" rtlCol="0">
            <a:spAutoFit/>
          </a:bodyPr>
          <a:lstStyle/>
          <a:p>
            <a:pPr marL="12700">
              <a:lnSpc>
                <a:spcPct val="100000"/>
              </a:lnSpc>
              <a:spcBef>
                <a:spcPts val="100"/>
              </a:spcBef>
            </a:pPr>
            <a:r>
              <a:rPr sz="3900" dirty="0"/>
              <a:t>Proposed</a:t>
            </a:r>
            <a:r>
              <a:rPr sz="3900" spc="-65" dirty="0"/>
              <a:t> </a:t>
            </a:r>
            <a:r>
              <a:rPr sz="3900" dirty="0"/>
              <a:t>Methodology</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13</a:t>
            </a:fld>
            <a:endParaRPr spc="-5" dirty="0"/>
          </a:p>
        </p:txBody>
      </p:sp>
      <p:sp>
        <p:nvSpPr>
          <p:cNvPr id="3" name="object 3"/>
          <p:cNvSpPr txBox="1"/>
          <p:nvPr/>
        </p:nvSpPr>
        <p:spPr>
          <a:xfrm>
            <a:off x="535940" y="1440312"/>
            <a:ext cx="26644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Block Diagram</a:t>
            </a:r>
            <a:endParaRPr sz="2400" dirty="0">
              <a:latin typeface="Arial"/>
              <a:cs typeface="Arial"/>
            </a:endParaRPr>
          </a:p>
        </p:txBody>
      </p:sp>
      <p:sp>
        <p:nvSpPr>
          <p:cNvPr id="8" name="object 6">
            <a:extLst>
              <a:ext uri="{FF2B5EF4-FFF2-40B4-BE49-F238E27FC236}">
                <a16:creationId xmlns:a16="http://schemas.microsoft.com/office/drawing/2014/main" id="{355C480E-C5E2-4ECA-B871-E8310257C6BA}"/>
              </a:ext>
            </a:extLst>
          </p:cNvPr>
          <p:cNvSpPr txBox="1">
            <a:spLocks noGrp="1"/>
          </p:cNvSpPr>
          <p:nvPr>
            <p:ph type="dt" sz="half" idx="6"/>
          </p:nvPr>
        </p:nvSpPr>
        <p:spPr>
          <a:xfrm>
            <a:off x="3946270" y="6458577"/>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1973334B-5FCF-49AF-866A-DD6D644A3932}"/>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2" name="Picture 11">
            <a:extLst>
              <a:ext uri="{FF2B5EF4-FFF2-40B4-BE49-F238E27FC236}">
                <a16:creationId xmlns:a16="http://schemas.microsoft.com/office/drawing/2014/main" id="{03B2C053-75C8-448A-B257-EB60ECAAF760}"/>
              </a:ext>
            </a:extLst>
          </p:cNvPr>
          <p:cNvPicPr/>
          <p:nvPr/>
        </p:nvPicPr>
        <p:blipFill>
          <a:blip r:embed="rId2">
            <a:extLst>
              <a:ext uri="{28A0092B-C50C-407E-A947-70E740481C1C}">
                <a14:useLocalDpi xmlns:a14="http://schemas.microsoft.com/office/drawing/2010/main" val="0"/>
              </a:ext>
            </a:extLst>
          </a:blip>
          <a:stretch>
            <a:fillRect/>
          </a:stretch>
        </p:blipFill>
        <p:spPr>
          <a:xfrm>
            <a:off x="1905000" y="2928232"/>
            <a:ext cx="5638800" cy="3363341"/>
          </a:xfrm>
          <a:prstGeom prst="rect">
            <a:avLst/>
          </a:prstGeom>
        </p:spPr>
      </p:pic>
      <p:sp>
        <p:nvSpPr>
          <p:cNvPr id="13" name="TextBox 12">
            <a:extLst>
              <a:ext uri="{FF2B5EF4-FFF2-40B4-BE49-F238E27FC236}">
                <a16:creationId xmlns:a16="http://schemas.microsoft.com/office/drawing/2014/main" id="{CCBEAE22-18D4-4BF2-9B9F-0ECA152FF671}"/>
              </a:ext>
            </a:extLst>
          </p:cNvPr>
          <p:cNvSpPr txBox="1"/>
          <p:nvPr/>
        </p:nvSpPr>
        <p:spPr>
          <a:xfrm>
            <a:off x="685799" y="1989472"/>
            <a:ext cx="8220695" cy="1200329"/>
          </a:xfrm>
          <a:prstGeom prst="rect">
            <a:avLst/>
          </a:prstGeom>
          <a:noFill/>
        </p:spPr>
        <p:txBody>
          <a:bodyPr wrap="square" rtlCol="0">
            <a:spAutoFit/>
          </a:bodyPr>
          <a:lstStyle/>
          <a:p>
            <a:pPr algn="just"/>
            <a:r>
              <a:rPr lang="en-US" sz="1800" dirty="0">
                <a:effectLst/>
                <a:latin typeface="Arial" panose="020B0604020202020204" pitchFamily="34" charset="0"/>
                <a:ea typeface="Calibri" panose="020F0502020204030204" pitchFamily="34" charset="0"/>
              </a:rPr>
              <a:t>A block diagram is a system diagram in which the main elements or functions are represented by blocks that are connected by lines that illustrate the relationships between the blocks.</a:t>
            </a:r>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5534025" cy="619760"/>
          </a:xfrm>
          <a:prstGeom prst="rect">
            <a:avLst/>
          </a:prstGeom>
        </p:spPr>
        <p:txBody>
          <a:bodyPr vert="horz" wrap="square" lIns="0" tIns="12700" rIns="0" bIns="0" rtlCol="0">
            <a:spAutoFit/>
          </a:bodyPr>
          <a:lstStyle/>
          <a:p>
            <a:pPr marL="12700">
              <a:lnSpc>
                <a:spcPct val="100000"/>
              </a:lnSpc>
              <a:spcBef>
                <a:spcPts val="100"/>
              </a:spcBef>
            </a:pPr>
            <a:r>
              <a:rPr sz="3900" dirty="0"/>
              <a:t>Proposed</a:t>
            </a:r>
            <a:r>
              <a:rPr sz="3900" spc="-65" dirty="0"/>
              <a:t> </a:t>
            </a:r>
            <a:r>
              <a:rPr sz="3900" dirty="0"/>
              <a:t>Methodology</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14</a:t>
            </a:fld>
            <a:endParaRPr spc="-5" dirty="0"/>
          </a:p>
        </p:txBody>
      </p:sp>
      <p:sp>
        <p:nvSpPr>
          <p:cNvPr id="3" name="object 3"/>
          <p:cNvSpPr txBox="1"/>
          <p:nvPr/>
        </p:nvSpPr>
        <p:spPr>
          <a:xfrm>
            <a:off x="622080" y="1409122"/>
            <a:ext cx="26644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Use case diagram</a:t>
            </a:r>
            <a:endParaRPr sz="2400" dirty="0">
              <a:latin typeface="Arial"/>
              <a:cs typeface="Arial"/>
            </a:endParaRPr>
          </a:p>
        </p:txBody>
      </p:sp>
      <p:sp>
        <p:nvSpPr>
          <p:cNvPr id="8" name="object 6">
            <a:extLst>
              <a:ext uri="{FF2B5EF4-FFF2-40B4-BE49-F238E27FC236}">
                <a16:creationId xmlns:a16="http://schemas.microsoft.com/office/drawing/2014/main" id="{355C480E-C5E2-4ECA-B871-E8310257C6BA}"/>
              </a:ext>
            </a:extLst>
          </p:cNvPr>
          <p:cNvSpPr txBox="1">
            <a:spLocks noGrp="1"/>
          </p:cNvSpPr>
          <p:nvPr>
            <p:ph type="dt" sz="half" idx="6"/>
          </p:nvPr>
        </p:nvSpPr>
        <p:spPr>
          <a:xfrm>
            <a:off x="3946270" y="6458577"/>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1973334B-5FCF-49AF-866A-DD6D644A3932}"/>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0" name="Picture 9">
            <a:extLst>
              <a:ext uri="{FF2B5EF4-FFF2-40B4-BE49-F238E27FC236}">
                <a16:creationId xmlns:a16="http://schemas.microsoft.com/office/drawing/2014/main" id="{117481A7-0C24-4865-B58C-8E3C223B31BC}"/>
              </a:ext>
            </a:extLst>
          </p:cNvPr>
          <p:cNvPicPr/>
          <p:nvPr/>
        </p:nvPicPr>
        <p:blipFill>
          <a:blip r:embed="rId2">
            <a:extLst>
              <a:ext uri="{28A0092B-C50C-407E-A947-70E740481C1C}">
                <a14:useLocalDpi xmlns:a14="http://schemas.microsoft.com/office/drawing/2010/main" val="0"/>
              </a:ext>
            </a:extLst>
          </a:blip>
          <a:stretch>
            <a:fillRect/>
          </a:stretch>
        </p:blipFill>
        <p:spPr>
          <a:xfrm>
            <a:off x="1295400" y="2971799"/>
            <a:ext cx="6705599" cy="3151137"/>
          </a:xfrm>
          <a:prstGeom prst="rect">
            <a:avLst/>
          </a:prstGeom>
        </p:spPr>
      </p:pic>
      <p:sp>
        <p:nvSpPr>
          <p:cNvPr id="4" name="TextBox 3">
            <a:extLst>
              <a:ext uri="{FF2B5EF4-FFF2-40B4-BE49-F238E27FC236}">
                <a16:creationId xmlns:a16="http://schemas.microsoft.com/office/drawing/2014/main" id="{AF27697A-31B7-49EB-BDA8-DB65FE242D29}"/>
              </a:ext>
            </a:extLst>
          </p:cNvPr>
          <p:cNvSpPr txBox="1"/>
          <p:nvPr/>
        </p:nvSpPr>
        <p:spPr>
          <a:xfrm>
            <a:off x="838200" y="1838235"/>
            <a:ext cx="8153400" cy="1200329"/>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rPr>
              <a:t>Use Case Diagram describes the system's functionality and requirements by using actors and use cases. Use Cases design the services, tasks, functions that a system needs to perform. Use cases showing high-level functionalities and how the user will handle them.</a:t>
            </a:r>
            <a:endParaRPr lang="en-US" dirty="0"/>
          </a:p>
        </p:txBody>
      </p:sp>
    </p:spTree>
    <p:extLst>
      <p:ext uri="{BB962C8B-B14F-4D97-AF65-F5344CB8AC3E}">
        <p14:creationId xmlns:p14="http://schemas.microsoft.com/office/powerpoint/2010/main" val="1188070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5534025" cy="619760"/>
          </a:xfrm>
          <a:prstGeom prst="rect">
            <a:avLst/>
          </a:prstGeom>
        </p:spPr>
        <p:txBody>
          <a:bodyPr vert="horz" wrap="square" lIns="0" tIns="12700" rIns="0" bIns="0" rtlCol="0">
            <a:spAutoFit/>
          </a:bodyPr>
          <a:lstStyle/>
          <a:p>
            <a:pPr marL="12700">
              <a:lnSpc>
                <a:spcPct val="100000"/>
              </a:lnSpc>
              <a:spcBef>
                <a:spcPts val="100"/>
              </a:spcBef>
            </a:pPr>
            <a:r>
              <a:rPr sz="3900" dirty="0"/>
              <a:t>Proposed</a:t>
            </a:r>
            <a:r>
              <a:rPr sz="3900" spc="-65" dirty="0"/>
              <a:t> </a:t>
            </a:r>
            <a:r>
              <a:rPr sz="3900" dirty="0"/>
              <a:t>Methodology</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15</a:t>
            </a:fld>
            <a:endParaRPr spc="-5" dirty="0"/>
          </a:p>
        </p:txBody>
      </p:sp>
      <p:sp>
        <p:nvSpPr>
          <p:cNvPr id="3" name="object 3"/>
          <p:cNvSpPr txBox="1"/>
          <p:nvPr/>
        </p:nvSpPr>
        <p:spPr>
          <a:xfrm>
            <a:off x="535940" y="1600200"/>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Data Flow Diagram 0-level</a:t>
            </a:r>
            <a:endParaRPr sz="2400" dirty="0">
              <a:latin typeface="Arial"/>
              <a:cs typeface="Arial"/>
            </a:endParaRPr>
          </a:p>
        </p:txBody>
      </p:sp>
      <p:sp>
        <p:nvSpPr>
          <p:cNvPr id="8" name="object 6">
            <a:extLst>
              <a:ext uri="{FF2B5EF4-FFF2-40B4-BE49-F238E27FC236}">
                <a16:creationId xmlns:a16="http://schemas.microsoft.com/office/drawing/2014/main" id="{355C480E-C5E2-4ECA-B871-E8310257C6BA}"/>
              </a:ext>
            </a:extLst>
          </p:cNvPr>
          <p:cNvSpPr txBox="1">
            <a:spLocks noGrp="1"/>
          </p:cNvSpPr>
          <p:nvPr>
            <p:ph type="dt" sz="half" idx="6"/>
          </p:nvPr>
        </p:nvSpPr>
        <p:spPr>
          <a:xfrm>
            <a:off x="3946270" y="6458577"/>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1973334B-5FCF-49AF-866A-DD6D644A3932}"/>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1" name="Picture 10">
            <a:extLst>
              <a:ext uri="{FF2B5EF4-FFF2-40B4-BE49-F238E27FC236}">
                <a16:creationId xmlns:a16="http://schemas.microsoft.com/office/drawing/2014/main" id="{340B98A1-E24C-4928-BC4D-45A912009913}"/>
              </a:ext>
            </a:extLst>
          </p:cNvPr>
          <p:cNvPicPr/>
          <p:nvPr/>
        </p:nvPicPr>
        <p:blipFill rotWithShape="1">
          <a:blip r:embed="rId2">
            <a:extLst>
              <a:ext uri="{28A0092B-C50C-407E-A947-70E740481C1C}">
                <a14:useLocalDpi xmlns:a14="http://schemas.microsoft.com/office/drawing/2010/main" val="0"/>
              </a:ext>
            </a:extLst>
          </a:blip>
          <a:srcRect b="28891"/>
          <a:stretch/>
        </p:blipFill>
        <p:spPr bwMode="auto">
          <a:xfrm>
            <a:off x="1645920" y="4241991"/>
            <a:ext cx="6172200" cy="1926053"/>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CD4818B5-095B-42B2-AE00-3015845FFA69}"/>
              </a:ext>
            </a:extLst>
          </p:cNvPr>
          <p:cNvSpPr txBox="1"/>
          <p:nvPr/>
        </p:nvSpPr>
        <p:spPr>
          <a:xfrm>
            <a:off x="762000" y="2133600"/>
            <a:ext cx="8001000" cy="2559932"/>
          </a:xfrm>
          <a:prstGeom prst="rect">
            <a:avLst/>
          </a:prstGeom>
          <a:noFill/>
        </p:spPr>
        <p:txBody>
          <a:bodyPr wrap="square" rtlCol="0">
            <a:spAutoFit/>
          </a:bodyPr>
          <a:lstStyle/>
          <a:p>
            <a:pPr marL="0" marR="0" algn="just">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rPr>
              <a:t>Data Flow diagram (DFD) represents the visual look of the information flow in a system. It graphically represents the right amount of requirement of the system. There are three levels in a Data Flow Diagram 0-level, 1-level, and 2-level.</a:t>
            </a:r>
          </a:p>
          <a:p>
            <a:pPr algn="just">
              <a:lnSpc>
                <a:spcPct val="115000"/>
              </a:lnSpc>
              <a:spcAft>
                <a:spcPts val="1000"/>
              </a:spcAft>
            </a:pPr>
            <a:r>
              <a:rPr lang="en-US" sz="1800" dirty="0">
                <a:effectLst/>
                <a:latin typeface="Arial" panose="020B0604020202020204" pitchFamily="34" charset="0"/>
                <a:ea typeface="Calibri" panose="020F0502020204030204" pitchFamily="34" charset="0"/>
              </a:rPr>
              <a:t>It is also called as a context diagram. It shows the abstract overview of the system both input and output data through arrows.</a:t>
            </a:r>
          </a:p>
          <a:p>
            <a:pPr marL="0" marR="0" algn="just">
              <a:lnSpc>
                <a:spcPct val="115000"/>
              </a:lnSpc>
              <a:spcBef>
                <a:spcPts val="0"/>
              </a:spcBef>
              <a:spcAft>
                <a:spcPts val="1000"/>
              </a:spcAft>
            </a:pPr>
            <a:endParaRPr lang="en-US" dirty="0"/>
          </a:p>
        </p:txBody>
      </p:sp>
    </p:spTree>
    <p:extLst>
      <p:ext uri="{BB962C8B-B14F-4D97-AF65-F5344CB8AC3E}">
        <p14:creationId xmlns:p14="http://schemas.microsoft.com/office/powerpoint/2010/main" val="3227786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5534025" cy="619760"/>
          </a:xfrm>
          <a:prstGeom prst="rect">
            <a:avLst/>
          </a:prstGeom>
        </p:spPr>
        <p:txBody>
          <a:bodyPr vert="horz" wrap="square" lIns="0" tIns="12700" rIns="0" bIns="0" rtlCol="0">
            <a:spAutoFit/>
          </a:bodyPr>
          <a:lstStyle/>
          <a:p>
            <a:pPr marL="12700">
              <a:lnSpc>
                <a:spcPct val="100000"/>
              </a:lnSpc>
              <a:spcBef>
                <a:spcPts val="100"/>
              </a:spcBef>
            </a:pPr>
            <a:r>
              <a:rPr sz="3900" dirty="0"/>
              <a:t>Proposed</a:t>
            </a:r>
            <a:r>
              <a:rPr sz="3900" spc="-65" dirty="0"/>
              <a:t> </a:t>
            </a:r>
            <a:r>
              <a:rPr sz="3900" dirty="0"/>
              <a:t>Methodology</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16</a:t>
            </a:fld>
            <a:endParaRPr spc="-5" dirty="0"/>
          </a:p>
        </p:txBody>
      </p:sp>
      <p:sp>
        <p:nvSpPr>
          <p:cNvPr id="3" name="object 3"/>
          <p:cNvSpPr txBox="1"/>
          <p:nvPr/>
        </p:nvSpPr>
        <p:spPr>
          <a:xfrm>
            <a:off x="535940" y="1600200"/>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Data Flow Diagram 1-level</a:t>
            </a:r>
            <a:endParaRPr sz="2400" dirty="0">
              <a:latin typeface="Arial"/>
              <a:cs typeface="Arial"/>
            </a:endParaRPr>
          </a:p>
        </p:txBody>
      </p:sp>
      <p:sp>
        <p:nvSpPr>
          <p:cNvPr id="8" name="object 6">
            <a:extLst>
              <a:ext uri="{FF2B5EF4-FFF2-40B4-BE49-F238E27FC236}">
                <a16:creationId xmlns:a16="http://schemas.microsoft.com/office/drawing/2014/main" id="{355C480E-C5E2-4ECA-B871-E8310257C6BA}"/>
              </a:ext>
            </a:extLst>
          </p:cNvPr>
          <p:cNvSpPr txBox="1">
            <a:spLocks noGrp="1"/>
          </p:cNvSpPr>
          <p:nvPr>
            <p:ph type="dt" sz="half" idx="6"/>
          </p:nvPr>
        </p:nvSpPr>
        <p:spPr>
          <a:xfrm>
            <a:off x="3946270" y="6458577"/>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1973334B-5FCF-49AF-866A-DD6D644A3932}"/>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0" name="Picture 9">
            <a:extLst>
              <a:ext uri="{FF2B5EF4-FFF2-40B4-BE49-F238E27FC236}">
                <a16:creationId xmlns:a16="http://schemas.microsoft.com/office/drawing/2014/main" id="{2F2840C4-730A-4B71-8F17-AA633214AF5A}"/>
              </a:ext>
            </a:extLst>
          </p:cNvPr>
          <p:cNvPicPr/>
          <p:nvPr/>
        </p:nvPicPr>
        <p:blipFill rotWithShape="1">
          <a:blip r:embed="rId2">
            <a:extLst>
              <a:ext uri="{28A0092B-C50C-407E-A947-70E740481C1C}">
                <a14:useLocalDpi xmlns:a14="http://schemas.microsoft.com/office/drawing/2010/main" val="0"/>
              </a:ext>
            </a:extLst>
          </a:blip>
          <a:srcRect b="13405"/>
          <a:stretch/>
        </p:blipFill>
        <p:spPr bwMode="auto">
          <a:xfrm>
            <a:off x="838199" y="2895600"/>
            <a:ext cx="7578597" cy="3075244"/>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0FCAA7ED-EF64-4832-A281-FA2A60722B44}"/>
              </a:ext>
            </a:extLst>
          </p:cNvPr>
          <p:cNvSpPr txBox="1"/>
          <p:nvPr/>
        </p:nvSpPr>
        <p:spPr>
          <a:xfrm>
            <a:off x="535940" y="1982356"/>
            <a:ext cx="8098027" cy="923330"/>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rPr>
              <a:t>Composed of multiple process, highlight the main functionalities of system and breakdown the 0-level process into subprocess.</a:t>
            </a:r>
          </a:p>
          <a:p>
            <a:endParaRPr lang="en-US" dirty="0"/>
          </a:p>
        </p:txBody>
      </p:sp>
    </p:spTree>
    <p:extLst>
      <p:ext uri="{BB962C8B-B14F-4D97-AF65-F5344CB8AC3E}">
        <p14:creationId xmlns:p14="http://schemas.microsoft.com/office/powerpoint/2010/main" val="496179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5534025" cy="619760"/>
          </a:xfrm>
          <a:prstGeom prst="rect">
            <a:avLst/>
          </a:prstGeom>
        </p:spPr>
        <p:txBody>
          <a:bodyPr vert="horz" wrap="square" lIns="0" tIns="12700" rIns="0" bIns="0" rtlCol="0">
            <a:spAutoFit/>
          </a:bodyPr>
          <a:lstStyle/>
          <a:p>
            <a:pPr marL="12700">
              <a:lnSpc>
                <a:spcPct val="100000"/>
              </a:lnSpc>
              <a:spcBef>
                <a:spcPts val="100"/>
              </a:spcBef>
            </a:pPr>
            <a:r>
              <a:rPr sz="3900" dirty="0"/>
              <a:t>Proposed</a:t>
            </a:r>
            <a:r>
              <a:rPr sz="3900" spc="-65" dirty="0"/>
              <a:t> </a:t>
            </a:r>
            <a:r>
              <a:rPr sz="3900" dirty="0"/>
              <a:t>Methodology</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17</a:t>
            </a:fld>
            <a:endParaRPr spc="-5" dirty="0"/>
          </a:p>
        </p:txBody>
      </p:sp>
      <p:sp>
        <p:nvSpPr>
          <p:cNvPr id="3" name="object 3"/>
          <p:cNvSpPr txBox="1"/>
          <p:nvPr/>
        </p:nvSpPr>
        <p:spPr>
          <a:xfrm>
            <a:off x="535940" y="1522855"/>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Data Flow Diagram 2-level</a:t>
            </a:r>
            <a:endParaRPr sz="2400" dirty="0">
              <a:latin typeface="Arial"/>
              <a:cs typeface="Arial"/>
            </a:endParaRPr>
          </a:p>
        </p:txBody>
      </p:sp>
      <p:sp>
        <p:nvSpPr>
          <p:cNvPr id="8" name="object 6">
            <a:extLst>
              <a:ext uri="{FF2B5EF4-FFF2-40B4-BE49-F238E27FC236}">
                <a16:creationId xmlns:a16="http://schemas.microsoft.com/office/drawing/2014/main" id="{355C480E-C5E2-4ECA-B871-E8310257C6BA}"/>
              </a:ext>
            </a:extLst>
          </p:cNvPr>
          <p:cNvSpPr txBox="1">
            <a:spLocks noGrp="1"/>
          </p:cNvSpPr>
          <p:nvPr>
            <p:ph type="dt" sz="half" idx="6"/>
          </p:nvPr>
        </p:nvSpPr>
        <p:spPr>
          <a:xfrm>
            <a:off x="3946270" y="6458577"/>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1973334B-5FCF-49AF-866A-DD6D644A3932}"/>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1" name="Picture 10" descr="Diagram&#10;&#10;Description automatically generated">
            <a:extLst>
              <a:ext uri="{FF2B5EF4-FFF2-40B4-BE49-F238E27FC236}">
                <a16:creationId xmlns:a16="http://schemas.microsoft.com/office/drawing/2014/main" id="{D17110BB-3EFC-42D9-AE71-F1A7A3E7C222}"/>
              </a:ext>
            </a:extLst>
          </p:cNvPr>
          <p:cNvPicPr/>
          <p:nvPr/>
        </p:nvPicPr>
        <p:blipFill rotWithShape="1">
          <a:blip r:embed="rId2">
            <a:extLst>
              <a:ext uri="{28A0092B-C50C-407E-A947-70E740481C1C}">
                <a14:useLocalDpi xmlns:a14="http://schemas.microsoft.com/office/drawing/2010/main" val="0"/>
              </a:ext>
            </a:extLst>
          </a:blip>
          <a:srcRect b="14734"/>
          <a:stretch/>
        </p:blipFill>
        <p:spPr bwMode="auto">
          <a:xfrm>
            <a:off x="609601" y="2743200"/>
            <a:ext cx="7807196" cy="3363340"/>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73ACE4B7-BA8D-4B0F-BFBE-CDA74D549191}"/>
              </a:ext>
            </a:extLst>
          </p:cNvPr>
          <p:cNvSpPr txBox="1"/>
          <p:nvPr/>
        </p:nvSpPr>
        <p:spPr>
          <a:xfrm>
            <a:off x="609601" y="1905011"/>
            <a:ext cx="6781799" cy="923330"/>
          </a:xfrm>
          <a:prstGeom prst="rect">
            <a:avLst/>
          </a:prstGeom>
          <a:noFill/>
        </p:spPr>
        <p:txBody>
          <a:bodyPr wrap="square" rtlCol="0">
            <a:spAutoFit/>
          </a:bodyPr>
          <a:lstStyle/>
          <a:p>
            <a:pPr algn="just"/>
            <a:r>
              <a:rPr lang="en-US" sz="1800" dirty="0">
                <a:effectLst/>
                <a:latin typeface="Arial" panose="020B0604020202020204" pitchFamily="34" charset="0"/>
                <a:ea typeface="Calibri" panose="020F0502020204030204" pitchFamily="34" charset="0"/>
              </a:rPr>
              <a:t>It is one step deeper level of the 1-level. It represents the specific functionalities of the system.</a:t>
            </a:r>
          </a:p>
          <a:p>
            <a:endParaRPr lang="en-US" dirty="0"/>
          </a:p>
        </p:txBody>
      </p:sp>
    </p:spTree>
    <p:extLst>
      <p:ext uri="{BB962C8B-B14F-4D97-AF65-F5344CB8AC3E}">
        <p14:creationId xmlns:p14="http://schemas.microsoft.com/office/powerpoint/2010/main" val="2822595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5534025" cy="619760"/>
          </a:xfrm>
          <a:prstGeom prst="rect">
            <a:avLst/>
          </a:prstGeom>
        </p:spPr>
        <p:txBody>
          <a:bodyPr vert="horz" wrap="square" lIns="0" tIns="12700" rIns="0" bIns="0" rtlCol="0">
            <a:spAutoFit/>
          </a:bodyPr>
          <a:lstStyle/>
          <a:p>
            <a:pPr marL="12700">
              <a:lnSpc>
                <a:spcPct val="100000"/>
              </a:lnSpc>
              <a:spcBef>
                <a:spcPts val="100"/>
              </a:spcBef>
            </a:pPr>
            <a:r>
              <a:rPr sz="3900" dirty="0"/>
              <a:t>Proposed</a:t>
            </a:r>
            <a:r>
              <a:rPr sz="3900" spc="-65" dirty="0"/>
              <a:t> </a:t>
            </a:r>
            <a:r>
              <a:rPr sz="3900" dirty="0"/>
              <a:t>Methodology</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18</a:t>
            </a:fld>
            <a:endParaRPr spc="-5" dirty="0"/>
          </a:p>
        </p:txBody>
      </p:sp>
      <p:sp>
        <p:nvSpPr>
          <p:cNvPr id="3" name="object 3"/>
          <p:cNvSpPr txBox="1"/>
          <p:nvPr/>
        </p:nvSpPr>
        <p:spPr>
          <a:xfrm>
            <a:off x="535940" y="1600200"/>
            <a:ext cx="3410330" cy="474489"/>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3000" spc="-5" dirty="0">
                <a:latin typeface="Arial"/>
                <a:cs typeface="Arial"/>
              </a:rPr>
              <a:t>Development tools</a:t>
            </a:r>
            <a:endParaRPr sz="3000" dirty="0">
              <a:latin typeface="Arial"/>
              <a:cs typeface="Arial"/>
            </a:endParaRPr>
          </a:p>
        </p:txBody>
      </p:sp>
      <p:sp>
        <p:nvSpPr>
          <p:cNvPr id="8" name="object 6">
            <a:extLst>
              <a:ext uri="{FF2B5EF4-FFF2-40B4-BE49-F238E27FC236}">
                <a16:creationId xmlns:a16="http://schemas.microsoft.com/office/drawing/2014/main" id="{355C480E-C5E2-4ECA-B871-E8310257C6BA}"/>
              </a:ext>
            </a:extLst>
          </p:cNvPr>
          <p:cNvSpPr txBox="1">
            <a:spLocks noGrp="1"/>
          </p:cNvSpPr>
          <p:nvPr>
            <p:ph type="dt" sz="half" idx="6"/>
          </p:nvPr>
        </p:nvSpPr>
        <p:spPr>
          <a:xfrm>
            <a:off x="3946270" y="6458577"/>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1973334B-5FCF-49AF-866A-DD6D644A3932}"/>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10" name="TextBox 9">
            <a:extLst>
              <a:ext uri="{FF2B5EF4-FFF2-40B4-BE49-F238E27FC236}">
                <a16:creationId xmlns:a16="http://schemas.microsoft.com/office/drawing/2014/main" id="{8E85C7EF-1483-4344-BF1D-1132B4A521FC}"/>
              </a:ext>
            </a:extLst>
          </p:cNvPr>
          <p:cNvSpPr txBox="1"/>
          <p:nvPr/>
        </p:nvSpPr>
        <p:spPr>
          <a:xfrm>
            <a:off x="381000" y="2286000"/>
            <a:ext cx="8382000" cy="3477875"/>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We have developed a web application in which uses.</a:t>
            </a:r>
          </a:p>
          <a:p>
            <a:pPr marL="342900" marR="0" lvl="0" indent="-342900" algn="just">
              <a:lnSpc>
                <a:spcPct val="150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React.JS for frontend and,</a:t>
            </a:r>
          </a:p>
          <a:p>
            <a:pPr marL="342900" marR="0" lvl="0" indent="-342900" algn="just">
              <a:lnSpc>
                <a:spcPct val="150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Bootstrap and CSS for styling.</a:t>
            </a:r>
          </a:p>
          <a:p>
            <a:pPr marL="342900" marR="0" lvl="0" indent="-342900" algn="just">
              <a:lnSpc>
                <a:spcPct val="150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Node.JS for the backend.</a:t>
            </a:r>
          </a:p>
          <a:p>
            <a:pPr marL="342900" marR="0" lvl="0" indent="-342900" algn="just">
              <a:lnSpc>
                <a:spcPct val="150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MongoDB for Database management.</a:t>
            </a:r>
          </a:p>
          <a:p>
            <a:pPr marL="342900" marR="0" lvl="0" indent="-342900" algn="just">
              <a:lnSpc>
                <a:spcPct val="150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Our whole application is based on single computer in initial stages.</a:t>
            </a:r>
          </a:p>
          <a:p>
            <a:endParaRPr lang="en-US" dirty="0"/>
          </a:p>
        </p:txBody>
      </p:sp>
    </p:spTree>
    <p:extLst>
      <p:ext uri="{BB962C8B-B14F-4D97-AF65-F5344CB8AC3E}">
        <p14:creationId xmlns:p14="http://schemas.microsoft.com/office/powerpoint/2010/main" val="464136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652645" cy="619760"/>
          </a:xfrm>
          <a:prstGeom prst="rect">
            <a:avLst/>
          </a:prstGeom>
        </p:spPr>
        <p:txBody>
          <a:bodyPr vert="horz" wrap="square" lIns="0" tIns="12700" rIns="0" bIns="0" rtlCol="0">
            <a:spAutoFit/>
          </a:bodyPr>
          <a:lstStyle/>
          <a:p>
            <a:pPr marL="12700">
              <a:lnSpc>
                <a:spcPct val="100000"/>
              </a:lnSpc>
              <a:spcBef>
                <a:spcPts val="100"/>
              </a:spcBef>
            </a:pPr>
            <a:r>
              <a:rPr lang="en-US" sz="3900" spc="-5" dirty="0"/>
              <a:t>Res</a:t>
            </a:r>
            <a:r>
              <a:rPr lang="en-US" sz="3900" spc="5" dirty="0"/>
              <a:t>u</a:t>
            </a:r>
            <a:r>
              <a:rPr lang="en-US" sz="3900" spc="-5" dirty="0"/>
              <a:t>lts/Discus</a:t>
            </a:r>
            <a:r>
              <a:rPr lang="en-US" sz="3900" dirty="0"/>
              <a:t>sion</a:t>
            </a:r>
            <a:endParaRPr sz="39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19</a:t>
            </a:fld>
            <a:endParaRPr spc="-5" dirty="0"/>
          </a:p>
        </p:txBody>
      </p:sp>
      <p:sp>
        <p:nvSpPr>
          <p:cNvPr id="7" name="object 6">
            <a:extLst>
              <a:ext uri="{FF2B5EF4-FFF2-40B4-BE49-F238E27FC236}">
                <a16:creationId xmlns:a16="http://schemas.microsoft.com/office/drawing/2014/main" id="{DAE226A4-7E4A-482F-88C8-CA28B1CE5C34}"/>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8" name="object 4">
            <a:extLst>
              <a:ext uri="{FF2B5EF4-FFF2-40B4-BE49-F238E27FC236}">
                <a16:creationId xmlns:a16="http://schemas.microsoft.com/office/drawing/2014/main" id="{5C2E733E-5E61-415D-BDE6-0EB0801DCF93}"/>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0" name="Picture 9">
            <a:extLst>
              <a:ext uri="{FF2B5EF4-FFF2-40B4-BE49-F238E27FC236}">
                <a16:creationId xmlns:a16="http://schemas.microsoft.com/office/drawing/2014/main" id="{44C77956-555B-4733-874C-A98970B9628C}"/>
              </a:ext>
            </a:extLst>
          </p:cNvPr>
          <p:cNvPicPr/>
          <p:nvPr/>
        </p:nvPicPr>
        <p:blipFill rotWithShape="1">
          <a:blip r:embed="rId2">
            <a:extLst>
              <a:ext uri="{28A0092B-C50C-407E-A947-70E740481C1C}">
                <a14:useLocalDpi xmlns:a14="http://schemas.microsoft.com/office/drawing/2010/main" val="0"/>
              </a:ext>
            </a:extLst>
          </a:blip>
          <a:srcRect t="13693" b="5724"/>
          <a:stretch/>
        </p:blipFill>
        <p:spPr bwMode="auto">
          <a:xfrm>
            <a:off x="381000" y="2084070"/>
            <a:ext cx="8252967" cy="3630930"/>
          </a:xfrm>
          <a:prstGeom prst="rect">
            <a:avLst/>
          </a:prstGeom>
          <a:noFill/>
          <a:ln>
            <a:noFill/>
          </a:ln>
          <a:extLst>
            <a:ext uri="{53640926-AAD7-44D8-BBD7-CCE9431645EC}">
              <a14:shadowObscured xmlns:a14="http://schemas.microsoft.com/office/drawing/2010/main"/>
            </a:ext>
          </a:extLst>
        </p:spPr>
      </p:pic>
      <p:sp>
        <p:nvSpPr>
          <p:cNvPr id="11" name="object 3">
            <a:extLst>
              <a:ext uri="{FF2B5EF4-FFF2-40B4-BE49-F238E27FC236}">
                <a16:creationId xmlns:a16="http://schemas.microsoft.com/office/drawing/2014/main" id="{ED2BCA87-D404-4741-837F-F94340E634B6}"/>
              </a:ext>
            </a:extLst>
          </p:cNvPr>
          <p:cNvSpPr txBox="1"/>
          <p:nvPr/>
        </p:nvSpPr>
        <p:spPr>
          <a:xfrm>
            <a:off x="535940" y="1600200"/>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Main Page</a:t>
            </a:r>
            <a:endParaRPr sz="2400" dirty="0">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15200" y="1066800"/>
            <a:ext cx="0" cy="4495800"/>
          </a:xfrm>
          <a:custGeom>
            <a:avLst/>
            <a:gdLst/>
            <a:ahLst/>
            <a:cxnLst/>
            <a:rect l="l" t="t" r="r" b="b"/>
            <a:pathLst>
              <a:path h="4495800">
                <a:moveTo>
                  <a:pt x="0" y="0"/>
                </a:moveTo>
                <a:lnTo>
                  <a:pt x="0" y="4495800"/>
                </a:lnTo>
              </a:path>
            </a:pathLst>
          </a:custGeom>
          <a:ln w="9144">
            <a:solidFill>
              <a:srgbClr val="000000"/>
            </a:solidFill>
          </a:ln>
        </p:spPr>
        <p:txBody>
          <a:bodyPr wrap="square" lIns="0" tIns="0" rIns="0" bIns="0" rtlCol="0"/>
          <a:lstStyle/>
          <a:p>
            <a:endParaRPr/>
          </a:p>
        </p:txBody>
      </p:sp>
      <p:sp>
        <p:nvSpPr>
          <p:cNvPr id="3" name="object 3"/>
          <p:cNvSpPr/>
          <p:nvPr/>
        </p:nvSpPr>
        <p:spPr>
          <a:xfrm>
            <a:off x="7493507" y="2993135"/>
            <a:ext cx="201168" cy="20116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061959" y="2993135"/>
            <a:ext cx="201168" cy="20116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776971" y="2993135"/>
            <a:ext cx="201168" cy="20116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493507" y="3276600"/>
            <a:ext cx="201168" cy="20116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061959" y="3276600"/>
            <a:ext cx="201168" cy="20116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776971" y="3276600"/>
            <a:ext cx="201168" cy="20116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345423" y="3276600"/>
            <a:ext cx="201168" cy="201167"/>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7493507" y="3560064"/>
            <a:ext cx="201168" cy="202692"/>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7776971" y="3560064"/>
            <a:ext cx="201168" cy="202692"/>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8345423" y="3560064"/>
            <a:ext cx="201168" cy="202692"/>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8061959" y="3560064"/>
            <a:ext cx="201168" cy="202692"/>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8630411" y="3560064"/>
            <a:ext cx="201168" cy="202692"/>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493507" y="3843528"/>
            <a:ext cx="201168" cy="202692"/>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8061959" y="3843528"/>
            <a:ext cx="201168" cy="202692"/>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7776971" y="3843528"/>
            <a:ext cx="201168" cy="202692"/>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8345423" y="3843528"/>
            <a:ext cx="201168" cy="202692"/>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7493507" y="4126991"/>
            <a:ext cx="201168" cy="204215"/>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7776971" y="4126991"/>
            <a:ext cx="201168" cy="204215"/>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8061959" y="4126991"/>
            <a:ext cx="201168" cy="204215"/>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8345423" y="4126991"/>
            <a:ext cx="201168" cy="204215"/>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8630411" y="4126991"/>
            <a:ext cx="201168" cy="204215"/>
          </a:xfrm>
          <a:prstGeom prst="rect">
            <a:avLst/>
          </a:prstGeom>
          <a:blipFill>
            <a:blip r:embed="rId19" cstate="print"/>
            <a:stretch>
              <a:fillRect/>
            </a:stretch>
          </a:blipFill>
        </p:spPr>
        <p:txBody>
          <a:bodyPr wrap="square" lIns="0" tIns="0" rIns="0" bIns="0" rtlCol="0"/>
          <a:lstStyle/>
          <a:p>
            <a:endParaRPr/>
          </a:p>
        </p:txBody>
      </p:sp>
      <p:sp>
        <p:nvSpPr>
          <p:cNvPr id="24" name="object 24"/>
          <p:cNvSpPr/>
          <p:nvPr/>
        </p:nvSpPr>
        <p:spPr>
          <a:xfrm>
            <a:off x="7493507" y="4411979"/>
            <a:ext cx="201168" cy="201168"/>
          </a:xfrm>
          <a:prstGeom prst="rect">
            <a:avLst/>
          </a:prstGeom>
          <a:blipFill>
            <a:blip r:embed="rId20" cstate="print"/>
            <a:stretch>
              <a:fillRect/>
            </a:stretch>
          </a:blipFill>
        </p:spPr>
        <p:txBody>
          <a:bodyPr wrap="square" lIns="0" tIns="0" rIns="0" bIns="0" rtlCol="0"/>
          <a:lstStyle/>
          <a:p>
            <a:endParaRPr/>
          </a:p>
        </p:txBody>
      </p:sp>
      <p:sp>
        <p:nvSpPr>
          <p:cNvPr id="25" name="object 25"/>
          <p:cNvSpPr/>
          <p:nvPr/>
        </p:nvSpPr>
        <p:spPr>
          <a:xfrm>
            <a:off x="8061959" y="4411979"/>
            <a:ext cx="201168" cy="201168"/>
          </a:xfrm>
          <a:prstGeom prst="rect">
            <a:avLst/>
          </a:prstGeom>
          <a:blipFill>
            <a:blip r:embed="rId21" cstate="print"/>
            <a:stretch>
              <a:fillRect/>
            </a:stretch>
          </a:blipFill>
        </p:spPr>
        <p:txBody>
          <a:bodyPr wrap="square" lIns="0" tIns="0" rIns="0" bIns="0" rtlCol="0"/>
          <a:lstStyle/>
          <a:p>
            <a:endParaRPr/>
          </a:p>
        </p:txBody>
      </p:sp>
      <p:sp>
        <p:nvSpPr>
          <p:cNvPr id="26" name="object 26"/>
          <p:cNvSpPr/>
          <p:nvPr/>
        </p:nvSpPr>
        <p:spPr>
          <a:xfrm>
            <a:off x="7776971" y="4411979"/>
            <a:ext cx="201168" cy="201168"/>
          </a:xfrm>
          <a:prstGeom prst="rect">
            <a:avLst/>
          </a:prstGeom>
          <a:blipFill>
            <a:blip r:embed="rId21" cstate="print"/>
            <a:stretch>
              <a:fillRect/>
            </a:stretch>
          </a:blipFill>
        </p:spPr>
        <p:txBody>
          <a:bodyPr wrap="square" lIns="0" tIns="0" rIns="0" bIns="0" rtlCol="0"/>
          <a:lstStyle/>
          <a:p>
            <a:endParaRPr/>
          </a:p>
        </p:txBody>
      </p:sp>
      <p:sp>
        <p:nvSpPr>
          <p:cNvPr id="27" name="object 27"/>
          <p:cNvSpPr/>
          <p:nvPr/>
        </p:nvSpPr>
        <p:spPr>
          <a:xfrm>
            <a:off x="8345423" y="4411979"/>
            <a:ext cx="201168" cy="201168"/>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7493507" y="4695444"/>
            <a:ext cx="201168" cy="202692"/>
          </a:xfrm>
          <a:prstGeom prst="rect">
            <a:avLst/>
          </a:prstGeom>
          <a:blipFill>
            <a:blip r:embed="rId23" cstate="print"/>
            <a:stretch>
              <a:fillRect/>
            </a:stretch>
          </a:blipFill>
        </p:spPr>
        <p:txBody>
          <a:bodyPr wrap="square" lIns="0" tIns="0" rIns="0" bIns="0" rtlCol="0"/>
          <a:lstStyle/>
          <a:p>
            <a:endParaRPr/>
          </a:p>
        </p:txBody>
      </p:sp>
      <p:sp>
        <p:nvSpPr>
          <p:cNvPr id="29" name="object 29"/>
          <p:cNvSpPr/>
          <p:nvPr/>
        </p:nvSpPr>
        <p:spPr>
          <a:xfrm>
            <a:off x="7776971" y="4695444"/>
            <a:ext cx="201168" cy="202692"/>
          </a:xfrm>
          <a:prstGeom prst="rect">
            <a:avLst/>
          </a:prstGeom>
          <a:blipFill>
            <a:blip r:embed="rId11" cstate="print"/>
            <a:stretch>
              <a:fillRect/>
            </a:stretch>
          </a:blipFill>
        </p:spPr>
        <p:txBody>
          <a:bodyPr wrap="square" lIns="0" tIns="0" rIns="0" bIns="0" rtlCol="0"/>
          <a:lstStyle/>
          <a:p>
            <a:endParaRPr/>
          </a:p>
        </p:txBody>
      </p:sp>
      <p:sp>
        <p:nvSpPr>
          <p:cNvPr id="30" name="object 30"/>
          <p:cNvSpPr/>
          <p:nvPr/>
        </p:nvSpPr>
        <p:spPr>
          <a:xfrm>
            <a:off x="8061959" y="4695444"/>
            <a:ext cx="201168" cy="202692"/>
          </a:xfrm>
          <a:prstGeom prst="rect">
            <a:avLst/>
          </a:prstGeom>
          <a:blipFill>
            <a:blip r:embed="rId24" cstate="print"/>
            <a:stretch>
              <a:fillRect/>
            </a:stretch>
          </a:blipFill>
        </p:spPr>
        <p:txBody>
          <a:bodyPr wrap="square" lIns="0" tIns="0" rIns="0" bIns="0" rtlCol="0"/>
          <a:lstStyle/>
          <a:p>
            <a:endParaRPr/>
          </a:p>
        </p:txBody>
      </p:sp>
      <p:sp>
        <p:nvSpPr>
          <p:cNvPr id="31" name="object 31"/>
          <p:cNvSpPr/>
          <p:nvPr/>
        </p:nvSpPr>
        <p:spPr>
          <a:xfrm>
            <a:off x="7776971" y="4980432"/>
            <a:ext cx="201168" cy="201168"/>
          </a:xfrm>
          <a:prstGeom prst="rect">
            <a:avLst/>
          </a:prstGeom>
          <a:blipFill>
            <a:blip r:embed="rId25" cstate="print"/>
            <a:stretch>
              <a:fillRect/>
            </a:stretch>
          </a:blipFill>
        </p:spPr>
        <p:txBody>
          <a:bodyPr wrap="square" lIns="0" tIns="0" rIns="0" bIns="0" rtlCol="0"/>
          <a:lstStyle/>
          <a:p>
            <a:endParaRPr/>
          </a:p>
        </p:txBody>
      </p:sp>
      <p:sp>
        <p:nvSpPr>
          <p:cNvPr id="32" name="object 32"/>
          <p:cNvSpPr/>
          <p:nvPr/>
        </p:nvSpPr>
        <p:spPr>
          <a:xfrm>
            <a:off x="8345423" y="4695444"/>
            <a:ext cx="201168" cy="202692"/>
          </a:xfrm>
          <a:prstGeom prst="rect">
            <a:avLst/>
          </a:prstGeom>
          <a:blipFill>
            <a:blip r:embed="rId26" cstate="print"/>
            <a:stretch>
              <a:fillRect/>
            </a:stretch>
          </a:blipFill>
        </p:spPr>
        <p:txBody>
          <a:bodyPr wrap="square" lIns="0" tIns="0" rIns="0" bIns="0" rtlCol="0"/>
          <a:lstStyle/>
          <a:p>
            <a:endParaRPr/>
          </a:p>
        </p:txBody>
      </p:sp>
      <p:sp>
        <p:nvSpPr>
          <p:cNvPr id="33" name="object 33"/>
          <p:cNvSpPr/>
          <p:nvPr/>
        </p:nvSpPr>
        <p:spPr>
          <a:xfrm>
            <a:off x="8345423" y="4980432"/>
            <a:ext cx="201168" cy="201168"/>
          </a:xfrm>
          <a:prstGeom prst="rect">
            <a:avLst/>
          </a:prstGeom>
          <a:blipFill>
            <a:blip r:embed="rId27" cstate="print"/>
            <a:stretch>
              <a:fillRect/>
            </a:stretch>
          </a:blipFill>
        </p:spPr>
        <p:txBody>
          <a:bodyPr wrap="square" lIns="0" tIns="0" rIns="0" bIns="0" rtlCol="0"/>
          <a:lstStyle/>
          <a:p>
            <a:endParaRPr/>
          </a:p>
        </p:txBody>
      </p:sp>
      <p:sp>
        <p:nvSpPr>
          <p:cNvPr id="34" name="object 34"/>
          <p:cNvSpPr/>
          <p:nvPr/>
        </p:nvSpPr>
        <p:spPr>
          <a:xfrm>
            <a:off x="304800" y="2819400"/>
            <a:ext cx="8229600" cy="0"/>
          </a:xfrm>
          <a:custGeom>
            <a:avLst/>
            <a:gdLst/>
            <a:ahLst/>
            <a:cxnLst/>
            <a:rect l="l" t="t" r="r" b="b"/>
            <a:pathLst>
              <a:path w="8229600">
                <a:moveTo>
                  <a:pt x="0" y="0"/>
                </a:moveTo>
                <a:lnTo>
                  <a:pt x="8229600" y="0"/>
                </a:lnTo>
              </a:path>
            </a:pathLst>
          </a:custGeom>
          <a:ln w="6096">
            <a:solidFill>
              <a:srgbClr val="000000"/>
            </a:solidFill>
          </a:ln>
        </p:spPr>
        <p:txBody>
          <a:bodyPr wrap="square" lIns="0" tIns="0" rIns="0" bIns="0" rtlCol="0"/>
          <a:lstStyle/>
          <a:p>
            <a:endParaRPr/>
          </a:p>
        </p:txBody>
      </p:sp>
      <p:sp>
        <p:nvSpPr>
          <p:cNvPr id="35" name="object 35"/>
          <p:cNvSpPr txBox="1">
            <a:spLocks noGrp="1"/>
          </p:cNvSpPr>
          <p:nvPr>
            <p:ph type="title"/>
          </p:nvPr>
        </p:nvSpPr>
        <p:spPr>
          <a:xfrm>
            <a:off x="98478" y="1329248"/>
            <a:ext cx="6476998" cy="1490152"/>
          </a:xfrm>
          <a:prstGeom prst="rect">
            <a:avLst/>
          </a:prstGeom>
        </p:spPr>
        <p:txBody>
          <a:bodyPr vert="horz" wrap="square" lIns="0" tIns="12700" rIns="0" bIns="0" rtlCol="0">
            <a:spAutoFit/>
          </a:bodyPr>
          <a:lstStyle/>
          <a:p>
            <a:pPr marL="1390650" algn="ctr">
              <a:lnSpc>
                <a:spcPct val="100000"/>
              </a:lnSpc>
              <a:spcBef>
                <a:spcPts val="100"/>
              </a:spcBef>
            </a:pPr>
            <a:r>
              <a:rPr lang="en-US" spc="-5" dirty="0"/>
              <a:t>Hostel Allotment System</a:t>
            </a:r>
            <a:endParaRPr dirty="0"/>
          </a:p>
        </p:txBody>
      </p:sp>
      <p:sp>
        <p:nvSpPr>
          <p:cNvPr id="36" name="object 36"/>
          <p:cNvSpPr txBox="1"/>
          <p:nvPr/>
        </p:nvSpPr>
        <p:spPr>
          <a:xfrm>
            <a:off x="443231" y="3314700"/>
            <a:ext cx="6262367" cy="1528624"/>
          </a:xfrm>
          <a:prstGeom prst="rect">
            <a:avLst/>
          </a:prstGeom>
        </p:spPr>
        <p:txBody>
          <a:bodyPr vert="horz" wrap="square" lIns="0" tIns="12700" rIns="0" bIns="0" rtlCol="0">
            <a:spAutoFit/>
          </a:bodyPr>
          <a:lstStyle/>
          <a:p>
            <a:pPr marL="12700">
              <a:lnSpc>
                <a:spcPct val="100000"/>
              </a:lnSpc>
              <a:spcBef>
                <a:spcPts val="100"/>
              </a:spcBef>
            </a:pPr>
            <a:r>
              <a:rPr lang="en-US" sz="2400" b="1" spc="-5" dirty="0">
                <a:latin typeface="Arial"/>
                <a:cs typeface="Arial"/>
              </a:rPr>
              <a:t>Group Members:</a:t>
            </a:r>
          </a:p>
          <a:p>
            <a:pPr marL="12700">
              <a:lnSpc>
                <a:spcPct val="100000"/>
              </a:lnSpc>
              <a:spcBef>
                <a:spcPts val="100"/>
              </a:spcBef>
            </a:pPr>
            <a:r>
              <a:rPr lang="en-US" sz="2400" spc="-5" dirty="0">
                <a:latin typeface="Arial"/>
                <a:cs typeface="Arial"/>
              </a:rPr>
              <a:t>Tariq Khan     		(17-SE-105)</a:t>
            </a:r>
          </a:p>
          <a:p>
            <a:pPr marL="12700">
              <a:lnSpc>
                <a:spcPct val="100000"/>
              </a:lnSpc>
              <a:spcBef>
                <a:spcPts val="100"/>
              </a:spcBef>
            </a:pPr>
            <a:r>
              <a:rPr lang="en-US" sz="2400" spc="-5" dirty="0">
                <a:latin typeface="Arial"/>
                <a:cs typeface="Arial"/>
              </a:rPr>
              <a:t>M. Zafeer Kamran Abid 	(17-SE-81)</a:t>
            </a:r>
          </a:p>
          <a:p>
            <a:pPr marL="12700">
              <a:lnSpc>
                <a:spcPct val="100000"/>
              </a:lnSpc>
              <a:spcBef>
                <a:spcPts val="100"/>
              </a:spcBef>
            </a:pPr>
            <a:r>
              <a:rPr lang="en-US" sz="2400" spc="-5" dirty="0">
                <a:latin typeface="Arial"/>
                <a:cs typeface="Arial"/>
              </a:rPr>
              <a:t>Haroon Malik			(17-SE-37)</a:t>
            </a:r>
            <a:endParaRPr sz="2400" dirty="0">
              <a:latin typeface="Arial"/>
              <a:cs typeface="Arial"/>
            </a:endParaRPr>
          </a:p>
        </p:txBody>
      </p:sp>
      <p:sp>
        <p:nvSpPr>
          <p:cNvPr id="37" name="object 37"/>
          <p:cNvSpPr txBox="1"/>
          <p:nvPr/>
        </p:nvSpPr>
        <p:spPr>
          <a:xfrm>
            <a:off x="443231" y="5423178"/>
            <a:ext cx="3502655" cy="764312"/>
          </a:xfrm>
          <a:prstGeom prst="rect">
            <a:avLst/>
          </a:prstGeom>
        </p:spPr>
        <p:txBody>
          <a:bodyPr vert="horz" wrap="square" lIns="0" tIns="12700" rIns="0" bIns="0" rtlCol="0">
            <a:spAutoFit/>
          </a:bodyPr>
          <a:lstStyle/>
          <a:p>
            <a:pPr marL="12700">
              <a:lnSpc>
                <a:spcPct val="100000"/>
              </a:lnSpc>
              <a:spcBef>
                <a:spcPts val="100"/>
              </a:spcBef>
            </a:pPr>
            <a:r>
              <a:rPr lang="en-US" sz="2400" b="1" spc="-5" dirty="0">
                <a:latin typeface="Arial"/>
                <a:cs typeface="Arial"/>
              </a:rPr>
              <a:t>Supervisor:</a:t>
            </a:r>
          </a:p>
          <a:p>
            <a:pPr marL="12700">
              <a:lnSpc>
                <a:spcPct val="100000"/>
              </a:lnSpc>
              <a:spcBef>
                <a:spcPts val="100"/>
              </a:spcBef>
            </a:pPr>
            <a:r>
              <a:rPr lang="en-US" sz="2400" spc="-5" dirty="0">
                <a:latin typeface="Arial"/>
                <a:cs typeface="Arial"/>
              </a:rPr>
              <a:t>Engr Mubashir Ayub</a:t>
            </a:r>
            <a:r>
              <a:rPr sz="2400" dirty="0">
                <a:latin typeface="Arial"/>
                <a:cs typeface="Arial"/>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652645" cy="619760"/>
          </a:xfrm>
          <a:prstGeom prst="rect">
            <a:avLst/>
          </a:prstGeom>
        </p:spPr>
        <p:txBody>
          <a:bodyPr vert="horz" wrap="square" lIns="0" tIns="12700" rIns="0" bIns="0" rtlCol="0">
            <a:spAutoFit/>
          </a:bodyPr>
          <a:lstStyle/>
          <a:p>
            <a:pPr marL="12700">
              <a:lnSpc>
                <a:spcPct val="100000"/>
              </a:lnSpc>
              <a:spcBef>
                <a:spcPts val="100"/>
              </a:spcBef>
            </a:pPr>
            <a:r>
              <a:rPr lang="en-US" sz="3900" spc="-5" dirty="0"/>
              <a:t>Res</a:t>
            </a:r>
            <a:r>
              <a:rPr lang="en-US" sz="3900" spc="5" dirty="0"/>
              <a:t>u</a:t>
            </a:r>
            <a:r>
              <a:rPr lang="en-US" sz="3900" spc="-5" dirty="0"/>
              <a:t>lts/Discus</a:t>
            </a:r>
            <a:r>
              <a:rPr lang="en-US" sz="3900" dirty="0"/>
              <a:t>sion</a:t>
            </a:r>
            <a:endParaRPr sz="39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20</a:t>
            </a:fld>
            <a:endParaRPr spc="-5" dirty="0"/>
          </a:p>
        </p:txBody>
      </p:sp>
      <p:sp>
        <p:nvSpPr>
          <p:cNvPr id="7" name="object 6">
            <a:extLst>
              <a:ext uri="{FF2B5EF4-FFF2-40B4-BE49-F238E27FC236}">
                <a16:creationId xmlns:a16="http://schemas.microsoft.com/office/drawing/2014/main" id="{DAE226A4-7E4A-482F-88C8-CA28B1CE5C34}"/>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8" name="object 4">
            <a:extLst>
              <a:ext uri="{FF2B5EF4-FFF2-40B4-BE49-F238E27FC236}">
                <a16:creationId xmlns:a16="http://schemas.microsoft.com/office/drawing/2014/main" id="{5C2E733E-5E61-415D-BDE6-0EB0801DCF93}"/>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4" name="Picture 3" descr="Graphical user interface, text, application&#10;&#10;Description automatically generated">
            <a:extLst>
              <a:ext uri="{FF2B5EF4-FFF2-40B4-BE49-F238E27FC236}">
                <a16:creationId xmlns:a16="http://schemas.microsoft.com/office/drawing/2014/main" id="{4BDE763E-E98F-4CD6-B023-A1886B5749E3}"/>
              </a:ext>
            </a:extLst>
          </p:cNvPr>
          <p:cNvPicPr>
            <a:picLocks noChangeAspect="1"/>
          </p:cNvPicPr>
          <p:nvPr/>
        </p:nvPicPr>
        <p:blipFill rotWithShape="1">
          <a:blip r:embed="rId2">
            <a:extLst>
              <a:ext uri="{28A0092B-C50C-407E-A947-70E740481C1C}">
                <a14:useLocalDpi xmlns:a14="http://schemas.microsoft.com/office/drawing/2010/main" val="0"/>
              </a:ext>
            </a:extLst>
          </a:blip>
          <a:srcRect t="14394" b="5494"/>
          <a:stretch/>
        </p:blipFill>
        <p:spPr>
          <a:xfrm>
            <a:off x="162304" y="2211337"/>
            <a:ext cx="7924800" cy="3677537"/>
          </a:xfrm>
          <a:prstGeom prst="rect">
            <a:avLst/>
          </a:prstGeom>
        </p:spPr>
      </p:pic>
      <p:sp>
        <p:nvSpPr>
          <p:cNvPr id="9" name="object 3">
            <a:extLst>
              <a:ext uri="{FF2B5EF4-FFF2-40B4-BE49-F238E27FC236}">
                <a16:creationId xmlns:a16="http://schemas.microsoft.com/office/drawing/2014/main" id="{8267AD87-09E5-4930-936B-FA2E624DA0FC}"/>
              </a:ext>
            </a:extLst>
          </p:cNvPr>
          <p:cNvSpPr txBox="1"/>
          <p:nvPr/>
        </p:nvSpPr>
        <p:spPr>
          <a:xfrm>
            <a:off x="535940" y="1600200"/>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Home page</a:t>
            </a:r>
            <a:endParaRPr sz="2400" dirty="0">
              <a:latin typeface="Arial"/>
              <a:cs typeface="Arial"/>
            </a:endParaRPr>
          </a:p>
        </p:txBody>
      </p:sp>
    </p:spTree>
    <p:extLst>
      <p:ext uri="{BB962C8B-B14F-4D97-AF65-F5344CB8AC3E}">
        <p14:creationId xmlns:p14="http://schemas.microsoft.com/office/powerpoint/2010/main" val="4205838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652645" cy="619760"/>
          </a:xfrm>
          <a:prstGeom prst="rect">
            <a:avLst/>
          </a:prstGeom>
        </p:spPr>
        <p:txBody>
          <a:bodyPr vert="horz" wrap="square" lIns="0" tIns="12700" rIns="0" bIns="0" rtlCol="0">
            <a:spAutoFit/>
          </a:bodyPr>
          <a:lstStyle/>
          <a:p>
            <a:pPr marL="12700">
              <a:lnSpc>
                <a:spcPct val="100000"/>
              </a:lnSpc>
              <a:spcBef>
                <a:spcPts val="100"/>
              </a:spcBef>
            </a:pPr>
            <a:r>
              <a:rPr lang="en-US" sz="3900" spc="-5" dirty="0"/>
              <a:t>Res</a:t>
            </a:r>
            <a:r>
              <a:rPr lang="en-US" sz="3900" spc="5" dirty="0"/>
              <a:t>u</a:t>
            </a:r>
            <a:r>
              <a:rPr lang="en-US" sz="3900" spc="-5" dirty="0"/>
              <a:t>lts/Discus</a:t>
            </a:r>
            <a:r>
              <a:rPr lang="en-US" sz="3900" dirty="0"/>
              <a:t>sion</a:t>
            </a:r>
            <a:endParaRPr sz="39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21</a:t>
            </a:fld>
            <a:endParaRPr spc="-5" dirty="0"/>
          </a:p>
        </p:txBody>
      </p:sp>
      <p:sp>
        <p:nvSpPr>
          <p:cNvPr id="7" name="object 6">
            <a:extLst>
              <a:ext uri="{FF2B5EF4-FFF2-40B4-BE49-F238E27FC236}">
                <a16:creationId xmlns:a16="http://schemas.microsoft.com/office/drawing/2014/main" id="{DAE226A4-7E4A-482F-88C8-CA28B1CE5C34}"/>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8" name="object 4">
            <a:extLst>
              <a:ext uri="{FF2B5EF4-FFF2-40B4-BE49-F238E27FC236}">
                <a16:creationId xmlns:a16="http://schemas.microsoft.com/office/drawing/2014/main" id="{5C2E733E-5E61-415D-BDE6-0EB0801DCF93}"/>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6" name="Picture 5" descr="Graphical user interface, application, website&#10;&#10;Description automatically generated">
            <a:extLst>
              <a:ext uri="{FF2B5EF4-FFF2-40B4-BE49-F238E27FC236}">
                <a16:creationId xmlns:a16="http://schemas.microsoft.com/office/drawing/2014/main" id="{E08B9F31-D22A-4C3D-8D29-AD3E66DBB6EA}"/>
              </a:ext>
            </a:extLst>
          </p:cNvPr>
          <p:cNvPicPr>
            <a:picLocks noChangeAspect="1"/>
          </p:cNvPicPr>
          <p:nvPr/>
        </p:nvPicPr>
        <p:blipFill rotWithShape="1">
          <a:blip r:embed="rId2">
            <a:extLst>
              <a:ext uri="{28A0092B-C50C-407E-A947-70E740481C1C}">
                <a14:useLocalDpi xmlns:a14="http://schemas.microsoft.com/office/drawing/2010/main" val="0"/>
              </a:ext>
            </a:extLst>
          </a:blip>
          <a:srcRect t="14395" b="4010"/>
          <a:stretch/>
        </p:blipFill>
        <p:spPr>
          <a:xfrm>
            <a:off x="228600" y="2193864"/>
            <a:ext cx="8405367" cy="3886200"/>
          </a:xfrm>
          <a:prstGeom prst="rect">
            <a:avLst/>
          </a:prstGeom>
        </p:spPr>
      </p:pic>
      <p:sp>
        <p:nvSpPr>
          <p:cNvPr id="9" name="object 3">
            <a:extLst>
              <a:ext uri="{FF2B5EF4-FFF2-40B4-BE49-F238E27FC236}">
                <a16:creationId xmlns:a16="http://schemas.microsoft.com/office/drawing/2014/main" id="{C3CC8F6C-91D9-4F72-9FB2-950ACD339FD1}"/>
              </a:ext>
            </a:extLst>
          </p:cNvPr>
          <p:cNvSpPr txBox="1"/>
          <p:nvPr/>
        </p:nvSpPr>
        <p:spPr>
          <a:xfrm>
            <a:off x="535940" y="1600200"/>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Log in page</a:t>
            </a:r>
            <a:endParaRPr sz="2400" dirty="0">
              <a:latin typeface="Arial"/>
              <a:cs typeface="Arial"/>
            </a:endParaRPr>
          </a:p>
        </p:txBody>
      </p:sp>
    </p:spTree>
    <p:extLst>
      <p:ext uri="{BB962C8B-B14F-4D97-AF65-F5344CB8AC3E}">
        <p14:creationId xmlns:p14="http://schemas.microsoft.com/office/powerpoint/2010/main" val="3448303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652645" cy="619760"/>
          </a:xfrm>
          <a:prstGeom prst="rect">
            <a:avLst/>
          </a:prstGeom>
        </p:spPr>
        <p:txBody>
          <a:bodyPr vert="horz" wrap="square" lIns="0" tIns="12700" rIns="0" bIns="0" rtlCol="0">
            <a:spAutoFit/>
          </a:bodyPr>
          <a:lstStyle/>
          <a:p>
            <a:pPr marL="12700">
              <a:lnSpc>
                <a:spcPct val="100000"/>
              </a:lnSpc>
              <a:spcBef>
                <a:spcPts val="100"/>
              </a:spcBef>
            </a:pPr>
            <a:r>
              <a:rPr lang="en-US" sz="3900" spc="-5" dirty="0"/>
              <a:t>Res</a:t>
            </a:r>
            <a:r>
              <a:rPr lang="en-US" sz="3900" spc="5" dirty="0"/>
              <a:t>u</a:t>
            </a:r>
            <a:r>
              <a:rPr lang="en-US" sz="3900" spc="-5" dirty="0"/>
              <a:t>lts/Discus</a:t>
            </a:r>
            <a:r>
              <a:rPr lang="en-US" sz="3900" dirty="0"/>
              <a:t>sion</a:t>
            </a:r>
            <a:endParaRPr sz="39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22</a:t>
            </a:fld>
            <a:endParaRPr spc="-5" dirty="0"/>
          </a:p>
        </p:txBody>
      </p:sp>
      <p:sp>
        <p:nvSpPr>
          <p:cNvPr id="7" name="object 6">
            <a:extLst>
              <a:ext uri="{FF2B5EF4-FFF2-40B4-BE49-F238E27FC236}">
                <a16:creationId xmlns:a16="http://schemas.microsoft.com/office/drawing/2014/main" id="{DAE226A4-7E4A-482F-88C8-CA28B1CE5C34}"/>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8" name="object 4">
            <a:extLst>
              <a:ext uri="{FF2B5EF4-FFF2-40B4-BE49-F238E27FC236}">
                <a16:creationId xmlns:a16="http://schemas.microsoft.com/office/drawing/2014/main" id="{5C2E733E-5E61-415D-BDE6-0EB0801DCF93}"/>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4" name="Picture 3" descr="Graphical user interface, website&#10;&#10;Description automatically generated with medium confidence">
            <a:extLst>
              <a:ext uri="{FF2B5EF4-FFF2-40B4-BE49-F238E27FC236}">
                <a16:creationId xmlns:a16="http://schemas.microsoft.com/office/drawing/2014/main" id="{8F866A83-1F30-47A1-BF04-474C19674360}"/>
              </a:ext>
            </a:extLst>
          </p:cNvPr>
          <p:cNvPicPr>
            <a:picLocks noChangeAspect="1"/>
          </p:cNvPicPr>
          <p:nvPr/>
        </p:nvPicPr>
        <p:blipFill rotWithShape="1">
          <a:blip r:embed="rId2">
            <a:extLst>
              <a:ext uri="{28A0092B-C50C-407E-A947-70E740481C1C}">
                <a14:useLocalDpi xmlns:a14="http://schemas.microsoft.com/office/drawing/2010/main" val="0"/>
              </a:ext>
            </a:extLst>
          </a:blip>
          <a:srcRect t="23296" b="5495"/>
          <a:stretch/>
        </p:blipFill>
        <p:spPr>
          <a:xfrm>
            <a:off x="152400" y="2057400"/>
            <a:ext cx="8481567" cy="3657600"/>
          </a:xfrm>
          <a:prstGeom prst="rect">
            <a:avLst/>
          </a:prstGeom>
        </p:spPr>
      </p:pic>
      <p:sp>
        <p:nvSpPr>
          <p:cNvPr id="9" name="object 3">
            <a:extLst>
              <a:ext uri="{FF2B5EF4-FFF2-40B4-BE49-F238E27FC236}">
                <a16:creationId xmlns:a16="http://schemas.microsoft.com/office/drawing/2014/main" id="{83E5CB9D-6AEE-431F-BBE5-33AE4E4A845C}"/>
              </a:ext>
            </a:extLst>
          </p:cNvPr>
          <p:cNvSpPr txBox="1"/>
          <p:nvPr/>
        </p:nvSpPr>
        <p:spPr>
          <a:xfrm>
            <a:off x="612140" y="1600200"/>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Applicant details page</a:t>
            </a:r>
            <a:endParaRPr sz="2400" dirty="0">
              <a:latin typeface="Arial"/>
              <a:cs typeface="Arial"/>
            </a:endParaRPr>
          </a:p>
        </p:txBody>
      </p:sp>
    </p:spTree>
    <p:extLst>
      <p:ext uri="{BB962C8B-B14F-4D97-AF65-F5344CB8AC3E}">
        <p14:creationId xmlns:p14="http://schemas.microsoft.com/office/powerpoint/2010/main" val="970501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6358890" cy="619760"/>
          </a:xfrm>
          <a:prstGeom prst="rect">
            <a:avLst/>
          </a:prstGeom>
        </p:spPr>
        <p:txBody>
          <a:bodyPr vert="horz" wrap="square" lIns="0" tIns="12700" rIns="0" bIns="0" rtlCol="0">
            <a:spAutoFit/>
          </a:bodyPr>
          <a:lstStyle/>
          <a:p>
            <a:pPr marL="12700">
              <a:lnSpc>
                <a:spcPct val="100000"/>
              </a:lnSpc>
              <a:spcBef>
                <a:spcPts val="100"/>
              </a:spcBef>
            </a:pPr>
            <a:r>
              <a:rPr sz="3900" spc="-5" dirty="0"/>
              <a:t>Market</a:t>
            </a:r>
            <a:r>
              <a:rPr sz="3900" spc="-50" dirty="0"/>
              <a:t> </a:t>
            </a:r>
            <a:r>
              <a:rPr sz="3900" dirty="0"/>
              <a:t>Potential/Utilization</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23</a:t>
            </a:fld>
            <a:endParaRPr spc="-5" dirty="0"/>
          </a:p>
        </p:txBody>
      </p:sp>
      <p:sp>
        <p:nvSpPr>
          <p:cNvPr id="7" name="object 6">
            <a:extLst>
              <a:ext uri="{FF2B5EF4-FFF2-40B4-BE49-F238E27FC236}">
                <a16:creationId xmlns:a16="http://schemas.microsoft.com/office/drawing/2014/main" id="{53CA7247-354F-4DD2-BFC3-431DF85EBF86}"/>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8" name="object 4">
            <a:extLst>
              <a:ext uri="{FF2B5EF4-FFF2-40B4-BE49-F238E27FC236}">
                <a16:creationId xmlns:a16="http://schemas.microsoft.com/office/drawing/2014/main" id="{8002AC02-A105-47D7-A8AF-7CA62CFBB12A}"/>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TextBox 8">
            <a:extLst>
              <a:ext uri="{FF2B5EF4-FFF2-40B4-BE49-F238E27FC236}">
                <a16:creationId xmlns:a16="http://schemas.microsoft.com/office/drawing/2014/main" id="{E9A285F7-B8DC-4E40-8865-953BCB91C5E1}"/>
              </a:ext>
            </a:extLst>
          </p:cNvPr>
          <p:cNvSpPr txBox="1"/>
          <p:nvPr/>
        </p:nvSpPr>
        <p:spPr>
          <a:xfrm>
            <a:off x="535940" y="1676400"/>
            <a:ext cx="7388860" cy="3821559"/>
          </a:xfrm>
          <a:prstGeom prst="rect">
            <a:avLst/>
          </a:prstGeom>
          <a:noFill/>
        </p:spPr>
        <p:txBody>
          <a:bodyPr wrap="square" rtlCol="0">
            <a:spAutoFit/>
          </a:bodyPr>
          <a:lstStyle/>
          <a:p>
            <a:pPr marL="0" marR="0" algn="just">
              <a:lnSpc>
                <a:spcPct val="150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As our project is about the allotment of students so we can target schools, colleges, and universities by contacting them through email and informed them about our project that they can take benefits from our system by explaining all features of the Hostel Allotment system.</a:t>
            </a:r>
            <a:endParaRPr lang="en-US" sz="1800" dirty="0">
              <a:effectLst/>
              <a:latin typeface="Arial" panose="020B0604020202020204" pitchFamily="34" charset="0"/>
              <a:ea typeface="Calibri" panose="020F0502020204030204" pitchFamily="34" charset="0"/>
            </a:endParaRPr>
          </a:p>
          <a:p>
            <a:pPr marL="0" marR="0" algn="just">
              <a:lnSpc>
                <a:spcPct val="150000"/>
              </a:lnSpc>
              <a:spcBef>
                <a:spcPts val="0"/>
              </a:spcBef>
              <a:spcAft>
                <a:spcPts val="0"/>
              </a:spcAft>
            </a:pPr>
            <a:r>
              <a:rPr lang="en-US" sz="1800" dirty="0">
                <a:solidFill>
                  <a:srgbClr val="000000"/>
                </a:solidFill>
                <a:effectLst/>
                <a:latin typeface="Arial" panose="020B0604020202020204" pitchFamily="34" charset="0"/>
                <a:ea typeface="Calibri" panose="020F0502020204030204" pitchFamily="34" charset="0"/>
              </a:rPr>
              <a:t>If we deployed the app to 10 organizations a year, each for 300,000 RS, then at the end of the year, gross sales will be:               </a:t>
            </a:r>
            <a:endParaRPr lang="en-US" sz="1800" dirty="0">
              <a:effectLst/>
              <a:latin typeface="Arial" panose="020B0604020202020204" pitchFamily="34" charset="0"/>
              <a:ea typeface="Calibri" panose="020F0502020204030204" pitchFamily="34" charset="0"/>
            </a:endParaRPr>
          </a:p>
          <a:p>
            <a:pPr marL="0" marR="0" algn="just">
              <a:lnSpc>
                <a:spcPct val="150000"/>
              </a:lnSpc>
              <a:spcBef>
                <a:spcPts val="0"/>
              </a:spcBef>
              <a:spcAft>
                <a:spcPts val="0"/>
              </a:spcAft>
            </a:pPr>
            <a:r>
              <a:rPr lang="en-US" sz="1800" dirty="0">
                <a:solidFill>
                  <a:srgbClr val="000000"/>
                </a:solidFill>
                <a:effectLst/>
                <a:latin typeface="Arial" panose="020B0604020202020204" pitchFamily="34" charset="0"/>
                <a:ea typeface="Calibri" panose="020F0502020204030204" pitchFamily="34" charset="0"/>
              </a:rPr>
              <a:t>                              300,000 x 10 = 3,000,000</a:t>
            </a:r>
            <a:endParaRPr lang="en-US" sz="1800" dirty="0">
              <a:effectLst/>
              <a:latin typeface="Arial" panose="020B0604020202020204" pitchFamily="34" charset="0"/>
              <a:ea typeface="Calibri" panose="020F0502020204030204" pitchFamily="34" charset="0"/>
            </a:endParaRPr>
          </a:p>
          <a:p>
            <a:pPr marL="0" marR="0">
              <a:lnSpc>
                <a:spcPct val="150000"/>
              </a:lnSpc>
              <a:spcBef>
                <a:spcPts val="0"/>
              </a:spcBef>
              <a:spcAft>
                <a:spcPts val="1000"/>
              </a:spcAft>
              <a:tabLst>
                <a:tab pos="3781425" algn="l"/>
              </a:tabLst>
            </a:pPr>
            <a:r>
              <a:rPr lang="en-US" sz="1800" dirty="0">
                <a:effectLst/>
                <a:latin typeface="Arial" panose="020B0604020202020204" pitchFamily="34" charset="0"/>
                <a:ea typeface="Calibri" panose="020F0502020204030204" pitchFamily="34" charset="0"/>
              </a:rPr>
              <a:t>Revenue </a:t>
            </a:r>
          </a:p>
          <a:p>
            <a:r>
              <a:rPr lang="en-US" sz="1800" dirty="0">
                <a:effectLst/>
                <a:latin typeface="Arial" panose="020B0604020202020204" pitchFamily="34" charset="0"/>
                <a:ea typeface="Calibri" panose="020F0502020204030204" pitchFamily="34" charset="0"/>
              </a:rPr>
              <a:t>                              3000,000 – 1920000 = 1080000Rs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2724150" cy="619760"/>
          </a:xfrm>
          <a:prstGeom prst="rect">
            <a:avLst/>
          </a:prstGeom>
        </p:spPr>
        <p:txBody>
          <a:bodyPr vert="horz" wrap="square" lIns="0" tIns="12700" rIns="0" bIns="0" rtlCol="0">
            <a:spAutoFit/>
          </a:bodyPr>
          <a:lstStyle/>
          <a:p>
            <a:pPr marL="12700">
              <a:lnSpc>
                <a:spcPct val="100000"/>
              </a:lnSpc>
              <a:spcBef>
                <a:spcPts val="100"/>
              </a:spcBef>
            </a:pPr>
            <a:r>
              <a:rPr sz="3900" dirty="0"/>
              <a:t>Co</a:t>
            </a:r>
            <a:r>
              <a:rPr sz="3900" spc="10" dirty="0"/>
              <a:t>n</a:t>
            </a:r>
            <a:r>
              <a:rPr sz="3900" dirty="0"/>
              <a:t>clusion</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24</a:t>
            </a:fld>
            <a:endParaRPr spc="-5" dirty="0"/>
          </a:p>
        </p:txBody>
      </p:sp>
      <p:sp>
        <p:nvSpPr>
          <p:cNvPr id="7" name="object 6">
            <a:extLst>
              <a:ext uri="{FF2B5EF4-FFF2-40B4-BE49-F238E27FC236}">
                <a16:creationId xmlns:a16="http://schemas.microsoft.com/office/drawing/2014/main" id="{16B47708-6008-4B59-863E-26614566355A}"/>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8" name="object 4">
            <a:extLst>
              <a:ext uri="{FF2B5EF4-FFF2-40B4-BE49-F238E27FC236}">
                <a16:creationId xmlns:a16="http://schemas.microsoft.com/office/drawing/2014/main" id="{18D2AF4F-336B-41C2-A344-844E0CBF11AA}"/>
              </a:ext>
            </a:extLst>
          </p:cNvPr>
          <p:cNvSpPr txBox="1">
            <a:spLocks noGrp="1"/>
          </p:cNvSpPr>
          <p:nvPr>
            <p:ph type="ftr" sz="quarter" idx="5"/>
          </p:nvPr>
        </p:nvSpPr>
        <p:spPr>
          <a:xfrm>
            <a:off x="535940" y="6323112"/>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TextBox 8">
            <a:extLst>
              <a:ext uri="{FF2B5EF4-FFF2-40B4-BE49-F238E27FC236}">
                <a16:creationId xmlns:a16="http://schemas.microsoft.com/office/drawing/2014/main" id="{DCE97092-CECC-4714-995A-6723C67BBC1D}"/>
              </a:ext>
            </a:extLst>
          </p:cNvPr>
          <p:cNvSpPr txBox="1"/>
          <p:nvPr/>
        </p:nvSpPr>
        <p:spPr>
          <a:xfrm>
            <a:off x="535940" y="2133600"/>
            <a:ext cx="7880857" cy="2990562"/>
          </a:xfrm>
          <a:prstGeom prst="rect">
            <a:avLst/>
          </a:prstGeom>
          <a:noFill/>
        </p:spPr>
        <p:txBody>
          <a:bodyPr wrap="square" rtlCol="0">
            <a:spAutoFit/>
          </a:bodyPr>
          <a:lstStyle/>
          <a:p>
            <a:pPr marL="0" marR="0" algn="just">
              <a:lnSpc>
                <a:spcPct val="150000"/>
              </a:lnSpc>
              <a:spcBef>
                <a:spcPts val="0"/>
              </a:spcBef>
              <a:spcAft>
                <a:spcPts val="1000"/>
              </a:spcAft>
            </a:pPr>
            <a:r>
              <a:rPr lang="en-US" sz="1800" dirty="0">
                <a:effectLst/>
                <a:latin typeface="Arial" panose="020B0604020202020204" pitchFamily="34" charset="0"/>
                <a:ea typeface="Calibri" panose="020F0502020204030204" pitchFamily="34" charset="0"/>
              </a:rPr>
              <a:t>Hostel allotment system is a very useful web-based application this reduces the effort of the hostel managers to manage and keep the record easily and safely. This web-based application has a user-friendly interface with a rich GUI for easy to understand, easy to use.  We will add more functionalities and make it more efficient and responsive to expand it to other universities and other private hostels in the future.</a:t>
            </a:r>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2696845" cy="619760"/>
          </a:xfrm>
          <a:prstGeom prst="rect">
            <a:avLst/>
          </a:prstGeom>
        </p:spPr>
        <p:txBody>
          <a:bodyPr vert="horz" wrap="square" lIns="0" tIns="12700" rIns="0" bIns="0" rtlCol="0">
            <a:spAutoFit/>
          </a:bodyPr>
          <a:lstStyle/>
          <a:p>
            <a:pPr marL="12700">
              <a:lnSpc>
                <a:spcPct val="100000"/>
              </a:lnSpc>
              <a:spcBef>
                <a:spcPts val="100"/>
              </a:spcBef>
            </a:pPr>
            <a:r>
              <a:rPr sz="3900" spc="-5" dirty="0"/>
              <a:t>Refere</a:t>
            </a:r>
            <a:r>
              <a:rPr sz="3900" dirty="0"/>
              <a:t>n</a:t>
            </a:r>
            <a:r>
              <a:rPr sz="3900" spc="-5" dirty="0"/>
              <a:t>ces</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25</a:t>
            </a:fld>
            <a:endParaRPr spc="-5" dirty="0"/>
          </a:p>
        </p:txBody>
      </p:sp>
      <p:sp>
        <p:nvSpPr>
          <p:cNvPr id="8" name="object 6">
            <a:extLst>
              <a:ext uri="{FF2B5EF4-FFF2-40B4-BE49-F238E27FC236}">
                <a16:creationId xmlns:a16="http://schemas.microsoft.com/office/drawing/2014/main" id="{FC9226C3-654A-4FC3-877C-73F68CAC52E1}"/>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E2DCDA5A-5E97-4C2D-A1D0-ADC9E4E4465A}"/>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12" name="TextBox 11">
            <a:extLst>
              <a:ext uri="{FF2B5EF4-FFF2-40B4-BE49-F238E27FC236}">
                <a16:creationId xmlns:a16="http://schemas.microsoft.com/office/drawing/2014/main" id="{9FC685A5-C871-45AC-9EFC-7A44662C87F5}"/>
              </a:ext>
            </a:extLst>
          </p:cNvPr>
          <p:cNvSpPr txBox="1"/>
          <p:nvPr/>
        </p:nvSpPr>
        <p:spPr>
          <a:xfrm>
            <a:off x="685800" y="1752600"/>
            <a:ext cx="7239000" cy="4801314"/>
          </a:xfrm>
          <a:prstGeom prst="rect">
            <a:avLst/>
          </a:prstGeom>
          <a:noFill/>
        </p:spPr>
        <p:txBody>
          <a:bodyPr wrap="square" rtlCol="0">
            <a:spAutoFit/>
          </a:bodyPr>
          <a:lstStyle/>
          <a:p>
            <a:pPr>
              <a:lnSpc>
                <a:spcPct val="150000"/>
              </a:lnSpc>
            </a:pPr>
            <a:r>
              <a:rPr lang="en-US" dirty="0">
                <a:latin typeface="Arial" panose="020B0604020202020204" pitchFamily="34" charset="0"/>
                <a:ea typeface="Calibri" panose="020F0502020204030204" pitchFamily="34" charset="0"/>
              </a:rPr>
              <a:t>[1] </a:t>
            </a:r>
            <a:r>
              <a:rPr lang="en-US" sz="1800" dirty="0">
                <a:effectLst/>
                <a:latin typeface="Arial" panose="020B0604020202020204" pitchFamily="34" charset="0"/>
                <a:ea typeface="Calibri" panose="020F0502020204030204" pitchFamily="34" charset="0"/>
              </a:rPr>
              <a:t>E. A. B, "HOSTEL MANAGEMENT SYSTEM," June 2015. [Online]. Available: </a:t>
            </a:r>
            <a:r>
              <a:rPr lang="en-US" sz="1800" dirty="0">
                <a:effectLst/>
                <a:latin typeface="Arial" panose="020B0604020202020204" pitchFamily="34" charset="0"/>
                <a:ea typeface="Calibri" panose="020F0502020204030204" pitchFamily="34" charset="0"/>
                <a:hlinkClick r:id="rId2"/>
              </a:rPr>
              <a:t>https://www.academia.edu/37040228/HOSTEL_MANAGEMENT_SYSTEM_full_project_1_</a:t>
            </a:r>
            <a:r>
              <a:rPr lang="en-US" sz="1800" dirty="0">
                <a:effectLst/>
                <a:latin typeface="Arial" panose="020B0604020202020204" pitchFamily="34" charset="0"/>
                <a:ea typeface="Calibri" panose="020F0502020204030204" pitchFamily="34" charset="0"/>
              </a:rPr>
              <a:t>.</a:t>
            </a:r>
          </a:p>
          <a:p>
            <a:pPr>
              <a:lnSpc>
                <a:spcPct val="150000"/>
              </a:lnSpc>
            </a:pPr>
            <a:r>
              <a:rPr lang="en-US" dirty="0">
                <a:latin typeface="Arial" panose="020B0604020202020204" pitchFamily="34" charset="0"/>
                <a:ea typeface="Calibri" panose="020F0502020204030204" pitchFamily="34" charset="0"/>
              </a:rPr>
              <a:t>[2] </a:t>
            </a:r>
            <a:r>
              <a:rPr lang="en-US" sz="1800" dirty="0">
                <a:effectLst/>
              </a:rPr>
              <a:t>J. </a:t>
            </a:r>
            <a:r>
              <a:rPr lang="en-US" sz="1800" dirty="0" err="1">
                <a:effectLst/>
              </a:rPr>
              <a:t>Walke</a:t>
            </a:r>
            <a:r>
              <a:rPr lang="en-US" sz="1800" dirty="0">
                <a:effectLst/>
              </a:rPr>
              <a:t>, "React (JavaScript library)," 22 march 2021. [Online]. Available: </a:t>
            </a:r>
            <a:r>
              <a:rPr lang="en-US" sz="1800" dirty="0">
                <a:effectLst/>
                <a:hlinkClick r:id="rId3"/>
              </a:rPr>
              <a:t>http://en.wikipedia.org/wiki/React_(JavaScript_library)</a:t>
            </a:r>
            <a:r>
              <a:rPr lang="en-US" sz="1800" dirty="0">
                <a:effectLst/>
              </a:rPr>
              <a:t>.</a:t>
            </a:r>
          </a:p>
          <a:p>
            <a:pPr>
              <a:lnSpc>
                <a:spcPct val="150000"/>
              </a:lnSpc>
            </a:pPr>
            <a:r>
              <a:rPr lang="en-US" dirty="0">
                <a:latin typeface="Arial" panose="020B0604020202020204" pitchFamily="34" charset="0"/>
                <a:ea typeface="Calibri" panose="020F0502020204030204" pitchFamily="34" charset="0"/>
              </a:rPr>
              <a:t>[3] </a:t>
            </a:r>
            <a:r>
              <a:rPr lang="en-US" sz="1800" dirty="0">
                <a:effectLst/>
                <a:latin typeface="Arial" panose="020B0604020202020204" pitchFamily="34" charset="0"/>
                <a:ea typeface="Calibri" panose="020F0502020204030204" pitchFamily="34" charset="0"/>
              </a:rPr>
              <a:t>IIUI, 2021. [Online]. Available: </a:t>
            </a:r>
            <a:r>
              <a:rPr lang="en-US" sz="1800" dirty="0">
                <a:effectLst/>
                <a:latin typeface="Arial" panose="020B0604020202020204" pitchFamily="34" charset="0"/>
                <a:ea typeface="Calibri" panose="020F0502020204030204" pitchFamily="34" charset="0"/>
                <a:hlinkClick r:id="rId4"/>
              </a:rPr>
              <a:t>http://usis.iiu.edu.pk:64453/</a:t>
            </a:r>
            <a:endParaRPr lang="en-US" sz="1800" dirty="0">
              <a:effectLst/>
              <a:latin typeface="Arial" panose="020B0604020202020204" pitchFamily="34" charset="0"/>
              <a:ea typeface="Calibri" panose="020F0502020204030204" pitchFamily="34" charset="0"/>
            </a:endParaRPr>
          </a:p>
          <a:p>
            <a:pPr>
              <a:lnSpc>
                <a:spcPct val="150000"/>
              </a:lnSpc>
            </a:pPr>
            <a:r>
              <a:rPr lang="en-US" dirty="0">
                <a:latin typeface="Arial" panose="020B0604020202020204" pitchFamily="34" charset="0"/>
                <a:ea typeface="Calibri" panose="020F0502020204030204" pitchFamily="34" charset="0"/>
              </a:rPr>
              <a:t>[4] </a:t>
            </a:r>
            <a:r>
              <a:rPr lang="en-US" sz="1800" dirty="0">
                <a:effectLst/>
                <a:latin typeface="Arial" panose="020B0604020202020204" pitchFamily="34" charset="0"/>
                <a:ea typeface="Calibri" panose="020F0502020204030204" pitchFamily="34" charset="0"/>
              </a:rPr>
              <a:t>2017. [Online]. Available: </a:t>
            </a:r>
            <a:r>
              <a:rPr lang="en-US" sz="1800" dirty="0">
                <a:effectLst/>
                <a:latin typeface="Arial" panose="020B0604020202020204" pitchFamily="34" charset="0"/>
                <a:ea typeface="Calibri" panose="020F0502020204030204" pitchFamily="34" charset="0"/>
                <a:hlinkClick r:id="rId5"/>
              </a:rPr>
              <a:t>https://www.cityhostels.com.pk/about/</a:t>
            </a:r>
            <a:r>
              <a:rPr lang="en-US" sz="1800" dirty="0">
                <a:effectLst/>
                <a:latin typeface="Arial" panose="020B0604020202020204" pitchFamily="34" charset="0"/>
                <a:ea typeface="Calibri" panose="020F0502020204030204" pitchFamily="34" charset="0"/>
              </a:rPr>
              <a:t>.</a:t>
            </a:r>
            <a:endParaRPr lang="en-US" dirty="0">
              <a:latin typeface="Arial" panose="020B0604020202020204" pitchFamily="34" charset="0"/>
              <a:ea typeface="Calibri" panose="020F0502020204030204" pitchFamily="34" charset="0"/>
            </a:endParaRPr>
          </a:p>
          <a:p>
            <a:pPr>
              <a:lnSpc>
                <a:spcPct val="150000"/>
              </a:lnSpc>
            </a:pPr>
            <a:r>
              <a:rPr lang="en-US" dirty="0">
                <a:latin typeface="Arial" panose="020B0604020202020204" pitchFamily="34" charset="0"/>
                <a:ea typeface="Calibri" panose="020F0502020204030204" pitchFamily="34" charset="0"/>
              </a:rPr>
              <a:t>[5] </a:t>
            </a:r>
            <a:r>
              <a:rPr lang="en-US" sz="1800" dirty="0">
                <a:effectLst/>
                <a:latin typeface="Arial" panose="020B0604020202020204" pitchFamily="34" charset="0"/>
                <a:ea typeface="Calibri" panose="020F0502020204030204" pitchFamily="34" charset="0"/>
              </a:rPr>
              <a:t>R. Dahl, "Node.js," 23 June 2021. [Online]. Available: https://en.wikipedia.org/wiki/Node.js</a:t>
            </a:r>
            <a:endParaRPr lang="en-US" sz="1800" dirty="0">
              <a:effectLst/>
            </a:endParaRPr>
          </a:p>
          <a:p>
            <a:endParaRPr lang="en-US" sz="1800" dirty="0">
              <a:effectLst/>
              <a:latin typeface="Arial" panose="020B0604020202020204" pitchFamily="34" charset="0"/>
              <a:ea typeface="Calibri" panose="020F0502020204030204" pitchFamily="34" charset="0"/>
            </a:endParaRPr>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26</a:t>
            </a:fld>
            <a:endParaRPr spc="-5" dirty="0"/>
          </a:p>
        </p:txBody>
      </p:sp>
      <p:sp>
        <p:nvSpPr>
          <p:cNvPr id="8" name="object 6">
            <a:extLst>
              <a:ext uri="{FF2B5EF4-FFF2-40B4-BE49-F238E27FC236}">
                <a16:creationId xmlns:a16="http://schemas.microsoft.com/office/drawing/2014/main" id="{FC9226C3-654A-4FC3-877C-73F68CAC52E1}"/>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E2DCDA5A-5E97-4C2D-A1D0-ADC9E4E4465A}"/>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1" name="Picture 10" descr="Logo, company name&#10;&#10;Description automatically generated">
            <a:extLst>
              <a:ext uri="{FF2B5EF4-FFF2-40B4-BE49-F238E27FC236}">
                <a16:creationId xmlns:a16="http://schemas.microsoft.com/office/drawing/2014/main" id="{8667EA17-EA44-4D81-BB6D-7D3F7E112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8915400" cy="4267200"/>
          </a:xfrm>
          <a:prstGeom prst="rect">
            <a:avLst/>
          </a:prstGeom>
        </p:spPr>
      </p:pic>
    </p:spTree>
    <p:extLst>
      <p:ext uri="{BB962C8B-B14F-4D97-AF65-F5344CB8AC3E}">
        <p14:creationId xmlns:p14="http://schemas.microsoft.com/office/powerpoint/2010/main" val="3278115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2915920" cy="619760"/>
          </a:xfrm>
          <a:prstGeom prst="rect">
            <a:avLst/>
          </a:prstGeom>
        </p:spPr>
        <p:txBody>
          <a:bodyPr vert="horz" wrap="square" lIns="0" tIns="12700" rIns="0" bIns="0" rtlCol="0">
            <a:spAutoFit/>
          </a:bodyPr>
          <a:lstStyle/>
          <a:p>
            <a:pPr marL="12700">
              <a:lnSpc>
                <a:spcPct val="100000"/>
              </a:lnSpc>
              <a:spcBef>
                <a:spcPts val="100"/>
              </a:spcBef>
            </a:pPr>
            <a:r>
              <a:rPr sz="3900" dirty="0"/>
              <a:t>Introdu</a:t>
            </a:r>
            <a:r>
              <a:rPr sz="3900" spc="5" dirty="0"/>
              <a:t>c</a:t>
            </a:r>
            <a:r>
              <a:rPr sz="3900" dirty="0"/>
              <a:t>tion</a:t>
            </a:r>
            <a:endParaRPr sz="3900"/>
          </a:p>
        </p:txBody>
      </p:sp>
      <p:sp>
        <p:nvSpPr>
          <p:cNvPr id="4" name="object 4"/>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3</a:t>
            </a:fld>
            <a:endParaRPr spc="-5" dirty="0"/>
          </a:p>
        </p:txBody>
      </p:sp>
      <p:sp>
        <p:nvSpPr>
          <p:cNvPr id="6" name="object 6"/>
          <p:cNvSpPr txBox="1">
            <a:spLocks noGrp="1"/>
          </p:cNvSpPr>
          <p:nvPr>
            <p:ph type="dt" sz="half" idx="6"/>
          </p:nvPr>
        </p:nvSpPr>
        <p:spPr>
          <a:xfrm>
            <a:off x="3736657" y="6476054"/>
            <a:ext cx="1895096" cy="179536"/>
          </a:xfrm>
          <a:prstGeom prst="rect">
            <a:avLst/>
          </a:prstGeom>
        </p:spPr>
        <p:txBody>
          <a:bodyPr vert="horz" wrap="square" lIns="0" tIns="0" rIns="0" bIns="0" rtlCol="0">
            <a:spAutoFit/>
          </a:bodyPr>
          <a:lstStyle/>
          <a:p>
            <a:pPr marL="12700">
              <a:lnSpc>
                <a:spcPts val="1425"/>
              </a:lnSpc>
            </a:pPr>
            <a:r>
              <a:rPr lang="en-US" spc="-10" dirty="0"/>
              <a:t>Hostel Allotment System</a:t>
            </a:r>
            <a:endParaRPr spc="-10" dirty="0"/>
          </a:p>
        </p:txBody>
      </p:sp>
      <p:sp>
        <p:nvSpPr>
          <p:cNvPr id="3" name="object 3"/>
          <p:cNvSpPr txBox="1"/>
          <p:nvPr/>
        </p:nvSpPr>
        <p:spPr>
          <a:xfrm>
            <a:off x="688340" y="2405275"/>
            <a:ext cx="8150859" cy="3836307"/>
          </a:xfrm>
          <a:prstGeom prst="rect">
            <a:avLst/>
          </a:prstGeom>
        </p:spPr>
        <p:txBody>
          <a:bodyPr vert="horz" wrap="square" lIns="0" tIns="104775" rIns="0" bIns="0" rtlCol="0">
            <a:spAutoFit/>
          </a:bodyPr>
          <a:lstStyle/>
          <a:p>
            <a:pPr marR="0" algn="just">
              <a:lnSpc>
                <a:spcPct val="150000"/>
              </a:lnSpc>
              <a:spcBef>
                <a:spcPts val="0"/>
              </a:spcBef>
              <a:spcAft>
                <a:spcPts val="1000"/>
              </a:spcAft>
            </a:pPr>
            <a:r>
              <a:rPr lang="en-US" dirty="0">
                <a:latin typeface="Arial" panose="020B0604020202020204" pitchFamily="34" charset="0"/>
                <a:ea typeface="Calibri" panose="020F0502020204030204" pitchFamily="34" charset="0"/>
              </a:rPr>
              <a:t>Hostel Allotment</a:t>
            </a:r>
            <a:r>
              <a:rPr lang="en-US" sz="1800" dirty="0">
                <a:effectLst/>
                <a:latin typeface="Arial" panose="020B0604020202020204" pitchFamily="34" charset="0"/>
                <a:ea typeface="Calibri" panose="020F0502020204030204" pitchFamily="34" charset="0"/>
              </a:rPr>
              <a:t> system is designed as that it will:</a:t>
            </a:r>
          </a:p>
          <a:p>
            <a:pPr marL="285750" marR="0" indent="-285750" algn="just">
              <a:lnSpc>
                <a:spcPct val="150000"/>
              </a:lnSpc>
              <a:spcBef>
                <a:spcPts val="0"/>
              </a:spcBef>
              <a:spcAft>
                <a:spcPts val="10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 Increase the speed of allotment process.</a:t>
            </a:r>
          </a:p>
          <a:p>
            <a:pPr marL="285750" marR="0" indent="-285750" algn="just">
              <a:lnSpc>
                <a:spcPct val="150000"/>
              </a:lnSpc>
              <a:spcBef>
                <a:spcPts val="0"/>
              </a:spcBef>
              <a:spcAft>
                <a:spcPts val="10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reduce the effort of users.</a:t>
            </a:r>
          </a:p>
          <a:p>
            <a:pPr marL="285750" marR="0" indent="-285750" algn="just">
              <a:lnSpc>
                <a:spcPct val="150000"/>
              </a:lnSpc>
              <a:spcBef>
                <a:spcPts val="0"/>
              </a:spcBef>
              <a:spcAft>
                <a:spcPts val="1000"/>
              </a:spcAft>
              <a:buFont typeface="Wingdings" panose="05000000000000000000" pitchFamily="2" charset="2"/>
              <a:buChar char="v"/>
            </a:pPr>
            <a:r>
              <a:rPr lang="en-US" dirty="0">
                <a:latin typeface="Arial" panose="020B0604020202020204" pitchFamily="34" charset="0"/>
                <a:ea typeface="Calibri" panose="020F0502020204030204" pitchFamily="34" charset="0"/>
              </a:rPr>
              <a:t>Save the time</a:t>
            </a:r>
          </a:p>
          <a:p>
            <a:pPr marL="285750" marR="0" indent="-285750" algn="just">
              <a:lnSpc>
                <a:spcPct val="150000"/>
              </a:lnSpc>
              <a:spcBef>
                <a:spcPts val="0"/>
              </a:spcBef>
              <a:spcAft>
                <a:spcPts val="10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Manage things well</a:t>
            </a:r>
          </a:p>
          <a:p>
            <a:pPr marL="285750" marR="0" indent="-285750" algn="just">
              <a:lnSpc>
                <a:spcPct val="150000"/>
              </a:lnSpc>
              <a:spcBef>
                <a:spcPts val="0"/>
              </a:spcBef>
              <a:spcAft>
                <a:spcPts val="1000"/>
              </a:spcAft>
              <a:buFont typeface="Wingdings" panose="05000000000000000000" pitchFamily="2" charset="2"/>
              <a:buChar char="v"/>
            </a:pPr>
            <a:r>
              <a:rPr lang="en-US" dirty="0">
                <a:latin typeface="Arial" panose="020B0604020202020204" pitchFamily="34" charset="0"/>
                <a:ea typeface="Calibri" panose="020F0502020204030204" pitchFamily="34" charset="0"/>
              </a:rPr>
              <a:t>Allot rooms on pure merit. </a:t>
            </a:r>
            <a:endParaRPr lang="en-US" sz="1800" dirty="0">
              <a:effectLst/>
              <a:latin typeface="Arial" panose="020B0604020202020204" pitchFamily="34" charset="0"/>
              <a:ea typeface="Calibri" panose="020F0502020204030204" pitchFamily="34" charset="0"/>
            </a:endParaRPr>
          </a:p>
          <a:p>
            <a:pPr marL="285750" marR="0" indent="-285750" algn="just">
              <a:lnSpc>
                <a:spcPct val="200000"/>
              </a:lnSpc>
              <a:spcBef>
                <a:spcPts val="0"/>
              </a:spcBef>
              <a:spcAft>
                <a:spcPts val="10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No need of Physical appearance</a:t>
            </a:r>
          </a:p>
        </p:txBody>
      </p:sp>
      <p:sp>
        <p:nvSpPr>
          <p:cNvPr id="7" name="object 3">
            <a:extLst>
              <a:ext uri="{FF2B5EF4-FFF2-40B4-BE49-F238E27FC236}">
                <a16:creationId xmlns:a16="http://schemas.microsoft.com/office/drawing/2014/main" id="{BFEB5499-216E-43E1-9801-0F0A0F417F6C}"/>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Background</a:t>
            </a:r>
            <a:endParaRPr sz="3000" dirty="0">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3731260" cy="612988"/>
          </a:xfrm>
          <a:prstGeom prst="rect">
            <a:avLst/>
          </a:prstGeom>
        </p:spPr>
        <p:txBody>
          <a:bodyPr vert="horz" wrap="square" lIns="0" tIns="12700" rIns="0" bIns="0" rtlCol="0">
            <a:spAutoFit/>
          </a:bodyPr>
          <a:lstStyle/>
          <a:p>
            <a:pPr marL="12700">
              <a:lnSpc>
                <a:spcPct val="100000"/>
              </a:lnSpc>
              <a:spcBef>
                <a:spcPts val="100"/>
              </a:spcBef>
            </a:pPr>
            <a:r>
              <a:rPr sz="3900" dirty="0"/>
              <a:t>Introdu</a:t>
            </a:r>
            <a:r>
              <a:rPr sz="3900" spc="5" dirty="0"/>
              <a:t>c</a:t>
            </a:r>
            <a:r>
              <a:rPr sz="3900" dirty="0"/>
              <a:t>tion</a:t>
            </a:r>
            <a:r>
              <a:rPr lang="en-US" sz="3900" dirty="0"/>
              <a:t>…</a:t>
            </a:r>
            <a:endParaRPr sz="3900" dirty="0"/>
          </a:p>
        </p:txBody>
      </p:sp>
      <p:sp>
        <p:nvSpPr>
          <p:cNvPr id="4" name="object 4"/>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4</a:t>
            </a:fld>
            <a:endParaRPr spc="-5" dirty="0"/>
          </a:p>
        </p:txBody>
      </p:sp>
      <p:sp>
        <p:nvSpPr>
          <p:cNvPr id="6" name="object 6"/>
          <p:cNvSpPr txBox="1">
            <a:spLocks noGrp="1"/>
          </p:cNvSpPr>
          <p:nvPr>
            <p:ph type="dt" sz="half" idx="6"/>
          </p:nvPr>
        </p:nvSpPr>
        <p:spPr>
          <a:xfrm>
            <a:off x="3736657" y="6476054"/>
            <a:ext cx="1895096" cy="179536"/>
          </a:xfrm>
          <a:prstGeom prst="rect">
            <a:avLst/>
          </a:prstGeom>
        </p:spPr>
        <p:txBody>
          <a:bodyPr vert="horz" wrap="square" lIns="0" tIns="0" rIns="0" bIns="0" rtlCol="0">
            <a:spAutoFit/>
          </a:bodyPr>
          <a:lstStyle/>
          <a:p>
            <a:pPr marL="12700">
              <a:lnSpc>
                <a:spcPts val="1425"/>
              </a:lnSpc>
            </a:pPr>
            <a:r>
              <a:rPr lang="en-US" spc="-10" dirty="0"/>
              <a:t>Hostel Allotment System</a:t>
            </a:r>
            <a:endParaRPr spc="-10" dirty="0"/>
          </a:p>
        </p:txBody>
      </p:sp>
      <p:sp>
        <p:nvSpPr>
          <p:cNvPr id="3" name="object 3"/>
          <p:cNvSpPr txBox="1"/>
          <p:nvPr/>
        </p:nvSpPr>
        <p:spPr>
          <a:xfrm>
            <a:off x="688340" y="2402930"/>
            <a:ext cx="7728457" cy="2644955"/>
          </a:xfrm>
          <a:prstGeom prst="rect">
            <a:avLst/>
          </a:prstGeom>
        </p:spPr>
        <p:txBody>
          <a:bodyPr vert="horz" wrap="square" lIns="0" tIns="104775" rIns="0" bIns="0" rtlCol="0">
            <a:spAutoFit/>
          </a:bodyPr>
          <a:lstStyle/>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Old legacy system was slow process</a:t>
            </a:r>
          </a:p>
          <a:p>
            <a:pPr marL="285750" marR="0" indent="-285750" algn="just">
              <a:lnSpc>
                <a:spcPct val="150000"/>
              </a:lnSpc>
              <a:spcBef>
                <a:spcPts val="0"/>
              </a:spcBef>
              <a:spcAft>
                <a:spcPts val="1000"/>
              </a:spcAft>
              <a:buFont typeface="Wingdings" panose="05000000000000000000" pitchFamily="2" charset="2"/>
              <a:buChar char="v"/>
            </a:pPr>
            <a:r>
              <a:rPr lang="en-US" dirty="0">
                <a:solidFill>
                  <a:srgbClr val="000000"/>
                </a:solidFill>
                <a:latin typeface="Arial" panose="020B0604020202020204" pitchFamily="34" charset="0"/>
                <a:ea typeface="Calibri" panose="020F0502020204030204" pitchFamily="34" charset="0"/>
              </a:rPr>
              <a:t>Manually submission of forms</a:t>
            </a:r>
            <a:endParaRPr lang="en-US" sz="1800" dirty="0">
              <a:solidFill>
                <a:srgbClr val="000000"/>
              </a:solidFill>
              <a:effectLst/>
              <a:latin typeface="Arial" panose="020B0604020202020204" pitchFamily="34" charset="0"/>
              <a:ea typeface="Calibri" panose="020F0502020204030204" pitchFamily="34" charset="0"/>
            </a:endParaRPr>
          </a:p>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Allotment take a long time</a:t>
            </a:r>
          </a:p>
          <a:p>
            <a:pPr marL="285750" marR="0" indent="-285750" algn="just">
              <a:lnSpc>
                <a:spcPct val="150000"/>
              </a:lnSpc>
              <a:spcBef>
                <a:spcPts val="0"/>
              </a:spcBef>
              <a:spcAft>
                <a:spcPts val="1000"/>
              </a:spcAft>
              <a:buFont typeface="Wingdings" panose="05000000000000000000" pitchFamily="2" charset="2"/>
              <a:buChar char="v"/>
            </a:pPr>
            <a:r>
              <a:rPr lang="en-US" dirty="0">
                <a:solidFill>
                  <a:srgbClr val="000000"/>
                </a:solidFill>
                <a:latin typeface="Arial" panose="020B0604020202020204" pitchFamily="34" charset="0"/>
                <a:ea typeface="Calibri" panose="020F0502020204030204" pitchFamily="34" charset="0"/>
              </a:rPr>
              <a:t>Fee and mess defaulters is a headache.</a:t>
            </a:r>
          </a:p>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Physically presen</a:t>
            </a:r>
            <a:r>
              <a:rPr lang="en-US" dirty="0">
                <a:solidFill>
                  <a:srgbClr val="000000"/>
                </a:solidFill>
                <a:latin typeface="Arial" panose="020B0604020202020204" pitchFamily="34" charset="0"/>
                <a:ea typeface="Calibri" panose="020F0502020204030204" pitchFamily="34" charset="0"/>
              </a:rPr>
              <a:t>ces must.</a:t>
            </a:r>
            <a:endParaRPr lang="en-US" sz="1800" dirty="0">
              <a:solidFill>
                <a:srgbClr val="000000"/>
              </a:solidFill>
              <a:effectLst/>
              <a:latin typeface="Arial" panose="020B0604020202020204" pitchFamily="34" charset="0"/>
              <a:ea typeface="Calibri" panose="020F0502020204030204" pitchFamily="34" charset="0"/>
            </a:endParaRPr>
          </a:p>
        </p:txBody>
      </p:sp>
      <p:sp>
        <p:nvSpPr>
          <p:cNvPr id="7" name="object 3">
            <a:extLst>
              <a:ext uri="{FF2B5EF4-FFF2-40B4-BE49-F238E27FC236}">
                <a16:creationId xmlns:a16="http://schemas.microsoft.com/office/drawing/2014/main" id="{BFEB5499-216E-43E1-9801-0F0A0F417F6C}"/>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Problem Statement</a:t>
            </a:r>
            <a:endParaRPr sz="3000" dirty="0">
              <a:latin typeface="Arial"/>
              <a:cs typeface="Arial"/>
            </a:endParaRPr>
          </a:p>
        </p:txBody>
      </p:sp>
    </p:spTree>
    <p:extLst>
      <p:ext uri="{BB962C8B-B14F-4D97-AF65-F5344CB8AC3E}">
        <p14:creationId xmlns:p14="http://schemas.microsoft.com/office/powerpoint/2010/main" val="8690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5</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8" name="object 3">
            <a:extLst>
              <a:ext uri="{FF2B5EF4-FFF2-40B4-BE49-F238E27FC236}">
                <a16:creationId xmlns:a16="http://schemas.microsoft.com/office/drawing/2014/main" id="{19F6139E-2028-46B3-9E6D-70803079A107}"/>
              </a:ext>
            </a:extLst>
          </p:cNvPr>
          <p:cNvSpPr txBox="1"/>
          <p:nvPr/>
        </p:nvSpPr>
        <p:spPr>
          <a:xfrm>
            <a:off x="688340" y="2402930"/>
            <a:ext cx="7945627" cy="3347711"/>
          </a:xfrm>
          <a:prstGeom prst="rect">
            <a:avLst/>
          </a:prstGeom>
        </p:spPr>
        <p:txBody>
          <a:bodyPr vert="horz" wrap="square" lIns="0" tIns="104775" rIns="0" bIns="0" rtlCol="0">
            <a:spAutoFit/>
          </a:bodyPr>
          <a:lstStyle/>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In this modern world, students are studying far away from home and most institutions give facilities in the form of hostels.</a:t>
            </a:r>
          </a:p>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Early most of the institutes accept manually forms fo</a:t>
            </a:r>
            <a:r>
              <a:rPr lang="en-US" dirty="0">
                <a:solidFill>
                  <a:srgbClr val="000000"/>
                </a:solidFill>
                <a:latin typeface="Arial" panose="020B0604020202020204" pitchFamily="34" charset="0"/>
                <a:ea typeface="Calibri" panose="020F0502020204030204" pitchFamily="34" charset="0"/>
              </a:rPr>
              <a:t>r allotment.</a:t>
            </a:r>
            <a:endParaRPr lang="en-US" sz="1800" dirty="0">
              <a:solidFill>
                <a:srgbClr val="000000"/>
              </a:solidFill>
              <a:effectLst/>
              <a:latin typeface="Arial" panose="020B0604020202020204" pitchFamily="34" charset="0"/>
              <a:ea typeface="Calibri" panose="020F0502020204030204" pitchFamily="34" charset="0"/>
            </a:endParaRPr>
          </a:p>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There are thousand</a:t>
            </a:r>
            <a:r>
              <a:rPr lang="en-US" dirty="0">
                <a:solidFill>
                  <a:srgbClr val="000000"/>
                </a:solidFill>
                <a:latin typeface="Arial" panose="020B0604020202020204" pitchFamily="34" charset="0"/>
                <a:ea typeface="Calibri" panose="020F0502020204030204" pitchFamily="34" charset="0"/>
              </a:rPr>
              <a:t>s of students in an institute and different sessions which need some manage system which handle the situation in better manner.</a:t>
            </a:r>
          </a:p>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Pe</a:t>
            </a:r>
            <a:r>
              <a:rPr lang="en-US" dirty="0">
                <a:solidFill>
                  <a:srgbClr val="000000"/>
                </a:solidFill>
                <a:latin typeface="Arial" panose="020B0604020202020204" pitchFamily="34" charset="0"/>
                <a:ea typeface="Calibri" panose="020F0502020204030204" pitchFamily="34" charset="0"/>
              </a:rPr>
              <a:t>ople need a system that handle this process automatically and reduce effort.</a:t>
            </a:r>
            <a:endParaRPr lang="en-US" sz="1800" dirty="0">
              <a:solidFill>
                <a:srgbClr val="000000"/>
              </a:solidFill>
              <a:effectLst/>
              <a:latin typeface="Arial" panose="020B0604020202020204" pitchFamily="34" charset="0"/>
              <a:ea typeface="Calibri" panose="020F0502020204030204" pitchFamily="34" charset="0"/>
            </a:endParaRPr>
          </a:p>
        </p:txBody>
      </p:sp>
      <p:sp>
        <p:nvSpPr>
          <p:cNvPr id="10" name="object 3">
            <a:extLst>
              <a:ext uri="{FF2B5EF4-FFF2-40B4-BE49-F238E27FC236}">
                <a16:creationId xmlns:a16="http://schemas.microsoft.com/office/drawing/2014/main" id="{4F4D75E7-E442-4E5E-B537-424E85A8BDE2}"/>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Literature survey</a:t>
            </a:r>
            <a:endParaRPr sz="3000" dirty="0">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6</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endParaRPr sz="3000" dirty="0">
              <a:latin typeface="Arial"/>
              <a:cs typeface="Arial"/>
            </a:endParaRP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2644955"/>
          </a:xfrm>
          <a:prstGeom prst="rect">
            <a:avLst/>
          </a:prstGeom>
        </p:spPr>
        <p:txBody>
          <a:bodyPr vert="horz" wrap="square" lIns="0" tIns="104775" rIns="0" bIns="0" rtlCol="0">
            <a:spAutoFit/>
          </a:bodyPr>
          <a:lstStyle/>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We have found some similar automatic System in our market Survey</a:t>
            </a:r>
          </a:p>
          <a:p>
            <a:pPr marR="0" algn="just">
              <a:lnSpc>
                <a:spcPct val="150000"/>
              </a:lnSpc>
              <a:spcBef>
                <a:spcPts val="0"/>
              </a:spcBef>
              <a:spcAft>
                <a:spcPts val="1000"/>
              </a:spcAft>
            </a:pPr>
            <a:r>
              <a:rPr lang="en-US" dirty="0">
                <a:solidFill>
                  <a:srgbClr val="000000"/>
                </a:solidFill>
                <a:latin typeface="Arial" panose="020B0604020202020204" pitchFamily="34" charset="0"/>
                <a:ea typeface="Calibri" panose="020F0502020204030204" pitchFamily="34" charset="0"/>
              </a:rPr>
              <a:t>These are as follow:</a:t>
            </a:r>
          </a:p>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International Islamic Univers</a:t>
            </a:r>
            <a:r>
              <a:rPr lang="en-US" dirty="0">
                <a:solidFill>
                  <a:srgbClr val="000000"/>
                </a:solidFill>
                <a:latin typeface="Arial" panose="020B0604020202020204" pitchFamily="34" charset="0"/>
                <a:ea typeface="Calibri" panose="020F0502020204030204" pitchFamily="34" charset="0"/>
              </a:rPr>
              <a:t>ity of Islamabad Hostels(IIUI Hostel)</a:t>
            </a:r>
          </a:p>
          <a:p>
            <a:pPr marL="285750" marR="0" indent="-285750" algn="just">
              <a:lnSpc>
                <a:spcPct val="150000"/>
              </a:lnSpc>
              <a:spcBef>
                <a:spcPts val="0"/>
              </a:spcBef>
              <a:spcAft>
                <a:spcPts val="1000"/>
              </a:spcAft>
              <a:buFont typeface="Wingdings" panose="05000000000000000000" pitchFamily="2" charset="2"/>
              <a:buChar char="v"/>
            </a:pPr>
            <a:r>
              <a:rPr lang="en-US" sz="1800" dirty="0" err="1">
                <a:solidFill>
                  <a:srgbClr val="000000"/>
                </a:solidFill>
                <a:effectLst/>
                <a:latin typeface="Arial" panose="020B0604020202020204" pitchFamily="34" charset="0"/>
                <a:ea typeface="Calibri" panose="020F0502020204030204" pitchFamily="34" charset="0"/>
              </a:rPr>
              <a:t>City</a:t>
            </a:r>
            <a:r>
              <a:rPr lang="en-US" dirty="0" err="1">
                <a:solidFill>
                  <a:srgbClr val="000000"/>
                </a:solidFill>
                <a:latin typeface="Arial" panose="020B0604020202020204" pitchFamily="34" charset="0"/>
                <a:ea typeface="Calibri" panose="020F0502020204030204" pitchFamily="34" charset="0"/>
              </a:rPr>
              <a:t>Hostels</a:t>
            </a:r>
            <a:r>
              <a:rPr lang="en-US" sz="1800" dirty="0">
                <a:solidFill>
                  <a:srgbClr val="000000"/>
                </a:solidFill>
                <a:effectLst/>
                <a:latin typeface="Arial" panose="020B0604020202020204" pitchFamily="34" charset="0"/>
                <a:ea typeface="Calibri" panose="020F0502020204030204" pitchFamily="34" charset="0"/>
              </a:rPr>
              <a:t> </a:t>
            </a:r>
          </a:p>
          <a:p>
            <a:pPr marL="285750" marR="0" indent="-285750" algn="just">
              <a:lnSpc>
                <a:spcPct val="150000"/>
              </a:lnSpc>
              <a:spcBef>
                <a:spcPts val="0"/>
              </a:spcBef>
              <a:spcAft>
                <a:spcPts val="10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College Hostel Management Software by Initio </a:t>
            </a:r>
            <a:endParaRPr lang="en-US" sz="1800" dirty="0">
              <a:solidFill>
                <a:srgbClr val="000000"/>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381631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7</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1013739"/>
          </a:xfrm>
          <a:prstGeom prst="rect">
            <a:avLst/>
          </a:prstGeom>
        </p:spPr>
        <p:txBody>
          <a:bodyPr vert="horz" wrap="square" lIns="0" tIns="104775" rIns="0" bIns="0" rtlCol="0">
            <a:spAutoFit/>
          </a:bodyPr>
          <a:lstStyle/>
          <a:p>
            <a:pPr algn="just">
              <a:lnSpc>
                <a:spcPct val="150000"/>
              </a:lnSpc>
              <a:spcAft>
                <a:spcPts val="1000"/>
              </a:spcAft>
            </a:pPr>
            <a:r>
              <a:rPr lang="en-US" sz="1800" b="1" dirty="0">
                <a:solidFill>
                  <a:srgbClr val="000000"/>
                </a:solidFill>
                <a:effectLst/>
                <a:latin typeface="Arial" panose="020B0604020202020204" pitchFamily="34" charset="0"/>
                <a:ea typeface="Calibri" panose="020F0502020204030204" pitchFamily="34" charset="0"/>
              </a:rPr>
              <a:t>International Islamic Univers</a:t>
            </a:r>
            <a:r>
              <a:rPr lang="en-US" b="1" dirty="0">
                <a:solidFill>
                  <a:srgbClr val="000000"/>
                </a:solidFill>
                <a:latin typeface="Arial" panose="020B0604020202020204" pitchFamily="34" charset="0"/>
                <a:ea typeface="Calibri" panose="020F0502020204030204" pitchFamily="34" charset="0"/>
              </a:rPr>
              <a:t>ity of Islamabad Hostels(IIUI Hostel)</a:t>
            </a:r>
          </a:p>
          <a:p>
            <a:pPr marL="285750" marR="0" indent="-285750" algn="just">
              <a:lnSpc>
                <a:spcPct val="150000"/>
              </a:lnSpc>
              <a:spcBef>
                <a:spcPts val="0"/>
              </a:spcBef>
              <a:spcAft>
                <a:spcPts val="1000"/>
              </a:spcAft>
              <a:buFont typeface="Wingdings" panose="05000000000000000000" pitchFamily="2" charset="2"/>
              <a:buChar char="v"/>
            </a:pPr>
            <a:endParaRPr lang="en-US" sz="1800" dirty="0">
              <a:solidFill>
                <a:srgbClr val="000000"/>
              </a:solidFill>
              <a:effectLst/>
              <a:latin typeface="Arial" panose="020B0604020202020204" pitchFamily="34" charset="0"/>
              <a:ea typeface="Calibri" panose="020F0502020204030204" pitchFamily="34" charset="0"/>
            </a:endParaRPr>
          </a:p>
        </p:txBody>
      </p:sp>
      <p:pic>
        <p:nvPicPr>
          <p:cNvPr id="8" name="Picture 7" descr="A picture containing text, sign, screenshot&#10;&#10;Description automatically generated">
            <a:extLst>
              <a:ext uri="{FF2B5EF4-FFF2-40B4-BE49-F238E27FC236}">
                <a16:creationId xmlns:a16="http://schemas.microsoft.com/office/drawing/2014/main" id="{189F5092-C164-45C9-B75E-82029040A200}"/>
              </a:ext>
            </a:extLst>
          </p:cNvPr>
          <p:cNvPicPr/>
          <p:nvPr/>
        </p:nvPicPr>
        <p:blipFill>
          <a:blip r:embed="rId2">
            <a:extLst>
              <a:ext uri="{28A0092B-C50C-407E-A947-70E740481C1C}">
                <a14:useLocalDpi xmlns:a14="http://schemas.microsoft.com/office/drawing/2010/main" val="0"/>
              </a:ext>
            </a:extLst>
          </a:blip>
          <a:stretch>
            <a:fillRect/>
          </a:stretch>
        </p:blipFill>
        <p:spPr>
          <a:xfrm>
            <a:off x="688340" y="2936874"/>
            <a:ext cx="7312660" cy="3169667"/>
          </a:xfrm>
          <a:prstGeom prst="rect">
            <a:avLst/>
          </a:prstGeom>
        </p:spPr>
      </p:pic>
    </p:spTree>
    <p:extLst>
      <p:ext uri="{BB962C8B-B14F-4D97-AF65-F5344CB8AC3E}">
        <p14:creationId xmlns:p14="http://schemas.microsoft.com/office/powerpoint/2010/main" val="3617355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8</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1013739"/>
          </a:xfrm>
          <a:prstGeom prst="rect">
            <a:avLst/>
          </a:prstGeom>
        </p:spPr>
        <p:txBody>
          <a:bodyPr vert="horz" wrap="square" lIns="0" tIns="104775" rIns="0" bIns="0" rtlCol="0">
            <a:spAutoFit/>
          </a:bodyPr>
          <a:lstStyle/>
          <a:p>
            <a:pPr algn="just">
              <a:lnSpc>
                <a:spcPct val="150000"/>
              </a:lnSpc>
              <a:spcAft>
                <a:spcPts val="1000"/>
              </a:spcAft>
            </a:pPr>
            <a:r>
              <a:rPr lang="en-US" sz="1800" b="1" dirty="0">
                <a:solidFill>
                  <a:srgbClr val="000000"/>
                </a:solidFill>
                <a:effectLst/>
                <a:latin typeface="Arial" panose="020B0604020202020204" pitchFamily="34" charset="0"/>
                <a:ea typeface="Calibri" panose="020F0502020204030204" pitchFamily="34" charset="0"/>
              </a:rPr>
              <a:t>International Islamic Univers</a:t>
            </a:r>
            <a:r>
              <a:rPr lang="en-US" b="1" dirty="0">
                <a:solidFill>
                  <a:srgbClr val="000000"/>
                </a:solidFill>
                <a:latin typeface="Arial" panose="020B0604020202020204" pitchFamily="34" charset="0"/>
                <a:ea typeface="Calibri" panose="020F0502020204030204" pitchFamily="34" charset="0"/>
              </a:rPr>
              <a:t>ity of Islamabad Hostels(IIUI Hostel)</a:t>
            </a:r>
          </a:p>
          <a:p>
            <a:pPr marL="285750" marR="0" indent="-285750" algn="just">
              <a:lnSpc>
                <a:spcPct val="150000"/>
              </a:lnSpc>
              <a:spcBef>
                <a:spcPts val="0"/>
              </a:spcBef>
              <a:spcAft>
                <a:spcPts val="1000"/>
              </a:spcAft>
              <a:buFont typeface="Wingdings" panose="05000000000000000000" pitchFamily="2" charset="2"/>
              <a:buChar char="v"/>
            </a:pPr>
            <a:endParaRPr lang="en-US" sz="1800" dirty="0">
              <a:solidFill>
                <a:srgbClr val="000000"/>
              </a:solidFill>
              <a:effectLst/>
              <a:latin typeface="Arial" panose="020B0604020202020204" pitchFamily="34" charset="0"/>
              <a:ea typeface="Calibri" panose="020F0502020204030204" pitchFamily="34" charset="0"/>
            </a:endParaRPr>
          </a:p>
        </p:txBody>
      </p:sp>
      <p:pic>
        <p:nvPicPr>
          <p:cNvPr id="11" name="Picture 10" descr="Graphical user interface, application&#10;&#10;Description automatically generated">
            <a:extLst>
              <a:ext uri="{FF2B5EF4-FFF2-40B4-BE49-F238E27FC236}">
                <a16:creationId xmlns:a16="http://schemas.microsoft.com/office/drawing/2014/main" id="{CFF628E7-4DBE-4BBD-959F-4C4656FB23EC}"/>
              </a:ext>
            </a:extLst>
          </p:cNvPr>
          <p:cNvPicPr/>
          <p:nvPr/>
        </p:nvPicPr>
        <p:blipFill>
          <a:blip r:embed="rId2">
            <a:extLst>
              <a:ext uri="{28A0092B-C50C-407E-A947-70E740481C1C}">
                <a14:useLocalDpi xmlns:a14="http://schemas.microsoft.com/office/drawing/2010/main" val="0"/>
              </a:ext>
            </a:extLst>
          </a:blip>
          <a:stretch>
            <a:fillRect/>
          </a:stretch>
        </p:blipFill>
        <p:spPr>
          <a:xfrm>
            <a:off x="688339" y="3057698"/>
            <a:ext cx="7728457" cy="2683510"/>
          </a:xfrm>
          <a:prstGeom prst="rect">
            <a:avLst/>
          </a:prstGeom>
        </p:spPr>
      </p:pic>
    </p:spTree>
    <p:extLst>
      <p:ext uri="{BB962C8B-B14F-4D97-AF65-F5344CB8AC3E}">
        <p14:creationId xmlns:p14="http://schemas.microsoft.com/office/powerpoint/2010/main" val="410370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9</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1013739"/>
          </a:xfrm>
          <a:prstGeom prst="rect">
            <a:avLst/>
          </a:prstGeom>
        </p:spPr>
        <p:txBody>
          <a:bodyPr vert="horz" wrap="square" lIns="0" tIns="104775" rIns="0" bIns="0" rtlCol="0">
            <a:spAutoFit/>
          </a:bodyPr>
          <a:lstStyle/>
          <a:p>
            <a:pPr algn="just">
              <a:lnSpc>
                <a:spcPct val="150000"/>
              </a:lnSpc>
              <a:spcAft>
                <a:spcPts val="1000"/>
              </a:spcAft>
            </a:pPr>
            <a:r>
              <a:rPr lang="en-US" sz="1800" b="1" dirty="0">
                <a:solidFill>
                  <a:srgbClr val="000000"/>
                </a:solidFill>
                <a:effectLst/>
                <a:latin typeface="Arial" panose="020B0604020202020204" pitchFamily="34" charset="0"/>
                <a:ea typeface="Calibri" panose="020F0502020204030204" pitchFamily="34" charset="0"/>
              </a:rPr>
              <a:t>International Islamic Univers</a:t>
            </a:r>
            <a:r>
              <a:rPr lang="en-US" b="1" dirty="0">
                <a:solidFill>
                  <a:srgbClr val="000000"/>
                </a:solidFill>
                <a:latin typeface="Arial" panose="020B0604020202020204" pitchFamily="34" charset="0"/>
                <a:ea typeface="Calibri" panose="020F0502020204030204" pitchFamily="34" charset="0"/>
              </a:rPr>
              <a:t>ity of Islamabad Hostels(IIUI Hostel)</a:t>
            </a:r>
          </a:p>
          <a:p>
            <a:pPr marL="285750" marR="0" indent="-285750" algn="just">
              <a:lnSpc>
                <a:spcPct val="150000"/>
              </a:lnSpc>
              <a:spcBef>
                <a:spcPts val="0"/>
              </a:spcBef>
              <a:spcAft>
                <a:spcPts val="1000"/>
              </a:spcAft>
              <a:buFont typeface="Wingdings" panose="05000000000000000000" pitchFamily="2" charset="2"/>
              <a:buChar char="v"/>
            </a:pPr>
            <a:endParaRPr lang="en-US" sz="1800" dirty="0">
              <a:solidFill>
                <a:srgbClr val="000000"/>
              </a:solidFill>
              <a:effectLst/>
              <a:latin typeface="Arial" panose="020B0604020202020204" pitchFamily="34" charset="0"/>
              <a:ea typeface="Calibri" panose="020F0502020204030204" pitchFamily="34" charset="0"/>
            </a:endParaRPr>
          </a:p>
        </p:txBody>
      </p:sp>
      <p:pic>
        <p:nvPicPr>
          <p:cNvPr id="12" name="Picture 11" descr="Graphical user interface, website&#10;&#10;Description automatically generated">
            <a:extLst>
              <a:ext uri="{FF2B5EF4-FFF2-40B4-BE49-F238E27FC236}">
                <a16:creationId xmlns:a16="http://schemas.microsoft.com/office/drawing/2014/main" id="{1D0BBAF7-4747-4F59-9C2F-6E40873DEFB6}"/>
              </a:ext>
            </a:extLst>
          </p:cNvPr>
          <p:cNvPicPr/>
          <p:nvPr/>
        </p:nvPicPr>
        <p:blipFill>
          <a:blip r:embed="rId2">
            <a:extLst>
              <a:ext uri="{28A0092B-C50C-407E-A947-70E740481C1C}">
                <a14:useLocalDpi xmlns:a14="http://schemas.microsoft.com/office/drawing/2010/main" val="0"/>
              </a:ext>
            </a:extLst>
          </a:blip>
          <a:stretch>
            <a:fillRect/>
          </a:stretch>
        </p:blipFill>
        <p:spPr>
          <a:xfrm>
            <a:off x="688340" y="3200400"/>
            <a:ext cx="7160260" cy="2677160"/>
          </a:xfrm>
          <a:prstGeom prst="rect">
            <a:avLst/>
          </a:prstGeom>
        </p:spPr>
      </p:pic>
    </p:spTree>
    <p:extLst>
      <p:ext uri="{BB962C8B-B14F-4D97-AF65-F5344CB8AC3E}">
        <p14:creationId xmlns:p14="http://schemas.microsoft.com/office/powerpoint/2010/main" val="1387316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TotalTime>
  <Words>1091</Words>
  <Application>Microsoft Office PowerPoint</Application>
  <PresentationFormat>On-screen Show (4:3)</PresentationFormat>
  <Paragraphs>176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Office Theme</vt:lpstr>
      <vt:lpstr>PowerPoint Presentation</vt:lpstr>
      <vt:lpstr>Hostel Allotment System</vt:lpstr>
      <vt:lpstr>Introduction</vt:lpstr>
      <vt:lpstr>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Proposed Methodology</vt:lpstr>
      <vt:lpstr>Proposed Methodology</vt:lpstr>
      <vt:lpstr>Proposed Methodology</vt:lpstr>
      <vt:lpstr>Proposed Methodology</vt:lpstr>
      <vt:lpstr>Proposed Methodology</vt:lpstr>
      <vt:lpstr>Proposed Methodology</vt:lpstr>
      <vt:lpstr>Results/Discussion</vt:lpstr>
      <vt:lpstr>Results/Discussion</vt:lpstr>
      <vt:lpstr>Results/Discussion</vt:lpstr>
      <vt:lpstr>Results/Discussion</vt:lpstr>
      <vt:lpstr>Market Potential/Utilization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Tariq Khan</cp:lastModifiedBy>
  <cp:revision>24</cp:revision>
  <dcterms:created xsi:type="dcterms:W3CDTF">2021-07-13T04:43:51Z</dcterms:created>
  <dcterms:modified xsi:type="dcterms:W3CDTF">2021-07-14T05:50:34Z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2017-08-11T00:00:00Z</vt:filetime>
  </property>
  <property fmtid="{D5CDD505-2E9C-101B-9397-08002B2CF9AE}" pid="3" name="Creator">
    <vt:lpwstr>Microsoft® PowerPoint® 2016</vt:lpwstr>
  </property>
  <property fmtid="{D5CDD505-2E9C-101B-9397-08002B2CF9AE}" pid="4" name="LastSaved">
    <vt:filetime>2021-07-13T00:00:00Z</vt:filetime>
  </property>
</Properties>
</file>