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google.com/p/v8/"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ongoDB_Inc." TargetMode="External"/><Relationship Id="rId3" Type="http://schemas.openxmlformats.org/officeDocument/2006/relationships/hyperlink" Target="https://en.wikipedia.org/wiki/Cross-platform" TargetMode="External"/><Relationship Id="rId7" Type="http://schemas.openxmlformats.org/officeDocument/2006/relationships/hyperlink" Target="https://en.wikipedia.org/wiki/Database_schema" TargetMode="External"/><Relationship Id="rId2" Type="http://schemas.openxmlformats.org/officeDocument/2006/relationships/hyperlink" Target="https://en.wikipedia.org/wiki/Source-available" TargetMode="External"/><Relationship Id="rId1" Type="http://schemas.openxmlformats.org/officeDocument/2006/relationships/slideLayout" Target="../slideLayouts/slideLayout7.xml"/><Relationship Id="rId6" Type="http://schemas.openxmlformats.org/officeDocument/2006/relationships/hyperlink" Target="https://en.wikipedia.org/wiki/JSON" TargetMode="External"/><Relationship Id="rId5" Type="http://schemas.openxmlformats.org/officeDocument/2006/relationships/hyperlink" Target="https://en.wikipedia.org/wiki/NoSQL" TargetMode="External"/><Relationship Id="rId4" Type="http://schemas.openxmlformats.org/officeDocument/2006/relationships/hyperlink" Target="https://en.wikipedia.org/wiki/Document-oriented_database" TargetMode="External"/><Relationship Id="rId9" Type="http://schemas.openxmlformats.org/officeDocument/2006/relationships/hyperlink" Target="https://en.wikipedia.org/wiki/Server_Side_Public_Licens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React_(JavaScript_library)" TargetMode="External"/><Relationship Id="rId2" Type="http://schemas.openxmlformats.org/officeDocument/2006/relationships/hyperlink" Target="https://www.academia.edu/37040228/HOSTEL_MANAGEMENT_SYSTEM_full_project_1_" TargetMode="External"/><Relationship Id="rId1" Type="http://schemas.openxmlformats.org/officeDocument/2006/relationships/slideLayout" Target="../slideLayouts/slideLayout7.xml"/><Relationship Id="rId5" Type="http://schemas.openxmlformats.org/officeDocument/2006/relationships/hyperlink" Target="https://www.cityhostels.com.pk/about/" TargetMode="External"/><Relationship Id="rId4" Type="http://schemas.openxmlformats.org/officeDocument/2006/relationships/hyperlink" Target="http://usis.iiu.edu.pk:64453/"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whatis.techtarget.com/definition/responsive-design" TargetMode="External"/><Relationship Id="rId3" Type="http://schemas.openxmlformats.org/officeDocument/2006/relationships/hyperlink" Target="https://whatis.techtarget.com/definition/front-end" TargetMode="External"/><Relationship Id="rId7" Type="http://schemas.openxmlformats.org/officeDocument/2006/relationships/hyperlink" Target="https://www.theserverside.com/definition/JavaScript" TargetMode="External"/><Relationship Id="rId2" Type="http://schemas.openxmlformats.org/officeDocument/2006/relationships/hyperlink" Target="https://whatis.techtarget.com/definition/Free-and-open-source-software-FOSS-or-free-libre-open-source-software-FLOSS" TargetMode="External"/><Relationship Id="rId1" Type="http://schemas.openxmlformats.org/officeDocument/2006/relationships/slideLayout" Target="../slideLayouts/slideLayout7.xml"/><Relationship Id="rId6" Type="http://schemas.openxmlformats.org/officeDocument/2006/relationships/hyperlink" Target="https://www.theserverside.com/definition/cascading-style-sheet-CSS" TargetMode="External"/><Relationship Id="rId5" Type="http://schemas.openxmlformats.org/officeDocument/2006/relationships/hyperlink" Target="https://www.theserverside.com/definition/HTML-Hypertext-Markup-Language" TargetMode="External"/><Relationship Id="rId4" Type="http://schemas.openxmlformats.org/officeDocument/2006/relationships/hyperlink" Target="https://searchsoftwarequality.techtarget.com/definition/Web-application-Web-app" TargetMode="External"/><Relationship Id="rId9" Type="http://schemas.openxmlformats.org/officeDocument/2006/relationships/hyperlink" Target="https://searchmobilecomputing.techtarget.com/definition/mobile-firs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Document_Object_Model" TargetMode="External"/><Relationship Id="rId3" Type="http://schemas.openxmlformats.org/officeDocument/2006/relationships/hyperlink" Target="https://en.wikipedia.org/wiki/Front_end_and_back_end" TargetMode="External"/><Relationship Id="rId7" Type="http://schemas.openxmlformats.org/officeDocument/2006/relationships/hyperlink" Target="https://en.wikipedia.org/wiki/Single-page_application"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7.xml"/><Relationship Id="rId6" Type="http://schemas.openxmlformats.org/officeDocument/2006/relationships/hyperlink" Target="https://en.wikipedia.org/wiki/Facebook" TargetMode="External"/><Relationship Id="rId5" Type="http://schemas.openxmlformats.org/officeDocument/2006/relationships/hyperlink" Target="https://en.wikipedia.org/wiki/User_interfaces" TargetMode="External"/><Relationship Id="rId4" Type="http://schemas.openxmlformats.org/officeDocument/2006/relationships/hyperlink" Target="https://en.wikipedia.org/wiki/JavaScript_libr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1281" y="2442755"/>
            <a:ext cx="8574622" cy="1985554"/>
          </a:xfrm>
        </p:spPr>
        <p:txBody>
          <a:bodyPr/>
          <a:lstStyle/>
          <a:p>
            <a:r>
              <a:rPr lang="en-US" dirty="0" smtClean="0"/>
              <a:t>Hostel Allotment System</a:t>
            </a:r>
            <a:endParaRPr lang="en-US" dirty="0"/>
          </a:p>
        </p:txBody>
      </p:sp>
      <p:sp>
        <p:nvSpPr>
          <p:cNvPr id="3" name="Subtitle 2"/>
          <p:cNvSpPr>
            <a:spLocks noGrp="1"/>
          </p:cNvSpPr>
          <p:nvPr>
            <p:ph type="subTitle" idx="1"/>
          </p:nvPr>
        </p:nvSpPr>
        <p:spPr>
          <a:xfrm>
            <a:off x="4515377" y="4428309"/>
            <a:ext cx="6987645" cy="1867987"/>
          </a:xfrm>
        </p:spPr>
        <p:txBody>
          <a:bodyPr/>
          <a:lstStyle/>
          <a:p>
            <a:r>
              <a:rPr lang="en-US" sz="3200" dirty="0" smtClean="0"/>
              <a:t>Final Year Project Mid Presentation</a:t>
            </a:r>
            <a:endParaRPr lang="en-US" dirty="0"/>
          </a:p>
        </p:txBody>
      </p:sp>
      <p:pic>
        <p:nvPicPr>
          <p:cNvPr id="5" name="Picture 4" descr="C:\Users\ADiL MahMOoD KhaN\Desktop\unnamed (1).png">
            <a:extLst>
              <a:ext uri="{FF2B5EF4-FFF2-40B4-BE49-F238E27FC236}">
                <a16:creationId xmlns:a16="http://schemas.microsoft.com/office/drawing/2014/main" id="{5E0507A3-D74C-4725-85DA-EB4B1A5AC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5" y="682969"/>
            <a:ext cx="3219995" cy="214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0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72279" y="1123406"/>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a:t>c</a:t>
            </a:r>
            <a:r>
              <a:rPr lang="en-US" sz="4800" dirty="0" smtClean="0"/>
              <a:t>) Node.js with Express</a:t>
            </a:r>
            <a:endParaRPr lang="en-US" sz="4800" dirty="0"/>
          </a:p>
        </p:txBody>
      </p:sp>
      <p:sp>
        <p:nvSpPr>
          <p:cNvPr id="4" name="Text Placeholder 2"/>
          <p:cNvSpPr txBox="1">
            <a:spLocks/>
          </p:cNvSpPr>
          <p:nvPr/>
        </p:nvSpPr>
        <p:spPr>
          <a:xfrm>
            <a:off x="2572278" y="2233749"/>
            <a:ext cx="8930748" cy="3443221"/>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Node.js (Node) is an open source development platform for executing JavaScript code server-side. Node is useful...</a:t>
            </a:r>
          </a:p>
          <a:p>
            <a:r>
              <a:rPr lang="en-US" dirty="0"/>
              <a:t>Node.js is a platform built on </a:t>
            </a:r>
            <a:r>
              <a:rPr lang="en-US" dirty="0">
                <a:hlinkClick r:id="rId2"/>
              </a:rPr>
              <a:t>Chrome's JavaScript runtime</a:t>
            </a:r>
            <a:r>
              <a:rPr lang="en-US" dirty="0"/>
              <a:t> for easily building fast and scalable network applications. Node.js uses an event-driven, non-blocking I/O model that makes </a:t>
            </a:r>
            <a:endParaRPr lang="en-US" dirty="0" smtClean="0"/>
          </a:p>
          <a:p>
            <a:r>
              <a:rPr lang="en-US" dirty="0" smtClean="0"/>
              <a:t>Express </a:t>
            </a:r>
            <a:r>
              <a:rPr lang="en-US" dirty="0"/>
              <a:t>is </a:t>
            </a:r>
            <a:r>
              <a:rPr lang="en-US" b="1" dirty="0"/>
              <a:t>a back end web application framework for</a:t>
            </a:r>
            <a:r>
              <a:rPr lang="en-US" dirty="0"/>
              <a:t> Node. </a:t>
            </a:r>
            <a:r>
              <a:rPr lang="en-US" dirty="0" smtClean="0"/>
              <a:t>Express </a:t>
            </a:r>
            <a:r>
              <a:rPr lang="en-US" dirty="0"/>
              <a:t>released as free and open-source software under the MIT License. </a:t>
            </a:r>
            <a:endParaRPr lang="en-US" dirty="0" smtClean="0"/>
          </a:p>
          <a:p>
            <a:r>
              <a:rPr lang="en-US" dirty="0" smtClean="0"/>
              <a:t>It </a:t>
            </a:r>
            <a:r>
              <a:rPr lang="en-US" dirty="0"/>
              <a:t>is designed for building web applications and APIs. It has been called the de facto standard server framework for Node.</a:t>
            </a:r>
            <a:endParaRPr lang="en-US" dirty="0"/>
          </a:p>
        </p:txBody>
      </p:sp>
    </p:spTree>
    <p:extLst>
      <p:ext uri="{BB962C8B-B14F-4D97-AF65-F5344CB8AC3E}">
        <p14:creationId xmlns:p14="http://schemas.microsoft.com/office/powerpoint/2010/main" val="175243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d) MongoDB as database</a:t>
            </a:r>
            <a:endParaRPr lang="en-US" sz="4800" dirty="0"/>
          </a:p>
        </p:txBody>
      </p:sp>
      <p:sp>
        <p:nvSpPr>
          <p:cNvPr id="5" name="Text Placeholder 2"/>
          <p:cNvSpPr txBox="1">
            <a:spLocks/>
          </p:cNvSpPr>
          <p:nvPr/>
        </p:nvSpPr>
        <p:spPr>
          <a:xfrm>
            <a:off x="2572278" y="2207623"/>
            <a:ext cx="8930748" cy="3443221"/>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MongoDB is a document database with the scalability and flexibility that you want with the querying and indexing that you </a:t>
            </a:r>
            <a:r>
              <a:rPr lang="en-US" dirty="0" smtClean="0"/>
              <a:t>need.</a:t>
            </a:r>
          </a:p>
          <a:p>
            <a:r>
              <a:rPr lang="en-US" b="1" dirty="0"/>
              <a:t>MongoDB</a:t>
            </a:r>
            <a:r>
              <a:rPr lang="en-US" dirty="0"/>
              <a:t> is a </a:t>
            </a:r>
            <a:r>
              <a:rPr lang="en-US" dirty="0">
                <a:hlinkClick r:id="rId2" tooltip="Source-available"/>
              </a:rPr>
              <a:t>source-available</a:t>
            </a:r>
            <a:r>
              <a:rPr lang="en-US" dirty="0"/>
              <a:t> </a:t>
            </a:r>
            <a:r>
              <a:rPr lang="en-US" dirty="0">
                <a:hlinkClick r:id="rId3"/>
              </a:rPr>
              <a:t>cross-platform</a:t>
            </a:r>
            <a:r>
              <a:rPr lang="en-US" dirty="0"/>
              <a:t> </a:t>
            </a:r>
            <a:r>
              <a:rPr lang="en-US" dirty="0">
                <a:hlinkClick r:id="rId4" tooltip="Cross-platform"/>
              </a:rPr>
              <a:t>document-oriented database</a:t>
            </a:r>
            <a:r>
              <a:rPr lang="en-US" dirty="0"/>
              <a:t> program. </a:t>
            </a:r>
            <a:endParaRPr lang="en-US" dirty="0" smtClean="0"/>
          </a:p>
          <a:p>
            <a:r>
              <a:rPr lang="en-US" dirty="0" smtClean="0"/>
              <a:t>Classified </a:t>
            </a:r>
            <a:r>
              <a:rPr lang="en-US" dirty="0"/>
              <a:t>as a </a:t>
            </a:r>
            <a:r>
              <a:rPr lang="en-US" dirty="0">
                <a:hlinkClick r:id="rId5" tooltip="NoSQL"/>
              </a:rPr>
              <a:t>NoSQL</a:t>
            </a:r>
            <a:r>
              <a:rPr lang="en-US" dirty="0"/>
              <a:t> database program, MongoDB uses </a:t>
            </a:r>
            <a:r>
              <a:rPr lang="en-US" dirty="0">
                <a:hlinkClick r:id="rId6" tooltip="JSON"/>
              </a:rPr>
              <a:t>JSON</a:t>
            </a:r>
            <a:r>
              <a:rPr lang="en-US" dirty="0"/>
              <a:t>-like documents with optional </a:t>
            </a:r>
            <a:r>
              <a:rPr lang="en-US" dirty="0">
                <a:hlinkClick r:id="rId7" tooltip="Database schema"/>
              </a:rPr>
              <a:t>schemas</a:t>
            </a:r>
            <a:r>
              <a:rPr lang="en-US" dirty="0"/>
              <a:t>. MongoDB is developed by </a:t>
            </a:r>
            <a:r>
              <a:rPr lang="en-US" dirty="0">
                <a:hlinkClick r:id="rId8" tooltip="MongoDB Inc."/>
              </a:rPr>
              <a:t>MongoDB Inc.</a:t>
            </a:r>
            <a:r>
              <a:rPr lang="en-US" dirty="0"/>
              <a:t> and licensed under the </a:t>
            </a:r>
            <a:r>
              <a:rPr lang="en-US" dirty="0">
                <a:hlinkClick r:id="rId9"/>
              </a:rPr>
              <a:t>Server Side Public License</a:t>
            </a:r>
            <a:r>
              <a:rPr lang="en-US" dirty="0"/>
              <a:t> (SSPL).</a:t>
            </a:r>
            <a:endParaRPr lang="en-US" dirty="0"/>
          </a:p>
        </p:txBody>
      </p:sp>
    </p:spTree>
    <p:extLst>
      <p:ext uri="{BB962C8B-B14F-4D97-AF65-F5344CB8AC3E}">
        <p14:creationId xmlns:p14="http://schemas.microsoft.com/office/powerpoint/2010/main" val="288357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Results and Output</a:t>
            </a:r>
            <a:endParaRPr lang="en-US" sz="4800" dirty="0"/>
          </a:p>
        </p:txBody>
      </p:sp>
      <p:sp>
        <p:nvSpPr>
          <p:cNvPr id="3" name="Text Placeholder 2"/>
          <p:cNvSpPr txBox="1">
            <a:spLocks/>
          </p:cNvSpPr>
          <p:nvPr/>
        </p:nvSpPr>
        <p:spPr>
          <a:xfrm>
            <a:off x="2572278" y="2207623"/>
            <a:ext cx="8930748" cy="344322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t>Home page</a:t>
            </a:r>
          </a:p>
          <a:p>
            <a:endParaRPr lang="en-US" b="1" dirty="0"/>
          </a:p>
        </p:txBody>
      </p:sp>
      <p:pic>
        <p:nvPicPr>
          <p:cNvPr id="5" name="Picture 4">
            <a:extLst>
              <a:ext uri="{FF2B5EF4-FFF2-40B4-BE49-F238E27FC236}">
                <a16:creationId xmlns:a16="http://schemas.microsoft.com/office/drawing/2014/main" id="{44C77956-555B-4733-874C-A98970B9628C}"/>
              </a:ext>
            </a:extLst>
          </p:cNvPr>
          <p:cNvPicPr/>
          <p:nvPr/>
        </p:nvPicPr>
        <p:blipFill rotWithShape="1">
          <a:blip r:embed="rId2">
            <a:extLst>
              <a:ext uri="{28A0092B-C50C-407E-A947-70E740481C1C}">
                <a14:useLocalDpi xmlns:a14="http://schemas.microsoft.com/office/drawing/2010/main" val="0"/>
              </a:ext>
            </a:extLst>
          </a:blip>
          <a:srcRect t="13693" b="5724"/>
          <a:stretch/>
        </p:blipFill>
        <p:spPr bwMode="auto">
          <a:xfrm>
            <a:off x="2431869" y="2854778"/>
            <a:ext cx="8252967" cy="36309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939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Results and Output</a:t>
            </a:r>
            <a:endParaRPr lang="en-US" sz="4800" dirty="0"/>
          </a:p>
        </p:txBody>
      </p:sp>
      <p:sp>
        <p:nvSpPr>
          <p:cNvPr id="3" name="Text Placeholder 2"/>
          <p:cNvSpPr txBox="1">
            <a:spLocks/>
          </p:cNvSpPr>
          <p:nvPr/>
        </p:nvSpPr>
        <p:spPr>
          <a:xfrm>
            <a:off x="2572278" y="2207623"/>
            <a:ext cx="8930748" cy="344322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t>Dashboard page</a:t>
            </a:r>
          </a:p>
          <a:p>
            <a:endParaRPr lang="en-US" b="1" dirty="0"/>
          </a:p>
        </p:txBody>
      </p:sp>
      <p:pic>
        <p:nvPicPr>
          <p:cNvPr id="5" name="Picture 4" descr="Graphical user interface, text, application&#10;&#10;Description automatically generated">
            <a:extLst>
              <a:ext uri="{FF2B5EF4-FFF2-40B4-BE49-F238E27FC236}">
                <a16:creationId xmlns:a16="http://schemas.microsoft.com/office/drawing/2014/main" id="{4BDE763E-E98F-4CD6-B023-A1886B5749E3}"/>
              </a:ext>
            </a:extLst>
          </p:cNvPr>
          <p:cNvPicPr>
            <a:picLocks noChangeAspect="1"/>
          </p:cNvPicPr>
          <p:nvPr/>
        </p:nvPicPr>
        <p:blipFill rotWithShape="1">
          <a:blip r:embed="rId2">
            <a:extLst>
              <a:ext uri="{28A0092B-C50C-407E-A947-70E740481C1C}">
                <a14:useLocalDpi xmlns:a14="http://schemas.microsoft.com/office/drawing/2010/main" val="0"/>
              </a:ext>
            </a:extLst>
          </a:blip>
          <a:srcRect t="14394" b="5494"/>
          <a:stretch/>
        </p:blipFill>
        <p:spPr>
          <a:xfrm>
            <a:off x="2572278" y="2838354"/>
            <a:ext cx="7924800" cy="3677537"/>
          </a:xfrm>
          <a:prstGeom prst="rect">
            <a:avLst/>
          </a:prstGeom>
        </p:spPr>
      </p:pic>
    </p:spTree>
    <p:extLst>
      <p:ext uri="{BB962C8B-B14F-4D97-AF65-F5344CB8AC3E}">
        <p14:creationId xmlns:p14="http://schemas.microsoft.com/office/powerpoint/2010/main" val="409112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Results and Output</a:t>
            </a:r>
            <a:endParaRPr lang="en-US" sz="4800" dirty="0"/>
          </a:p>
        </p:txBody>
      </p:sp>
      <p:sp>
        <p:nvSpPr>
          <p:cNvPr id="3" name="Text Placeholder 2"/>
          <p:cNvSpPr txBox="1">
            <a:spLocks/>
          </p:cNvSpPr>
          <p:nvPr/>
        </p:nvSpPr>
        <p:spPr>
          <a:xfrm>
            <a:off x="2572278" y="2207623"/>
            <a:ext cx="8930748" cy="344322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t>Login page</a:t>
            </a:r>
          </a:p>
          <a:p>
            <a:endParaRPr lang="en-US" b="1" dirty="0"/>
          </a:p>
        </p:txBody>
      </p:sp>
      <p:pic>
        <p:nvPicPr>
          <p:cNvPr id="5" name="Picture 4" descr="Graphical user interface, application, website&#10;&#10;Description automatically generated">
            <a:extLst>
              <a:ext uri="{FF2B5EF4-FFF2-40B4-BE49-F238E27FC236}">
                <a16:creationId xmlns:a16="http://schemas.microsoft.com/office/drawing/2014/main" id="{E08B9F31-D22A-4C3D-8D29-AD3E66DBB6EA}"/>
              </a:ext>
            </a:extLst>
          </p:cNvPr>
          <p:cNvPicPr>
            <a:picLocks noChangeAspect="1"/>
          </p:cNvPicPr>
          <p:nvPr/>
        </p:nvPicPr>
        <p:blipFill rotWithShape="1">
          <a:blip r:embed="rId2">
            <a:extLst>
              <a:ext uri="{28A0092B-C50C-407E-A947-70E740481C1C}">
                <a14:useLocalDpi xmlns:a14="http://schemas.microsoft.com/office/drawing/2010/main" val="0"/>
              </a:ext>
            </a:extLst>
          </a:blip>
          <a:srcRect t="14395" b="4010"/>
          <a:stretch/>
        </p:blipFill>
        <p:spPr>
          <a:xfrm>
            <a:off x="2572278" y="2703315"/>
            <a:ext cx="8405367" cy="3886200"/>
          </a:xfrm>
          <a:prstGeom prst="rect">
            <a:avLst/>
          </a:prstGeom>
        </p:spPr>
      </p:pic>
    </p:spTree>
    <p:extLst>
      <p:ext uri="{BB962C8B-B14F-4D97-AF65-F5344CB8AC3E}">
        <p14:creationId xmlns:p14="http://schemas.microsoft.com/office/powerpoint/2010/main" val="11412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Results and Output</a:t>
            </a:r>
            <a:endParaRPr lang="en-US" sz="4800" dirty="0"/>
          </a:p>
        </p:txBody>
      </p:sp>
      <p:sp>
        <p:nvSpPr>
          <p:cNvPr id="3" name="Text Placeholder 2"/>
          <p:cNvSpPr txBox="1">
            <a:spLocks/>
          </p:cNvSpPr>
          <p:nvPr/>
        </p:nvSpPr>
        <p:spPr>
          <a:xfrm>
            <a:off x="2572278" y="2207623"/>
            <a:ext cx="8930748" cy="344322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t>Applicant page</a:t>
            </a:r>
          </a:p>
          <a:p>
            <a:endParaRPr lang="en-US" b="1" dirty="0"/>
          </a:p>
        </p:txBody>
      </p:sp>
      <p:pic>
        <p:nvPicPr>
          <p:cNvPr id="5" name="Picture 4" descr="Graphical user interface, website&#10;&#10;Description automatically generated with medium confidence">
            <a:extLst>
              <a:ext uri="{FF2B5EF4-FFF2-40B4-BE49-F238E27FC236}">
                <a16:creationId xmlns:a16="http://schemas.microsoft.com/office/drawing/2014/main" id="{8F866A83-1F30-47A1-BF04-474C19674360}"/>
              </a:ext>
            </a:extLst>
          </p:cNvPr>
          <p:cNvPicPr>
            <a:picLocks noChangeAspect="1"/>
          </p:cNvPicPr>
          <p:nvPr/>
        </p:nvPicPr>
        <p:blipFill rotWithShape="1">
          <a:blip r:embed="rId2">
            <a:extLst>
              <a:ext uri="{28A0092B-C50C-407E-A947-70E740481C1C}">
                <a14:useLocalDpi xmlns:a14="http://schemas.microsoft.com/office/drawing/2010/main" val="0"/>
              </a:ext>
            </a:extLst>
          </a:blip>
          <a:srcRect t="23296" b="5495"/>
          <a:stretch/>
        </p:blipFill>
        <p:spPr>
          <a:xfrm>
            <a:off x="2425337" y="2906486"/>
            <a:ext cx="8481567" cy="3657600"/>
          </a:xfrm>
          <a:prstGeom prst="rect">
            <a:avLst/>
          </a:prstGeom>
        </p:spPr>
      </p:pic>
    </p:spTree>
    <p:extLst>
      <p:ext uri="{BB962C8B-B14F-4D97-AF65-F5344CB8AC3E}">
        <p14:creationId xmlns:p14="http://schemas.microsoft.com/office/powerpoint/2010/main" val="403953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72279" y="1123406"/>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a:t>Co</a:t>
            </a:r>
            <a:r>
              <a:rPr lang="en-US" sz="4800" spc="10" dirty="0"/>
              <a:t>n</a:t>
            </a:r>
            <a:r>
              <a:rPr lang="en-US" sz="4800" dirty="0"/>
              <a:t>clusion</a:t>
            </a:r>
          </a:p>
        </p:txBody>
      </p:sp>
      <p:sp>
        <p:nvSpPr>
          <p:cNvPr id="8" name="Text Placeholder 2"/>
          <p:cNvSpPr txBox="1">
            <a:spLocks/>
          </p:cNvSpPr>
          <p:nvPr/>
        </p:nvSpPr>
        <p:spPr>
          <a:xfrm>
            <a:off x="2572278" y="2233749"/>
            <a:ext cx="8930748" cy="3443221"/>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algn="just">
              <a:lnSpc>
                <a:spcPct val="150000"/>
              </a:lnSpc>
              <a:spcBef>
                <a:spcPts val="0"/>
              </a:spcBef>
              <a:spcAft>
                <a:spcPts val="1000"/>
              </a:spcAft>
            </a:pPr>
            <a:r>
              <a:rPr lang="en-US" dirty="0">
                <a:latin typeface="Arial" panose="020B0604020202020204" pitchFamily="34" charset="0"/>
                <a:ea typeface="Calibri" panose="020F0502020204030204" pitchFamily="34" charset="0"/>
              </a:rPr>
              <a:t>Hostel allotment system is a very useful web-based application this reduces the effort of the hostel managers to manage and keep the record easily and safely. This web-based application has a user-friendly interface with a rich GUI for easy to understand, easy to use.  We will add more functionalities and make it more efficient and responsive to expand it to other universities and other private hostels in the future.</a:t>
            </a:r>
          </a:p>
          <a:p>
            <a:endParaRPr lang="en-US" dirty="0"/>
          </a:p>
          <a:p>
            <a:endParaRPr lang="en-US" dirty="0"/>
          </a:p>
        </p:txBody>
      </p:sp>
    </p:spTree>
    <p:extLst>
      <p:ext uri="{BB962C8B-B14F-4D97-AF65-F5344CB8AC3E}">
        <p14:creationId xmlns:p14="http://schemas.microsoft.com/office/powerpoint/2010/main" val="5975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123406"/>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spc="-5" dirty="0"/>
              <a:t>Refere</a:t>
            </a:r>
            <a:r>
              <a:rPr lang="en-US" sz="4800" dirty="0"/>
              <a:t>n</a:t>
            </a:r>
            <a:r>
              <a:rPr lang="en-US" sz="4800" spc="-5" dirty="0"/>
              <a:t>ces</a:t>
            </a:r>
            <a:endParaRPr lang="en-US" sz="4800" dirty="0"/>
          </a:p>
        </p:txBody>
      </p:sp>
      <p:sp>
        <p:nvSpPr>
          <p:cNvPr id="3" name="Text Placeholder 2"/>
          <p:cNvSpPr txBox="1">
            <a:spLocks/>
          </p:cNvSpPr>
          <p:nvPr/>
        </p:nvSpPr>
        <p:spPr>
          <a:xfrm>
            <a:off x="2572278" y="2233749"/>
            <a:ext cx="8930748" cy="3443221"/>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lnSpc>
                <a:spcPct val="150000"/>
              </a:lnSpc>
            </a:pPr>
            <a:r>
              <a:rPr lang="en-US" dirty="0">
                <a:latin typeface="Arial" panose="020B0604020202020204" pitchFamily="34" charset="0"/>
                <a:ea typeface="Calibri" panose="020F0502020204030204" pitchFamily="34" charset="0"/>
              </a:rPr>
              <a:t>[1] E. A. B, "HOSTEL MANAGEMENT SYSTEM," June 2015. [Online]. Available: </a:t>
            </a:r>
            <a:r>
              <a:rPr lang="en-US" dirty="0">
                <a:latin typeface="Arial" panose="020B0604020202020204" pitchFamily="34" charset="0"/>
                <a:ea typeface="Calibri" panose="020F0502020204030204" pitchFamily="34" charset="0"/>
                <a:hlinkClick r:id="rId2"/>
              </a:rPr>
              <a:t>https://www.academia.edu/37040228/HOSTEL_MANAGEMENT_SYSTEM_full_project_1_</a:t>
            </a:r>
            <a:r>
              <a:rPr lang="en-US" dirty="0">
                <a:latin typeface="Arial" panose="020B0604020202020204" pitchFamily="34" charset="0"/>
                <a:ea typeface="Calibri" panose="020F0502020204030204" pitchFamily="34" charset="0"/>
              </a:rPr>
              <a:t>.</a:t>
            </a:r>
          </a:p>
          <a:p>
            <a:pPr lvl="1">
              <a:lnSpc>
                <a:spcPct val="150000"/>
              </a:lnSpc>
            </a:pPr>
            <a:r>
              <a:rPr lang="en-US" dirty="0">
                <a:latin typeface="Arial" panose="020B0604020202020204" pitchFamily="34" charset="0"/>
                <a:ea typeface="Calibri" panose="020F0502020204030204" pitchFamily="34" charset="0"/>
              </a:rPr>
              <a:t>[2] </a:t>
            </a:r>
            <a:r>
              <a:rPr lang="en-US" dirty="0"/>
              <a:t>J. </a:t>
            </a:r>
            <a:r>
              <a:rPr lang="en-US" dirty="0" err="1"/>
              <a:t>Walke</a:t>
            </a:r>
            <a:r>
              <a:rPr lang="en-US" dirty="0"/>
              <a:t>, "React (JavaScript library)," 22 march 2021. [Online]. Available: </a:t>
            </a:r>
            <a:r>
              <a:rPr lang="en-US" dirty="0">
                <a:hlinkClick r:id="rId3"/>
              </a:rPr>
              <a:t>http://en.wikipedia.org/wiki/React_(JavaScript_library)</a:t>
            </a:r>
            <a:r>
              <a:rPr lang="en-US" dirty="0"/>
              <a:t>.</a:t>
            </a:r>
          </a:p>
          <a:p>
            <a:pPr lvl="1">
              <a:lnSpc>
                <a:spcPct val="150000"/>
              </a:lnSpc>
            </a:pPr>
            <a:r>
              <a:rPr lang="en-US" dirty="0">
                <a:latin typeface="Arial" panose="020B0604020202020204" pitchFamily="34" charset="0"/>
                <a:ea typeface="Calibri" panose="020F0502020204030204" pitchFamily="34" charset="0"/>
              </a:rPr>
              <a:t>[3] IIUI, 2021. [Online]. Available: </a:t>
            </a:r>
            <a:r>
              <a:rPr lang="en-US" dirty="0">
                <a:latin typeface="Arial" panose="020B0604020202020204" pitchFamily="34" charset="0"/>
                <a:ea typeface="Calibri" panose="020F0502020204030204" pitchFamily="34" charset="0"/>
                <a:hlinkClick r:id="rId4"/>
              </a:rPr>
              <a:t>http://usis.iiu.edu.pk:64453/</a:t>
            </a:r>
            <a:endParaRPr lang="en-US" dirty="0">
              <a:latin typeface="Arial" panose="020B0604020202020204" pitchFamily="34" charset="0"/>
              <a:ea typeface="Calibri" panose="020F0502020204030204" pitchFamily="34" charset="0"/>
            </a:endParaRPr>
          </a:p>
          <a:p>
            <a:pPr lvl="1">
              <a:lnSpc>
                <a:spcPct val="150000"/>
              </a:lnSpc>
            </a:pPr>
            <a:r>
              <a:rPr lang="en-US" dirty="0">
                <a:latin typeface="Arial" panose="020B0604020202020204" pitchFamily="34" charset="0"/>
                <a:ea typeface="Calibri" panose="020F0502020204030204" pitchFamily="34" charset="0"/>
              </a:rPr>
              <a:t>[4] 2017. [Online]. Available: </a:t>
            </a:r>
            <a:r>
              <a:rPr lang="en-US" dirty="0">
                <a:latin typeface="Arial" panose="020B0604020202020204" pitchFamily="34" charset="0"/>
                <a:ea typeface="Calibri" panose="020F0502020204030204" pitchFamily="34" charset="0"/>
                <a:hlinkClick r:id="rId5"/>
              </a:rPr>
              <a:t>https://www.cityhostels.com.pk/about/</a:t>
            </a:r>
            <a:r>
              <a:rPr lang="en-US" dirty="0">
                <a:latin typeface="Arial" panose="020B0604020202020204" pitchFamily="34" charset="0"/>
                <a:ea typeface="Calibri" panose="020F0502020204030204" pitchFamily="34" charset="0"/>
              </a:rPr>
              <a:t>.</a:t>
            </a:r>
          </a:p>
          <a:p>
            <a:pPr lvl="1">
              <a:lnSpc>
                <a:spcPct val="150000"/>
              </a:lnSpc>
            </a:pPr>
            <a:r>
              <a:rPr lang="en-US" dirty="0">
                <a:latin typeface="Arial" panose="020B0604020202020204" pitchFamily="34" charset="0"/>
                <a:ea typeface="Calibri" panose="020F0502020204030204" pitchFamily="34" charset="0"/>
              </a:rPr>
              <a:t>[5] R. Dahl, "Node.js," 23 June 2021. [Online]. Available: https://en.wikipedia.org/wiki/Node.js</a:t>
            </a:r>
            <a:endParaRPr lang="en-US" dirty="0"/>
          </a:p>
          <a:p>
            <a:pPr lvl="1"/>
            <a:endParaRPr lang="en-US" dirty="0">
              <a:latin typeface="Arial" panose="020B0604020202020204" pitchFamily="34" charset="0"/>
              <a:ea typeface="Calibri" panose="020F0502020204030204" pitchFamily="34" charset="0"/>
            </a:endParaRPr>
          </a:p>
          <a:p>
            <a:pPr lvl="1"/>
            <a:endParaRPr lang="en-US" dirty="0"/>
          </a:p>
          <a:p>
            <a:endParaRPr lang="en-US" dirty="0"/>
          </a:p>
        </p:txBody>
      </p:sp>
    </p:spTree>
    <p:extLst>
      <p:ext uri="{BB962C8B-B14F-4D97-AF65-F5344CB8AC3E}">
        <p14:creationId xmlns:p14="http://schemas.microsoft.com/office/powerpoint/2010/main" val="193210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20686" y="827177"/>
            <a:ext cx="9091750" cy="4522907"/>
          </a:xfrm>
          <a:prstGeom prst="rect">
            <a:avLst/>
          </a:prstGeom>
        </p:spPr>
      </p:pic>
    </p:spTree>
    <p:extLst>
      <p:ext uri="{BB962C8B-B14F-4D97-AF65-F5344CB8AC3E}">
        <p14:creationId xmlns:p14="http://schemas.microsoft.com/office/powerpoint/2010/main" val="194754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927464"/>
            <a:ext cx="8930747" cy="1031966"/>
          </a:xfrm>
        </p:spPr>
        <p:txBody>
          <a:bodyPr>
            <a:normAutofit/>
          </a:bodyPr>
          <a:lstStyle/>
          <a:p>
            <a:pPr algn="l"/>
            <a:r>
              <a:rPr lang="en-US" sz="5000" dirty="0" smtClean="0"/>
              <a:t>Group members</a:t>
            </a:r>
            <a:endParaRPr lang="en-US" sz="5000" dirty="0"/>
          </a:p>
        </p:txBody>
      </p:sp>
      <p:sp>
        <p:nvSpPr>
          <p:cNvPr id="3" name="Text Placeholder 2"/>
          <p:cNvSpPr>
            <a:spLocks noGrp="1"/>
          </p:cNvSpPr>
          <p:nvPr>
            <p:ph type="body" idx="1"/>
          </p:nvPr>
        </p:nvSpPr>
        <p:spPr>
          <a:xfrm>
            <a:off x="2572278" y="2168434"/>
            <a:ext cx="8930748" cy="3469348"/>
          </a:xfrm>
        </p:spPr>
        <p:txBody>
          <a:bodyPr>
            <a:normAutofit/>
          </a:bodyPr>
          <a:lstStyle/>
          <a:p>
            <a:pPr marL="571500" indent="-571500" algn="l">
              <a:buFont typeface="+mj-lt"/>
              <a:buAutoNum type="romanUcPeriod"/>
            </a:pPr>
            <a:r>
              <a:rPr lang="en-US" sz="2800" dirty="0" smtClean="0"/>
              <a:t>17-SE-81 </a:t>
            </a:r>
          </a:p>
          <a:p>
            <a:pPr marL="571500" indent="-571500" algn="l">
              <a:buFont typeface="+mj-lt"/>
              <a:buAutoNum type="romanUcPeriod"/>
            </a:pPr>
            <a:r>
              <a:rPr lang="en-US" sz="2800" dirty="0" smtClean="0"/>
              <a:t>17-SE-105 </a:t>
            </a:r>
          </a:p>
          <a:p>
            <a:pPr marL="571500" indent="-571500" algn="l">
              <a:buFont typeface="+mj-lt"/>
              <a:buAutoNum type="romanUcPeriod"/>
            </a:pPr>
            <a:r>
              <a:rPr lang="en-US" sz="2800" dirty="0" smtClean="0"/>
              <a:t>17-SE-37</a:t>
            </a:r>
          </a:p>
          <a:p>
            <a:pPr algn="l"/>
            <a:endParaRPr lang="en-US" sz="2800" dirty="0"/>
          </a:p>
        </p:txBody>
      </p:sp>
    </p:spTree>
    <p:extLst>
      <p:ext uri="{BB962C8B-B14F-4D97-AF65-F5344CB8AC3E}">
        <p14:creationId xmlns:p14="http://schemas.microsoft.com/office/powerpoint/2010/main" val="31940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0"/>
            <a:ext cx="8930747" cy="1959429"/>
          </a:xfrm>
        </p:spPr>
        <p:txBody>
          <a:bodyPr>
            <a:normAutofit/>
          </a:bodyPr>
          <a:lstStyle/>
          <a:p>
            <a:pPr algn="l"/>
            <a:r>
              <a:rPr lang="en-US" sz="4800" dirty="0" smtClean="0"/>
              <a:t>Introduction</a:t>
            </a:r>
            <a:endParaRPr lang="en-US" sz="4800" dirty="0"/>
          </a:p>
        </p:txBody>
      </p:sp>
      <p:sp>
        <p:nvSpPr>
          <p:cNvPr id="3" name="Text Placeholder 2"/>
          <p:cNvSpPr>
            <a:spLocks noGrp="1"/>
          </p:cNvSpPr>
          <p:nvPr>
            <p:ph type="body" idx="1"/>
          </p:nvPr>
        </p:nvSpPr>
        <p:spPr>
          <a:xfrm>
            <a:off x="2742095" y="2203998"/>
            <a:ext cx="8930748" cy="3439156"/>
          </a:xfrm>
        </p:spPr>
        <p:txBody>
          <a:bodyPr>
            <a:normAutofit/>
          </a:bodyPr>
          <a:lstStyle/>
          <a:p>
            <a:pPr marL="342900" indent="-342900" algn="l">
              <a:buFont typeface="Arial" panose="020B0604020202020204" pitchFamily="34" charset="0"/>
              <a:buChar char="•"/>
            </a:pPr>
            <a:r>
              <a:rPr lang="en-US" sz="2600" dirty="0" smtClean="0"/>
              <a:t>Hostel Allotment system is a system use to allot rooms to students of colleges, universities and other educational institutes.</a:t>
            </a:r>
          </a:p>
          <a:p>
            <a:pPr marL="342900" indent="-342900" algn="l">
              <a:buFont typeface="Arial" panose="020B0604020202020204" pitchFamily="34" charset="0"/>
              <a:buChar char="•"/>
            </a:pPr>
            <a:r>
              <a:rPr lang="en-US" sz="2600" dirty="0" smtClean="0"/>
              <a:t>In this system rooms are allotted on base of GPA, session and number of students in a single room.</a:t>
            </a:r>
          </a:p>
          <a:p>
            <a:pPr marL="342900" indent="-342900" algn="l">
              <a:buFont typeface="Arial" panose="020B0604020202020204" pitchFamily="34" charset="0"/>
              <a:buChar char="•"/>
            </a:pPr>
            <a:r>
              <a:rPr lang="en-US" sz="2600" dirty="0" smtClean="0"/>
              <a:t>Educational institutes administration decide the policies for the room</a:t>
            </a:r>
            <a:endParaRPr lang="en-US" sz="2600" dirty="0"/>
          </a:p>
        </p:txBody>
      </p:sp>
    </p:spTree>
    <p:extLst>
      <p:ext uri="{BB962C8B-B14F-4D97-AF65-F5344CB8AC3E}">
        <p14:creationId xmlns:p14="http://schemas.microsoft.com/office/powerpoint/2010/main" val="68034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216" y="679269"/>
            <a:ext cx="8930747" cy="1214845"/>
          </a:xfrm>
        </p:spPr>
        <p:txBody>
          <a:bodyPr>
            <a:normAutofit/>
          </a:bodyPr>
          <a:lstStyle/>
          <a:p>
            <a:pPr algn="l"/>
            <a:r>
              <a:rPr lang="en-US" sz="4800" dirty="0" smtClean="0"/>
              <a:t>Components</a:t>
            </a:r>
            <a:endParaRPr lang="en-US" sz="4800" dirty="0"/>
          </a:p>
        </p:txBody>
      </p:sp>
      <p:sp>
        <p:nvSpPr>
          <p:cNvPr id="3" name="Text Placeholder 2"/>
          <p:cNvSpPr>
            <a:spLocks noGrp="1"/>
          </p:cNvSpPr>
          <p:nvPr>
            <p:ph type="body" idx="1"/>
          </p:nvPr>
        </p:nvSpPr>
        <p:spPr>
          <a:xfrm>
            <a:off x="2572278" y="2037806"/>
            <a:ext cx="8930748" cy="3599975"/>
          </a:xfrm>
        </p:spPr>
        <p:txBody>
          <a:bodyPr>
            <a:normAutofit fontScale="92500"/>
          </a:bodyPr>
          <a:lstStyle/>
          <a:p>
            <a:pPr algn="l"/>
            <a:r>
              <a:rPr lang="en-US" sz="2600" dirty="0" smtClean="0"/>
              <a:t>There are two main components or modules of this system. </a:t>
            </a:r>
          </a:p>
          <a:p>
            <a:pPr algn="l"/>
            <a:r>
              <a:rPr lang="en-US" sz="2600" b="1" u="sng" dirty="0" smtClean="0"/>
              <a:t>1) Applicant side</a:t>
            </a:r>
          </a:p>
          <a:p>
            <a:pPr algn="l"/>
            <a:r>
              <a:rPr lang="en-US" sz="2600" dirty="0"/>
              <a:t>Applicant has to register and then  login to website (hostel allotment system) first in order to get room in a particular hostel. </a:t>
            </a:r>
          </a:p>
          <a:p>
            <a:pPr algn="l"/>
            <a:r>
              <a:rPr lang="en-US" sz="2600" b="1" u="sng" dirty="0" smtClean="0"/>
              <a:t>2) Admin </a:t>
            </a:r>
            <a:r>
              <a:rPr lang="en-US" sz="2600" b="1" u="sng" dirty="0"/>
              <a:t>side</a:t>
            </a:r>
          </a:p>
          <a:p>
            <a:pPr algn="l"/>
            <a:r>
              <a:rPr lang="en-US" sz="2600" dirty="0" smtClean="0"/>
              <a:t>Admin  / Employee </a:t>
            </a:r>
            <a:r>
              <a:rPr lang="en-US" sz="2600" dirty="0"/>
              <a:t>has to register and then  login to </a:t>
            </a:r>
            <a:r>
              <a:rPr lang="en-US" sz="2600" dirty="0" smtClean="0"/>
              <a:t>website first </a:t>
            </a:r>
            <a:r>
              <a:rPr lang="en-US" sz="2600" dirty="0"/>
              <a:t>in order to </a:t>
            </a:r>
            <a:r>
              <a:rPr lang="en-US" sz="2600" dirty="0" smtClean="0"/>
              <a:t>define policies for the </a:t>
            </a:r>
            <a:r>
              <a:rPr lang="en-US" sz="2600" dirty="0"/>
              <a:t>particular hostel. </a:t>
            </a:r>
          </a:p>
          <a:p>
            <a:pPr algn="l"/>
            <a:endParaRPr lang="en-US" sz="2600" dirty="0"/>
          </a:p>
        </p:txBody>
      </p:sp>
    </p:spTree>
    <p:extLst>
      <p:ext uri="{BB962C8B-B14F-4D97-AF65-F5344CB8AC3E}">
        <p14:creationId xmlns:p14="http://schemas.microsoft.com/office/powerpoint/2010/main" val="155773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444137"/>
            <a:ext cx="8930747" cy="1410789"/>
          </a:xfrm>
        </p:spPr>
        <p:txBody>
          <a:bodyPr>
            <a:normAutofit/>
          </a:bodyPr>
          <a:lstStyle/>
          <a:p>
            <a:pPr algn="l"/>
            <a:r>
              <a:rPr lang="en-US" sz="4800" dirty="0" smtClean="0"/>
              <a:t>Applicant side</a:t>
            </a:r>
            <a:endParaRPr lang="en-US" sz="4800" dirty="0"/>
          </a:p>
        </p:txBody>
      </p:sp>
      <p:sp>
        <p:nvSpPr>
          <p:cNvPr id="3" name="Text Placeholder 2"/>
          <p:cNvSpPr>
            <a:spLocks noGrp="1"/>
          </p:cNvSpPr>
          <p:nvPr>
            <p:ph type="body" idx="1"/>
          </p:nvPr>
        </p:nvSpPr>
        <p:spPr>
          <a:xfrm>
            <a:off x="2572278" y="2207623"/>
            <a:ext cx="8930748" cy="3443221"/>
          </a:xfrm>
        </p:spPr>
        <p:txBody>
          <a:bodyPr>
            <a:normAutofit/>
          </a:bodyPr>
          <a:lstStyle/>
          <a:p>
            <a:pPr marL="342900" indent="-342900" algn="l">
              <a:buFont typeface="Arial" panose="020B0604020202020204" pitchFamily="34" charset="0"/>
              <a:buChar char="•"/>
            </a:pPr>
            <a:r>
              <a:rPr lang="en-US" dirty="0" smtClean="0"/>
              <a:t>Applicant has to register first for room allotment. He / she has to give his / her personal and other details i.e. Registration number, full name, phone number, email account, password and session (year in university).</a:t>
            </a:r>
          </a:p>
          <a:p>
            <a:pPr marL="342900" indent="-342900" algn="l">
              <a:buFont typeface="Arial" panose="020B0604020202020204" pitchFamily="34" charset="0"/>
              <a:buChar char="•"/>
            </a:pPr>
            <a:r>
              <a:rPr lang="en-US" dirty="0" smtClean="0"/>
              <a:t>After registration applicant has to login by putting email and password that he / she used during registration</a:t>
            </a:r>
          </a:p>
          <a:p>
            <a:pPr marL="342900" indent="-342900" algn="l">
              <a:buFont typeface="Arial" panose="020B0604020202020204" pitchFamily="34" charset="0"/>
              <a:buChar char="•"/>
            </a:pPr>
            <a:r>
              <a:rPr lang="en-US" dirty="0" smtClean="0"/>
              <a:t>A button is appear for room allot and by click on that he / she can get the room according to choice. But room is given only on base of GPA  and session in institute.</a:t>
            </a:r>
            <a:endParaRPr lang="en-US" dirty="0"/>
          </a:p>
        </p:txBody>
      </p:sp>
    </p:spTree>
    <p:extLst>
      <p:ext uri="{BB962C8B-B14F-4D97-AF65-F5344CB8AC3E}">
        <p14:creationId xmlns:p14="http://schemas.microsoft.com/office/powerpoint/2010/main" val="216335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 </a:t>
            </a:r>
          </a:p>
        </p:txBody>
      </p:sp>
      <p:sp>
        <p:nvSpPr>
          <p:cNvPr id="4" name="Title 1"/>
          <p:cNvSpPr txBox="1">
            <a:spLocks/>
          </p:cNvSpPr>
          <p:nvPr/>
        </p:nvSpPr>
        <p:spPr>
          <a:xfrm>
            <a:off x="2572279" y="431074"/>
            <a:ext cx="8930747" cy="141078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Admin side</a:t>
            </a:r>
            <a:endParaRPr lang="en-US" sz="4800" dirty="0"/>
          </a:p>
        </p:txBody>
      </p:sp>
      <p:sp>
        <p:nvSpPr>
          <p:cNvPr id="5" name="Text Placeholder 2"/>
          <p:cNvSpPr txBox="1">
            <a:spLocks/>
          </p:cNvSpPr>
          <p:nvPr/>
        </p:nvSpPr>
        <p:spPr>
          <a:xfrm>
            <a:off x="2572278" y="2194560"/>
            <a:ext cx="8930748" cy="3443221"/>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dirty="0" smtClean="0"/>
              <a:t>Admin has to register first for defining room policies. He / she has to give his / her personal and other details i.e.  full name, phone number, email account, employee secret key</a:t>
            </a:r>
            <a:r>
              <a:rPr lang="en-US" dirty="0"/>
              <a:t> </a:t>
            </a:r>
            <a:r>
              <a:rPr lang="en-US" dirty="0" smtClean="0"/>
              <a:t>and password.</a:t>
            </a:r>
          </a:p>
          <a:p>
            <a:pPr marL="342900" indent="-342900" algn="l">
              <a:buFont typeface="Arial" panose="020B0604020202020204" pitchFamily="34" charset="0"/>
              <a:buChar char="•"/>
            </a:pPr>
            <a:r>
              <a:rPr lang="en-US" dirty="0" smtClean="0"/>
              <a:t>After registration applicant has to login by putting email and password that he / she used during registration</a:t>
            </a:r>
          </a:p>
          <a:p>
            <a:pPr marL="342900" indent="-342900" algn="l">
              <a:buFont typeface="Arial" panose="020B0604020202020204" pitchFamily="34" charset="0"/>
              <a:buChar char="•"/>
            </a:pPr>
            <a:r>
              <a:rPr lang="en-US" dirty="0" smtClean="0"/>
              <a:t>A button is appear for defining room policies and by click on that he / she can get the define policies for room according to choice for the hostels. He has to tell minimum GPA and for session of applicant for range of rooms</a:t>
            </a:r>
            <a:endParaRPr lang="en-US" dirty="0"/>
          </a:p>
        </p:txBody>
      </p:sp>
    </p:spTree>
    <p:extLst>
      <p:ext uri="{BB962C8B-B14F-4D97-AF65-F5344CB8AC3E}">
        <p14:creationId xmlns:p14="http://schemas.microsoft.com/office/powerpoint/2010/main" val="15697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018903"/>
            <a:ext cx="8930747" cy="822960"/>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Technologies and Tools </a:t>
            </a:r>
            <a:endParaRPr lang="en-US" sz="4800" dirty="0"/>
          </a:p>
        </p:txBody>
      </p:sp>
      <p:sp>
        <p:nvSpPr>
          <p:cNvPr id="3" name="Text Placeholder 2"/>
          <p:cNvSpPr txBox="1">
            <a:spLocks/>
          </p:cNvSpPr>
          <p:nvPr/>
        </p:nvSpPr>
        <p:spPr>
          <a:xfrm>
            <a:off x="2572278" y="2194560"/>
            <a:ext cx="8930748" cy="3443221"/>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buFont typeface="Arial" panose="020B0604020202020204" pitchFamily="34" charset="0"/>
              <a:buChar char="•"/>
            </a:pPr>
            <a:r>
              <a:rPr lang="en-US" dirty="0" smtClean="0"/>
              <a:t>For this project we created dynamic website that handle the hostel allotment system.</a:t>
            </a:r>
          </a:p>
          <a:p>
            <a:pPr marL="342900" indent="-342900">
              <a:buFont typeface="Arial" panose="020B0604020202020204" pitchFamily="34" charset="0"/>
              <a:buChar char="•"/>
            </a:pPr>
            <a:r>
              <a:rPr lang="en-US" dirty="0" smtClean="0"/>
              <a:t>We used fallowing tools, technologies and programming languages in final year project</a:t>
            </a:r>
          </a:p>
          <a:p>
            <a:pPr marL="914400" lvl="1" indent="-457200">
              <a:buFont typeface="+mj-lt"/>
              <a:buAutoNum type="alphaLcParenR"/>
            </a:pPr>
            <a:r>
              <a:rPr lang="en-US" dirty="0" smtClean="0"/>
              <a:t>HTML, CSS and Bootstrap</a:t>
            </a:r>
          </a:p>
          <a:p>
            <a:pPr marL="914400" lvl="1" indent="-457200">
              <a:buFont typeface="+mj-lt"/>
              <a:buAutoNum type="alphaLcParenR"/>
            </a:pPr>
            <a:r>
              <a:rPr lang="en-US" dirty="0" smtClean="0"/>
              <a:t>JavaScript with React.js</a:t>
            </a:r>
          </a:p>
          <a:p>
            <a:pPr marL="914400" lvl="1" indent="-457200">
              <a:buFont typeface="+mj-lt"/>
              <a:buAutoNum type="alphaLcParenR"/>
            </a:pPr>
            <a:r>
              <a:rPr lang="en-US" dirty="0" smtClean="0"/>
              <a:t>Node.js with express</a:t>
            </a:r>
          </a:p>
          <a:p>
            <a:pPr marL="914400" lvl="1" indent="-457200">
              <a:buFont typeface="+mj-lt"/>
              <a:buAutoNum type="alphaLcParenR"/>
            </a:pPr>
            <a:r>
              <a:rPr lang="en-US" dirty="0" smtClean="0"/>
              <a:t>MongoDB as database </a:t>
            </a:r>
            <a:endParaRPr lang="en-US" dirty="0"/>
          </a:p>
        </p:txBody>
      </p:sp>
    </p:spTree>
    <p:extLst>
      <p:ext uri="{BB962C8B-B14F-4D97-AF65-F5344CB8AC3E}">
        <p14:creationId xmlns:p14="http://schemas.microsoft.com/office/powerpoint/2010/main" val="389270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72279" y="1136469"/>
            <a:ext cx="8930747" cy="705394"/>
          </a:xfrm>
          <a:prstGeom prst="rect">
            <a:avLst/>
          </a:prstGeom>
        </p:spPr>
        <p:txBody>
          <a:bodyP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a) HTML, CSS and Bootstrap</a:t>
            </a:r>
            <a:endParaRPr lang="en-US" sz="4800" dirty="0"/>
          </a:p>
        </p:txBody>
      </p:sp>
      <p:sp>
        <p:nvSpPr>
          <p:cNvPr id="3" name="Text Placeholder 2"/>
          <p:cNvSpPr txBox="1">
            <a:spLocks/>
          </p:cNvSpPr>
          <p:nvPr/>
        </p:nvSpPr>
        <p:spPr>
          <a:xfrm>
            <a:off x="2572278" y="2194560"/>
            <a:ext cx="8930748" cy="3443221"/>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Hypertext </a:t>
            </a:r>
            <a:r>
              <a:rPr lang="en-US" dirty="0"/>
              <a:t>Markup </a:t>
            </a:r>
            <a:r>
              <a:rPr lang="en-US" dirty="0" smtClean="0"/>
              <a:t>Language(HTML), </a:t>
            </a:r>
            <a:r>
              <a:rPr lang="en-US" dirty="0"/>
              <a:t>a standardized system for tagging text files to achieve font, </a:t>
            </a:r>
            <a:r>
              <a:rPr lang="en-US" dirty="0" smtClean="0"/>
              <a:t>color</a:t>
            </a:r>
            <a:r>
              <a:rPr lang="en-US" dirty="0"/>
              <a:t>, graphic, and hyperlink effects on World Wide Web pages</a:t>
            </a:r>
            <a:r>
              <a:rPr lang="en-US" dirty="0" smtClean="0"/>
              <a:t>. "</a:t>
            </a:r>
            <a:r>
              <a:rPr lang="en-US" dirty="0"/>
              <a:t>an HTML file"</a:t>
            </a:r>
          </a:p>
          <a:p>
            <a:r>
              <a:rPr lang="en-US" dirty="0"/>
              <a:t>CSS stands for Cascading Style </a:t>
            </a:r>
            <a:r>
              <a:rPr lang="en-US" dirty="0" smtClean="0"/>
              <a:t>Sheets. CSS </a:t>
            </a:r>
            <a:r>
              <a:rPr lang="en-US" dirty="0"/>
              <a:t>describes how HTML elements are to be displayed on screen, paper, or in other </a:t>
            </a:r>
            <a:r>
              <a:rPr lang="en-US" dirty="0" smtClean="0"/>
              <a:t>media CSS </a:t>
            </a:r>
            <a:r>
              <a:rPr lang="en-US" dirty="0"/>
              <a:t>saves a lot of work. It can control the layout of multiple web pages all at </a:t>
            </a:r>
            <a:r>
              <a:rPr lang="en-US" dirty="0" smtClean="0"/>
              <a:t>once. External </a:t>
            </a:r>
            <a:r>
              <a:rPr lang="en-US" dirty="0"/>
              <a:t>stylesheets are stored in CSS </a:t>
            </a:r>
            <a:r>
              <a:rPr lang="en-US" dirty="0" smtClean="0"/>
              <a:t>files.</a:t>
            </a:r>
          </a:p>
          <a:p>
            <a:r>
              <a:rPr lang="en-US" dirty="0"/>
              <a:t>Bootstrap is a </a:t>
            </a:r>
            <a:r>
              <a:rPr lang="en-US" dirty="0">
                <a:hlinkClick r:id="rId2"/>
              </a:rPr>
              <a:t>free and open source</a:t>
            </a:r>
            <a:r>
              <a:rPr lang="en-US" dirty="0"/>
              <a:t> </a:t>
            </a:r>
            <a:r>
              <a:rPr lang="en-US" dirty="0">
                <a:hlinkClick r:id="rId3"/>
              </a:rPr>
              <a:t>front end</a:t>
            </a:r>
            <a:r>
              <a:rPr lang="en-US" dirty="0"/>
              <a:t> development framework for the creation of websites and </a:t>
            </a:r>
            <a:r>
              <a:rPr lang="en-US" dirty="0">
                <a:hlinkClick r:id="rId4"/>
              </a:rPr>
              <a:t>web apps</a:t>
            </a:r>
            <a:r>
              <a:rPr lang="en-US" dirty="0"/>
              <a:t>. The Bootstrap framework is built on </a:t>
            </a:r>
            <a:r>
              <a:rPr lang="en-US" dirty="0">
                <a:hlinkClick r:id="rId5"/>
              </a:rPr>
              <a:t>HTML</a:t>
            </a:r>
            <a:r>
              <a:rPr lang="en-US" dirty="0"/>
              <a:t>, </a:t>
            </a:r>
            <a:r>
              <a:rPr lang="en-US" dirty="0">
                <a:hlinkClick r:id="rId6"/>
              </a:rPr>
              <a:t>CSS</a:t>
            </a:r>
            <a:r>
              <a:rPr lang="en-US" dirty="0"/>
              <a:t>, and JavaScript (</a:t>
            </a:r>
            <a:r>
              <a:rPr lang="en-US" dirty="0">
                <a:hlinkClick r:id="rId7"/>
              </a:rPr>
              <a:t>JS</a:t>
            </a:r>
            <a:r>
              <a:rPr lang="en-US" dirty="0"/>
              <a:t>) to facilitate the development of </a:t>
            </a:r>
            <a:r>
              <a:rPr lang="en-US" dirty="0">
                <a:hlinkClick r:id="rId8"/>
              </a:rPr>
              <a:t>responsive</a:t>
            </a:r>
            <a:r>
              <a:rPr lang="en-US" dirty="0"/>
              <a:t>, </a:t>
            </a:r>
            <a:r>
              <a:rPr lang="en-US" dirty="0">
                <a:hlinkClick r:id="rId9"/>
              </a:rPr>
              <a:t>mobile-first</a:t>
            </a:r>
            <a:r>
              <a:rPr lang="en-US" dirty="0"/>
              <a:t> sites and apps.</a:t>
            </a:r>
          </a:p>
        </p:txBody>
      </p:sp>
    </p:spTree>
    <p:extLst>
      <p:ext uri="{BB962C8B-B14F-4D97-AF65-F5344CB8AC3E}">
        <p14:creationId xmlns:p14="http://schemas.microsoft.com/office/powerpoint/2010/main" val="262865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72279" y="1097280"/>
            <a:ext cx="8930747" cy="757646"/>
          </a:xfrm>
          <a:prstGeom prst="rect">
            <a:avLst/>
          </a:prstGeom>
        </p:spPr>
        <p:txBody>
          <a:bodyP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smtClean="0"/>
              <a:t>b) JavaScript with React.js</a:t>
            </a:r>
            <a:endParaRPr lang="en-US" sz="4800" dirty="0"/>
          </a:p>
        </p:txBody>
      </p:sp>
      <p:sp>
        <p:nvSpPr>
          <p:cNvPr id="4" name="Text Placeholder 2"/>
          <p:cNvSpPr txBox="1">
            <a:spLocks/>
          </p:cNvSpPr>
          <p:nvPr/>
        </p:nvSpPr>
        <p:spPr>
          <a:xfrm>
            <a:off x="2572278" y="2207623"/>
            <a:ext cx="8930748" cy="3443221"/>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buFont typeface="Arial" panose="020B0604020202020204" pitchFamily="34" charset="0"/>
              <a:buChar char="•"/>
            </a:pPr>
            <a:r>
              <a:rPr lang="en-US" dirty="0" smtClean="0"/>
              <a:t>JavaScript is </a:t>
            </a:r>
            <a:r>
              <a:rPr lang="en-US" dirty="0"/>
              <a:t>an object-oriented computer programming language commonly used to create interactive effects within web browsers</a:t>
            </a:r>
            <a:r>
              <a:rPr lang="en-US" dirty="0" smtClean="0"/>
              <a:t>.</a:t>
            </a:r>
          </a:p>
          <a:p>
            <a:pPr marL="342900" indent="-342900">
              <a:buFont typeface="Arial" panose="020B0604020202020204" pitchFamily="34" charset="0"/>
              <a:buChar char="•"/>
            </a:pPr>
            <a:r>
              <a:rPr lang="en-US" b="1" dirty="0"/>
              <a:t>React</a:t>
            </a:r>
            <a:r>
              <a:rPr lang="en-US" dirty="0"/>
              <a:t> (also known as </a:t>
            </a:r>
            <a:r>
              <a:rPr lang="en-US" b="1" dirty="0"/>
              <a:t>React.js</a:t>
            </a:r>
            <a:r>
              <a:rPr lang="en-US" dirty="0"/>
              <a:t> or </a:t>
            </a:r>
            <a:r>
              <a:rPr lang="en-US" b="1" dirty="0" err="1"/>
              <a:t>ReactJS</a:t>
            </a:r>
            <a:r>
              <a:rPr lang="en-US" dirty="0"/>
              <a:t>) is a </a:t>
            </a:r>
            <a:r>
              <a:rPr lang="en-US" dirty="0">
                <a:hlinkClick r:id="rId2" tooltip="Free and open-source software"/>
              </a:rPr>
              <a:t>free and open-source</a:t>
            </a:r>
            <a:r>
              <a:rPr lang="en-US" dirty="0"/>
              <a:t> </a:t>
            </a:r>
            <a:r>
              <a:rPr lang="en-US" dirty="0">
                <a:hlinkClick r:id="rId3" tooltip="Front end and back end"/>
              </a:rPr>
              <a:t>front-end</a:t>
            </a:r>
            <a:r>
              <a:rPr lang="en-US" dirty="0"/>
              <a:t> </a:t>
            </a:r>
            <a:r>
              <a:rPr lang="en-US" dirty="0">
                <a:hlinkClick r:id="rId4" tooltip="JavaScript library"/>
              </a:rPr>
              <a:t>JavaScript </a:t>
            </a:r>
            <a:r>
              <a:rPr lang="en-US" dirty="0" smtClean="0">
                <a:hlinkClick r:id="rId4" tooltip="JavaScript library"/>
              </a:rPr>
              <a:t>library</a:t>
            </a:r>
            <a:r>
              <a:rPr lang="en-US" dirty="0"/>
              <a:t> for building </a:t>
            </a:r>
            <a:r>
              <a:rPr lang="en-US" dirty="0">
                <a:hlinkClick r:id="rId5" tooltip="User interfaces"/>
              </a:rPr>
              <a:t>user interfaces</a:t>
            </a:r>
            <a:r>
              <a:rPr lang="en-US" dirty="0"/>
              <a:t> or UI components. </a:t>
            </a:r>
            <a:endParaRPr lang="en-US" dirty="0" smtClean="0"/>
          </a:p>
          <a:p>
            <a:pPr marL="342900" indent="-342900">
              <a:buFont typeface="Arial" panose="020B0604020202020204" pitchFamily="34" charset="0"/>
              <a:buChar char="•"/>
            </a:pPr>
            <a:r>
              <a:rPr lang="en-US" dirty="0" smtClean="0"/>
              <a:t>It </a:t>
            </a:r>
            <a:r>
              <a:rPr lang="en-US" dirty="0"/>
              <a:t>is maintained by </a:t>
            </a:r>
            <a:r>
              <a:rPr lang="en-US" dirty="0">
                <a:hlinkClick r:id="rId6"/>
              </a:rPr>
              <a:t>Facebook</a:t>
            </a:r>
            <a:r>
              <a:rPr lang="en-US" dirty="0"/>
              <a:t> and a community of individual developers and companies</a:t>
            </a:r>
            <a:r>
              <a:rPr lang="en-US" dirty="0" smtClean="0"/>
              <a:t>.</a:t>
            </a:r>
            <a:endParaRPr lang="en-US" baseline="30000" dirty="0"/>
          </a:p>
          <a:p>
            <a:pPr marL="342900" indent="-342900">
              <a:buFont typeface="Arial" panose="020B0604020202020204" pitchFamily="34" charset="0"/>
              <a:buChar char="•"/>
            </a:pPr>
            <a:r>
              <a:rPr lang="en-US" dirty="0" smtClean="0"/>
              <a:t>React </a:t>
            </a:r>
            <a:r>
              <a:rPr lang="en-US" dirty="0"/>
              <a:t>can be used as a base in the development of </a:t>
            </a:r>
            <a:r>
              <a:rPr lang="en-US" dirty="0">
                <a:hlinkClick r:id="rId7" tooltip="Single-page application"/>
              </a:rPr>
              <a:t>single-page</a:t>
            </a:r>
            <a:r>
              <a:rPr lang="en-US" dirty="0"/>
              <a:t> or mobile applications. </a:t>
            </a:r>
            <a:endParaRPr lang="en-US" dirty="0" smtClean="0"/>
          </a:p>
          <a:p>
            <a:pPr marL="342900" indent="-342900">
              <a:buFont typeface="Arial" panose="020B0604020202020204" pitchFamily="34" charset="0"/>
              <a:buChar char="•"/>
            </a:pPr>
            <a:r>
              <a:rPr lang="en-US" dirty="0" smtClean="0"/>
              <a:t>However</a:t>
            </a:r>
            <a:r>
              <a:rPr lang="en-US" dirty="0"/>
              <a:t>, React is only concerned with state management and rendering that state to the </a:t>
            </a:r>
            <a:r>
              <a:rPr lang="en-US" dirty="0">
                <a:hlinkClick r:id="rId8" tooltip="Document Object Model"/>
              </a:rPr>
              <a:t>DOM</a:t>
            </a:r>
            <a:r>
              <a:rPr lang="en-US" dirty="0"/>
              <a:t>, so creating React applications usually requires the use of additional libraries for routing, as well as certain client-side functionality</a:t>
            </a:r>
            <a:r>
              <a:rPr lang="en-US" dirty="0" smtClean="0"/>
              <a:t>.</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52344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148</TotalTime>
  <Words>1050</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Parallax</vt:lpstr>
      <vt:lpstr>Hostel Allotment System</vt:lpstr>
      <vt:lpstr>Group members</vt:lpstr>
      <vt:lpstr>Introduction</vt:lpstr>
      <vt:lpstr>Components</vt:lpstr>
      <vt:lpstr>Applicant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Allotment System</dc:title>
  <dc:creator>Z K Abid</dc:creator>
  <cp:lastModifiedBy>Z K Abid</cp:lastModifiedBy>
  <cp:revision>15</cp:revision>
  <dcterms:created xsi:type="dcterms:W3CDTF">2021-07-27T11:39:00Z</dcterms:created>
  <dcterms:modified xsi:type="dcterms:W3CDTF">2021-07-27T14:07:02Z</dcterms:modified>
</cp:coreProperties>
</file>