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9"/>
    <p:restoredTop sz="94551"/>
  </p:normalViewPr>
  <p:slideViewPr>
    <p:cSldViewPr snapToGrid="0" snapToObjects="1">
      <p:cViewPr varScale="1">
        <p:scale>
          <a:sx n="91" d="100"/>
          <a:sy n="91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4FBA-911E-A142-80D1-40D4FADA43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E8CB-6FE6-D34A-B1F5-916DF1F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Brain Barrier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Kamran Haider</a:t>
            </a:r>
          </a:p>
          <a:p>
            <a:r>
              <a:rPr lang="en-US" dirty="0" smtClean="0"/>
              <a:t>11/21/2017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8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137939"/>
            <a:ext cx="10515600" cy="1325563"/>
          </a:xfrm>
        </p:spPr>
        <p:txBody>
          <a:bodyPr/>
          <a:lstStyle/>
          <a:p>
            <a:r>
              <a:rPr lang="en-US" b="1" dirty="0" smtClean="0"/>
              <a:t>Outlook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6" y="1463502"/>
            <a:ext cx="10409584" cy="5109576"/>
          </a:xfrm>
        </p:spPr>
        <p:txBody>
          <a:bodyPr>
            <a:normAutofit/>
          </a:bodyPr>
          <a:lstStyle/>
          <a:p>
            <a:r>
              <a:rPr lang="en-US" dirty="0" smtClean="0"/>
              <a:t>It is intriguing that the Fingerprints, which are essentially bit vectors worked well.</a:t>
            </a:r>
          </a:p>
          <a:p>
            <a:r>
              <a:rPr lang="en-US" dirty="0" smtClean="0"/>
              <a:t>The next question: Can we used 2-D images of chemical structure?</a:t>
            </a:r>
          </a:p>
          <a:p>
            <a:r>
              <a:rPr lang="en-US" dirty="0" smtClean="0"/>
              <a:t>I have written the code to generate 2-D images for the datasets.</a:t>
            </a:r>
          </a:p>
          <a:p>
            <a:r>
              <a:rPr lang="en-US" b="1" dirty="0" smtClean="0"/>
              <a:t>Next steps:</a:t>
            </a:r>
          </a:p>
          <a:p>
            <a:r>
              <a:rPr lang="en-US" dirty="0" smtClean="0"/>
              <a:t>I created a toy implementation of Deep Layer Neural Networks (based on a programming assignment from Coursera deep learning course) to diver deeper and develop a simple image recognition approach for blood brain barrier challenge.</a:t>
            </a:r>
          </a:p>
          <a:p>
            <a:r>
              <a:rPr lang="en-US" dirty="0" smtClean="0"/>
              <a:t>I would love to improve and discuss this as an example of building, simple, testable prototypes for machine learning code.</a:t>
            </a:r>
          </a:p>
        </p:txBody>
      </p:sp>
    </p:spTree>
    <p:extLst>
      <p:ext uri="{BB962C8B-B14F-4D97-AF65-F5344CB8AC3E}">
        <p14:creationId xmlns:p14="http://schemas.microsoft.com/office/powerpoint/2010/main" val="106742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137939"/>
            <a:ext cx="10515600" cy="1325563"/>
          </a:xfrm>
        </p:spPr>
        <p:txBody>
          <a:bodyPr/>
          <a:lstStyle/>
          <a:p>
            <a:r>
              <a:rPr lang="en-US" b="1" dirty="0" smtClean="0"/>
              <a:t>Thanks 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6" y="1463502"/>
            <a:ext cx="10409584" cy="5109576"/>
          </a:xfrm>
        </p:spPr>
        <p:txBody>
          <a:bodyPr>
            <a:normAutofit/>
          </a:bodyPr>
          <a:lstStyle/>
          <a:p>
            <a:r>
              <a:rPr lang="en-US" dirty="0" smtClean="0"/>
              <a:t>For giving me an opportunity to work on this exciting problem.</a:t>
            </a:r>
          </a:p>
          <a:p>
            <a:r>
              <a:rPr lang="en-US" dirty="0" smtClean="0"/>
              <a:t>As an aspiring machine (deep) learning expert, I would be thrilled to get a chance to explain in more detail, how I approached this problem.</a:t>
            </a:r>
          </a:p>
        </p:txBody>
      </p:sp>
    </p:spTree>
    <p:extLst>
      <p:ext uri="{BB962C8B-B14F-4D97-AF65-F5344CB8AC3E}">
        <p14:creationId xmlns:p14="http://schemas.microsoft.com/office/powerpoint/2010/main" val="4529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/>
          </a:bodyPr>
          <a:lstStyle/>
          <a:p>
            <a:r>
              <a:rPr lang="en-US" dirty="0" smtClean="0"/>
              <a:t>Two different representations of the data set were generated:</a:t>
            </a:r>
          </a:p>
          <a:p>
            <a:pPr lvl="1"/>
            <a:r>
              <a:rPr lang="en-US" dirty="0" smtClean="0"/>
              <a:t>Molecular Descriptors</a:t>
            </a:r>
          </a:p>
          <a:p>
            <a:pPr lvl="1"/>
            <a:r>
              <a:rPr lang="en-US" dirty="0" smtClean="0"/>
              <a:t>Morgan Fingerprints</a:t>
            </a:r>
          </a:p>
          <a:p>
            <a:r>
              <a:rPr lang="en-US" dirty="0" smtClean="0"/>
              <a:t>Two classifiers were chosen:</a:t>
            </a:r>
          </a:p>
          <a:p>
            <a:pPr lvl="1"/>
            <a:r>
              <a:rPr lang="en-US" dirty="0" smtClean="0"/>
              <a:t>A logistic regression model</a:t>
            </a:r>
          </a:p>
          <a:p>
            <a:pPr lvl="1"/>
            <a:r>
              <a:rPr lang="en-US" dirty="0" smtClean="0"/>
              <a:t>An artificial neural network</a:t>
            </a:r>
          </a:p>
          <a:p>
            <a:r>
              <a:rPr lang="en-US" dirty="0" smtClean="0"/>
              <a:t>Performance was evaluated based on a training(70%)/test(30) split where test set was unseen by the model.</a:t>
            </a:r>
          </a:p>
          <a:p>
            <a:r>
              <a:rPr lang="en-US" dirty="0" smtClean="0"/>
              <a:t>ROC area under curve (AUC) score was used as a performance metric.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1332"/>
          </a:xfrm>
        </p:spPr>
        <p:txBody>
          <a:bodyPr/>
          <a:lstStyle/>
          <a:p>
            <a:r>
              <a:rPr lang="en-US" dirty="0" smtClean="0"/>
              <a:t>As a starting point, the SMILES data were used to generate molecular descriptors.</a:t>
            </a:r>
          </a:p>
          <a:p>
            <a:r>
              <a:rPr lang="en-US" dirty="0" smtClean="0"/>
              <a:t>The choice of descriptors was based on the list of </a:t>
            </a:r>
            <a:r>
              <a:rPr lang="en-US" dirty="0" err="1" smtClean="0"/>
              <a:t>RDKit</a:t>
            </a:r>
            <a:r>
              <a:rPr lang="en-US" dirty="0" smtClean="0"/>
              <a:t> molecular descriptors and cover features such size, molecular weight, number of aromatic rings, </a:t>
            </a:r>
            <a:r>
              <a:rPr lang="en-US" dirty="0" err="1" smtClean="0"/>
              <a:t>logP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Logistic Regression classifier was chosen as a starting model.</a:t>
            </a:r>
          </a:p>
          <a:p>
            <a:r>
              <a:rPr lang="en-US" dirty="0" smtClean="0"/>
              <a:t>In short, the model works by calculating a weighted sum of input features and a bias term and using the sigmoid ‘squishing’ </a:t>
            </a:r>
            <a:r>
              <a:rPr lang="en-US" dirty="0" smtClean="0"/>
              <a:t>to obtain </a:t>
            </a:r>
            <a:r>
              <a:rPr lang="en-US" dirty="0" smtClean="0"/>
              <a:t>the probability of an instance belonging to the positive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592"/>
            <a:ext cx="10515600" cy="979348"/>
          </a:xfrm>
        </p:spPr>
        <p:txBody>
          <a:bodyPr/>
          <a:lstStyle/>
          <a:p>
            <a:r>
              <a:rPr lang="en-US" b="1" dirty="0" smtClean="0"/>
              <a:t>Model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322041"/>
            <a:ext cx="5575852" cy="4668977"/>
          </a:xfrm>
        </p:spPr>
        <p:txBody>
          <a:bodyPr>
            <a:normAutofit/>
          </a:bodyPr>
          <a:lstStyle/>
          <a:p>
            <a:r>
              <a:rPr lang="en-US" dirty="0" smtClean="0"/>
              <a:t>Model performance was evaluated with 100 iterations over the dataset, each time with 70/30 training/test split to calculate average performance of the model.</a:t>
            </a:r>
          </a:p>
          <a:p>
            <a:r>
              <a:rPr lang="en-US" dirty="0" smtClean="0"/>
              <a:t>ROC AUC score: </a:t>
            </a:r>
            <a:r>
              <a:rPr lang="fi-FI" dirty="0" smtClean="0"/>
              <a:t>0.68 </a:t>
            </a:r>
            <a:r>
              <a:rPr lang="en-US" dirty="0" smtClean="0"/>
              <a:t>± 0.02</a:t>
            </a:r>
          </a:p>
          <a:p>
            <a:r>
              <a:rPr lang="en-US" dirty="0" smtClean="0"/>
              <a:t>Statistically significant performance relative to the Null Model (where category labels are randomly assigned).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13" y="1322041"/>
            <a:ext cx="5393452" cy="40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137940"/>
            <a:ext cx="10515600" cy="1104590"/>
          </a:xfrm>
        </p:spPr>
        <p:txBody>
          <a:bodyPr/>
          <a:lstStyle/>
          <a:p>
            <a:r>
              <a:rPr lang="en-US" b="1" dirty="0" smtClean="0"/>
              <a:t>Model 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6" y="1242529"/>
            <a:ext cx="5655365" cy="5330549"/>
          </a:xfrm>
        </p:spPr>
        <p:txBody>
          <a:bodyPr>
            <a:normAutofit/>
          </a:bodyPr>
          <a:lstStyle/>
          <a:p>
            <a:r>
              <a:rPr lang="en-US" dirty="0" smtClean="0"/>
              <a:t>The learning curve shows that model is essentially ‘under fitting’ the data.</a:t>
            </a:r>
          </a:p>
          <a:p>
            <a:r>
              <a:rPr lang="en-US" dirty="0" smtClean="0"/>
              <a:t>Performance quickly flattens out, adding more data </a:t>
            </a:r>
            <a:r>
              <a:rPr lang="en-US" dirty="0" smtClean="0"/>
              <a:t>wouldn't </a:t>
            </a:r>
            <a:r>
              <a:rPr lang="en-US" dirty="0" smtClean="0"/>
              <a:t>help here.</a:t>
            </a:r>
          </a:p>
          <a:p>
            <a:r>
              <a:rPr lang="en-US" dirty="0" smtClean="0"/>
              <a:t>Perhaps more complex model or addition of features will help?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26" y="1622528"/>
            <a:ext cx="6343374" cy="47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137939"/>
            <a:ext cx="10515600" cy="1325563"/>
          </a:xfrm>
        </p:spPr>
        <p:txBody>
          <a:bodyPr/>
          <a:lstStyle/>
          <a:p>
            <a:r>
              <a:rPr lang="en-US" b="1" dirty="0" smtClean="0"/>
              <a:t>Some Additional Model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6" y="1476754"/>
            <a:ext cx="10409584" cy="5109576"/>
          </a:xfrm>
        </p:spPr>
        <p:txBody>
          <a:bodyPr>
            <a:normAutofit/>
          </a:bodyPr>
          <a:lstStyle/>
          <a:p>
            <a:r>
              <a:rPr lang="en-US" dirty="0" smtClean="0"/>
              <a:t>Intrigued by this dataset and the results so far, I tried Artificial Neural Networks.</a:t>
            </a:r>
          </a:p>
          <a:p>
            <a:r>
              <a:rPr lang="en-US" dirty="0" smtClean="0"/>
              <a:t>I also added an additional data representation, namely Fingerprints.</a:t>
            </a:r>
          </a:p>
          <a:p>
            <a:r>
              <a:rPr lang="en-US" dirty="0" smtClean="0"/>
              <a:t>It is better to systematically approach the improvement in an ML project.</a:t>
            </a:r>
          </a:p>
          <a:p>
            <a:r>
              <a:rPr lang="en-US" dirty="0" smtClean="0"/>
              <a:t>Started with a single layer architecture, 1 RELU hidden layer with 64 units and on output Sigmoid activation layer.</a:t>
            </a:r>
          </a:p>
        </p:txBody>
      </p:sp>
    </p:spTree>
    <p:extLst>
      <p:ext uri="{BB962C8B-B14F-4D97-AF65-F5344CB8AC3E}">
        <p14:creationId xmlns:p14="http://schemas.microsoft.com/office/powerpoint/2010/main" val="88857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Artificial Neural Networks Performance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477422" y="5866679"/>
            <a:ext cx="271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ROC AUC:  0.93% (+/- 0.02)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972" y="6027290"/>
            <a:ext cx="282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ROC AUC: 0.84% (+/- 0.05%)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" y="1772635"/>
            <a:ext cx="5349461" cy="4012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317" y="1638566"/>
            <a:ext cx="5637483" cy="4228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13985" y="1699064"/>
            <a:ext cx="2250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Molecular Descriptors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64820" y="1709904"/>
            <a:ext cx="209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Morgan Fingerprints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137939"/>
            <a:ext cx="10515600" cy="132556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6" y="1463502"/>
            <a:ext cx="10409584" cy="5109576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 provided a reasonable starting point.</a:t>
            </a:r>
          </a:p>
          <a:p>
            <a:r>
              <a:rPr lang="en-US" dirty="0" smtClean="0"/>
              <a:t>The under-fitting suggested that more complex model or more features might perform better.</a:t>
            </a:r>
          </a:p>
          <a:p>
            <a:r>
              <a:rPr lang="en-US" dirty="0" smtClean="0"/>
              <a:t>A single-layer artificial Neural Network was chosen as the next model.</a:t>
            </a:r>
          </a:p>
          <a:p>
            <a:r>
              <a:rPr lang="en-US" dirty="0" smtClean="0"/>
              <a:t>An additional data representation was used: Morgan(ECFP) fingerprints that resulted in the best performance relative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20486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551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Blood Brain Barrier Predictions</vt:lpstr>
      <vt:lpstr>Summary</vt:lpstr>
      <vt:lpstr>Representation 1</vt:lpstr>
      <vt:lpstr>Model</vt:lpstr>
      <vt:lpstr>Model performance</vt:lpstr>
      <vt:lpstr>Model Diagnosis</vt:lpstr>
      <vt:lpstr>Some Additional Model Building</vt:lpstr>
      <vt:lpstr>Artificial Neural Networks Performance</vt:lpstr>
      <vt:lpstr>Summary</vt:lpstr>
      <vt:lpstr>Outlook</vt:lpstr>
      <vt:lpstr>Thanks …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Brain Barrier Predictions</dc:title>
  <dc:creator>Kamran Haider</dc:creator>
  <cp:lastModifiedBy>Kamran Haider</cp:lastModifiedBy>
  <cp:revision>93</cp:revision>
  <dcterms:created xsi:type="dcterms:W3CDTF">2017-11-21T07:36:14Z</dcterms:created>
  <dcterms:modified xsi:type="dcterms:W3CDTF">2017-11-22T16:08:36Z</dcterms:modified>
</cp:coreProperties>
</file>