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75" r:id="rId4"/>
    <p:sldId id="276" r:id="rId5"/>
    <p:sldId id="261" r:id="rId6"/>
    <p:sldId id="277" r:id="rId7"/>
    <p:sldId id="278" r:id="rId8"/>
    <p:sldId id="279" r:id="rId9"/>
    <p:sldId id="272" r:id="rId10"/>
    <p:sldId id="281" r:id="rId11"/>
    <p:sldId id="265" r:id="rId12"/>
    <p:sldId id="280" r:id="rId13"/>
    <p:sldId id="285" r:id="rId14"/>
    <p:sldId id="283" r:id="rId15"/>
    <p:sldId id="284" r:id="rId16"/>
    <p:sldId id="28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909"/>
    <a:srgbClr val="E37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2E8B-8A80-4821-9D47-8FA5A7B2ADF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9F16A-2C50-4969-9474-2B0CC7EE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9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2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4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2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7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7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9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8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8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14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155936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0824" y="6682154"/>
            <a:ext cx="2615284" cy="164126"/>
          </a:xfrm>
          <a:solidFill>
            <a:srgbClr val="E98909"/>
          </a:solidFill>
        </p:spPr>
        <p:txBody>
          <a:bodyPr/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2" y="6682153"/>
            <a:ext cx="5327666" cy="189917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130174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32136" cy="4479926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58462" y="1395632"/>
            <a:ext cx="9290538" cy="130174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108" y="252632"/>
            <a:ext cx="952500" cy="952500"/>
          </a:xfrm>
          <a:prstGeom prst="rect">
            <a:avLst/>
          </a:prstGeom>
        </p:spPr>
      </p:pic>
      <p:sp>
        <p:nvSpPr>
          <p:cNvPr id="10" name="Freeform 12"/>
          <p:cNvSpPr/>
          <p:nvPr userDrawn="1"/>
        </p:nvSpPr>
        <p:spPr>
          <a:xfrm>
            <a:off x="6680843" y="6541479"/>
            <a:ext cx="1309606" cy="330591"/>
          </a:xfrm>
          <a:custGeom>
            <a:avLst/>
            <a:gdLst/>
            <a:ahLst/>
            <a:cxnLst/>
            <a:rect l="l" t="t" r="r" b="b"/>
            <a:pathLst>
              <a:path w="2184126" h="730689">
                <a:moveTo>
                  <a:pt x="0" y="0"/>
                </a:moveTo>
                <a:lnTo>
                  <a:pt x="2184126" y="0"/>
                </a:lnTo>
                <a:lnTo>
                  <a:pt x="2184126" y="730689"/>
                </a:lnTo>
                <a:lnTo>
                  <a:pt x="0" y="73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799" y="2743200"/>
            <a:ext cx="8989484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CS-FYP    DHA Suffa University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Proect Name here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899346"/>
            <a:ext cx="1727200" cy="11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2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812801" y="6400607"/>
            <a:ext cx="7228111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prstClr val="white"/>
                </a:solidFill>
              </a:rPr>
              <a:t>Project name here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416676"/>
            <a:ext cx="3556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CS-FYP    DHA Suffa University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7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5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81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964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775F55"/>
                </a:solidFill>
              </a:rPr>
              <a:t>CS-FYP    DHA Suffa University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775F55"/>
                </a:solidFill>
              </a:rPr>
              <a:t>Proect Name here </a:t>
            </a:r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5600" y="458034"/>
            <a:ext cx="7594602" cy="1410829"/>
          </a:xfrm>
          <a:prstGeom prst="rect">
            <a:avLst/>
          </a:prstGeom>
          <a:solidFill>
            <a:srgbClr val="E37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white"/>
                </a:solidFill>
              </a:rPr>
              <a:t>Fire </a:t>
            </a:r>
            <a:r>
              <a:rPr lang="en-US" sz="3600" dirty="0" err="1" smtClean="0">
                <a:solidFill>
                  <a:prstClr val="white"/>
                </a:solidFill>
              </a:rPr>
              <a:t>ProX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3629" y="3296214"/>
            <a:ext cx="5117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Calibri" pitchFamily="34" charset="0"/>
              </a:rPr>
              <a:t>Team Members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Kamran Ahmed</a:t>
            </a: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Bilal </a:t>
            </a:r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Hussain</a:t>
            </a:r>
            <a:endParaRPr lang="en-US" sz="2000" dirty="0" smtClean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Hasan</a:t>
            </a:r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Iftikhar</a:t>
            </a:r>
            <a:endParaRPr lang="en-US" sz="2000" dirty="0" smtClean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b="1" smtClean="0">
                <a:solidFill>
                  <a:prstClr val="black"/>
                </a:solidFill>
                <a:latin typeface="Calibri" pitchFamily="34" charset="0"/>
              </a:rPr>
              <a:t>Supervisors</a:t>
            </a:r>
            <a:endParaRPr lang="en-US" sz="2000" b="1" dirty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Dr</a:t>
            </a:r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 Ahmad Bilal</a:t>
            </a: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Mr</a:t>
            </a:r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 Conrad </a:t>
            </a:r>
            <a:r>
              <a:rPr lang="en-US" sz="2000" dirty="0" err="1" smtClean="0">
                <a:solidFill>
                  <a:prstClr val="black"/>
                </a:solidFill>
                <a:latin typeface="Calibri" pitchFamily="34" charset="0"/>
              </a:rPr>
              <a:t>D’silva</a:t>
            </a:r>
            <a:r>
              <a:rPr lang="en-US" sz="200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39110" y="230336"/>
            <a:ext cx="19741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>P-2000</a:t>
            </a:r>
            <a:endParaRPr lang="en-US" sz="3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3505200" y="4419599"/>
            <a:ext cx="838200" cy="838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5435" y="2019300"/>
            <a:ext cx="7574012" cy="1049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1094" y="6084282"/>
            <a:ext cx="6172200" cy="49529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DHA </a:t>
            </a:r>
            <a:r>
              <a:rPr lang="en-US" sz="2000" dirty="0" err="1">
                <a:solidFill>
                  <a:prstClr val="white"/>
                </a:solidFill>
              </a:rPr>
              <a:t>Suffa</a:t>
            </a:r>
            <a:r>
              <a:rPr lang="en-US" sz="2000" dirty="0">
                <a:solidFill>
                  <a:prstClr val="white"/>
                </a:solidFill>
              </a:rPr>
              <a:t>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4483" y="6648290"/>
            <a:ext cx="6168811" cy="1524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989971"/>
            <a:ext cx="1637172" cy="16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3600" dirty="0"/>
              <a:t>Our methodology involves the utilization of the </a:t>
            </a:r>
            <a:r>
              <a:rPr lang="en-US" sz="3600" b="1" dirty="0"/>
              <a:t>YOLO (You Only Look Once) </a:t>
            </a:r>
            <a:r>
              <a:rPr lang="en-US" sz="3600" dirty="0"/>
              <a:t>algorithm for fire detection. This algorithm offers real-time object detection capabilities, making it suitable for our application. We are implementing the system using Python programming language due to its versatility and extensive libraries support.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38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- Project tools </a:t>
            </a:r>
            <a:r>
              <a:rPr lang="en-US" sz="3600" dirty="0"/>
              <a:t>(or Hardware required)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</a:t>
            </a:r>
            <a:r>
              <a:rPr lang="en-US" dirty="0" smtClean="0"/>
              <a:t>any tool required</a:t>
            </a:r>
          </a:p>
          <a:p>
            <a:pPr lvl="2"/>
            <a:r>
              <a:rPr lang="en-US" dirty="0" smtClean="0"/>
              <a:t>YOLO</a:t>
            </a:r>
          </a:p>
          <a:p>
            <a:pPr lvl="2"/>
            <a:r>
              <a:rPr lang="en-US" dirty="0" err="1" smtClean="0"/>
              <a:t>Phython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Vs</a:t>
            </a:r>
            <a:r>
              <a:rPr lang="en-US" dirty="0" smtClean="0"/>
              <a:t> Code </a:t>
            </a:r>
            <a:endParaRPr lang="en-US" dirty="0"/>
          </a:p>
          <a:p>
            <a:pPr lvl="2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lvl="2"/>
            <a:r>
              <a:rPr lang="en-US" dirty="0" err="1" smtClean="0"/>
              <a:t>OpenCV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Hardware requirements  </a:t>
            </a:r>
          </a:p>
          <a:p>
            <a:r>
              <a:rPr lang="en-US" dirty="0" err="1" smtClean="0"/>
              <a:t>WebCam</a:t>
            </a:r>
            <a:r>
              <a:rPr lang="en-US" dirty="0" smtClean="0"/>
              <a:t>/Camera</a:t>
            </a:r>
          </a:p>
          <a:p>
            <a:r>
              <a:rPr lang="en-US" dirty="0" smtClean="0"/>
              <a:t>Laptop/Pc with sufficient GPU &amp; 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219200"/>
            <a:ext cx="787400" cy="381000"/>
          </a:xfrm>
        </p:spPr>
        <p:txBody>
          <a:bodyPr/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YOLO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3200" dirty="0"/>
              <a:t>High speed and accuracy.</a:t>
            </a:r>
          </a:p>
          <a:p>
            <a:r>
              <a:rPr lang="en-US" sz="3200" dirty="0"/>
              <a:t>Suitable for real-time applications.</a:t>
            </a:r>
          </a:p>
          <a:p>
            <a:r>
              <a:rPr lang="en-US" sz="3200" dirty="0"/>
              <a:t>Open-source implementation available (YOLOv5, YOLOv8</a:t>
            </a:r>
            <a:r>
              <a:rPr lang="en-US" sz="3200" dirty="0" smtClean="0"/>
              <a:t>).</a:t>
            </a:r>
          </a:p>
          <a:p>
            <a:r>
              <a:rPr lang="en-US" sz="3200" dirty="0"/>
              <a:t>The YOLO algorithm stands out for its efficiency and accuracy in object detection tasks. By dividing the input image into a grid and predicting bounding boxes and class probabilities simultaneously, YOLO enables real-time detection of fire incidents with high accuracy.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</a:t>
            </a:r>
            <a:r>
              <a:rPr lang="en-US" sz="3200" dirty="0"/>
              <a:t>training our model, we have curated a comprehensive dataset comprising various fire-related images and videos. This dataset is essential for training the model to recognize different fire patterns and scenarios accurately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Sources for Fire Image </a:t>
            </a:r>
            <a:r>
              <a:rPr lang="en-US" sz="3200" dirty="0" err="1"/>
              <a:t>DatasetPublicly</a:t>
            </a:r>
            <a:r>
              <a:rPr lang="en-US" sz="3200" dirty="0"/>
              <a:t> available datasets </a:t>
            </a:r>
            <a:r>
              <a:rPr lang="en-US" sz="3200" b="1" dirty="0"/>
              <a:t>(Open Images, </a:t>
            </a:r>
            <a:r>
              <a:rPr lang="en-US" sz="3200" b="1" dirty="0" err="1"/>
              <a:t>Kaggle</a:t>
            </a:r>
            <a:r>
              <a:rPr lang="en-US" sz="3200" b="1" dirty="0" smtClean="0"/>
              <a:t>).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2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95633"/>
            <a:ext cx="10868338" cy="50432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352282"/>
            <a:ext cx="10450649" cy="51515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1219201"/>
            <a:ext cx="10829699" cy="52975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Group Members</a:t>
            </a:r>
          </a:p>
          <a:p>
            <a:pPr lvl="1"/>
            <a:r>
              <a:rPr lang="en-US" sz="4000" dirty="0" smtClean="0"/>
              <a:t>Kamran Ahmed</a:t>
            </a:r>
          </a:p>
          <a:p>
            <a:pPr lvl="1"/>
            <a:r>
              <a:rPr lang="en-US" sz="4000" dirty="0" smtClean="0"/>
              <a:t>Bilal </a:t>
            </a:r>
            <a:r>
              <a:rPr lang="en-US" sz="4000" dirty="0" err="1" smtClean="0"/>
              <a:t>Hussain</a:t>
            </a:r>
            <a:endParaRPr lang="en-US" sz="4000" dirty="0" smtClean="0"/>
          </a:p>
          <a:p>
            <a:pPr lvl="1"/>
            <a:r>
              <a:rPr lang="en-US" sz="4000" dirty="0" err="1" smtClean="0"/>
              <a:t>Hasan</a:t>
            </a:r>
            <a:r>
              <a:rPr lang="en-US" sz="4000" dirty="0" smtClean="0"/>
              <a:t> Iftikhar</a:t>
            </a:r>
          </a:p>
          <a:p>
            <a:r>
              <a:rPr lang="en-US" sz="3600" dirty="0" smtClean="0"/>
              <a:t>Supervised By: </a:t>
            </a:r>
            <a:r>
              <a:rPr lang="en-US" sz="3600" dirty="0" err="1" smtClean="0"/>
              <a:t>Dr</a:t>
            </a:r>
            <a:r>
              <a:rPr lang="en-US" sz="3600" dirty="0" smtClean="0"/>
              <a:t> Ahmad Bilal &amp; </a:t>
            </a:r>
            <a:r>
              <a:rPr lang="en-US" sz="3600" dirty="0" err="1" smtClean="0"/>
              <a:t>Mr</a:t>
            </a:r>
            <a:r>
              <a:rPr lang="en-US" sz="3600" dirty="0" smtClean="0"/>
              <a:t> Conrad </a:t>
            </a:r>
            <a:r>
              <a:rPr lang="en-US" sz="3600" dirty="0" err="1" smtClean="0"/>
              <a:t>Dsilva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87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3600" dirty="0"/>
              <a:t>Our project focuses on designing and implementing a robust fire detection system using advanced technologies. Leveraging computer vision and machine learning techniques, we aim to develop a system capable of accurately detecting fire incidents in real-time.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5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997660"/>
            <a:ext cx="10236200" cy="4082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increasing frequency of fire incidents poses a significant threat to life and </a:t>
            </a:r>
            <a:r>
              <a:rPr lang="en-US" dirty="0" smtClean="0"/>
              <a:t>property. </a:t>
            </a:r>
          </a:p>
          <a:p>
            <a:r>
              <a:rPr lang="en-US" dirty="0" smtClean="0"/>
              <a:t>We are developing </a:t>
            </a:r>
            <a:r>
              <a:rPr lang="en-US" dirty="0"/>
              <a:t>a cost-effective solution that utilizes commonly available webcams or cameras for real-time fire and smoke detection.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traditional fire detection systems with limited monitoring capabilities, this initiative aims to overcome the drawbacks of expensive sensors and complex installations.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challenge lies in designing an algorithm capable of </a:t>
            </a:r>
            <a:r>
              <a:rPr lang="en-US" dirty="0" smtClean="0"/>
              <a:t>making decision between </a:t>
            </a:r>
            <a:r>
              <a:rPr lang="en-US" dirty="0"/>
              <a:t>routine environmental variations and genuine fire events, ensuring a practical and easily </a:t>
            </a:r>
            <a:r>
              <a:rPr lang="en-US" dirty="0" smtClean="0"/>
              <a:t>deployable.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 Business Objectives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2800" y="1702238"/>
            <a:ext cx="10232136" cy="43778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Minimize response times to enhance overall safety.</a:t>
            </a:r>
          </a:p>
          <a:p>
            <a:r>
              <a:rPr lang="en-US" sz="2400" dirty="0" smtClean="0"/>
              <a:t>Safeguard </a:t>
            </a:r>
            <a:r>
              <a:rPr lang="en-US" sz="2400" dirty="0"/>
              <a:t>lives and property through early intervention.</a:t>
            </a:r>
          </a:p>
          <a:p>
            <a:r>
              <a:rPr lang="en-US" sz="2400" dirty="0"/>
              <a:t>Develop and implement an advanced fire detection system leveraging camera-based technology, specifically utilizing existing security and surveillance cameras (CCTV</a:t>
            </a:r>
            <a:r>
              <a:rPr lang="en-US" sz="2400" dirty="0" smtClean="0"/>
              <a:t>) infrastructure.</a:t>
            </a:r>
          </a:p>
          <a:p>
            <a:r>
              <a:rPr lang="en-US" sz="2400" dirty="0"/>
              <a:t>Minimize the need for additional sensors, optimizing the use of existing </a:t>
            </a:r>
            <a:r>
              <a:rPr lang="en-US" sz="2400" dirty="0" smtClean="0"/>
              <a:t>infrastructure of camera </a:t>
            </a:r>
            <a:r>
              <a:rPr lang="en-US" sz="2400" dirty="0"/>
              <a:t>for cost efficiency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Provide an accurate and reliable fire detection mechanism in various environments, encompassing residential, commercial, and industrial spaces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idea can fulfill the need of security, surveillance &amp; fire detection by using single camera.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800" y="1219200"/>
            <a:ext cx="787400" cy="377780"/>
          </a:xfrm>
        </p:spPr>
        <p:txBody>
          <a:bodyPr/>
          <a:lstStyle/>
          <a:p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43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/>
              <a:t>Homes </a:t>
            </a:r>
            <a:r>
              <a:rPr lang="en-US" sz="3600" dirty="0"/>
              <a:t>and Businesses</a:t>
            </a:r>
          </a:p>
          <a:p>
            <a:pPr lvl="1"/>
            <a:r>
              <a:rPr lang="en-US" sz="3600" dirty="0" smtClean="0"/>
              <a:t>Banks</a:t>
            </a:r>
            <a:endParaRPr lang="en-US" sz="3600" dirty="0"/>
          </a:p>
          <a:p>
            <a:pPr lvl="1"/>
            <a:r>
              <a:rPr lang="en-US" sz="3600" dirty="0"/>
              <a:t>Industrial </a:t>
            </a:r>
            <a:r>
              <a:rPr lang="en-US" sz="3600" dirty="0" smtClean="0"/>
              <a:t>Facilities</a:t>
            </a:r>
          </a:p>
          <a:p>
            <a:pPr lvl="1"/>
            <a:r>
              <a:rPr lang="en-US" sz="3600" dirty="0" smtClean="0"/>
              <a:t>Commercial Buildings</a:t>
            </a:r>
          </a:p>
          <a:p>
            <a:pPr lvl="1"/>
            <a:r>
              <a:rPr lang="en-US" sz="3600" dirty="0" smtClean="0"/>
              <a:t>Residential Buildings</a:t>
            </a:r>
          </a:p>
          <a:p>
            <a:pPr lvl="1"/>
            <a:r>
              <a:rPr lang="en-US" sz="3600" dirty="0" smtClean="0"/>
              <a:t>Public Places</a:t>
            </a:r>
          </a:p>
          <a:p>
            <a:pPr lvl="1"/>
            <a:r>
              <a:rPr lang="en-US" sz="3600" dirty="0" smtClean="0"/>
              <a:t>Hospitals</a:t>
            </a:r>
          </a:p>
          <a:p>
            <a:pPr lvl="1"/>
            <a:endParaRPr lang="en-US" dirty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072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Fire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4400" dirty="0"/>
              <a:t>Reduces property damage and loss of life.</a:t>
            </a:r>
          </a:p>
          <a:p>
            <a:r>
              <a:rPr lang="en-US" sz="4400" dirty="0"/>
              <a:t>Enables faster response times for firefighters.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imely </a:t>
            </a:r>
            <a:r>
              <a:rPr lang="en-US" sz="4400" dirty="0"/>
              <a:t>detection can significantly reduce the impact of fire-related incidents, saving lives and </a:t>
            </a:r>
            <a:r>
              <a:rPr lang="en-US" sz="4400" dirty="0" smtClean="0"/>
              <a:t>resources.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8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97656"/>
            <a:ext cx="10232136" cy="4441781"/>
          </a:xfrm>
        </p:spPr>
        <p:txBody>
          <a:bodyPr>
            <a:normAutofit/>
          </a:bodyPr>
          <a:lstStyle/>
          <a:p>
            <a:r>
              <a:rPr lang="en-US" sz="4000" dirty="0"/>
              <a:t>Our primary goal is to develop a reliable and efficient fire detection system that can accurately identify fire incidents as quickly as possible. Key objectives include implementing a user-friendly interface, achieving high detection accuracy, and ensuring real-time </a:t>
            </a:r>
            <a:r>
              <a:rPr lang="en-US" sz="4000" dirty="0" smtClean="0"/>
              <a:t>responsiveness.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395632"/>
            <a:ext cx="787400" cy="425596"/>
          </a:xfrm>
        </p:spPr>
        <p:txBody>
          <a:bodyPr/>
          <a:lstStyle/>
          <a:p>
            <a:r>
              <a:rPr lang="en-US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64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and Methodology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Fire </a:t>
            </a:r>
            <a:r>
              <a:rPr lang="en-US" dirty="0" err="1">
                <a:solidFill>
                  <a:prstClr val="white"/>
                </a:solidFill>
              </a:rPr>
              <a:t>ProX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DHA Suffa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00" y="1219200"/>
            <a:ext cx="787400" cy="381000"/>
          </a:xfrm>
        </p:spPr>
        <p:txBody>
          <a:bodyPr/>
          <a:lstStyle/>
          <a:p>
            <a:r>
              <a:rPr lang="en-US" sz="2000" dirty="0"/>
              <a:t>8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3" y="1600200"/>
            <a:ext cx="10483403" cy="48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683</Words>
  <Application>Microsoft Office PowerPoint</Application>
  <PresentationFormat>Widescreen</PresentationFormat>
  <Paragraphs>125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PowerPoint Presentation</vt:lpstr>
      <vt:lpstr>Group Introduction </vt:lpstr>
      <vt:lpstr>Project Overview</vt:lpstr>
      <vt:lpstr>Solution</vt:lpstr>
      <vt:lpstr>2- Business Objectives </vt:lpstr>
      <vt:lpstr>Applications</vt:lpstr>
      <vt:lpstr>Importance of Fire Detection</vt:lpstr>
      <vt:lpstr>Project Goals and Objectives</vt:lpstr>
      <vt:lpstr>System Design and Methodology</vt:lpstr>
      <vt:lpstr>Methodology</vt:lpstr>
      <vt:lpstr>5- Project tools (or Hardware required) </vt:lpstr>
      <vt:lpstr>Advantages Of YOLO</vt:lpstr>
      <vt:lpstr>Dataset</vt:lpstr>
      <vt:lpstr>Output</vt:lpstr>
      <vt:lpstr>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DSU</dc:creator>
  <cp:lastModifiedBy>AST</cp:lastModifiedBy>
  <cp:revision>54</cp:revision>
  <dcterms:created xsi:type="dcterms:W3CDTF">2023-11-15T05:52:29Z</dcterms:created>
  <dcterms:modified xsi:type="dcterms:W3CDTF">2024-03-11T08:31:46Z</dcterms:modified>
</cp:coreProperties>
</file>