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 a slide about what was worked on in this semester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"/>
              <a:t>Add timeline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Financial Risk Assessment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: John Mitton, Kamran Madatov, Bao Thai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Mentor: Dr. Ted Ahn, Dr. Goldwasser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accurate to one week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Error Values for 1 week: AAPL: -2.3 CNC: -0.34 JNP: 0.52 TSLA: 14.9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Simulating for a year produces large mean error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Error Values for 1 year: </a:t>
            </a:r>
            <a:r>
              <a:rPr lang="en" sz="1800"/>
              <a:t>AAPL: 31.9 CNC: 0.71 JNP: -1.4 TSLA: 64.5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on less volatile stocks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E.g. ones that do not rely on the next big thing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Monte Carlo Simulation Accuracy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</a:t>
            </a:r>
            <a:r>
              <a:rPr b="1" lang="en"/>
              <a:t>Monte Carlo</a:t>
            </a:r>
            <a:r>
              <a:rPr lang="en"/>
              <a:t> →  Webcrawler →  Results and Improvement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dictionary provides a means of determining which tokens (collections of characters) are actual words, which is important for consistency in word counts.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statistics for word frequencies in all 10-Ks from 1994-2014 (including 10-X variants)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85,000+ proper nouns and abbreviations </a:t>
            </a:r>
            <a:r>
              <a:rPr lang="en">
                <a:highlight>
                  <a:srgbClr val="FFFFFF"/>
                </a:highlight>
              </a:rPr>
              <a:t> (negative, positive, uncertainty, litigious, modal, constraining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354 Positive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2329 Negative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			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>
              <a:spcBef>
                <a:spcPts val="0"/>
              </a:spcBef>
              <a:buSzPts val="1100"/>
              <a:buFont typeface="Arial"/>
              <a:buChar char="●"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Loughran McDonald Dictionary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Parse through the article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Count total number of actual words (LM dictionary)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Count Number of positive of words and negative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% Positive Words = Total Positive Words / Total Actual Words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lang="en" sz="1400"/>
              <a:t>% Negative Words = Total Negative Words / Total Actual Words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Sentiment Score: %Positive - %Negative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Sentiment Scoring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689" y="1472975"/>
            <a:ext cx="6124625" cy="28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News Article Web Crawling - Process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0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Webcrawler Result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125" y="88275"/>
            <a:ext cx="5000874" cy="2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NVDA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200" y="2509875"/>
            <a:ext cx="5128250" cy="215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723100" y="88275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Sentiment Score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666200" y="2509875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Stock Price % Change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0" y="50450"/>
            <a:ext cx="5094318" cy="27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MSFT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500" y="2636000"/>
            <a:ext cx="4855775" cy="2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672650" y="50450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Sentiment Score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672650" y="2695675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Stock Price % Change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type="title"/>
          </p:nvPr>
        </p:nvSpPr>
        <p:spPr>
          <a:xfrm>
            <a:off x="540300" y="315925"/>
            <a:ext cx="8233800" cy="78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TSLA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25" y="88900"/>
            <a:ext cx="4956675" cy="24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925" y="2453550"/>
            <a:ext cx="4694225" cy="212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723100" y="88275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Sentiment Score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666200" y="2509875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Stock Price % Change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75" y="100050"/>
            <a:ext cx="4994650" cy="2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EFX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850" y="2462800"/>
            <a:ext cx="4819126" cy="21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</a:t>
            </a:r>
            <a:r>
              <a:rPr b="1" lang="en"/>
              <a:t>Webcrawler</a:t>
            </a:r>
            <a:r>
              <a:rPr lang="en"/>
              <a:t> →  Results and Improvement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470850" y="151350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Sentiment Score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470850" y="2462800"/>
            <a:ext cx="2014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Stock Price % Change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297750" y="111500"/>
            <a:ext cx="3772500" cy="478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95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conomica"/>
              <a:buChar char="❏"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Interpretation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Depending on trend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/>
              <a:t>Positive linear slope[1, &gt;]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High risk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High chance for a short term growth (Short term long buys)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Near zero risk sentiment score (low risk) [-1, 1]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Stable in growth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Long term investment opportunity?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Negative linear slope [&lt;, -1]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High risk</a:t>
            </a:r>
          </a:p>
          <a:p>
            <a:pPr indent="-304800" lvl="2" marL="1371600" rtl="0">
              <a:spcBef>
                <a:spcPts val="0"/>
              </a:spcBef>
              <a:buSzPts val="1200"/>
              <a:buChar char="■"/>
            </a:pPr>
            <a:r>
              <a:rPr lang="en"/>
              <a:t>High chance stock continue decreases (good for shorting)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idx="2" type="body"/>
          </p:nvPr>
        </p:nvSpPr>
        <p:spPr>
          <a:xfrm>
            <a:off x="4804525" y="1538900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95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conomica"/>
              <a:buChar char="❏"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Results &amp; Accuracy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❏"/>
            </a:pPr>
            <a:r>
              <a:rPr lang="en" sz="1800"/>
              <a:t>Qualitative Analysis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 sz="1400"/>
              <a:t>Data correlates with interpretation</a:t>
            </a:r>
          </a:p>
          <a:p>
            <a:pPr indent="-317500" lvl="1" marL="914400" rtl="0">
              <a:spcBef>
                <a:spcPts val="0"/>
              </a:spcBef>
              <a:buSzPts val="1400"/>
              <a:buFont typeface="Open Sans"/>
              <a:buChar char="❏"/>
            </a:pPr>
            <a:r>
              <a:rPr lang="en" sz="1400"/>
              <a:t>Sentiment score relates to risk by absolute displacement from 0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Webcrawler →  </a:t>
            </a:r>
            <a:r>
              <a:rPr b="1" lang="en"/>
              <a:t>Results and 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General 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Project Goal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What is Risk Assessment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Application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Current Timeline and Future Planning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Functional Accomplishments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○"/>
            </a:pPr>
            <a:r>
              <a:rPr lang="en">
                <a:solidFill>
                  <a:srgbClr val="424242"/>
                </a:solidFill>
              </a:rPr>
              <a:t>Monte Carlo (Concept, Process, Results and Analysis)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○"/>
            </a:pPr>
            <a:r>
              <a:rPr lang="en">
                <a:solidFill>
                  <a:srgbClr val="424242"/>
                </a:solidFill>
              </a:rPr>
              <a:t>Sentiment Scoring  (Concept, Process, Results and Analysis)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Improvements</a:t>
            </a:r>
          </a:p>
          <a:p>
            <a:pPr indent="-342900" lvl="0" marL="457200" rtl="0">
              <a:spcBef>
                <a:spcPts val="0"/>
              </a:spcBef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Project Overview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  <a:r>
              <a:rPr lang="en"/>
              <a:t> →  Monte Carlo →  Webcrawler →  Results and Improvement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Timeline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1st Semester Goals</a:t>
            </a:r>
          </a:p>
          <a:p>
            <a:pPr indent="-298450" lvl="1" marL="914400" rtl="0">
              <a:spcBef>
                <a:spcPts val="0"/>
              </a:spcBef>
              <a:buClr>
                <a:srgbClr val="424242"/>
              </a:buClr>
              <a:buSzPts val="1100"/>
              <a:buFont typeface="Nunito"/>
              <a:buChar char="○"/>
            </a:pPr>
            <a:r>
              <a:t/>
            </a:r>
            <a:endParaRPr>
              <a:solidFill>
                <a:srgbClr val="42424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24242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18 at 3.39.16 PM.png"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25" y="82650"/>
            <a:ext cx="8160598" cy="48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6231725" y="1980175"/>
            <a:ext cx="15171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 are here</a:t>
            </a:r>
          </a:p>
        </p:txBody>
      </p:sp>
      <p:cxnSp>
        <p:nvCxnSpPr>
          <p:cNvPr id="231" name="Shape 231"/>
          <p:cNvCxnSpPr/>
          <p:nvPr/>
        </p:nvCxnSpPr>
        <p:spPr>
          <a:xfrm flipH="1">
            <a:off x="5610400" y="2292700"/>
            <a:ext cx="912600" cy="6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 and Sentiment Scoring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unrelated articles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sources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Newer finance dictionary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Data Management (Hadoop) and Cluster Computation(Apache Spark)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Monte Carlo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Adapting the Monte Carlo model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Studying other versions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Neural</a:t>
            </a:r>
            <a:r>
              <a:rPr lang="en"/>
              <a:t> Networks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Merging Sentiment Scoring and Monte Carlo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Improvement Opportunities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Webcrawler →  </a:t>
            </a:r>
            <a:r>
              <a:rPr b="1" lang="en"/>
              <a:t>Results and Improvement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backend (monte carlo, webcrawler, and sentiment score) currently stands strong with minor needs of </a:t>
            </a:r>
            <a:r>
              <a:rPr lang="en"/>
              <a:t>improvement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Moving forward, front end application will be designed to integrate the backend for user interface and interaction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r>
              <a:rPr lang="en"/>
              <a:t> of Monte Carlo: Long Term Analysis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 of WebCrawler/Sentiment Scoring: Immediate Analysis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Goal: Combine Sentiment Scoring &amp; Monte Carlo to improve accuracy of long term 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Overview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Monte Carlo →  Webcrawler →  </a:t>
            </a:r>
            <a:r>
              <a:rPr b="1" lang="en"/>
              <a:t>Results and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Our Goal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333"/>
                </a:solidFill>
              </a:rPr>
              <a:t>The objective of this project is to </a:t>
            </a:r>
            <a:r>
              <a:rPr b="1" lang="en">
                <a:solidFill>
                  <a:srgbClr val="38761D"/>
                </a:solidFill>
              </a:rPr>
              <a:t>help investors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b="1" lang="en">
                <a:solidFill>
                  <a:srgbClr val="38761D"/>
                </a:solidFill>
              </a:rPr>
              <a:t>make appropriate decisions</a:t>
            </a:r>
            <a:r>
              <a:rPr lang="en">
                <a:solidFill>
                  <a:srgbClr val="333333"/>
                </a:solidFill>
              </a:rPr>
              <a:t> with their portfolio to reduce loss when holding, buying, and selling investments.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333"/>
                </a:solidFill>
              </a:rPr>
              <a:t>A </a:t>
            </a:r>
            <a:r>
              <a:rPr b="1" lang="en">
                <a:solidFill>
                  <a:srgbClr val="38761D"/>
                </a:solidFill>
              </a:rPr>
              <a:t>mobile application</a:t>
            </a:r>
            <a:r>
              <a:rPr lang="en">
                <a:solidFill>
                  <a:srgbClr val="333333"/>
                </a:solidFill>
              </a:rPr>
              <a:t> will be created to </a:t>
            </a:r>
            <a:r>
              <a:rPr b="1" lang="en">
                <a:solidFill>
                  <a:srgbClr val="38761D"/>
                </a:solidFill>
              </a:rPr>
              <a:t>track listed investments</a:t>
            </a:r>
            <a:r>
              <a:rPr lang="en">
                <a:solidFill>
                  <a:srgbClr val="333333"/>
                </a:solidFill>
              </a:rPr>
              <a:t> and </a:t>
            </a:r>
            <a:r>
              <a:rPr b="1" lang="en">
                <a:solidFill>
                  <a:srgbClr val="38761D"/>
                </a:solidFill>
              </a:rPr>
              <a:t>inform the user</a:t>
            </a:r>
            <a:r>
              <a:rPr lang="en">
                <a:solidFill>
                  <a:srgbClr val="333333"/>
                </a:solidFill>
              </a:rPr>
              <a:t> based on news, history of stock prices, trend volume, social media, and market stock exchange.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333"/>
                </a:solidFill>
              </a:rPr>
              <a:t>By using </a:t>
            </a:r>
            <a:r>
              <a:rPr b="1" lang="en">
                <a:solidFill>
                  <a:srgbClr val="38761D"/>
                </a:solidFill>
              </a:rPr>
              <a:t>statistical data</a:t>
            </a:r>
            <a:r>
              <a:rPr lang="en">
                <a:solidFill>
                  <a:srgbClr val="333333"/>
                </a:solidFill>
              </a:rPr>
              <a:t> and </a:t>
            </a:r>
            <a:r>
              <a:rPr b="1" lang="en">
                <a:solidFill>
                  <a:srgbClr val="38761D"/>
                </a:solidFill>
              </a:rPr>
              <a:t>probability calculation</a:t>
            </a:r>
            <a:r>
              <a:rPr lang="en">
                <a:solidFill>
                  <a:srgbClr val="333333"/>
                </a:solidFill>
              </a:rPr>
              <a:t>, we would like to ensure accuracy of estimates and allow users to be more informed on changes with a stock.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  <a:r>
              <a:rPr lang="en"/>
              <a:t> →  Monte Carlo →  Webcrawler →  Results and 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Financial Risk Assessment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To estimate and predict changes with particular investments due to statistical data or news information that would be essential to the outcome of investments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b="1" lang="en">
                <a:solidFill>
                  <a:srgbClr val="424242"/>
                </a:solidFill>
              </a:rPr>
              <a:t>Variable at Risk</a:t>
            </a:r>
          </a:p>
          <a:p>
            <a:pPr indent="-342900" lvl="1" marL="914400" rtl="0">
              <a:spcBef>
                <a:spcPts val="0"/>
              </a:spcBef>
              <a:buClr>
                <a:srgbClr val="42424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424242"/>
                </a:solidFill>
              </a:rPr>
              <a:t>Statistical method to measure and quantify level of risk of particular investment opportunities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24242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  <a:r>
              <a:rPr lang="en"/>
              <a:t> →  Monte Carlo →  Webcrawler →  Results and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VaR Application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Determine the probability and rate of a stock’s growth for a certain time period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Manage an aggregation of portfolio performance for an investment firm</a:t>
            </a:r>
          </a:p>
          <a:p>
            <a:pPr indent="-342900" lvl="0" marL="457200" rtl="0">
              <a:spcBef>
                <a:spcPts val="0"/>
              </a:spcBef>
              <a:buClr>
                <a:srgbClr val="42424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424242"/>
                </a:solidFill>
              </a:rPr>
              <a:t>Can also be applied across different markets besides stocks (real estates, etc.)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24242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  <a:r>
              <a:rPr lang="en"/>
              <a:t> →  Monte Carlo →  Webcrawler →  Results and Improvement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Monte Carlo Simulation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Historical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Crawler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Article Parsings (Bloomberg, Motley Fool, etc)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Score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Loughran Mcdonald Dictionary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Functional Accomplishment (1st Sem)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  <a:r>
              <a:rPr lang="en"/>
              <a:t> →  Monte Carlo →  Webcrawler →  Results and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</a:t>
            </a:r>
            <a:r>
              <a:rPr lang="en"/>
              <a:t> random samples that follow the problem constraints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mean of the samples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This mean can be used to </a:t>
            </a:r>
            <a:r>
              <a:rPr b="1" lang="en">
                <a:solidFill>
                  <a:srgbClr val="38761D"/>
                </a:solidFill>
              </a:rPr>
              <a:t>predict values</a:t>
            </a:r>
            <a:r>
              <a:rPr lang="en"/>
              <a:t> and </a:t>
            </a:r>
            <a:r>
              <a:rPr b="1" lang="en">
                <a:solidFill>
                  <a:srgbClr val="38761D"/>
                </a:solidFill>
              </a:rPr>
              <a:t>determine risks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Monte Carlo Simulation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</a:t>
            </a:r>
            <a:r>
              <a:rPr b="1" lang="en"/>
              <a:t>Monte Carlo</a:t>
            </a:r>
            <a:r>
              <a:rPr lang="en"/>
              <a:t> →  Webcrawler →  Results and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50" y="1147225"/>
            <a:ext cx="5550080" cy="3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Monte Carlo Simulation Model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</a:t>
            </a:r>
            <a:r>
              <a:rPr b="1" lang="en"/>
              <a:t>Monte Carlo</a:t>
            </a:r>
            <a:r>
              <a:rPr lang="en"/>
              <a:t> →  Webcrawler →  Results and Improvement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150" y="362150"/>
            <a:ext cx="738875" cy="7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50" y="1181350"/>
            <a:ext cx="4145250" cy="29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700" y="1147225"/>
            <a:ext cx="4145250" cy="3013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5403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95300" lvl="0" marL="457200" rtl="0">
              <a:spcBef>
                <a:spcPts val="0"/>
              </a:spcBef>
              <a:buSzPts val="4200"/>
              <a:buChar char="❏"/>
            </a:pPr>
            <a:r>
              <a:rPr lang="en"/>
              <a:t>Monte Carlo Simulation Testing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21850" y="4032575"/>
            <a:ext cx="8100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Amount of error over one year of tested data using ten years worth of historical data.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29000" y="4579225"/>
            <a:ext cx="7086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Project Overview →  </a:t>
            </a:r>
            <a:r>
              <a:rPr b="1" lang="en"/>
              <a:t>Monte Carlo</a:t>
            </a:r>
            <a:r>
              <a:rPr lang="en"/>
              <a:t> →  Webcrawler →  Results and 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