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Phishing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Muhammad Kamran Yousaf: CodeAlpha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Quick Quiz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400" b="1"/>
              <a:t>Question 1</a:t>
            </a:r>
            <a:r>
              <a:rPr lang="en-US" sz="2400" b="1"/>
              <a:t>: You receive an email from your bank asking you to verify your account by clicking a link. What should you do?</a:t>
            </a:r>
            <a:endParaRPr lang="en-US" sz="2400" b="1"/>
          </a:p>
          <a:p>
            <a:r>
              <a:rPr lang="en-US" sz="2400"/>
              <a:t>A) Click the link and enter your details.</a:t>
            </a:r>
            <a:endParaRPr lang="en-US" sz="2400"/>
          </a:p>
          <a:p>
            <a:r>
              <a:rPr lang="en-US" sz="2400"/>
              <a:t>B) Ignore the email.</a:t>
            </a:r>
            <a:endParaRPr lang="en-US" sz="2400"/>
          </a:p>
          <a:p>
            <a:r>
              <a:rPr lang="en-US" sz="2400"/>
              <a:t>C) Contact your bank using a known number to verify the request.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Question 2</a:t>
            </a:r>
            <a:r>
              <a:rPr lang="en-US" sz="2400" b="1"/>
              <a:t>: Which of the following is a sign of a phishing email?</a:t>
            </a:r>
            <a:endParaRPr lang="en-US" sz="2400"/>
          </a:p>
          <a:p>
            <a:r>
              <a:rPr lang="en-US" sz="2400"/>
              <a:t>A) A generic greeting like 'Dear Customer'</a:t>
            </a:r>
            <a:endParaRPr lang="en-US" sz="2400"/>
          </a:p>
          <a:p>
            <a:r>
              <a:rPr lang="en-US" sz="2400"/>
              <a:t>B) An email from a trusted contact</a:t>
            </a:r>
            <a:endParaRPr lang="en-US" sz="2400"/>
          </a:p>
          <a:p>
            <a:r>
              <a:rPr lang="en-US" sz="2400"/>
              <a:t>C) A request for immediate action to prevent account closure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Thanks for Participation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Understanding Phishing Attacks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Objective: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By the end of this session, you will be able to identify phishing attempts, understand the techniques used by attackers, and know the steps to take if you encounter a phishing attack.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Phishing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 algn="l">
              <a:buNone/>
            </a:pPr>
            <a:r>
              <a:rPr lang="en-US" sz="2800" b="1"/>
              <a:t>Definition:</a:t>
            </a:r>
            <a:r>
              <a:rPr lang="en-US" sz="2800"/>
              <a:t> </a:t>
            </a:r>
            <a:endParaRPr lang="en-US" sz="2800"/>
          </a:p>
          <a:p>
            <a:pPr marL="0" indent="457200" algn="l">
              <a:buNone/>
            </a:pPr>
            <a:r>
              <a:rPr lang="en-US" sz="2800"/>
              <a:t>Phishing is a type of cyberattack where attackers impersonate legitimate organizations or individuals to deceive people into providing sensitive information such as passwords, credit card numbers, or personal identification details.</a:t>
            </a:r>
            <a:endParaRPr lang="en-US" sz="2800"/>
          </a:p>
          <a:p>
            <a:pPr marL="0" indent="0" algn="l">
              <a:buNone/>
            </a:pPr>
            <a:r>
              <a:rPr lang="en-US" sz="2800" b="1"/>
              <a:t>Overview:</a:t>
            </a:r>
            <a:r>
              <a:rPr lang="en-US" sz="2800"/>
              <a:t> </a:t>
            </a:r>
            <a:endParaRPr lang="en-US" sz="2800"/>
          </a:p>
          <a:p>
            <a:pPr marL="0" indent="457200" algn="l">
              <a:buNone/>
            </a:pPr>
            <a:r>
              <a:rPr lang="en-US" sz="2800"/>
              <a:t>Phishing is often carried out through email, but it can also occur via SMS, social media, or phone calls. The goal is to trick the recipient into clicking on a malicious link or downloading an infected attachment.</a:t>
            </a:r>
            <a:endParaRPr lang="en-US" sz="2800"/>
          </a:p>
          <a:p>
            <a:pPr marL="0" indent="0" algn="l">
              <a:buNone/>
            </a:pPr>
            <a:r>
              <a:rPr lang="en-US" sz="2800" b="1"/>
              <a:t>Impact:</a:t>
            </a:r>
            <a:r>
              <a:rPr lang="en-US" sz="2800"/>
              <a:t> </a:t>
            </a:r>
            <a:endParaRPr lang="en-US" sz="2800"/>
          </a:p>
          <a:p>
            <a:pPr marL="0" indent="457200" algn="l">
              <a:buNone/>
            </a:pPr>
            <a:r>
              <a:rPr lang="en-US" sz="2800"/>
              <a:t>Phishing is a widespread threat. According to the FBI, phishing was the most common type of cybercrime in 2020, with over 241,000 reported incidents in the U.S. alone.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types of phishing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Email Phishing:</a:t>
            </a:r>
            <a:r>
              <a:rPr lang="en-US" sz="2400"/>
              <a:t> The most common form, where attackers send emails posing as reputable entities to trick recipients into clicking on malicious links or attachments.</a:t>
            </a:r>
            <a:endParaRPr lang="en-US" sz="2400"/>
          </a:p>
          <a:p>
            <a:r>
              <a:rPr lang="en-US" sz="2400" b="1"/>
              <a:t>Spear Phishing:</a:t>
            </a:r>
            <a:r>
              <a:rPr lang="en-US" sz="2400"/>
              <a:t> A more targeted approach where attackers personalize their messages to specific individuals or organizations, making the phishing attempt more convincing.</a:t>
            </a:r>
            <a:endParaRPr lang="en-US" sz="2400"/>
          </a:p>
          <a:p>
            <a:r>
              <a:rPr lang="en-US" sz="2400" b="1"/>
              <a:t>Whaling:</a:t>
            </a:r>
            <a:r>
              <a:rPr lang="en-US" sz="2400"/>
              <a:t> A type of spear phishing aimed at high-profile individuals like CEOs or CFOs, often focusing on fraudulent financial transactions.</a:t>
            </a:r>
            <a:endParaRPr lang="en-US" sz="2400"/>
          </a:p>
          <a:p>
            <a:r>
              <a:rPr lang="en-US" sz="2400" b="1"/>
              <a:t>Vishing (Voice Phishing):</a:t>
            </a:r>
            <a:r>
              <a:rPr lang="en-US" sz="2400"/>
              <a:t> Phishing conducted via phone calls, where attackers pretend to be from a legitimate organization to extract personal information.</a:t>
            </a:r>
            <a:endParaRPr lang="en-US" sz="2400"/>
          </a:p>
          <a:p>
            <a:r>
              <a:rPr lang="en-US" sz="2400" b="1"/>
              <a:t>Smishing (SMS Phishing):</a:t>
            </a:r>
            <a:r>
              <a:rPr lang="en-US" sz="2400"/>
              <a:t> Phishing via text messages, where attackers send malicious links or requests for sensitive information.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Identifying Phishing Attempts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 b="1"/>
              <a:t>Suspicious Sender:</a:t>
            </a:r>
            <a:r>
              <a:rPr lang="en-US" sz="2400"/>
              <a:t> Check the sender’s email address. Phishing emails often come from addresses that are similar to, but not exactly the same as, legitimate sources.</a:t>
            </a:r>
            <a:endParaRPr lang="en-US" sz="2400"/>
          </a:p>
          <a:p>
            <a:r>
              <a:rPr lang="en-US" sz="2400" b="1"/>
              <a:t>Generic Greetings:</a:t>
            </a:r>
            <a:r>
              <a:rPr lang="en-US" sz="2400"/>
              <a:t> Beware of emails with generic greetings like 'Dear Customer.' Legitimate organizations often use your real name.</a:t>
            </a:r>
            <a:endParaRPr lang="en-US" sz="2400"/>
          </a:p>
          <a:p>
            <a:r>
              <a:rPr lang="en-US" sz="2400" b="1"/>
              <a:t>Urgent Language:</a:t>
            </a:r>
            <a:r>
              <a:rPr lang="en-US" sz="2400"/>
              <a:t> Phishing emails often use urgent or threatening language to create panic, such as 'Your account will be suspended if you don’t respond immediately.’</a:t>
            </a:r>
            <a:endParaRPr lang="en-US" sz="2400"/>
          </a:p>
          <a:p>
            <a:r>
              <a:rPr lang="en-US" sz="2400" b="1"/>
              <a:t>Suspicious Links:</a:t>
            </a:r>
            <a:r>
              <a:rPr lang="en-US" sz="2400"/>
              <a:t> Hover over links to see the actual URL. If it looks suspicious or doesn’t match the legitimate site, don’t click.</a:t>
            </a:r>
            <a:endParaRPr lang="en-US" sz="2400"/>
          </a:p>
          <a:p>
            <a:r>
              <a:rPr lang="en-US" sz="2400" b="1"/>
              <a:t>Unexpected Attachments:</a:t>
            </a:r>
            <a:r>
              <a:rPr lang="en-US" sz="2400"/>
              <a:t> Be wary of unexpected email attachments, especially from unknown senders. They might contain malware.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Real Life example of a Phishing Incident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/>
              <a:t>Case Study 1:</a:t>
            </a:r>
            <a:r>
              <a:rPr lang="en-US" sz="2400"/>
              <a:t>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In 2016, a phishing attack on a major U.S. retailer led to the compromise of millions of customer credit card details. The attackers sent fake emails to employees, pretending to be from the company's IT department.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Case Study 2: 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In 2020, a spear phishing attack on a high-profile individual led to unauthorized access to their financial accounts. The attackers used personalized information to make their phishing attempt seem credible.</a:t>
            </a:r>
            <a:endParaRPr lang="en-US" sz="2400"/>
          </a:p>
          <a:p>
            <a:r>
              <a:rPr lang="en-US" sz="2400"/>
              <a:t>These cases highlight the importance of being vigilant and skeptical of unsolicited requests for information.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protect yourself?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Do Not Click on Suspicious Links: </a:t>
            </a:r>
            <a:r>
              <a:rPr lang="en-US" sz="2400"/>
              <a:t>If you receive an unexpected email with a link, don’t click on it until you’ve verified its legitimacy.</a:t>
            </a:r>
            <a:endParaRPr lang="en-US" sz="2400"/>
          </a:p>
          <a:p>
            <a:r>
              <a:rPr lang="en-US" sz="2400" b="1"/>
              <a:t>Verify the Sender:</a:t>
            </a:r>
            <a:r>
              <a:rPr lang="en-US" sz="2400"/>
              <a:t> Contact the organization directly using a known contact number or website, not the one provided in the suspicious email.</a:t>
            </a:r>
            <a:endParaRPr lang="en-US" sz="2400"/>
          </a:p>
          <a:p>
            <a:r>
              <a:rPr lang="en-US" sz="2400" b="1"/>
              <a:t>Use Two-Factor Authentication (2FA):</a:t>
            </a:r>
            <a:r>
              <a:rPr lang="en-US" sz="2400"/>
              <a:t> Enable 2FA on your accounts to add an extra layer of security, making it harder for attackers to gain access even if they have your password.</a:t>
            </a:r>
            <a:endParaRPr lang="en-US" sz="2400"/>
          </a:p>
          <a:p>
            <a:r>
              <a:rPr lang="en-US" sz="2400" b="1"/>
              <a:t>Update Passwords Regularly:</a:t>
            </a:r>
            <a:r>
              <a:rPr lang="en-US" sz="2400"/>
              <a:t> Use strong, unique passwords for each of your accounts and change them regularly.</a:t>
            </a:r>
            <a:endParaRPr lang="en-US" sz="2400"/>
          </a:p>
          <a:p>
            <a:r>
              <a:rPr lang="en-US" sz="2400" b="1"/>
              <a:t>Report Phishing Attempts:</a:t>
            </a:r>
            <a:r>
              <a:rPr lang="en-US" sz="2400"/>
              <a:t> If you receive a phishing email, report it to your IT department or through your email provider’s phishing reporting tools.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Phishing stimulation 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/>
              <a:t>Purpose of Simulations:</a:t>
            </a:r>
            <a:r>
              <a:rPr lang="en-US" sz="2800"/>
              <a:t> Phishing simulations help you recognize phishing attempts in a safe environment, improving your ability to spot real threats.</a:t>
            </a:r>
            <a:endParaRPr lang="en-US" sz="2800"/>
          </a:p>
          <a:p>
            <a:r>
              <a:rPr lang="en-US" sz="2800" b="1"/>
              <a:t>How Simulations Work:</a:t>
            </a:r>
            <a:r>
              <a:rPr lang="en-US" sz="2800"/>
              <a:t> You’ll receive emails that mimic real phishing attacks. Your response will help assess your awareness and readiness.</a:t>
            </a:r>
            <a:endParaRPr lang="en-US" sz="2800"/>
          </a:p>
          <a:p>
            <a:r>
              <a:rPr lang="en-US" sz="2800" b="1"/>
              <a:t>Responding to Simulations:</a:t>
            </a:r>
            <a:r>
              <a:rPr lang="en-US" sz="2800"/>
              <a:t> Treat simulations as real threats—report them as you would in a real scenario. The goal is to reinforce good habits.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Company policies and regulations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/>
              <a:t>Reporting Process:</a:t>
            </a:r>
            <a:r>
              <a:rPr lang="en-US" sz="2800"/>
              <a:t> If you suspect a phishing attempt, report it immediately to the IT security team using the company’s phishing reporting process.</a:t>
            </a:r>
            <a:endParaRPr lang="en-US" sz="2800"/>
          </a:p>
          <a:p>
            <a:r>
              <a:rPr lang="en-US" sz="2800" b="1"/>
              <a:t>Follow Guidelines:</a:t>
            </a:r>
            <a:r>
              <a:rPr lang="en-US" sz="2800"/>
              <a:t> Always follow the company's guidelines for handling sensitive information. Never share passwords or personal details via email.</a:t>
            </a:r>
            <a:endParaRPr lang="en-US" sz="2800"/>
          </a:p>
          <a:p>
            <a:r>
              <a:rPr lang="en-US" sz="2800" b="1"/>
              <a:t>Consequences:</a:t>
            </a:r>
            <a:r>
              <a:rPr lang="en-US" sz="2800"/>
              <a:t> Failure to adhere to security policies can lead to serious consequences, including data breaches, financial loss, and disciplinary action.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5219</Words>
  <Application>WPS Presentation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1_Communications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Phishing</dc:title>
  <dc:creator/>
  <cp:lastModifiedBy>Muhammad Kamran Yousaf</cp:lastModifiedBy>
  <cp:revision>1</cp:revision>
  <dcterms:created xsi:type="dcterms:W3CDTF">2024-08-31T17:40:30Z</dcterms:created>
  <dcterms:modified xsi:type="dcterms:W3CDTF">2024-08-31T17:40:30Z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33AE88837E7A4DDBAFF3A1DE3B4FA3FD_11</vt:lpwstr>
  </property>
  <property fmtid="{D5CDD505-2E9C-101B-9397-08002B2CF9AE}" pid="3" name="KSOProductBuildVer">
    <vt:lpwstr>1033-12.2.0.17562</vt:lpwstr>
  </property>
</Properties>
</file>