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33F6-CF36-481B-A11A-49B3E2E2FA02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BD28-16C7-491C-AB1B-D486BA3290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45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33F6-CF36-481B-A11A-49B3E2E2FA02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BD28-16C7-491C-AB1B-D486BA329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6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33F6-CF36-481B-A11A-49B3E2E2FA02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BD28-16C7-491C-AB1B-D486BA329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33F6-CF36-481B-A11A-49B3E2E2FA02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BD28-16C7-491C-AB1B-D486BA329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7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33F6-CF36-481B-A11A-49B3E2E2FA02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BD28-16C7-491C-AB1B-D486BA3290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00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33F6-CF36-481B-A11A-49B3E2E2FA02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BD28-16C7-491C-AB1B-D486BA329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9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33F6-CF36-481B-A11A-49B3E2E2FA02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BD28-16C7-491C-AB1B-D486BA329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8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33F6-CF36-481B-A11A-49B3E2E2FA02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BD28-16C7-491C-AB1B-D486BA329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0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33F6-CF36-481B-A11A-49B3E2E2FA02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BD28-16C7-491C-AB1B-D486BA329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41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9B433F6-CF36-481B-A11A-49B3E2E2FA02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8CBD28-16C7-491C-AB1B-D486BA329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1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33F6-CF36-481B-A11A-49B3E2E2FA02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BD28-16C7-491C-AB1B-D486BA329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5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9B433F6-CF36-481B-A11A-49B3E2E2FA02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8CBD28-16C7-491C-AB1B-D486BA3290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0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stcompany.com/40505199/bitcoin-heist-adds-77-million-to-hacked-hauls-of-15-bill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1B94D-64D6-4FF1-B8BF-7C023328B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645920"/>
            <a:ext cx="10058400" cy="3566160"/>
          </a:xfrm>
        </p:spPr>
        <p:txBody>
          <a:bodyPr>
            <a:normAutofit fontScale="90000"/>
          </a:bodyPr>
          <a:lstStyle/>
          <a:p>
            <a:r>
              <a:rPr lang="en-US" dirty="0"/>
              <a:t>A Framework for Detecting Clusters and Anomalies on a Blockchain</a:t>
            </a:r>
            <a:br>
              <a:rPr lang="en-US" dirty="0"/>
            </a:br>
            <a:br>
              <a:rPr lang="en-US" dirty="0"/>
            </a:br>
            <a:r>
              <a:rPr lang="en-US" sz="2200" dirty="0"/>
              <a:t>By </a:t>
            </a:r>
            <a:r>
              <a:rPr lang="en-US" sz="2200" dirty="0" err="1"/>
              <a:t>Nima</a:t>
            </a:r>
            <a:r>
              <a:rPr lang="en-US" sz="2200" dirty="0"/>
              <a:t> Imani and Kamran Rahman</a:t>
            </a:r>
          </a:p>
        </p:txBody>
      </p:sp>
    </p:spTree>
    <p:extLst>
      <p:ext uri="{BB962C8B-B14F-4D97-AF65-F5344CB8AC3E}">
        <p14:creationId xmlns:p14="http://schemas.microsoft.com/office/powerpoint/2010/main" val="422075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508E2-2503-4DE7-ACE7-3E43A570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C0444-98FE-44D7-9AEF-AF065480B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 seeking to develop compliance in their blockchain-related businesses, are faced with the ambiguity and anonymity behind blockchains.</a:t>
            </a:r>
          </a:p>
        </p:txBody>
      </p:sp>
    </p:spTree>
    <p:extLst>
      <p:ext uri="{BB962C8B-B14F-4D97-AF65-F5344CB8AC3E}">
        <p14:creationId xmlns:p14="http://schemas.microsoft.com/office/powerpoint/2010/main" val="269118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F1CC-BE0A-4CB4-A17F-5C511EE6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92768-A079-4427-A91C-51A557E7A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306" y="2202365"/>
            <a:ext cx="7550858" cy="2653618"/>
          </a:xfrm>
        </p:spPr>
        <p:txBody>
          <a:bodyPr/>
          <a:lstStyle/>
          <a:p>
            <a:r>
              <a:rPr lang="en-US" dirty="0"/>
              <a:t>A framework for identifying clusters and anomalies on a distributed ledger.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SystemDiagram.PNG">
            <a:extLst>
              <a:ext uri="{FF2B5EF4-FFF2-40B4-BE49-F238E27FC236}">
                <a16:creationId xmlns:a16="http://schemas.microsoft.com/office/drawing/2014/main" id="{F017209C-8ABB-4E77-97F2-7E913C425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031" y="1905503"/>
            <a:ext cx="7974910" cy="272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93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7762E-1FD9-4392-A4B8-8537C2A20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3DA3F-B4BB-4CC2-9760-293BF6E71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AML compliance</a:t>
            </a:r>
          </a:p>
          <a:p>
            <a:pPr lvl="1"/>
            <a:r>
              <a:rPr lang="en-US" dirty="0"/>
              <a:t>For example, organizations like Coinbase will need a way to demonstrate AML compliance. The prototype provides a framework for identifying cases where money laundering may be present.</a:t>
            </a:r>
          </a:p>
          <a:p>
            <a:r>
              <a:rPr lang="en-US" dirty="0"/>
              <a:t>Digital heists</a:t>
            </a:r>
          </a:p>
          <a:p>
            <a:pPr lvl="1"/>
            <a:r>
              <a:rPr lang="en-US" dirty="0"/>
              <a:t>$15 billion in Bitcoin has been digitally stolen since 2009 (</a:t>
            </a:r>
            <a:r>
              <a:rPr lang="en-US" dirty="0">
                <a:hlinkClick r:id="rId2"/>
              </a:rPr>
              <a:t>https://www.fastcompany.com/40505199/bitcoin-heist-adds-77-million-to-hacked-hauls-of-15-billion</a:t>
            </a:r>
            <a:r>
              <a:rPr lang="en-US" dirty="0"/>
              <a:t>) </a:t>
            </a:r>
          </a:p>
          <a:p>
            <a:r>
              <a:rPr lang="en-US" dirty="0"/>
              <a:t>Phishing rings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861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EF57-2B8D-46FF-BE07-1910D700D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of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164DB-1F6B-49B5-A974-7C6F41156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Crypto-currency agnostic</a:t>
            </a:r>
          </a:p>
          <a:p>
            <a:r>
              <a:rPr lang="en-US" sz="4400" dirty="0"/>
              <a:t>Built on open-source software</a:t>
            </a:r>
          </a:p>
          <a:p>
            <a:r>
              <a:rPr lang="en-US" sz="4400" dirty="0"/>
              <a:t>Can be used on both permissioned and non-permissioned networks.</a:t>
            </a:r>
          </a:p>
        </p:txBody>
      </p:sp>
    </p:spTree>
    <p:extLst>
      <p:ext uri="{BB962C8B-B14F-4D97-AF65-F5344CB8AC3E}">
        <p14:creationId xmlns:p14="http://schemas.microsoft.com/office/powerpoint/2010/main" val="2512719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CE1CE-305E-456F-9454-DA4F60561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Mid-term Roadmap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6174E-E18B-4B37-84B2-358160348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Upgrade API account with </a:t>
            </a:r>
            <a:r>
              <a:rPr lang="en-US" dirty="0" err="1"/>
              <a:t>BlockCypher</a:t>
            </a:r>
            <a:r>
              <a:rPr lang="en-US" dirty="0"/>
              <a:t> for collecting more transaction data.</a:t>
            </a:r>
          </a:p>
          <a:p>
            <a:r>
              <a:rPr lang="en-US" dirty="0"/>
              <a:t>Continue to run application under an unsupervised model.</a:t>
            </a:r>
          </a:p>
          <a:p>
            <a:r>
              <a:rPr lang="en-US" dirty="0"/>
              <a:t>Begin labeling nodes to prepare for transition to supervised model.</a:t>
            </a:r>
          </a:p>
          <a:p>
            <a:r>
              <a:rPr lang="en-US" dirty="0"/>
              <a:t>Automate prototype in an effort to make it easy for non-technical users to consume.</a:t>
            </a:r>
          </a:p>
          <a:p>
            <a:r>
              <a:rPr lang="en-US" dirty="0"/>
              <a:t>Build a backlog for identifying other feature development opportunities.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3449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1429</TotalTime>
  <Words>185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A Framework for Detecting Clusters and Anomalies on a Blockchain  By Nima Imani and Kamran Rahman</vt:lpstr>
      <vt:lpstr>Problem Statement</vt:lpstr>
      <vt:lpstr>The solution</vt:lpstr>
      <vt:lpstr>Use-cases</vt:lpstr>
      <vt:lpstr>Strengths of Prototype</vt:lpstr>
      <vt:lpstr>Recommended Mid-term Roadmap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Framework for Detecting Clusters and Anomalies on a Blockchain</dc:title>
  <dc:creator>Kamran Rahman (Ernst &amp; Young LLP)</dc:creator>
  <cp:lastModifiedBy>Kamran Rahman (Ernst &amp; Young LLP)</cp:lastModifiedBy>
  <cp:revision>7</cp:revision>
  <dcterms:created xsi:type="dcterms:W3CDTF">2018-06-06T01:16:22Z</dcterms:created>
  <dcterms:modified xsi:type="dcterms:W3CDTF">2018-06-07T01:18:14Z</dcterms:modified>
</cp:coreProperties>
</file>