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40"/>
  </p:notesMasterIdLst>
  <p:sldIdLst>
    <p:sldId id="256" r:id="rId2"/>
    <p:sldId id="257" r:id="rId3"/>
    <p:sldId id="285" r:id="rId4"/>
    <p:sldId id="309" r:id="rId5"/>
    <p:sldId id="258" r:id="rId6"/>
    <p:sldId id="260" r:id="rId7"/>
    <p:sldId id="262" r:id="rId8"/>
    <p:sldId id="263" r:id="rId9"/>
    <p:sldId id="308" r:id="rId10"/>
    <p:sldId id="266" r:id="rId11"/>
    <p:sldId id="281" r:id="rId12"/>
    <p:sldId id="267" r:id="rId13"/>
    <p:sldId id="268" r:id="rId14"/>
    <p:sldId id="269" r:id="rId15"/>
    <p:sldId id="289" r:id="rId16"/>
    <p:sldId id="290" r:id="rId17"/>
    <p:sldId id="280" r:id="rId18"/>
    <p:sldId id="271" r:id="rId19"/>
    <p:sldId id="272" r:id="rId20"/>
    <p:sldId id="270" r:id="rId21"/>
    <p:sldId id="273" r:id="rId22"/>
    <p:sldId id="287" r:id="rId23"/>
    <p:sldId id="274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11" r:id="rId34"/>
    <p:sldId id="275" r:id="rId35"/>
    <p:sldId id="310" r:id="rId36"/>
    <p:sldId id="277" r:id="rId37"/>
    <p:sldId id="278" r:id="rId38"/>
    <p:sldId id="2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A1FD4-932F-4F2F-84EF-57C9DA8FB1F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80EC9-F15B-4B58-B893-960693D3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A14-4638-4A4D-8087-16CE78FB742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9F71-907D-4293-83D1-764A0BEB5CBD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26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9F71-907D-4293-83D1-764A0BEB5CBD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81703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9F71-907D-4293-83D1-764A0BEB5CBD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73666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9F71-907D-4293-83D1-764A0BEB5CBD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51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9F71-907D-4293-83D1-764A0BEB5CBD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8023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9F71-907D-4293-83D1-764A0BEB5CBD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34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143-09B6-4776-87B6-4EE62B4EDF6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25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0B21-497F-4661-BAE4-FC4FEF8E1B6F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1A0B-39EC-41BA-8625-7C6AE9E7894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8FB8-F88D-455E-82A2-9E200A547CEA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1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FC02-8D6F-4FFC-98D6-AA9232187122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F607-1791-4D6E-A62F-20E838BF2EA1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1D23-B8C4-4F0A-A5C1-7096B46740A4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18A-06C8-4F65-ACC7-F4C8D568D0D4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C8E0-913A-4B00-BC27-343E0F535FCE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3A9F71-907D-4293-83D1-764A0BEB5CBD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2F66-F613-4DEF-9471-B5B99487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1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213" y="4854632"/>
            <a:ext cx="5254158" cy="1205345"/>
          </a:xfrm>
        </p:spPr>
        <p:txBody>
          <a:bodyPr>
            <a:normAutofit fontScale="62500" lnSpcReduction="20000"/>
          </a:bodyPr>
          <a:lstStyle/>
          <a:p>
            <a:r>
              <a:rPr lang="en-US" sz="23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Supervised by</a:t>
            </a:r>
            <a:r>
              <a:rPr lang="en-US" sz="23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Abhijit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Professor,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Science 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Engineering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AF11-6C22-41F3-A980-66E322FB7586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05859" y="4854632"/>
            <a:ext cx="3267416" cy="1471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Md. KAMRUL HASAN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ID: 18103012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70592" y="295729"/>
            <a:ext cx="8329352" cy="838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IUBAT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International University of Business Agriculture and Technology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38330" y="1396538"/>
            <a:ext cx="9193876" cy="1354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predict the absenteeism for making a decision on Employees in working place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54707" y="2884515"/>
            <a:ext cx="9193876" cy="1354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Code: Csc 488(Thesis) </a:t>
            </a:r>
            <a:b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Prepared for: Thesis defense Committee</a:t>
            </a:r>
            <a:b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5647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215" y="90473"/>
            <a:ext cx="9404723" cy="776757"/>
          </a:xfrm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215" y="1063416"/>
            <a:ext cx="8946541" cy="550363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To propose a system that will analyze and predict the absenteeism for making a decision on Employees in working place.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To make the regression, quantitative and qualitative analysis of employees absenteeism for predicting the different types of variables.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 find and select the appropriate tools for measuring the different variables of employees.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 find out the Age vs Average absence probability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To make a decision making approach based on analysis and prediction of employees variables.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A9F5D-629B-429C-8C11-036A3217AC85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215" y="260536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93" y="18671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Literature Review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185" y="1229958"/>
            <a:ext cx="8946541" cy="55615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Thirulogasundaram</a:t>
            </a:r>
            <a:r>
              <a:rPr lang="en-US" sz="2400" dirty="0"/>
              <a:t>, V. P., &amp; </a:t>
            </a:r>
            <a:r>
              <a:rPr lang="en-US" sz="2400" dirty="0" err="1"/>
              <a:t>Sahu</a:t>
            </a:r>
            <a:r>
              <a:rPr lang="en-US" sz="2400" dirty="0"/>
              <a:t>, P. C. (2014). Job satisfaction and absenteeism interface in corporate sector–A study. </a:t>
            </a:r>
            <a:r>
              <a:rPr lang="en-US" sz="2400" i="1" dirty="0"/>
              <a:t>IOSR J Humanities Social </a:t>
            </a:r>
            <a:r>
              <a:rPr lang="en-US" sz="2400" i="1" dirty="0" err="1"/>
              <a:t>Sci</a:t>
            </a:r>
            <a:r>
              <a:rPr lang="en-US" sz="2400" dirty="0"/>
              <a:t>, </a:t>
            </a:r>
            <a:r>
              <a:rPr lang="en-US" sz="2400" i="1" dirty="0"/>
              <a:t>19</a:t>
            </a:r>
            <a:r>
              <a:rPr lang="en-US" sz="2400" dirty="0"/>
              <a:t>(3), 64-68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Proposed </a:t>
            </a:r>
            <a:r>
              <a:rPr lang="en-US" sz="2400" b="1" dirty="0"/>
              <a:t>System: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main objective of this study is to find out the reality of absenteeism of employees on their duty.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Impact of motivation and job satisfaction on absenteeism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B993-8C78-4308-9405-78F0F77B1570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</a:t>
            </a:r>
            <a:r>
              <a:rPr lang="en-US" dirty="0" smtClean="0"/>
              <a:t>Review 1(cont.)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052638"/>
            <a:ext cx="6400800" cy="4090467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8186-F874-4F83-8481-5DF5DD75065D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08630" y="1408191"/>
            <a:ext cx="5479684" cy="4450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/>
              <a:t>Block Diagram of proposed </a:t>
            </a:r>
            <a:r>
              <a:rPr lang="en-US" sz="1600" b="1" dirty="0" smtClean="0"/>
              <a:t>systems with variable: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69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 </a:t>
            </a:r>
            <a:r>
              <a:rPr lang="en-US" dirty="0" smtClean="0"/>
              <a:t>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146" y="1637116"/>
            <a:ext cx="8946541" cy="47221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Limitations</a:t>
            </a:r>
            <a:r>
              <a:rPr lang="en-US" sz="2800" b="1" dirty="0" smtClean="0"/>
              <a:t>:</a:t>
            </a:r>
            <a:endParaRPr lang="en-US" sz="2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Job satisfaction is not only the reason for absenteeism.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this design Not applied the quantitative and qualitative analysis to get accurate result.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this </a:t>
            </a:r>
            <a:r>
              <a:rPr lang="en-US" sz="2800" dirty="0" smtClean="0"/>
              <a:t>research </a:t>
            </a:r>
            <a:r>
              <a:rPr lang="en-US" sz="2800" dirty="0"/>
              <a:t>does not use maximum numbers of variable.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1E68-BEA2-42FE-A61A-BC31061F1FB5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996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Literature Review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47156"/>
            <a:ext cx="8946541" cy="5170517"/>
          </a:xfrm>
        </p:spPr>
        <p:txBody>
          <a:bodyPr>
            <a:noAutofit/>
          </a:bodyPr>
          <a:lstStyle/>
          <a:p>
            <a:r>
              <a:rPr lang="en-US" sz="2400" dirty="0" err="1"/>
              <a:t>Grigore</a:t>
            </a:r>
            <a:r>
              <a:rPr lang="en-US" sz="2400" dirty="0"/>
              <a:t>, O. M. (2020). Factors contributing to work-related absenteeism during the COVID-19 pandemic. </a:t>
            </a:r>
            <a:r>
              <a:rPr lang="en-US" sz="2400" i="1" dirty="0"/>
              <a:t>Management Dynamics in the Knowledge Economy</a:t>
            </a:r>
            <a:r>
              <a:rPr lang="en-US" sz="2400" dirty="0"/>
              <a:t>, </a:t>
            </a:r>
            <a:r>
              <a:rPr lang="en-US" sz="2400" i="1" dirty="0"/>
              <a:t>8</a:t>
            </a:r>
            <a:r>
              <a:rPr lang="en-US" sz="2400" dirty="0"/>
              <a:t>(4), 401-418.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Proposed System: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Perspective the profile of the absent employee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Impact on companies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nfluence </a:t>
            </a:r>
            <a:r>
              <a:rPr lang="en-US" sz="2400" dirty="0"/>
              <a:t>of the personal, attitudinal, and organizational </a:t>
            </a:r>
            <a:r>
              <a:rPr lang="en-US" sz="2400" dirty="0" smtClean="0"/>
              <a:t>factors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Feature of presence policies implemented in the context of the coronavirus  pandemic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 </a:t>
            </a:r>
            <a:r>
              <a:rPr lang="en-US" dirty="0" smtClean="0"/>
              <a:t>2(cont.)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Limitations: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Describing only age , education and year of experience variables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Not used any machine learning technique or any statistical method like regression.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17" y="277196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17" y="21140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Proposed System Architecture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9508-00D5-469F-A7C3-1ABA2A1DE02D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34" y="2080839"/>
            <a:ext cx="6284422" cy="2647136"/>
          </a:xfrm>
        </p:spPr>
      </p:pic>
    </p:spTree>
    <p:extLst>
      <p:ext uri="{BB962C8B-B14F-4D97-AF65-F5344CB8AC3E}">
        <p14:creationId xmlns:p14="http://schemas.microsoft.com/office/powerpoint/2010/main" val="211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52" y="17008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47155"/>
            <a:ext cx="8946541" cy="54282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Software Requirements: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Windows, Mac, Linux operating system or use google colab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Jypyter Note Book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MySQL workbrech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Tableu Public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Hardware </a:t>
            </a:r>
            <a:r>
              <a:rPr lang="en-US" sz="2800" b="1" dirty="0"/>
              <a:t>Requirements: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Core i5 processor and 8GB RAM of Computer for better performance</a:t>
            </a:r>
            <a:endParaRPr lang="en-US" sz="3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7EE-B721-4D4A-A1CF-FFC1D205FD38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6044"/>
            <a:ext cx="8946541" cy="445268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Literature Review</a:t>
            </a:r>
          </a:p>
          <a:p>
            <a:r>
              <a:rPr lang="en-US" sz="2800" dirty="0"/>
              <a:t>Research Methodology</a:t>
            </a:r>
          </a:p>
          <a:p>
            <a:r>
              <a:rPr lang="en-US" sz="2800" dirty="0"/>
              <a:t>Proposed System Architecture</a:t>
            </a:r>
          </a:p>
          <a:p>
            <a:r>
              <a:rPr lang="en-US" sz="2800" dirty="0" smtClean="0"/>
              <a:t>Work Plan</a:t>
            </a:r>
          </a:p>
          <a:p>
            <a:r>
              <a:rPr lang="en-US" sz="2800" dirty="0" smtClean="0"/>
              <a:t>Result</a:t>
            </a:r>
          </a:p>
          <a:p>
            <a:r>
              <a:rPr lang="en-US" sz="2800" dirty="0" smtClean="0"/>
              <a:t>Discussion</a:t>
            </a:r>
            <a:endParaRPr lang="en-US" sz="2800" dirty="0"/>
          </a:p>
          <a:p>
            <a:r>
              <a:rPr lang="en-US" sz="2800" dirty="0"/>
              <a:t>Conclusion</a:t>
            </a:r>
          </a:p>
          <a:p>
            <a:r>
              <a:rPr lang="en-US" sz="2800" dirty="0"/>
              <a:t>Reference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24BF-D4EA-460E-A13A-FA4207321EFB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1" y="201684"/>
            <a:ext cx="9404723" cy="861732"/>
          </a:xfrm>
        </p:spPr>
        <p:txBody>
          <a:bodyPr/>
          <a:lstStyle/>
          <a:p>
            <a:pPr algn="ctr"/>
            <a:r>
              <a:rPr lang="en-US" dirty="0" smtClean="0"/>
              <a:t>Research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693" y="1188721"/>
            <a:ext cx="9444096" cy="5428210"/>
          </a:xfrm>
        </p:spPr>
        <p:txBody>
          <a:bodyPr>
            <a:normAutofit/>
          </a:bodyPr>
          <a:lstStyle/>
          <a:p>
            <a:r>
              <a:rPr lang="en-US" b="1" dirty="0" smtClean="0"/>
              <a:t>Collecting the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Data will be secondary data in my research</a:t>
            </a:r>
          </a:p>
          <a:p>
            <a:r>
              <a:rPr lang="en-US" b="1" dirty="0" smtClean="0"/>
              <a:t>Data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Organize the data and check whether data missing or not</a:t>
            </a:r>
          </a:p>
          <a:p>
            <a:r>
              <a:rPr lang="en-US" b="1" dirty="0" smtClean="0"/>
              <a:t>Machine Learning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Applying here statistical method Like regression, quantitative, qualitative analysis.</a:t>
            </a:r>
          </a:p>
          <a:p>
            <a:r>
              <a:rPr lang="en-US" b="1" dirty="0" smtClean="0"/>
              <a:t>Loading the absenteeism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It methods used for prediction</a:t>
            </a:r>
          </a:p>
          <a:p>
            <a:r>
              <a:rPr lang="en-US" b="1" dirty="0" smtClean="0"/>
              <a:t>Analyzing the predicted outputs in Tableau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Visualize the data analysis with graph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C6CE-0837-41F2-A81F-05FBCC8CFDA6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17" y="136834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Flow Chart of Proposed System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53" y="1173480"/>
            <a:ext cx="4155780" cy="4919748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6772-1B61-4F2F-9426-105C6E183897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21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t="3407" r="63016" b="31775"/>
          <a:stretch/>
        </p:blipFill>
        <p:spPr>
          <a:xfrm>
            <a:off x="8294132" y="3899363"/>
            <a:ext cx="1980400" cy="13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215" y="282278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Proposed work 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46167"/>
            <a:ext cx="8946541" cy="48296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Analysis and prediction </a:t>
            </a:r>
            <a:r>
              <a:rPr lang="en-US" sz="2800" dirty="0"/>
              <a:t>of employees</a:t>
            </a:r>
            <a:r>
              <a:rPr lang="en-US" sz="2800" dirty="0" smtClean="0"/>
              <a:t> absenteeism will be tested through the appropriate tools.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ecision making will be achieved based on the testing results.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The proposed system benefits and limitations will be </a:t>
            </a:r>
            <a:r>
              <a:rPr lang="en-US" sz="2800" dirty="0" smtClean="0"/>
              <a:t>addressed </a:t>
            </a:r>
            <a:r>
              <a:rPr lang="en-US" sz="2800" dirty="0"/>
              <a:t>and </a:t>
            </a:r>
            <a:r>
              <a:rPr lang="en-US" sz="2800" dirty="0" smtClean="0"/>
              <a:t>discussed accordingly.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DFB1-2660-48B6-970A-D3F5697C6FC1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666676"/>
              </p:ext>
            </p:extLst>
          </p:nvPr>
        </p:nvGraphicFramePr>
        <p:xfrm>
          <a:off x="2094808" y="1936174"/>
          <a:ext cx="6691744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9669">
                  <a:extLst>
                    <a:ext uri="{9D8B030D-6E8A-4147-A177-3AD203B41FA5}">
                      <a16:colId xmlns:a16="http://schemas.microsoft.com/office/drawing/2014/main" val="2443792592"/>
                    </a:ext>
                  </a:extLst>
                </a:gridCol>
                <a:gridCol w="3312075">
                  <a:extLst>
                    <a:ext uri="{9D8B030D-6E8A-4147-A177-3AD203B41FA5}">
                      <a16:colId xmlns:a16="http://schemas.microsoft.com/office/drawing/2014/main" val="4219121990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Average Absence Probability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1648768090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59%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3549297880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27%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2088979867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35%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1933975912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45%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2662419535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50%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645409500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45%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1221092051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36%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2424843094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30%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695234178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20%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1944569425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51%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3596115414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57%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830667472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10%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250157012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64%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3866030187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888750491"/>
                  </a:ext>
                </a:extLst>
              </a:tr>
              <a:tr h="232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63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9" marR="49169" marT="0" marB="0"/>
                </a:tc>
                <a:extLst>
                  <a:ext uri="{0D108BD9-81ED-4DB2-BD59-A6C34878D82A}">
                    <a16:rowId xmlns:a16="http://schemas.microsoft.com/office/drawing/2014/main" val="427564854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4405" y="1270992"/>
            <a:ext cx="7209416" cy="3536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dirty="0"/>
              <a:t>A</a:t>
            </a:r>
            <a:r>
              <a:rPr lang="en-US" sz="2000" dirty="0" smtClean="0"/>
              <a:t>ge </a:t>
            </a:r>
            <a:r>
              <a:rPr lang="en-US" sz="2000" dirty="0"/>
              <a:t>vs </a:t>
            </a:r>
            <a:r>
              <a:rPr lang="en-US" sz="2000" dirty="0" smtClean="0"/>
              <a:t>Avg</a:t>
            </a:r>
            <a:r>
              <a:rPr lang="en-US" sz="2000" dirty="0"/>
              <a:t>. absence probability </a:t>
            </a:r>
            <a:r>
              <a:rPr lang="en-US" sz="2000" dirty="0" smtClean="0"/>
              <a:t>result:</a:t>
            </a:r>
            <a:endParaRPr lang="en-US" sz="2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2"/>
            <a:ext cx="8946541" cy="4800598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load in </a:t>
            </a:r>
            <a:r>
              <a:rPr lang="en-US" dirty="0" smtClean="0"/>
              <a:t>Tableau Public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1" y="2438400"/>
            <a:ext cx="8256921" cy="207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2"/>
            <a:ext cx="8946541" cy="4800598"/>
          </a:xfrm>
        </p:spPr>
        <p:txBody>
          <a:bodyPr/>
          <a:lstStyle/>
          <a:p>
            <a:r>
              <a:rPr lang="en-US" dirty="0" smtClean="0"/>
              <a:t>Age data Initialization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438400"/>
            <a:ext cx="6916662" cy="1360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3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78598"/>
            <a:ext cx="8946541" cy="4195481"/>
          </a:xfrm>
        </p:spPr>
        <p:txBody>
          <a:bodyPr/>
          <a:lstStyle/>
          <a:p>
            <a:r>
              <a:rPr lang="en-US" dirty="0" smtClean="0"/>
              <a:t>Selected </a:t>
            </a:r>
            <a:r>
              <a:rPr lang="en-US" dirty="0"/>
              <a:t>the dimension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87" y="2835246"/>
            <a:ext cx="7032567" cy="1429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559" y="1554155"/>
            <a:ext cx="8946541" cy="4195481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prediction field with the 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03" y="2297934"/>
            <a:ext cx="6321137" cy="33395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00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146" y="1447801"/>
            <a:ext cx="8946541" cy="480059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hows </a:t>
            </a:r>
            <a:r>
              <a:rPr lang="en-US" dirty="0"/>
              <a:t>age vs  prediction 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29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128058" y="2327318"/>
            <a:ext cx="6625243" cy="3447011"/>
            <a:chOff x="2523317" y="2438400"/>
            <a:chExt cx="5676900" cy="3330575"/>
          </a:xfrm>
        </p:grpSpPr>
        <p:pic>
          <p:nvPicPr>
            <p:cNvPr id="14" name="Picture 2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317" y="2438400"/>
              <a:ext cx="5676900" cy="33305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grpSp>
          <p:nvGrpSpPr>
            <p:cNvPr id="15" name="Group 228"/>
            <p:cNvGrpSpPr>
              <a:grpSpLocks/>
            </p:cNvGrpSpPr>
            <p:nvPr/>
          </p:nvGrpSpPr>
          <p:grpSpPr bwMode="auto">
            <a:xfrm>
              <a:off x="2668879" y="3476810"/>
              <a:ext cx="5440315" cy="238148"/>
              <a:chOff x="0" y="0"/>
              <a:chExt cx="56959" cy="2381"/>
            </a:xfrm>
          </p:grpSpPr>
          <p:sp>
            <p:nvSpPr>
              <p:cNvPr id="19" name="Rectangle 2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59" cy="2381"/>
              </a:xfrm>
              <a:prstGeom prst="rect">
                <a:avLst/>
              </a:prstGeom>
              <a:noFill/>
              <a:ln w="25400">
                <a:solidFill>
                  <a:srgbClr val="D8D8D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227"/>
              <p:cNvSpPr>
                <a:spLocks noChangeArrowheads="1"/>
              </p:cNvSpPr>
              <p:nvPr/>
            </p:nvSpPr>
            <p:spPr bwMode="auto">
              <a:xfrm>
                <a:off x="190" y="285"/>
                <a:ext cx="2572" cy="1905"/>
              </a:xfrm>
              <a:prstGeom prst="ellipse">
                <a:avLst/>
              </a:prstGeom>
              <a:noFill/>
              <a:ln w="25400">
                <a:solidFill>
                  <a:srgbClr val="D8D8D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229"/>
            <p:cNvGrpSpPr>
              <a:grpSpLocks/>
            </p:cNvGrpSpPr>
            <p:nvPr/>
          </p:nvGrpSpPr>
          <p:grpSpPr bwMode="auto">
            <a:xfrm>
              <a:off x="2677952" y="4353288"/>
              <a:ext cx="5440315" cy="238148"/>
              <a:chOff x="0" y="0"/>
              <a:chExt cx="56959" cy="2381"/>
            </a:xfrm>
          </p:grpSpPr>
          <p:sp>
            <p:nvSpPr>
              <p:cNvPr id="17" name="Rectangle 2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59" cy="2381"/>
              </a:xfrm>
              <a:prstGeom prst="rect">
                <a:avLst/>
              </a:prstGeom>
              <a:noFill/>
              <a:ln w="25400">
                <a:solidFill>
                  <a:srgbClr val="D8D8D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231"/>
              <p:cNvSpPr>
                <a:spLocks noChangeArrowheads="1"/>
              </p:cNvSpPr>
              <p:nvPr/>
            </p:nvSpPr>
            <p:spPr bwMode="auto">
              <a:xfrm>
                <a:off x="190" y="285"/>
                <a:ext cx="2572" cy="1905"/>
              </a:xfrm>
              <a:prstGeom prst="ellipse">
                <a:avLst/>
              </a:prstGeom>
              <a:noFill/>
              <a:ln w="25400">
                <a:solidFill>
                  <a:srgbClr val="D8D8D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0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816" y="2676524"/>
            <a:ext cx="9404723" cy="1647825"/>
          </a:xfrm>
        </p:spPr>
        <p:txBody>
          <a:bodyPr/>
          <a:lstStyle/>
          <a:p>
            <a:pPr algn="ctr"/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810" y="1637282"/>
            <a:ext cx="8946541" cy="419548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hows </a:t>
            </a:r>
            <a:r>
              <a:rPr lang="en-US" dirty="0"/>
              <a:t>age vs absence probability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37360" y="2294313"/>
            <a:ext cx="7331825" cy="3374967"/>
            <a:chOff x="2343410" y="2709170"/>
            <a:chExt cx="5953125" cy="2979737"/>
          </a:xfrm>
        </p:grpSpPr>
        <p:pic>
          <p:nvPicPr>
            <p:cNvPr id="233" name="Picture 2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410" y="2709170"/>
              <a:ext cx="5953125" cy="29797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7" name="Rectangle: Rounded Corners 234"/>
            <p:cNvSpPr>
              <a:spLocks noChangeArrowheads="1"/>
            </p:cNvSpPr>
            <p:nvPr/>
          </p:nvSpPr>
          <p:spPr bwMode="auto">
            <a:xfrm>
              <a:off x="4919231" y="3051019"/>
              <a:ext cx="181290" cy="244986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D8D8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9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37281"/>
            <a:ext cx="8946541" cy="469701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</a:t>
            </a:r>
            <a:r>
              <a:rPr lang="en-US" dirty="0"/>
              <a:t>vs </a:t>
            </a:r>
            <a:r>
              <a:rPr lang="en-US" dirty="0" smtClean="0"/>
              <a:t>Avg</a:t>
            </a:r>
            <a:r>
              <a:rPr lang="en-US" dirty="0"/>
              <a:t>. absence probability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40" y="2374409"/>
            <a:ext cx="7395428" cy="3344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18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cover </a:t>
            </a:r>
            <a:r>
              <a:rPr lang="en-US" dirty="0"/>
              <a:t>only the small part of the absenteeism analysis under the Data Science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Research limitation is only used logistic regression for implementation.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applied </a:t>
            </a:r>
            <a:r>
              <a:rPr lang="en-US" dirty="0"/>
              <a:t>logistic regression in machine </a:t>
            </a:r>
            <a:r>
              <a:rPr lang="en-US" dirty="0" smtClean="0"/>
              <a:t>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used </a:t>
            </a:r>
            <a:r>
              <a:rPr lang="en-US" dirty="0" err="1"/>
              <a:t>numpy</a:t>
            </a:r>
            <a:r>
              <a:rPr lang="en-US" dirty="0"/>
              <a:t> library, pandas library, </a:t>
            </a:r>
            <a:r>
              <a:rPr lang="en-US" dirty="0" err="1"/>
              <a:t>mathplot</a:t>
            </a:r>
            <a:r>
              <a:rPr lang="en-US" dirty="0"/>
              <a:t> library,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complexity that we have faced during </a:t>
            </a:r>
            <a:r>
              <a:rPr lang="en-US" dirty="0" smtClean="0"/>
              <a:t>testing to get train accuracy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Train Accuracy 77% and Test Accuracy 74%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4797"/>
            <a:ext cx="8946541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small percentage difference between the train and test accuracy</a:t>
            </a:r>
          </a:p>
          <a:p>
            <a:r>
              <a:rPr lang="en-US" sz="2800" dirty="0" smtClean="0"/>
              <a:t>visualize the result that time we identify age vs prediction and</a:t>
            </a:r>
          </a:p>
          <a:p>
            <a:r>
              <a:rPr lang="en-US" sz="2800" dirty="0" smtClean="0"/>
              <a:t>Age vs average absence probability percentage</a:t>
            </a:r>
          </a:p>
          <a:p>
            <a:r>
              <a:rPr lang="en-US" sz="2800" dirty="0" smtClean="0"/>
              <a:t>Tried to implemented age vs absence probability</a:t>
            </a:r>
          </a:p>
          <a:p>
            <a:r>
              <a:rPr lang="en-US" sz="2800" dirty="0" smtClean="0"/>
              <a:t>Future direction reason vs probability and also transportation expense vs probability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740" y="103584"/>
            <a:ext cx="9404723" cy="76094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830" y="1213659"/>
            <a:ext cx="9565585" cy="51372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In this thesis, a system has been proposed to  analyze </a:t>
            </a:r>
            <a:r>
              <a:rPr lang="en-US" sz="2800" dirty="0">
                <a:cs typeface="Times New Roman" panose="02020603050405020304" pitchFamily="18" charset="0"/>
              </a:rPr>
              <a:t>and predict the absenteeism for making a decision on Employees in working place</a:t>
            </a:r>
            <a:r>
              <a:rPr lang="en-US" sz="2800" dirty="0" smtClean="0">
                <a:cs typeface="Times New Roman" panose="02020603050405020304" pitchFamily="18" charset="0"/>
              </a:rPr>
              <a:t>.</a:t>
            </a:r>
            <a:endParaRPr lang="en-US" sz="2800" dirty="0" smtClean="0"/>
          </a:p>
          <a:p>
            <a:r>
              <a:rPr lang="en-US" sz="2800" dirty="0" smtClean="0"/>
              <a:t>Tools are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Notebook, SQL Workbench, </a:t>
            </a:r>
            <a:r>
              <a:rPr lang="en-US" sz="2800" dirty="0" err="1" smtClean="0"/>
              <a:t>Tableu</a:t>
            </a:r>
            <a:r>
              <a:rPr lang="en-US" sz="2800" dirty="0" smtClean="0"/>
              <a:t> will be utilized</a:t>
            </a:r>
          </a:p>
          <a:p>
            <a:r>
              <a:rPr lang="en-US" sz="2800" dirty="0" smtClean="0"/>
              <a:t>By this analysis, organization can be benefited</a:t>
            </a:r>
          </a:p>
          <a:p>
            <a:r>
              <a:rPr lang="en-US" sz="2800" dirty="0"/>
              <a:t>correctly measure the age vs average </a:t>
            </a:r>
            <a:r>
              <a:rPr lang="en-US" sz="2800" dirty="0" smtClean="0"/>
              <a:t>probability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4D36-503F-4B00-A749-36B761B316E6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Model train accuracy with 77%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Test Accuracy is 74 </a:t>
            </a:r>
            <a:r>
              <a:rPr lang="en-US" sz="2800" dirty="0" smtClean="0"/>
              <a:t>%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Finally we visualize the </a:t>
            </a:r>
            <a:r>
              <a:rPr lang="en-US" sz="2800" dirty="0" smtClean="0"/>
              <a:t>result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can apply this model in organizations to solve the business problems 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7" y="36315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439" y="1214204"/>
            <a:ext cx="8946541" cy="485131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Cucchiella</a:t>
            </a:r>
            <a:r>
              <a:rPr lang="en-US" dirty="0"/>
              <a:t>, F., </a:t>
            </a:r>
            <a:r>
              <a:rPr lang="en-US" dirty="0" err="1"/>
              <a:t>Gastaldi</a:t>
            </a:r>
            <a:r>
              <a:rPr lang="en-US" dirty="0"/>
              <a:t>, M., &amp; </a:t>
            </a:r>
            <a:r>
              <a:rPr lang="en-US" dirty="0" err="1"/>
              <a:t>Ranieri</a:t>
            </a:r>
            <a:r>
              <a:rPr lang="en-US" dirty="0"/>
              <a:t>, L. (2014). Managing absenteeism in the workplace:          the case of an Italian </a:t>
            </a:r>
            <a:r>
              <a:rPr lang="en-US" dirty="0" err="1"/>
              <a:t>multiutility</a:t>
            </a:r>
            <a:r>
              <a:rPr lang="en-US" dirty="0"/>
              <a:t> company. </a:t>
            </a:r>
            <a:r>
              <a:rPr lang="en-US" i="1" dirty="0"/>
              <a:t>Procedia-Social and Behavioral Sciences</a:t>
            </a:r>
            <a:r>
              <a:rPr lang="en-US" dirty="0"/>
              <a:t>, </a:t>
            </a:r>
            <a:r>
              <a:rPr lang="en-US" i="1" dirty="0"/>
              <a:t>150</a:t>
            </a:r>
            <a:r>
              <a:rPr lang="en-US" dirty="0"/>
              <a:t>,  1157-1166.</a:t>
            </a:r>
          </a:p>
          <a:p>
            <a:r>
              <a:rPr lang="en-US" dirty="0" err="1"/>
              <a:t>Grigore</a:t>
            </a:r>
            <a:r>
              <a:rPr lang="en-US" dirty="0"/>
              <a:t>, O. M. (2020). Factors contributing to work-related absenteeism during the   COVID-19 pandemic. </a:t>
            </a:r>
            <a:r>
              <a:rPr lang="en-US" i="1" dirty="0"/>
              <a:t>Management Dynamics in the Knowledge Economy</a:t>
            </a:r>
            <a:r>
              <a:rPr lang="en-US" dirty="0"/>
              <a:t>, </a:t>
            </a:r>
            <a:r>
              <a:rPr lang="en-US" i="1" dirty="0"/>
              <a:t>8</a:t>
            </a:r>
            <a:r>
              <a:rPr lang="en-US" dirty="0"/>
              <a:t>(4), 401-418.</a:t>
            </a:r>
          </a:p>
          <a:p>
            <a:r>
              <a:rPr lang="en-US" dirty="0" err="1"/>
              <a:t>Gouws</a:t>
            </a:r>
            <a:r>
              <a:rPr lang="en-US" dirty="0"/>
              <a:t>, W. J. S. (2015). </a:t>
            </a:r>
            <a:r>
              <a:rPr lang="en-US" i="1" dirty="0"/>
              <a:t>The relationship between absenteeism and physical  workplace conditions at </a:t>
            </a:r>
            <a:r>
              <a:rPr lang="en-US" i="1" dirty="0" err="1"/>
              <a:t>Tshepong</a:t>
            </a:r>
            <a:r>
              <a:rPr lang="en-US" i="1" dirty="0"/>
              <a:t> mine</a:t>
            </a:r>
            <a:r>
              <a:rPr lang="en-US" dirty="0"/>
              <a:t> (Doctoral dissertation, University of the Free State).</a:t>
            </a:r>
          </a:p>
          <a:p>
            <a:r>
              <a:rPr lang="en-US" dirty="0"/>
              <a:t>Omari, G.C., </a:t>
            </a:r>
            <a:r>
              <a:rPr lang="en-US" dirty="0" err="1"/>
              <a:t>Manyele</a:t>
            </a:r>
            <a:r>
              <a:rPr lang="en-US" dirty="0"/>
              <a:t>, S.V. and </a:t>
            </a:r>
            <a:r>
              <a:rPr lang="en-US" dirty="0" err="1"/>
              <a:t>Mwaluko</a:t>
            </a:r>
            <a:r>
              <a:rPr lang="en-US" dirty="0"/>
              <a:t>, G., 2019. Analysis of Measured Employees’ Absenteeism in the Forensic Science Laboratory. Engineering, 11(3), pp.137-166.</a:t>
            </a:r>
          </a:p>
          <a:p>
            <a:r>
              <a:rPr lang="en-US" dirty="0" err="1"/>
              <a:t>Thirulogasundaram</a:t>
            </a:r>
            <a:r>
              <a:rPr lang="en-US" dirty="0"/>
              <a:t>, V. P., &amp; </a:t>
            </a:r>
            <a:r>
              <a:rPr lang="en-US" dirty="0" err="1"/>
              <a:t>Sahu</a:t>
            </a:r>
            <a:r>
              <a:rPr lang="en-US" dirty="0"/>
              <a:t>, P. C. (2014). Job satisfaction and absenteeism interface in corporate sector–A study. </a:t>
            </a:r>
            <a:r>
              <a:rPr lang="en-US" i="1" dirty="0"/>
              <a:t>IOSR J Humanities Social </a:t>
            </a:r>
            <a:r>
              <a:rPr lang="en-US" i="1" dirty="0" err="1"/>
              <a:t>Sci</a:t>
            </a:r>
            <a:r>
              <a:rPr lang="en-US" dirty="0"/>
              <a:t>, </a:t>
            </a:r>
            <a:r>
              <a:rPr lang="en-US" i="1" dirty="0"/>
              <a:t>19</a:t>
            </a:r>
            <a:r>
              <a:rPr lang="en-US" dirty="0"/>
              <a:t>(3), 64-68.</a:t>
            </a:r>
          </a:p>
          <a:p>
            <a:r>
              <a:rPr lang="en-US" dirty="0" err="1"/>
              <a:t>VanWormer</a:t>
            </a:r>
            <a:r>
              <a:rPr lang="en-US" dirty="0"/>
              <a:t>, J. J., Linde, J. A., </a:t>
            </a:r>
            <a:r>
              <a:rPr lang="en-US" dirty="0" err="1"/>
              <a:t>Harnack</a:t>
            </a:r>
            <a:r>
              <a:rPr lang="en-US" dirty="0"/>
              <a:t>, L. J., </a:t>
            </a:r>
            <a:r>
              <a:rPr lang="en-US" dirty="0" err="1"/>
              <a:t>Stovitz</a:t>
            </a:r>
            <a:r>
              <a:rPr lang="en-US" dirty="0"/>
              <a:t>, S. D., &amp; Jeffery, R. W. (2012). Weight change and workplace absenteeism in the </a:t>
            </a:r>
            <a:r>
              <a:rPr lang="en-US" dirty="0" err="1"/>
              <a:t>HealthWorks</a:t>
            </a:r>
            <a:r>
              <a:rPr lang="en-US" dirty="0"/>
              <a:t> study. </a:t>
            </a:r>
            <a:r>
              <a:rPr lang="en-US" i="1" dirty="0"/>
              <a:t>Obesity facts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(5), 745-752.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2307-576A-4B21-AFE9-DC16732F4E0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941" y="2555838"/>
            <a:ext cx="4906789" cy="140053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B0C9-BA40-4BD5-9BF4-BB2E371DF0A7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083" y="2771969"/>
            <a:ext cx="3876012" cy="105188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AC31-26B8-4A32-A218-05C409422886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986"/>
            <a:ext cx="8946541" cy="4494414"/>
          </a:xfrm>
        </p:spPr>
        <p:txBody>
          <a:bodyPr/>
          <a:lstStyle/>
          <a:p>
            <a:r>
              <a:rPr lang="en-US" dirty="0" smtClean="0"/>
              <a:t>Process Flow of Data Science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29" y="2568594"/>
            <a:ext cx="5750725" cy="29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Absenteeism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is Absenteeism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Take leave </a:t>
            </a:r>
            <a:r>
              <a:rPr lang="en-US" sz="2800" dirty="0"/>
              <a:t>from </a:t>
            </a:r>
            <a:r>
              <a:rPr lang="en-US" sz="2800" dirty="0" smtClean="0"/>
              <a:t>office during the working hours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irregular in the office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1A85-74EB-4276-834C-AD75E7CEDEC8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95330" y="0"/>
            <a:ext cx="5552902" cy="828701"/>
          </a:xfrm>
        </p:spPr>
        <p:txBody>
          <a:bodyPr/>
          <a:lstStyle/>
          <a:p>
            <a:pPr algn="ctr"/>
            <a:r>
              <a:rPr lang="en-US" dirty="0" smtClean="0"/>
              <a:t>Absenteeism(cont.)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6" y="666749"/>
            <a:ext cx="11144250" cy="604837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4400" b="1" dirty="0" smtClean="0"/>
              <a:t>Applications: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E-commerce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Healthcare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Transport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Manufacturing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Finance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Banking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4400" b="1" dirty="0" smtClean="0"/>
              <a:t>Different challenges in this field</a:t>
            </a:r>
            <a:r>
              <a:rPr lang="en-US" sz="4400" dirty="0" smtClean="0"/>
              <a:t>:</a:t>
            </a:r>
            <a:endParaRPr lang="en-US" sz="4400" dirty="0"/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T</a:t>
            </a:r>
            <a:r>
              <a:rPr lang="en-US" sz="4400" dirty="0" smtClean="0"/>
              <a:t>he individual and team performance in the organization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T</a:t>
            </a:r>
            <a:r>
              <a:rPr lang="en-US" sz="4400" dirty="0" smtClean="0"/>
              <a:t>he Cause of sickness, child care, diseases and so on of an employee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Effects of absenteeism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DCEF-1D75-4AD2-8042-1B4FC0DBB530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9267"/>
          </a:xfrm>
        </p:spPr>
        <p:txBody>
          <a:bodyPr/>
          <a:lstStyle/>
          <a:p>
            <a:pPr algn="ctr"/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7" y="1519328"/>
            <a:ext cx="10318062" cy="455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Many companies is facing the problem of absenteeism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No proper way to judge the employees behavior, manner, and irregularity.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poor excuses for missing work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B79D-20CE-4644-B307-F7C063CDB11B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22" y="29572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976" y="1122218"/>
            <a:ext cx="9452435" cy="5361709"/>
          </a:xfrm>
        </p:spPr>
        <p:txBody>
          <a:bodyPr>
            <a:normAutofit fontScale="92500" lnSpcReduction="20000"/>
          </a:bodyPr>
          <a:lstStyle/>
          <a:p>
            <a:pPr marL="91440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Personal excuses and individual employees performance</a:t>
            </a:r>
            <a:r>
              <a:rPr lang="en-US" sz="2800" dirty="0" smtClean="0"/>
              <a:t>.</a:t>
            </a:r>
          </a:p>
          <a:p>
            <a:pPr marL="91440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Unavailability of the individual employees office working hours record </a:t>
            </a:r>
          </a:p>
          <a:p>
            <a:pPr marL="91440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No records of individual team members involvement in a project</a:t>
            </a:r>
          </a:p>
          <a:p>
            <a:pPr marL="91440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Organization might be loss the profit due to absenteeism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4FA5-0F14-4C30-95D3-DD4341F8033A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1230"/>
            <a:ext cx="8946541" cy="472717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2800" dirty="0"/>
              <a:t>should we predict whether an employee is expected to be absent or not? </a:t>
            </a:r>
          </a:p>
          <a:p>
            <a:pPr lvl="0">
              <a:lnSpc>
                <a:spcPct val="150000"/>
              </a:lnSpc>
            </a:pPr>
            <a:r>
              <a:rPr lang="en-US" sz="2800" dirty="0"/>
              <a:t>How would we measure absenteeism?</a:t>
            </a:r>
          </a:p>
          <a:p>
            <a:pPr lvl="0">
              <a:lnSpc>
                <a:spcPct val="150000"/>
              </a:lnSpc>
            </a:pPr>
            <a:r>
              <a:rPr lang="en-US" sz="2800" dirty="0"/>
              <a:t>Can it measure accurately?</a:t>
            </a:r>
          </a:p>
          <a:p>
            <a:pPr lvl="0">
              <a:lnSpc>
                <a:spcPct val="150000"/>
              </a:lnSpc>
            </a:pPr>
            <a:r>
              <a:rPr lang="en-US" sz="2800" dirty="0"/>
              <a:t>should we rather think about trying to predict excessive absenteeism?</a:t>
            </a:r>
          </a:p>
          <a:p>
            <a:pPr lvl="0">
              <a:lnSpc>
                <a:spcPct val="150000"/>
              </a:lnSpc>
            </a:pPr>
            <a:r>
              <a:rPr lang="en-US" sz="2800" dirty="0"/>
              <a:t>Is this functionality being very complex?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CD52-7C9C-4F56-AABC-57D6765A9F87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F66-F613-4DEF-9471-B5B99487AB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1654</TotalTime>
  <Words>1026</Words>
  <Application>Microsoft Office PowerPoint</Application>
  <PresentationFormat>Widescreen</PresentationFormat>
  <Paragraphs>267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Table of Contents</vt:lpstr>
      <vt:lpstr>Introduction  </vt:lpstr>
      <vt:lpstr>What is Data Science?</vt:lpstr>
      <vt:lpstr>Absenteeism </vt:lpstr>
      <vt:lpstr>Absenteeism(cont.)</vt:lpstr>
      <vt:lpstr>Motivations</vt:lpstr>
      <vt:lpstr>Problem Statement</vt:lpstr>
      <vt:lpstr>Research Questions</vt:lpstr>
      <vt:lpstr>Objectives</vt:lpstr>
      <vt:lpstr>Literature Review</vt:lpstr>
      <vt:lpstr>Literature Review  1</vt:lpstr>
      <vt:lpstr>Literature Review 1(cont.) </vt:lpstr>
      <vt:lpstr>Literature Review 1 (cont.)</vt:lpstr>
      <vt:lpstr>Literature Review 2</vt:lpstr>
      <vt:lpstr>Literature Review 2(cont.)</vt:lpstr>
      <vt:lpstr>Research Methodology</vt:lpstr>
      <vt:lpstr>Proposed System Architecture</vt:lpstr>
      <vt:lpstr>System Requirements</vt:lpstr>
      <vt:lpstr>Research Methods</vt:lpstr>
      <vt:lpstr>Flow Chart of Proposed System</vt:lpstr>
      <vt:lpstr>Proposed work Plan</vt:lpstr>
      <vt:lpstr>Work Plan</vt:lpstr>
      <vt:lpstr>Result</vt:lpstr>
      <vt:lpstr>Result Contd..</vt:lpstr>
      <vt:lpstr>Result Contd..</vt:lpstr>
      <vt:lpstr>Result Contd..</vt:lpstr>
      <vt:lpstr>Result Contd..</vt:lpstr>
      <vt:lpstr>Result Contd..</vt:lpstr>
      <vt:lpstr>Result Contd..</vt:lpstr>
      <vt:lpstr>Result Contd..</vt:lpstr>
      <vt:lpstr>Discussion</vt:lpstr>
      <vt:lpstr>Discussion Contd..</vt:lpstr>
      <vt:lpstr>Conclusion</vt:lpstr>
      <vt:lpstr>Conclusion contd..</vt:lpstr>
      <vt:lpstr>References</vt:lpstr>
      <vt:lpstr>Any Questions?</vt:lpstr>
      <vt:lpstr>Thank You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Md Kamrul Hasan</cp:lastModifiedBy>
  <cp:revision>233</cp:revision>
  <dcterms:created xsi:type="dcterms:W3CDTF">2021-06-30T04:35:24Z</dcterms:created>
  <dcterms:modified xsi:type="dcterms:W3CDTF">2022-05-09T08:58:37Z</dcterms:modified>
</cp:coreProperties>
</file>